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4" r:id="rId1"/>
    <p:sldMasterId id="2147483745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987" autoAdjust="0"/>
    <p:restoredTop sz="88221" autoAdjust="0"/>
  </p:normalViewPr>
  <p:slideViewPr>
    <p:cSldViewPr snapToGrid="0">
      <p:cViewPr varScale="1">
        <p:scale>
          <a:sx n="100" d="100"/>
          <a:sy n="100" d="100"/>
        </p:scale>
        <p:origin x="-1445" y="-86"/>
      </p:cViewPr>
      <p:guideLst>
        <p:guide orient="horz" pos="2159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notesMaster" Target="notesMasters/notesMaster1.xml"  /><Relationship Id="rId30" Type="http://schemas.openxmlformats.org/officeDocument/2006/relationships/slide" Target="slides/slide27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EB17476-8325-465F-9204-C1207F6F55B5}" type="datetime1">
              <a:rPr lang="ko-KR" altLang="en-US"/>
              <a:pPr lvl="0">
                <a:defRPr/>
              </a:pPr>
              <a:t>2019-07-13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FB7B4C5-0047-419A-9EFF-CFE9FCB1127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arenBoth"/>
              <a:defRPr/>
            </a:pPr>
            <a:r>
              <a:rPr lang="en-US" altLang="ko-KR"/>
              <a:t>SHA 256</a:t>
            </a:r>
            <a:r>
              <a:rPr lang="ko-KR" altLang="en-US"/>
              <a:t>을 이용한 비밀번호 암호화</a:t>
            </a:r>
            <a:r>
              <a:rPr lang="en-US" altLang="ko-KR" baseline="0"/>
              <a:t> </a:t>
            </a:r>
            <a:r>
              <a:rPr lang="ko-KR" altLang="en-US"/>
              <a:t>처리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(2) AOP</a:t>
            </a:r>
            <a:r>
              <a:rPr lang="ko-KR" altLang="en-US"/>
              <a:t>를 이용한 보안처리</a:t>
            </a:r>
            <a:r>
              <a:rPr lang="en-US" altLang="ko-KR"/>
              <a:t>(</a:t>
            </a:r>
            <a:r>
              <a:rPr lang="ko-KR" altLang="en-US"/>
              <a:t>어노테이션 기반</a:t>
            </a:r>
            <a:r>
              <a:rPr lang="en-US" altLang="ko-KR"/>
              <a:t>AOP)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비밀번호 찾기 기능을 구현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-url</a:t>
            </a:r>
            <a:r>
              <a:rPr lang="ko-KR" altLang="en-US" baseline="0"/>
              <a:t> 암호화 처리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B7B4C5-0047-419A-9EFF-CFE9FCB1127D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(1)</a:t>
            </a:r>
            <a:r>
              <a:rPr lang="ko-KR" altLang="en-US"/>
              <a:t>오늘의 추천 상품 정보 출력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(2)</a:t>
            </a:r>
            <a:r>
              <a:rPr lang="ko-KR" altLang="en-US"/>
              <a:t>조회수 순</a:t>
            </a:r>
            <a:r>
              <a:rPr lang="en-US" altLang="ko-KR"/>
              <a:t>,</a:t>
            </a:r>
            <a:r>
              <a:rPr lang="ko-KR" altLang="en-US"/>
              <a:t> 상위 </a:t>
            </a:r>
            <a:r>
              <a:rPr lang="en-US" altLang="ko-KR"/>
              <a:t>3</a:t>
            </a:r>
            <a:r>
              <a:rPr lang="ko-KR" altLang="en-US"/>
              <a:t>위 내의 </a:t>
            </a:r>
            <a:r>
              <a:rPr lang="en-US" altLang="ko-KR"/>
              <a:t>Wine</a:t>
            </a:r>
            <a:r>
              <a:rPr lang="ko-KR" altLang="en-US"/>
              <a:t>정보 가져오기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B7B4C5-0047-419A-9EFF-CFE9FCB1127D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(1)</a:t>
            </a:r>
            <a:r>
              <a:rPr lang="ko-KR" altLang="en-US"/>
              <a:t>상품정보 출력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(2)</a:t>
            </a:r>
            <a:r>
              <a:rPr lang="ko-KR" altLang="en-US"/>
              <a:t>상품 평균 평점 및 조회수 출력 구현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평점 부여 알고리즘을 적용한 </a:t>
            </a:r>
            <a:r>
              <a:rPr lang="en-US" altLang="ko-KR"/>
              <a:t>SetScore </a:t>
            </a:r>
            <a:r>
              <a:rPr lang="ko-KR" altLang="en-US"/>
              <a:t>클래스 정의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(3)</a:t>
            </a:r>
            <a:r>
              <a:rPr lang="ko-KR" altLang="en-US"/>
              <a:t>페이징 처리 및 검색기능 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B7B4C5-0047-419A-9EFF-CFE9FCB1127D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(1)</a:t>
            </a:r>
            <a:r>
              <a:rPr lang="ko-KR" altLang="en-US"/>
              <a:t>상품정보 출력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(2)</a:t>
            </a:r>
            <a:r>
              <a:rPr lang="ko-KR" altLang="en-US"/>
              <a:t>상품 평균 평점 및 조회수 출력 구현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평점 부여 알고리즘을 적용한 </a:t>
            </a:r>
            <a:r>
              <a:rPr lang="en-US" altLang="ko-KR"/>
              <a:t>SetScore </a:t>
            </a:r>
            <a:r>
              <a:rPr lang="ko-KR" altLang="en-US"/>
              <a:t>클래스 정의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(3)</a:t>
            </a:r>
            <a:r>
              <a:rPr lang="ko-KR" altLang="en-US"/>
              <a:t>페이징 처리 및 검색기능 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B7B4C5-0047-419A-9EFF-CFE9FCB1127D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21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(1)</a:t>
            </a:r>
            <a:r>
              <a:rPr lang="ko-KR" altLang="en-US"/>
              <a:t>전체 평점 계산 결과 출력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(2)</a:t>
            </a:r>
            <a:r>
              <a:rPr lang="ko-KR" altLang="en-US"/>
              <a:t>별과 평정을 동기화시켜 별점 선택시 평점의 동적 변경</a:t>
            </a:r>
            <a:endParaRPr lang="ko-KR" altLang="en-US"/>
          </a:p>
          <a:p>
            <a:pPr lvl="0">
              <a:defRPr/>
            </a:pPr>
            <a:r>
              <a:rPr lang="en-US" altLang="ko-KR" baseline="0"/>
              <a:t>(3)</a:t>
            </a:r>
            <a:r>
              <a:rPr lang="ko-KR" altLang="en-US" baseline="0"/>
              <a:t>사용자 리뷰 등록</a:t>
            </a:r>
            <a:endParaRPr lang="ko-KR" altLang="en-US" baseline="0"/>
          </a:p>
          <a:p>
            <a:pPr lvl="0">
              <a:defRPr/>
            </a:pPr>
            <a:r>
              <a:rPr lang="en-US" altLang="ko-KR" baseline="0"/>
              <a:t>(4)</a:t>
            </a:r>
            <a:r>
              <a:rPr lang="ko-KR" altLang="en-US" baseline="0"/>
              <a:t>신고 팝업 띄우기 </a:t>
            </a:r>
            <a:endParaRPr lang="ko-KR" altLang="en-US" baseline="0"/>
          </a:p>
          <a:p>
            <a:pPr lvl="0">
              <a:defRPr/>
            </a:pPr>
            <a:endParaRPr lang="en-US" altLang="ko-KR" baseline="0"/>
          </a:p>
          <a:p>
            <a:pPr lvl="0">
              <a:defRPr/>
            </a:pPr>
            <a:r>
              <a:rPr lang="en-US" altLang="ko-KR" baseline="0"/>
              <a:t>(5)---</a:t>
            </a:r>
            <a:r>
              <a:rPr lang="ko-KR" altLang="en-US" baseline="0"/>
              <a:t>신고시 관리자에게 입력 양식 데이터 이메일로 전송</a:t>
            </a:r>
            <a:endParaRPr lang="ko-KR" altLang="en-US" baseline="0"/>
          </a:p>
          <a:p>
            <a:pPr lvl="0">
              <a:defRPr/>
            </a:pPr>
            <a:r>
              <a:rPr lang="ko-KR" altLang="en-US"/>
              <a:t>스프링이 지원하는 이메일 발송기능을 적용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(6)</a:t>
            </a:r>
            <a:r>
              <a:rPr lang="ko-KR" altLang="en-US"/>
              <a:t>리뷰 삭제시 글 작성자와 동일인 여부를 확인하여 삭제 허용여부를 결정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B7B4C5-0047-419A-9EFF-CFE9FCB1127D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(1)Javax.mailAPI</a:t>
            </a:r>
            <a:r>
              <a:rPr lang="ko-KR" altLang="en-US"/>
              <a:t>를 통하여 운영진 메일로 메일 발송 기능구현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B7B4C5-0047-419A-9EFF-CFE9FCB1127D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>
                <a:solidFill>
                  <a:prstClr val="black"/>
                </a:solidFill>
              </a:rPr>
              <a:t>(1)</a:t>
            </a:r>
            <a:r>
              <a:rPr lang="ko-KR" altLang="en-US">
                <a:solidFill>
                  <a:prstClr val="black"/>
                </a:solidFill>
              </a:rPr>
              <a:t>조회수 증가 구현</a:t>
            </a:r>
            <a:endParaRPr lang="ko-KR" altLang="en-US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      -MybatisSpring</a:t>
            </a:r>
            <a:r>
              <a:rPr lang="ko-KR" altLang="en-US">
                <a:solidFill>
                  <a:prstClr val="black"/>
                </a:solidFill>
              </a:rPr>
              <a:t>과 </a:t>
            </a:r>
            <a:r>
              <a:rPr lang="en-US" altLang="ko-KR">
                <a:solidFill>
                  <a:prstClr val="black"/>
                </a:solidFill>
              </a:rPr>
              <a:t>SpringMVC </a:t>
            </a:r>
            <a:r>
              <a:rPr lang="ko-KR" altLang="en-US">
                <a:solidFill>
                  <a:prstClr val="black"/>
                </a:solidFill>
              </a:rPr>
              <a:t>패턴을 이용하여 조회수 </a:t>
            </a:r>
            <a:r>
              <a:rPr lang="en-US" altLang="ko-KR">
                <a:solidFill>
                  <a:prstClr val="black"/>
                </a:solidFill>
              </a:rPr>
              <a:t>+1 </a:t>
            </a:r>
            <a:r>
              <a:rPr lang="ko-KR" altLang="en-US">
                <a:solidFill>
                  <a:prstClr val="black"/>
                </a:solidFill>
              </a:rPr>
              <a:t>구현</a:t>
            </a:r>
            <a:endParaRPr lang="ko-KR" altLang="en-US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ko-KR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(2)</a:t>
            </a:r>
            <a:r>
              <a:rPr lang="ko-KR" altLang="en-US">
                <a:solidFill>
                  <a:prstClr val="black"/>
                </a:solidFill>
              </a:rPr>
              <a:t>게시글 페이징 구현</a:t>
            </a:r>
            <a:endParaRPr lang="ko-KR" altLang="en-US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      -Pager</a:t>
            </a:r>
            <a:r>
              <a:rPr lang="ko-KR" altLang="en-US">
                <a:solidFill>
                  <a:prstClr val="black"/>
                </a:solidFill>
              </a:rPr>
              <a:t>클래스를 이용하여 게시물 페이징처리 구현</a:t>
            </a:r>
            <a:endParaRPr lang="ko-KR" altLang="en-US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ko-KR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(3)</a:t>
            </a:r>
            <a:r>
              <a:rPr lang="ko-KR" altLang="en-US">
                <a:solidFill>
                  <a:prstClr val="black"/>
                </a:solidFill>
              </a:rPr>
              <a:t>검색기능 구현</a:t>
            </a:r>
            <a:endParaRPr lang="ko-KR" altLang="en-US">
              <a:solidFill>
                <a:prstClr val="black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B7B4C5-0047-419A-9EFF-CFE9FCB1127D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(1)CRUD </a:t>
            </a:r>
            <a:r>
              <a:rPr lang="ko-KR" altLang="en-US">
                <a:solidFill>
                  <a:prstClr val="black"/>
                </a:solidFill>
              </a:rPr>
              <a:t>구현</a:t>
            </a:r>
            <a:r>
              <a:rPr lang="en-US" altLang="ko-KR">
                <a:solidFill>
                  <a:prstClr val="black"/>
                </a:solidFill>
              </a:rPr>
              <a:t>      </a:t>
            </a:r>
            <a:endParaRPr lang="en-US" altLang="ko-KR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=&gt;MybatisSpring</a:t>
            </a:r>
            <a:r>
              <a:rPr lang="ko-KR" altLang="en-US">
                <a:solidFill>
                  <a:prstClr val="black"/>
                </a:solidFill>
              </a:rPr>
              <a:t>과  </a:t>
            </a:r>
            <a:r>
              <a:rPr lang="en-US" altLang="ko-KR">
                <a:solidFill>
                  <a:prstClr val="black"/>
                </a:solidFill>
              </a:rPr>
              <a:t>springMVC</a:t>
            </a:r>
            <a:r>
              <a:rPr lang="ko-KR" altLang="en-US">
                <a:solidFill>
                  <a:prstClr val="black"/>
                </a:solidFill>
              </a:rPr>
              <a:t>패턴을 이용한 기본적인 전체조회</a:t>
            </a:r>
            <a:r>
              <a:rPr lang="en-US" altLang="ko-KR">
                <a:solidFill>
                  <a:prstClr val="black"/>
                </a:solidFill>
              </a:rPr>
              <a:t>, </a:t>
            </a:r>
            <a:r>
              <a:rPr lang="ko-KR" altLang="en-US">
                <a:solidFill>
                  <a:prstClr val="black"/>
                </a:solidFill>
              </a:rPr>
              <a:t>한건조화</a:t>
            </a:r>
            <a:r>
              <a:rPr lang="en-US" altLang="ko-KR">
                <a:solidFill>
                  <a:prstClr val="black"/>
                </a:solidFill>
              </a:rPr>
              <a:t>, </a:t>
            </a:r>
            <a:r>
              <a:rPr lang="ko-KR" altLang="en-US">
                <a:solidFill>
                  <a:prstClr val="black"/>
                </a:solidFill>
              </a:rPr>
              <a:t>수정</a:t>
            </a:r>
            <a:r>
              <a:rPr lang="en-US" altLang="ko-KR">
                <a:solidFill>
                  <a:prstClr val="black"/>
                </a:solidFill>
              </a:rPr>
              <a:t>, </a:t>
            </a:r>
            <a:r>
              <a:rPr lang="ko-KR" altLang="en-US">
                <a:solidFill>
                  <a:prstClr val="black"/>
                </a:solidFill>
              </a:rPr>
              <a:t>삭제 구현</a:t>
            </a:r>
            <a:endParaRPr lang="ko-KR" altLang="en-US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ko-KR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(2)</a:t>
            </a:r>
            <a:r>
              <a:rPr lang="ko-KR" altLang="en-US">
                <a:solidFill>
                  <a:prstClr val="black"/>
                </a:solidFill>
              </a:rPr>
              <a:t>댓글쓰기 </a:t>
            </a:r>
            <a:r>
              <a:rPr lang="en-US" altLang="ko-KR">
                <a:solidFill>
                  <a:prstClr val="black"/>
                </a:solidFill>
              </a:rPr>
              <a:t>JQuery</a:t>
            </a:r>
            <a:r>
              <a:rPr lang="en-US" altLang="ko-KR" baseline="0">
                <a:solidFill>
                  <a:prstClr val="black"/>
                </a:solidFill>
              </a:rPr>
              <a:t> A</a:t>
            </a:r>
            <a:r>
              <a:rPr lang="en-US" altLang="ko-KR">
                <a:solidFill>
                  <a:prstClr val="black"/>
                </a:solidFill>
              </a:rPr>
              <a:t>jax</a:t>
            </a:r>
            <a:r>
              <a:rPr lang="ko-KR" altLang="en-US">
                <a:solidFill>
                  <a:prstClr val="black"/>
                </a:solidFill>
              </a:rPr>
              <a:t>를 이용한 비동기 댓글 처리 구현</a:t>
            </a:r>
            <a:endParaRPr lang="ko-KR" altLang="en-US">
              <a:solidFill>
                <a:prstClr val="black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B7B4C5-0047-419A-9EFF-CFE9FCB1127D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(1)Modal</a:t>
            </a:r>
            <a:r>
              <a:rPr lang="ko-KR" altLang="en-US"/>
              <a:t> 팝업을 이용한 삭제처리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B7B4C5-0047-419A-9EFF-CFE9FCB1127D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(1)</a:t>
            </a:r>
            <a:r>
              <a:rPr lang="ko-KR" altLang="en-US"/>
              <a:t>하나이상의 이미지일 경우 </a:t>
            </a:r>
            <a:r>
              <a:rPr lang="en-US" altLang="ko-KR"/>
              <a:t>carousel</a:t>
            </a:r>
            <a:r>
              <a:rPr lang="en-US" altLang="ko-KR" baseline="0"/>
              <a:t> </a:t>
            </a:r>
            <a:r>
              <a:rPr lang="ko-KR" altLang="en-US" baseline="0"/>
              <a:t>효과 처리</a:t>
            </a:r>
            <a:endParaRPr lang="ko-KR" altLang="en-US" baseline="0"/>
          </a:p>
          <a:p>
            <a:pPr lvl="0">
              <a:defRPr/>
            </a:pPr>
            <a:r>
              <a:rPr lang="en-US" altLang="ko-KR" baseline="0"/>
              <a:t>(2)Jquery, Mutilple</a:t>
            </a:r>
            <a:r>
              <a:rPr lang="ko-KR" altLang="en-US" baseline="0"/>
              <a:t>속성을 이용한 다중파일 선택기능 구현</a:t>
            </a:r>
            <a:endParaRPr lang="ko-KR" altLang="en-US" baseline="0"/>
          </a:p>
          <a:p>
            <a:pPr lvl="0">
              <a:defRPr/>
            </a:pPr>
            <a:r>
              <a:rPr lang="en-US" altLang="ko-KR" baseline="0"/>
              <a:t>   </a:t>
            </a:r>
            <a:r>
              <a:rPr lang="ko-KR" altLang="en-US" baseline="0"/>
              <a:t>스프링의 </a:t>
            </a:r>
            <a:r>
              <a:rPr lang="en-US" altLang="ko-KR" baseline="0"/>
              <a:t>CommonsMultipartResolver</a:t>
            </a:r>
            <a:r>
              <a:rPr lang="ko-KR" altLang="en-US" baseline="0"/>
              <a:t>를 이용한 파일업로드 구현</a:t>
            </a:r>
            <a:endParaRPr lang="ko-KR" altLang="en-US" baseline="0"/>
          </a:p>
          <a:p>
            <a:pPr lvl="0">
              <a:defRPr/>
            </a:pPr>
            <a:r>
              <a:rPr lang="en-US" altLang="ko-KR" baseline="0"/>
              <a:t>(3)CKEditor</a:t>
            </a:r>
            <a:r>
              <a:rPr lang="ko-KR" altLang="en-US" baseline="0"/>
              <a:t>를 적용한 상세내용 입력처리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B7B4C5-0047-419A-9EFF-CFE9FCB1127D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(1)Category</a:t>
            </a:r>
            <a:r>
              <a:rPr lang="ko-KR" altLang="en-US"/>
              <a:t>입력 폼</a:t>
            </a:r>
            <a:endParaRPr lang="ko-KR" altLang="en-US"/>
          </a:p>
          <a:p>
            <a:pPr lvl="0">
              <a:defRPr/>
            </a:pPr>
            <a:r>
              <a:rPr lang="en-US" altLang="ko-KR" baseline="0"/>
              <a:t>  - Jquery Ajax</a:t>
            </a:r>
            <a:r>
              <a:rPr lang="ko-KR" altLang="en-US" baseline="0"/>
              <a:t>를 이용한 비동기 요청처리</a:t>
            </a:r>
            <a:endParaRPr lang="ko-KR" altLang="en-US" baseline="0"/>
          </a:p>
          <a:p>
            <a:pPr lvl="0">
              <a:defRPr/>
            </a:pPr>
            <a:endParaRPr lang="en-US" altLang="ko-KR" baseline="0"/>
          </a:p>
          <a:p>
            <a:pPr lvl="0">
              <a:defRPr/>
            </a:pPr>
            <a:r>
              <a:rPr lang="en-US" altLang="ko-KR" baseline="0"/>
              <a:t>(2)Modal</a:t>
            </a:r>
            <a:r>
              <a:rPr lang="ko-KR" altLang="en-US" baseline="0"/>
              <a:t> 팝업창을 이용한 수정</a:t>
            </a:r>
            <a:r>
              <a:rPr lang="en-US" altLang="ko-KR" baseline="0"/>
              <a:t>,</a:t>
            </a:r>
            <a:r>
              <a:rPr lang="ko-KR" altLang="en-US" baseline="0"/>
              <a:t>삭제 처리 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B7B4C5-0047-419A-9EFF-CFE9FCB1127D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(1)</a:t>
            </a:r>
            <a:r>
              <a:rPr lang="ko-KR" altLang="en-US"/>
              <a:t>하위 분류 출력 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</a:t>
            </a:r>
            <a:r>
              <a:rPr lang="en-US" altLang="ko-KR" baseline="0"/>
              <a:t> - </a:t>
            </a:r>
            <a:r>
              <a:rPr lang="ko-KR" altLang="en-US" baseline="0"/>
              <a:t>상위 카테고리를 </a:t>
            </a:r>
            <a:r>
              <a:rPr lang="en-US" altLang="ko-KR" baseline="0"/>
              <a:t>JQueryAjax</a:t>
            </a:r>
            <a:r>
              <a:rPr lang="ko-KR" altLang="en-US" baseline="0"/>
              <a:t>를 적용한 비동기 방식의 로드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B7B4C5-0047-419A-9EFF-CFE9FCB1127D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(1)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(2)</a:t>
            </a:r>
            <a:r>
              <a:rPr lang="ko-KR" altLang="en-US"/>
              <a:t>상세보기 링크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(3)</a:t>
            </a:r>
            <a:r>
              <a:rPr lang="ko-KR" altLang="en-US"/>
              <a:t>검색입력 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B7B4C5-0047-419A-9EFF-CFE9FCB1127D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(1)SHA 256</a:t>
            </a:r>
            <a:r>
              <a:rPr lang="ko-KR" altLang="en-US"/>
              <a:t>를 이용한 암호화 처리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(2)</a:t>
            </a:r>
            <a:r>
              <a:rPr lang="ko-KR" altLang="en-US"/>
              <a:t>연락처 정보 유효성 처리</a:t>
            </a:r>
            <a:endParaRPr lang="ko-KR" altLang="en-US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/>
              <a:t>(3</a:t>
            </a:r>
            <a:r>
              <a:rPr lang="en-US" altLang="ko-KR" u="none"/>
              <a:t>)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GregorianCalendar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/>
              <a:t>이용한 윤달 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B7B4C5-0047-419A-9EFF-CFE9FCB1127D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(1)</a:t>
            </a:r>
            <a:r>
              <a:rPr lang="ko-KR" altLang="en-US"/>
              <a:t>아이디 중복 체크 기능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(2)</a:t>
            </a:r>
            <a:r>
              <a:rPr lang="ko-KR" altLang="en-US"/>
              <a:t>비밀번호 재확인 </a:t>
            </a:r>
            <a:r>
              <a:rPr lang="en-US" altLang="ko-KR"/>
              <a:t>–</a:t>
            </a:r>
            <a:r>
              <a:rPr lang="ko-KR" altLang="en-US"/>
              <a:t>최소 </a:t>
            </a:r>
            <a:r>
              <a:rPr lang="en-US" altLang="ko-KR"/>
              <a:t>6</a:t>
            </a:r>
            <a:r>
              <a:rPr lang="ko-KR" altLang="en-US"/>
              <a:t>글자 이상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(3)</a:t>
            </a:r>
            <a:r>
              <a:rPr lang="ko-KR" altLang="en-US"/>
              <a:t>연락처 유효성 체크</a:t>
            </a:r>
            <a:r>
              <a:rPr lang="en-US" altLang="ko-KR"/>
              <a:t>-</a:t>
            </a:r>
            <a:r>
              <a:rPr lang="ko-KR" altLang="en-US"/>
              <a:t>숫자만 입력가능</a:t>
            </a:r>
            <a:r>
              <a:rPr lang="en-US" altLang="ko-KR"/>
              <a:t>,</a:t>
            </a:r>
            <a:r>
              <a:rPr lang="ko-KR" altLang="en-US"/>
              <a:t>글자수에 맞춰</a:t>
            </a:r>
            <a:r>
              <a:rPr lang="ko-KR" altLang="en-US" baseline="0"/>
              <a:t> </a:t>
            </a:r>
            <a:r>
              <a:rPr lang="en-US" altLang="ko-KR" baseline="0"/>
              <a:t>“-”</a:t>
            </a:r>
            <a:r>
              <a:rPr lang="ko-KR" altLang="en-US" baseline="0"/>
              <a:t>입력</a:t>
            </a:r>
            <a:endParaRPr lang="ko-KR" altLang="en-US" baseline="0"/>
          </a:p>
          <a:p>
            <a:pPr lvl="0">
              <a:defRPr/>
            </a:pPr>
            <a:r>
              <a:rPr lang="en-US" altLang="ko-KR"/>
              <a:t>(4)</a:t>
            </a:r>
            <a:r>
              <a:rPr lang="ko-KR" altLang="en-US"/>
              <a:t>생년월일 윤달 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B7B4C5-0047-419A-9EFF-CFE9FCB1127D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/>
              <a:t>(1)Javax.mailAPI</a:t>
            </a:r>
            <a:r>
              <a:rPr lang="ko-KR" altLang="en-US"/>
              <a:t>와 </a:t>
            </a:r>
            <a:r>
              <a:rPr lang="en-US" altLang="ko-KR"/>
              <a:t>Spring</a:t>
            </a:r>
            <a:r>
              <a:rPr lang="en-US" altLang="ko-KR" baseline="0"/>
              <a:t>ContextSupport</a:t>
            </a:r>
            <a:r>
              <a:rPr lang="ko-KR" altLang="en-US" baseline="0"/>
              <a:t>를</a:t>
            </a:r>
            <a:r>
              <a:rPr lang="en-US" altLang="ko-KR" baseline="0"/>
              <a:t> </a:t>
            </a:r>
            <a:r>
              <a:rPr lang="ko-KR" altLang="en-US" baseline="0"/>
              <a:t>사용하여 일치하는 회원정보의 이메일로 메일 발송 기능 구현</a:t>
            </a:r>
            <a:endParaRPr lang="ko-KR" altLang="en-US" baseline="0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(2)1</a:t>
            </a:r>
            <a:r>
              <a:rPr lang="ko-KR" altLang="en-US"/>
              <a:t>번</a:t>
            </a:r>
            <a:r>
              <a:rPr lang="ko-KR" altLang="en-US" baseline="0"/>
              <a:t> 과정을 거처 받은 메일에 기재된 내용을 통하여 비밀번호 재설정 기회부여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B7B4C5-0047-419A-9EFF-CFE9FCB1127D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82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845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7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81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90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741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696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993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660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11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4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2.jpeg"  /><Relationship Id="rId4" Type="http://schemas.openxmlformats.org/officeDocument/2006/relationships/image" Target="../media/image2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2.jpeg"  /><Relationship Id="rId4" Type="http://schemas.openxmlformats.org/officeDocument/2006/relationships/image" Target="../media/image24.jpeg"  /><Relationship Id="rId5" Type="http://schemas.openxmlformats.org/officeDocument/2006/relationships/image" Target="../media/image25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2.jpeg"  /><Relationship Id="rId4" Type="http://schemas.openxmlformats.org/officeDocument/2006/relationships/image" Target="../media/image26.png"  /><Relationship Id="rId5" Type="http://schemas.openxmlformats.org/officeDocument/2006/relationships/image" Target="../media/image27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2.jpeg"  /><Relationship Id="rId4" Type="http://schemas.openxmlformats.org/officeDocument/2006/relationships/image" Target="../media/image2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2.jpeg"  /><Relationship Id="rId4" Type="http://schemas.openxmlformats.org/officeDocument/2006/relationships/image" Target="../media/image29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3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2.jpeg"  /><Relationship Id="rId4" Type="http://schemas.openxmlformats.org/officeDocument/2006/relationships/image" Target="../media/image3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2.jpeg"  /><Relationship Id="rId4" Type="http://schemas.openxmlformats.org/officeDocument/2006/relationships/image" Target="../media/image32.jpeg"  /><Relationship Id="rId5" Type="http://schemas.openxmlformats.org/officeDocument/2006/relationships/image" Target="../media/image33.jpeg"  /><Relationship Id="rId6" Type="http://schemas.openxmlformats.org/officeDocument/2006/relationships/image" Target="../media/image34.jpeg"  /><Relationship Id="rId7" Type="http://schemas.openxmlformats.org/officeDocument/2006/relationships/image" Target="../media/image35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2.jpeg"  /><Relationship Id="rId4" Type="http://schemas.openxmlformats.org/officeDocument/2006/relationships/image" Target="../media/image3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2.jpeg"  /><Relationship Id="rId4" Type="http://schemas.openxmlformats.org/officeDocument/2006/relationships/image" Target="../media/image37.jpeg"  /><Relationship Id="rId5" Type="http://schemas.openxmlformats.org/officeDocument/2006/relationships/image" Target="../media/image38.jpeg"  /><Relationship Id="rId6" Type="http://schemas.openxmlformats.org/officeDocument/2006/relationships/image" Target="../media/image39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2.jpeg"  /><Relationship Id="rId4" Type="http://schemas.openxmlformats.org/officeDocument/2006/relationships/image" Target="../media/image4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2.jpeg"  /><Relationship Id="rId4" Type="http://schemas.openxmlformats.org/officeDocument/2006/relationships/image" Target="../media/image41.jpeg"  /><Relationship Id="rId5" Type="http://schemas.openxmlformats.org/officeDocument/2006/relationships/image" Target="../media/image4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2.jpeg"  /><Relationship Id="rId4" Type="http://schemas.openxmlformats.org/officeDocument/2006/relationships/image" Target="../media/image43.jpeg"  /><Relationship Id="rId5" Type="http://schemas.openxmlformats.org/officeDocument/2006/relationships/image" Target="../media/image44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2.jpeg"  /><Relationship Id="rId4" Type="http://schemas.openxmlformats.org/officeDocument/2006/relationships/image" Target="../media/image4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2.jpeg"  /><Relationship Id="rId4" Type="http://schemas.openxmlformats.org/officeDocument/2006/relationships/image" Target="../media/image46.jpeg"  /><Relationship Id="rId5" Type="http://schemas.openxmlformats.org/officeDocument/2006/relationships/image" Target="../media/image47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5.png"  /><Relationship Id="rId11" Type="http://schemas.openxmlformats.org/officeDocument/2006/relationships/image" Target="../media/image16.png"  /><Relationship Id="rId12" Type="http://schemas.openxmlformats.org/officeDocument/2006/relationships/image" Target="../media/image17.png"  /><Relationship Id="rId13" Type="http://schemas.openxmlformats.org/officeDocument/2006/relationships/image" Target="../media/image18.png"  /><Relationship Id="rId2" Type="http://schemas.openxmlformats.org/officeDocument/2006/relationships/image" Target="../media/image2.jpe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2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2.jpeg"  /><Relationship Id="rId3" Type="http://schemas.openxmlformats.org/officeDocument/2006/relationships/image" Target="../media/image1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jpeg"  /><Relationship Id="rId4" Type="http://schemas.openxmlformats.org/officeDocument/2006/relationships/image" Target="../media/image2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2.jpe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000" b="-1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902792" y="2622135"/>
            <a:ext cx="4351448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spc="-150">
                <a:solidFill>
                  <a:schemeClr val="tx1">
                    <a:lumMod val="65000"/>
                    <a:lumOff val="35000"/>
                  </a:schemeClr>
                </a:solidFill>
                <a:latin typeface="HY동녘M"/>
                <a:ea typeface="HY동녘M"/>
              </a:rPr>
              <a:t>Drunken</a:t>
            </a:r>
            <a:endParaRPr lang="en-US" altLang="ko-KR" sz="3500" spc="-150">
              <a:solidFill>
                <a:schemeClr val="tx1">
                  <a:lumMod val="65000"/>
                  <a:lumOff val="35000"/>
                </a:schemeClr>
              </a:solidFill>
              <a:latin typeface="HY동녘M"/>
              <a:ea typeface="HY동녘M"/>
            </a:endParaRPr>
          </a:p>
          <a:p>
            <a:pPr algn="ctr">
              <a:defRPr/>
            </a:pPr>
            <a:r>
              <a:rPr lang="en-US" altLang="ko-KR" sz="3600" spc="-150">
                <a:solidFill>
                  <a:schemeClr val="tx1">
                    <a:lumMod val="65000"/>
                    <a:lumOff val="35000"/>
                  </a:schemeClr>
                </a:solidFill>
                <a:latin typeface="HY동녘M"/>
                <a:ea typeface="HY동녘M"/>
              </a:rPr>
              <a:t>-Wine</a:t>
            </a:r>
            <a:r>
              <a:rPr lang="ko-KR" altLang="en-US" sz="3600" spc="-150">
                <a:solidFill>
                  <a:schemeClr val="tx1">
                    <a:lumMod val="65000"/>
                    <a:lumOff val="35000"/>
                  </a:schemeClr>
                </a:solidFill>
                <a:latin typeface="HY동녘M"/>
                <a:ea typeface="HY동녘M"/>
              </a:rPr>
              <a:t>리뷰 사이트</a:t>
            </a:r>
            <a:r>
              <a:rPr lang="en-US" altLang="ko-KR" sz="3600" spc="-150">
                <a:solidFill>
                  <a:schemeClr val="tx1">
                    <a:lumMod val="65000"/>
                    <a:lumOff val="35000"/>
                  </a:schemeClr>
                </a:solidFill>
                <a:latin typeface="HY동녘M"/>
                <a:ea typeface="HY동녘M"/>
              </a:rPr>
              <a:t>-</a:t>
            </a:r>
            <a:endParaRPr lang="en-US" altLang="ko-KR" sz="3600" spc="-150">
              <a:solidFill>
                <a:schemeClr val="tx1">
                  <a:lumMod val="65000"/>
                  <a:lumOff val="35000"/>
                </a:schemeClr>
              </a:solidFill>
              <a:latin typeface="HY동녘M"/>
              <a:ea typeface="HY동녘M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7625" y="4619456"/>
            <a:ext cx="3979655" cy="569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600" spc="-187">
                <a:latin typeface="HY동녘M"/>
                <a:ea typeface="HY동녘M"/>
              </a:rPr>
              <a:t>TEAM: XXX</a:t>
            </a:r>
            <a:r>
              <a:rPr lang="ko-KR" altLang="en-US" sz="1600" spc="-187">
                <a:latin typeface="HY동녘M"/>
                <a:ea typeface="HY동녘M"/>
              </a:rPr>
              <a:t> </a:t>
            </a:r>
            <a:endParaRPr lang="ko-KR" altLang="en-US" sz="1600" spc="-187">
              <a:latin typeface="HY동녘M"/>
              <a:ea typeface="HY동녘M"/>
            </a:endParaRPr>
          </a:p>
          <a:p>
            <a:pPr algn="r">
              <a:defRPr lang="ko-KR" altLang="en-US"/>
            </a:pPr>
            <a:r>
              <a:rPr lang="ko-KR" altLang="en-US" sz="1600" spc="-187">
                <a:latin typeface="HY동녘M"/>
                <a:ea typeface="HY동녘M"/>
              </a:rPr>
              <a:t>조원</a:t>
            </a:r>
            <a:r>
              <a:rPr lang="en-US" altLang="ko-KR" sz="1600" spc="-187">
                <a:latin typeface="HY동녘M"/>
                <a:ea typeface="HY동녘M"/>
              </a:rPr>
              <a:t> : </a:t>
            </a:r>
            <a:r>
              <a:rPr lang="ko-KR" altLang="en-US" sz="1600" spc="-187">
                <a:latin typeface="HY동녘M"/>
                <a:ea typeface="HY동녘M"/>
              </a:rPr>
              <a:t>홍길동</a:t>
            </a:r>
            <a:r>
              <a:rPr lang="en-US" altLang="ko-KR" sz="1600" spc="-187">
                <a:latin typeface="HY동녘M"/>
                <a:ea typeface="HY동녘M"/>
              </a:rPr>
              <a:t>,</a:t>
            </a:r>
            <a:r>
              <a:rPr lang="ko-KR" altLang="en-US" sz="1600" spc="-187">
                <a:latin typeface="HY동녘M"/>
                <a:ea typeface="HY동녘M"/>
              </a:rPr>
              <a:t> 김철수</a:t>
            </a:r>
            <a:r>
              <a:rPr lang="en-US" altLang="ko-KR" sz="1600" spc="-187">
                <a:latin typeface="HY동녘M"/>
                <a:ea typeface="HY동녘M"/>
              </a:rPr>
              <a:t>,</a:t>
            </a:r>
            <a:r>
              <a:rPr lang="ko-KR" altLang="en-US" sz="1600" spc="-187">
                <a:latin typeface="HY동녘M"/>
                <a:ea typeface="HY동녘M"/>
              </a:rPr>
              <a:t> 박영희</a:t>
            </a:r>
            <a:endParaRPr lang="ko-KR" altLang="en-US" sz="1600" spc="-187">
              <a:latin typeface="HY동녘M"/>
              <a:ea typeface="HY동녘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8037" y="111526"/>
            <a:ext cx="81473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프로젝트 소개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주류 상세정보</a:t>
            </a:r>
            <a:endParaRPr lang="en-US" altLang="ko-KR" sz="2400" spc="-15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5122" name="Picture 2" descr="C:\Users\YangWon\Desktop\이양원 조별과제\새 폴더\04.alcohol detai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66" y="976358"/>
            <a:ext cx="8660654" cy="529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/>
        </p:nvSpPr>
        <p:spPr>
          <a:xfrm>
            <a:off x="2788919" y="1776243"/>
            <a:ext cx="261332" cy="240567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100943" y="3891049"/>
            <a:ext cx="261332" cy="240567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100943" y="4746566"/>
            <a:ext cx="261332" cy="240567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56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49602" y="111526"/>
            <a:ext cx="52069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프로젝트 소개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상위카테고리</a:t>
            </a:r>
            <a:endParaRPr lang="en-US" altLang="ko-KR" sz="2400" spc="-15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6146" name="Picture 2" descr="C:\Users\YangWon\Desktop\이양원 조별과제\새 폴더\05.alcohol topCatego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01" y="917615"/>
            <a:ext cx="8796416" cy="415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YangWon\Desktop\이양원 조별과제\새 폴더\06.alcohol category updat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030" y="1413149"/>
            <a:ext cx="1944236" cy="102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/>
          <p:cNvSpPr/>
          <p:nvPr/>
        </p:nvSpPr>
        <p:spPr>
          <a:xfrm>
            <a:off x="2257505" y="1767369"/>
            <a:ext cx="256309" cy="252977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86055" y="2814774"/>
            <a:ext cx="678872" cy="409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0"/>
            <a:endCxn id="6147" idx="1"/>
          </p:cNvCxnSpPr>
          <p:nvPr/>
        </p:nvCxnSpPr>
        <p:spPr>
          <a:xfrm flipV="1">
            <a:off x="6525491" y="1927244"/>
            <a:ext cx="1183539" cy="8875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5800206" y="2869274"/>
            <a:ext cx="256309" cy="252977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56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46200" y="134385"/>
            <a:ext cx="6362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프로젝트 소개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하위 카테고리</a:t>
            </a:r>
            <a:endParaRPr lang="en-US" altLang="ko-KR" sz="2400" spc="-15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7170" name="Picture 2" descr="C:\Users\YangWon\Desktop\이양원 조별과제\새 폴더\07.pop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65" y="900850"/>
            <a:ext cx="7868875" cy="574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/>
        </p:nvSpPr>
        <p:spPr>
          <a:xfrm>
            <a:off x="2257504" y="1702030"/>
            <a:ext cx="271090" cy="23805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7171" name="Picture 3" descr="C:\Users\YangWon\Desktop\이양원 조별과제\새 폴더\19.pop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920" y="1339643"/>
            <a:ext cx="1846044" cy="119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589575" y="1674320"/>
            <a:ext cx="1143808" cy="406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  <a:endCxn id="7171" idx="1"/>
          </p:cNvCxnSpPr>
          <p:nvPr/>
        </p:nvCxnSpPr>
        <p:spPr>
          <a:xfrm>
            <a:off x="3733383" y="1877615"/>
            <a:ext cx="294537" cy="592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4586" y="111525"/>
            <a:ext cx="74920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프로젝트 소개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회원 정보 관리</a:t>
            </a:r>
            <a:endParaRPr lang="en-US" altLang="ko-KR" sz="2400" spc="-15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8194" name="Picture 2" descr="C:\Users\YangWon\Desktop\이양원 조별과제\새 폴더\08.pop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42" y="906393"/>
            <a:ext cx="7810472" cy="52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/>
        </p:nvSpPr>
        <p:spPr>
          <a:xfrm>
            <a:off x="8794079" y="2714708"/>
            <a:ext cx="256309" cy="231188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8000308" y="5024350"/>
            <a:ext cx="256309" cy="231188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762802" y="1803862"/>
            <a:ext cx="256309" cy="231188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56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01022" y="134385"/>
            <a:ext cx="6787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프로젝트 소개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회원 상세 정보</a:t>
            </a:r>
            <a:endParaRPr lang="en-US" altLang="ko-KR" sz="2400" spc="-15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9219" name="Picture 3" descr="C:\Users\YangWon\Desktop\이양원 조별과제\새 폴더\20.pop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662" y="859288"/>
            <a:ext cx="6018538" cy="571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/>
          <p:cNvSpPr/>
          <p:nvPr/>
        </p:nvSpPr>
        <p:spPr>
          <a:xfrm>
            <a:off x="6005853" y="2427227"/>
            <a:ext cx="286889" cy="24503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005852" y="4192385"/>
            <a:ext cx="286889" cy="24503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406941" y="4788824"/>
            <a:ext cx="286889" cy="24503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56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5" y="119146"/>
            <a:ext cx="6261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프로젝트 소개-리뷰 관리 페이지</a:t>
            </a:r>
            <a:endParaRPr lang="en-US" altLang="ko-KR" sz="2400" spc="-15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05" y="1045434"/>
            <a:ext cx="8751185" cy="527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6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902792" y="2739898"/>
            <a:ext cx="397965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50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클라이언트 페이지</a:t>
            </a:r>
            <a:endParaRPr lang="en-US" altLang="ko-KR" sz="3500" spc="-150" dirty="0" smtClean="0">
              <a:solidFill>
                <a:prstClr val="black">
                  <a:lumMod val="65000"/>
                  <a:lumOff val="35000"/>
                </a:prst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215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5" y="119146"/>
            <a:ext cx="6261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프로젝트 소개</a:t>
            </a: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-회원가입 페이지</a:t>
            </a:r>
            <a:endParaRPr lang="en-US" altLang="ko-KR" sz="2400" spc="-15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149" y="1225899"/>
            <a:ext cx="6555710" cy="509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>
          <a:xfrm>
            <a:off x="6394473" y="1893827"/>
            <a:ext cx="286889" cy="24503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898770" y="2947172"/>
            <a:ext cx="286889" cy="24503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828813" y="3982897"/>
            <a:ext cx="286889" cy="24503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347827" y="4336900"/>
            <a:ext cx="286889" cy="24503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1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54072" y="103905"/>
            <a:ext cx="6125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프로젝트 소개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로그인 및 비밀번호 찾기</a:t>
            </a:r>
            <a:endParaRPr lang="en-US" altLang="ko-KR" sz="2400" spc="-15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4098" name="Picture 2" descr="C:\Users\YangWon\Desktop\이양원 조별과제\새 폴더\39.pop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2" y="792479"/>
            <a:ext cx="4815207" cy="322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YangWon\Desktop\이양원 조별과제\새 폴더\32.pop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04" y="739139"/>
            <a:ext cx="3764898" cy="284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YangWon\Desktop\이양원 조별과제\새 폴더\35.pop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963" y="4071572"/>
            <a:ext cx="3627739" cy="26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YangWon\Desktop\이양원 조별과제\새 폴더\36.pop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141" y="4087927"/>
            <a:ext cx="3483068" cy="258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660088" y="3299460"/>
            <a:ext cx="812852" cy="350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3" idx="3"/>
            <a:endCxn id="4099" idx="1"/>
          </p:cNvCxnSpPr>
          <p:nvPr/>
        </p:nvCxnSpPr>
        <p:spPr>
          <a:xfrm flipV="1">
            <a:off x="4472940" y="2163415"/>
            <a:ext cx="1438864" cy="131130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099" idx="2"/>
            <a:endCxn id="4100" idx="0"/>
          </p:cNvCxnSpPr>
          <p:nvPr/>
        </p:nvCxnSpPr>
        <p:spPr>
          <a:xfrm>
            <a:off x="7794253" y="3587690"/>
            <a:ext cx="68580" cy="48388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100" idx="1"/>
            <a:endCxn id="4101" idx="3"/>
          </p:cNvCxnSpPr>
          <p:nvPr/>
        </p:nvCxnSpPr>
        <p:spPr>
          <a:xfrm flipH="1" flipV="1">
            <a:off x="5003209" y="5378763"/>
            <a:ext cx="1045754" cy="1635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516670" y="3818458"/>
            <a:ext cx="256309" cy="231188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5119161" y="5086607"/>
            <a:ext cx="256309" cy="231188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63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17234" y="108754"/>
            <a:ext cx="6231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프로젝트 소개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메인</a:t>
            </a:r>
            <a:endParaRPr lang="en-US" altLang="ko-KR" sz="2400" spc="-15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11267" name="Picture 3" descr="C:\Users\YangWon\Desktop\이양원 조별과제\새 폴더\11.pop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096" y="779011"/>
            <a:ext cx="4732470" cy="581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/>
        </p:nvSpPr>
        <p:spPr>
          <a:xfrm>
            <a:off x="4165967" y="3186116"/>
            <a:ext cx="256309" cy="231188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827522" y="4692782"/>
            <a:ext cx="256309" cy="231188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56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99866" y="119147"/>
            <a:ext cx="970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목 차</a:t>
            </a:r>
            <a:endParaRPr lang="en-US" altLang="ko-KR" sz="2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431930" y="3830406"/>
            <a:ext cx="1465354" cy="1678812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31272" y="4346426"/>
            <a:ext cx="1201820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bg2">
                    <a:lumMod val="25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소개</a:t>
            </a:r>
            <a:endParaRPr lang="en-US" altLang="ko-KR" sz="1500" b="1" dirty="0" smtClean="0">
              <a:solidFill>
                <a:schemeClr val="bg2">
                  <a:lumMod val="25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500941" y="3830406"/>
            <a:ext cx="1465354" cy="1678813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00283" y="4346427"/>
            <a:ext cx="1201820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bg2">
                    <a:lumMod val="25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개선할 점</a:t>
            </a:r>
            <a:endParaRPr lang="en-US" altLang="ko-KR" sz="1500" b="1" dirty="0" smtClean="0">
              <a:solidFill>
                <a:schemeClr val="bg2">
                  <a:lumMod val="25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556011" y="3830408"/>
            <a:ext cx="1465354" cy="1678813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55353" y="4346429"/>
            <a:ext cx="120182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bg2">
                    <a:lumMod val="25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시연 및 </a:t>
            </a:r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Q&amp;A</a:t>
            </a:r>
          </a:p>
        </p:txBody>
      </p:sp>
      <p:sp>
        <p:nvSpPr>
          <p:cNvPr id="11" name="타원 10"/>
          <p:cNvSpPr/>
          <p:nvPr/>
        </p:nvSpPr>
        <p:spPr>
          <a:xfrm>
            <a:off x="4500940" y="1926234"/>
            <a:ext cx="1465354" cy="1678812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42767" y="2476600"/>
            <a:ext cx="1201820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bg2">
                    <a:lumMod val="25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사용기술</a:t>
            </a:r>
            <a:endParaRPr lang="en-US" altLang="ko-KR" sz="1500" b="1" dirty="0" smtClean="0">
              <a:solidFill>
                <a:schemeClr val="bg2">
                  <a:lumMod val="25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431932" y="2018009"/>
            <a:ext cx="1465354" cy="1678812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31273" y="2549968"/>
            <a:ext cx="136601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bg2">
                    <a:lumMod val="25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프로젝트    목표</a:t>
            </a:r>
            <a:endParaRPr lang="en-US" altLang="ko-KR" sz="1500" b="1" dirty="0" smtClean="0">
              <a:solidFill>
                <a:schemeClr val="bg2">
                  <a:lumMod val="25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556010" y="1960749"/>
            <a:ext cx="1465354" cy="1678812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655352" y="2476769"/>
            <a:ext cx="1201820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bg2">
                    <a:lumMod val="25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제작일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정</a:t>
            </a:r>
            <a:endParaRPr lang="en-US" altLang="ko-KR" sz="1500" b="1" dirty="0" smtClean="0">
              <a:solidFill>
                <a:schemeClr val="bg2">
                  <a:lumMod val="25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293891" y="1926234"/>
            <a:ext cx="335825" cy="3381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375075" y="1859146"/>
            <a:ext cx="335825" cy="3381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238821" y="1907011"/>
            <a:ext cx="335825" cy="3381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4320210" y="3755434"/>
            <a:ext cx="335825" cy="3381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6375280" y="3684885"/>
            <a:ext cx="335825" cy="3381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2293686" y="3671544"/>
            <a:ext cx="335825" cy="3381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85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6831" y="103906"/>
            <a:ext cx="5883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프로젝트 소개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주류 리뷰</a:t>
            </a:r>
            <a:endParaRPr lang="en-US" altLang="ko-KR" sz="2400" spc="-15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12291" name="Picture 3" descr="C:\Users\YangWon\Desktop\이양원 조별과제\새 폴더\22.pop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054" y="961811"/>
            <a:ext cx="5451315" cy="423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Users\YangWon\Desktop\이양원 조별과제\새 폴더\23.pop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369" y="4638713"/>
            <a:ext cx="2678391" cy="71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/>
          <p:cNvSpPr/>
          <p:nvPr/>
        </p:nvSpPr>
        <p:spPr>
          <a:xfrm>
            <a:off x="1678162" y="1713027"/>
            <a:ext cx="256309" cy="231188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161882" y="4407525"/>
            <a:ext cx="256309" cy="231188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82306" y="1943101"/>
            <a:ext cx="1863435" cy="32572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19281" y="4693230"/>
            <a:ext cx="772391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550007" y="4461293"/>
            <a:ext cx="256309" cy="231188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12293" name="Picture 5" descr="C:\Users\YangWon\Desktop\이양원 조별과제\새 폴더\13.pop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108" y="2227419"/>
            <a:ext cx="1107447" cy="149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703488" y="1138085"/>
            <a:ext cx="498763" cy="2092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202251" y="1242720"/>
            <a:ext cx="1664118" cy="18383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71266" y="111526"/>
            <a:ext cx="7099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프로젝트 소개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주류 상세 보기</a:t>
            </a:r>
            <a:endParaRPr lang="en-US" altLang="ko-KR" sz="2400" spc="-15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14" name="Picture 2" descr="C:\Users\YangWon\Desktop\이양원 조별과제\새 폴더\14.pop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800" y="830580"/>
            <a:ext cx="4055320" cy="566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타원 14"/>
          <p:cNvSpPr/>
          <p:nvPr/>
        </p:nvSpPr>
        <p:spPr>
          <a:xfrm>
            <a:off x="5424524" y="1481445"/>
            <a:ext cx="256309" cy="231188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079844" y="4186545"/>
            <a:ext cx="256309" cy="231188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281305" y="5504805"/>
            <a:ext cx="256309" cy="231188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93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25793" y="157246"/>
            <a:ext cx="7161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프로젝트 소개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주류 상세보기 </a:t>
            </a:r>
            <a:r>
              <a:rPr lang="ko-KR" altLang="en-US" sz="2400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리뷰창</a:t>
            </a:r>
            <a:endParaRPr lang="en-US" altLang="ko-KR" sz="2400" spc="-15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7" name="Picture 5" descr="C:\Users\YangWon\Desktop\이양원 조별과제\새 폴더\24.pop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538" y="1295281"/>
            <a:ext cx="6838207" cy="423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/>
          <p:cNvSpPr/>
          <p:nvPr/>
        </p:nvSpPr>
        <p:spPr>
          <a:xfrm>
            <a:off x="6434648" y="2644433"/>
            <a:ext cx="256309" cy="231188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434650" y="2145377"/>
            <a:ext cx="256309" cy="231188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690459" y="1611977"/>
            <a:ext cx="256309" cy="231188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822549" y="4337074"/>
            <a:ext cx="256309" cy="231188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436" y="1657970"/>
            <a:ext cx="2146564" cy="197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641280" y="4221480"/>
            <a:ext cx="1118156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0"/>
            <a:endCxn id="1026" idx="2"/>
          </p:cNvCxnSpPr>
          <p:nvPr/>
        </p:nvCxnSpPr>
        <p:spPr>
          <a:xfrm flipV="1">
            <a:off x="7200358" y="3630896"/>
            <a:ext cx="1632360" cy="5905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05912" y="97932"/>
            <a:ext cx="7560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프로젝트 소개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리뷰 신고 기능</a:t>
            </a:r>
            <a:endParaRPr lang="en-US" altLang="ko-KR" sz="2400" spc="-15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3074" name="Picture 2" descr="C:\Users\YangWon\Desktop\이양원 조별과제\새 폴더\37.pop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89" y="928929"/>
            <a:ext cx="4828971" cy="294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YangWon\Desktop\이양원 조별과제\새 폴더\38.pop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352" y="890118"/>
            <a:ext cx="3773648" cy="309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/>
        </p:nvSpPr>
        <p:spPr>
          <a:xfrm>
            <a:off x="5801590" y="1972579"/>
            <a:ext cx="256309" cy="231188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305300" y="1915550"/>
            <a:ext cx="617220" cy="4038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922520" y="2117480"/>
            <a:ext cx="1209832" cy="13307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5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4126" y="233446"/>
            <a:ext cx="43813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프로젝트 </a:t>
            </a:r>
            <a:r>
              <a:rPr lang="ko-KR" altLang="en-US" sz="2400" spc="-15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소개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게시판</a:t>
            </a:r>
            <a:endParaRPr lang="en-US" altLang="ko-KR" sz="2400" spc="-15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16386" name="Picture 2" descr="C:\Users\YangWon\Desktop\이양원 조별과제\새 폴더\15.pop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408" y="915092"/>
            <a:ext cx="6110062" cy="571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/>
        </p:nvSpPr>
        <p:spPr>
          <a:xfrm>
            <a:off x="5714213" y="4795843"/>
            <a:ext cx="256309" cy="231188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854165" y="2358737"/>
            <a:ext cx="256309" cy="231188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404576" y="5182988"/>
            <a:ext cx="256309" cy="231188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0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04556" y="210586"/>
            <a:ext cx="5641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프로젝트 소개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게시물 상세보기</a:t>
            </a:r>
            <a:endParaRPr lang="en-US" altLang="ko-KR" sz="2400" spc="-15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17410" name="Picture 2" descr="C:\Users\YangWon\Desktop\이양원 조별과제\새 폴더\28.pop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106" y="817191"/>
            <a:ext cx="4709491" cy="275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C:\Users\YangWon\Desktop\이양원 조별과제\새 폴더\29.pop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105" y="3559299"/>
            <a:ext cx="4709491" cy="283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/>
          <p:cNvSpPr/>
          <p:nvPr/>
        </p:nvSpPr>
        <p:spPr>
          <a:xfrm>
            <a:off x="6018736" y="3216556"/>
            <a:ext cx="256309" cy="231188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725116" y="4296900"/>
            <a:ext cx="256309" cy="231188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2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2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000" b="-1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902792" y="2622135"/>
            <a:ext cx="3979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spc="-150">
                <a:solidFill>
                  <a:prstClr val="black">
                    <a:lumMod val="65000"/>
                    <a:lumOff val="35000"/>
                  </a:prstClr>
                </a:solidFill>
                <a:latin typeface="HY동녘M"/>
                <a:ea typeface="HY동녘M"/>
              </a:rPr>
              <a:t>시연 및 </a:t>
            </a:r>
            <a:r>
              <a:rPr lang="en-US" altLang="ko-KR" sz="4000" spc="-150">
                <a:solidFill>
                  <a:prstClr val="black">
                    <a:lumMod val="65000"/>
                    <a:lumOff val="35000"/>
                  </a:prstClr>
                </a:solidFill>
                <a:latin typeface="HY동녘M"/>
                <a:ea typeface="HY동녘M"/>
              </a:rPr>
              <a:t>Q&amp;A</a:t>
            </a:r>
            <a:endParaRPr lang="en-US" altLang="ko-KR" sz="4000" spc="-150">
              <a:solidFill>
                <a:prstClr val="black">
                  <a:lumMod val="65000"/>
                  <a:lumOff val="35000"/>
                </a:prstClr>
              </a:solidFill>
              <a:latin typeface="HY동녘M"/>
              <a:ea typeface="HY동녘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902792" y="2622135"/>
            <a:ext cx="397965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경청해 주셔서 </a:t>
            </a:r>
            <a:endParaRPr lang="en-US" altLang="ko-KR" sz="4000" spc="-150" dirty="0" smtClean="0">
              <a:solidFill>
                <a:prstClr val="black">
                  <a:lumMod val="65000"/>
                  <a:lumOff val="35000"/>
                </a:prst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algn="ctr"/>
            <a:r>
              <a:rPr lang="ko-KR" altLang="en-US" sz="4000" spc="-150">
                <a:solidFill>
                  <a:prstClr val="black">
                    <a:lumMod val="65000"/>
                    <a:lumOff val="3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감</a:t>
            </a:r>
            <a:r>
              <a:rPr lang="ko-KR" altLang="en-US" sz="4000" spc="-150" smtClean="0">
                <a:solidFill>
                  <a:prstClr val="black">
                    <a:lumMod val="65000"/>
                    <a:lumOff val="3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사합니다</a:t>
            </a:r>
            <a:endParaRPr lang="en-US" altLang="ko-KR" sz="4000" spc="-150" dirty="0" smtClean="0">
              <a:solidFill>
                <a:prstClr val="black">
                  <a:lumMod val="65000"/>
                  <a:lumOff val="35000"/>
                </a:prst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4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55087" y="111527"/>
            <a:ext cx="2412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사용한 툴</a:t>
            </a:r>
            <a:endParaRPr lang="en-US" altLang="ko-KR" sz="2400" spc="-15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190673"/>
              </p:ext>
            </p:extLst>
          </p:nvPr>
        </p:nvGraphicFramePr>
        <p:xfrm>
          <a:off x="2070469" y="3672557"/>
          <a:ext cx="5457168" cy="198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9528"/>
                <a:gridCol w="909528"/>
                <a:gridCol w="909528"/>
                <a:gridCol w="909528"/>
                <a:gridCol w="909528"/>
                <a:gridCol w="909528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3D64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3D64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3D64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3D64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3D64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3D64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8" name="Picture 2" descr="C:\Users\YangWon\Desktop\이양원 조별과제\프로젝트 사용기술 사진\eclipse icon 1.3778a4cbe978d8dfd73c091706e26aa6c57c65aa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938" y="2551765"/>
            <a:ext cx="1247565" cy="93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YangWon\Desktop\이양원 조별과제\프로젝트 사용기술 사진\filezill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514" y="2551764"/>
            <a:ext cx="1007325" cy="100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C:\Users\YangWon\Desktop\이양원 조별과제\프로젝트 사용기술 사진\st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903" y="2507881"/>
            <a:ext cx="884497" cy="97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C:\Users\YangWon\Desktop\이양원 조별과제\프로젝트 사용기술 사진\image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414" y="2555626"/>
            <a:ext cx="1003463" cy="10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7" descr="C:\Users\YangWon\Desktop\이양원 조별과제\프로젝트 사용기술 사진\5b447e78e99939b4572e32b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925" y="2545244"/>
            <a:ext cx="942195" cy="94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2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756966" y="134387"/>
            <a:ext cx="26567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개발환경</a:t>
            </a:r>
            <a:endParaRPr lang="en-US" altLang="ko-KR" sz="2400" spc="-15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791492"/>
              </p:ext>
            </p:extLst>
          </p:nvPr>
        </p:nvGraphicFramePr>
        <p:xfrm>
          <a:off x="2305996" y="2743836"/>
          <a:ext cx="5457168" cy="198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9528"/>
                <a:gridCol w="909528"/>
                <a:gridCol w="909528"/>
                <a:gridCol w="909528"/>
                <a:gridCol w="909528"/>
                <a:gridCol w="909528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3D64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3D64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3D64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3D64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3D64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3D64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257205"/>
              </p:ext>
            </p:extLst>
          </p:nvPr>
        </p:nvGraphicFramePr>
        <p:xfrm>
          <a:off x="2416831" y="4242219"/>
          <a:ext cx="5457168" cy="198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9528"/>
                <a:gridCol w="909528"/>
                <a:gridCol w="909528"/>
                <a:gridCol w="909528"/>
                <a:gridCol w="909528"/>
                <a:gridCol w="909528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3D64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3D64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3D64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3D64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3D64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3D64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9" name="Picture 2" descr="C:\Users\YangWon\Desktop\이양원 조별과제\프로젝트 사용기술 사진\javascrip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173" y="1743824"/>
            <a:ext cx="1563813" cy="60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YangWon\Desktop\이양원 조별과제\프로젝트 사용기술 사진\js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920" y="1784021"/>
            <a:ext cx="780471" cy="66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:\Users\YangWon\Desktop\이양원 조별과제\프로젝트 사용기술 사진\jquer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107" y="1766167"/>
            <a:ext cx="1412085" cy="70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5" descr="C:\Users\YangWon\Desktop\이양원 조별과제\프로젝트 사용기술 사진\jst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360" y="1597766"/>
            <a:ext cx="1042843" cy="104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C:\Users\YangWon\Desktop\이양원 조별과제\프로젝트 사용기술 사진\java jdb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011" y="3229817"/>
            <a:ext cx="1029068" cy="54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 descr="C:\Users\YangWon\Desktop\이양원 조별과제\프로젝트 사용기술 사진\mybati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112" y="3117988"/>
            <a:ext cx="1372091" cy="102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C:\Users\YangWon\Desktop\이양원 조별과제\프로젝트 사용기술 사진\sprin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064" y="3229817"/>
            <a:ext cx="1372091" cy="68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9" descr="C:\Users\YangWon\Desktop\이양원 조별과제\프로젝트 사용기술 사진\apache maven Spring web MVC,jackson-core,jackson-databind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281" y="3205805"/>
            <a:ext cx="2548659" cy="73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C:\Users\YangWon\Desktop\이양원 조별과제\프로젝트 사용기술 사진\mysql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38" y="4733181"/>
            <a:ext cx="1111273" cy="40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1" descr="C:\Users\YangWon\Desktop\이양원 조별과제\프로젝트 사용기술 사진\oracle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74" y="4210722"/>
            <a:ext cx="1451192" cy="145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2" descr="C:\Users\YangWon\Desktop\이양원 조별과제\프로젝트 사용기술 사진\tomcat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250" y="4445895"/>
            <a:ext cx="831910" cy="83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99867" y="142007"/>
            <a:ext cx="1421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제작일</a:t>
            </a:r>
            <a:r>
              <a:rPr lang="ko-KR" altLang="en-US" sz="24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정</a:t>
            </a:r>
            <a:endParaRPr lang="en-US" altLang="ko-KR" sz="2400" spc="-15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584831" y="3304835"/>
            <a:ext cx="1480409" cy="64143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6096757" y="3632500"/>
            <a:ext cx="1612461" cy="35515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2969752" y="3313592"/>
            <a:ext cx="1424409" cy="29747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678263" y="3452079"/>
            <a:ext cx="291490" cy="2914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735367" y="3509183"/>
            <a:ext cx="177281" cy="177281"/>
          </a:xfrm>
          <a:prstGeom prst="ellipse">
            <a:avLst/>
          </a:pr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98860" y="3923683"/>
            <a:ext cx="105028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300" dirty="0">
                <a:solidFill>
                  <a:srgbClr val="E7E6E6">
                    <a:lumMod val="25000"/>
                  </a:srgb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4.15~4.17</a:t>
            </a:r>
            <a:endParaRPr lang="ko-KR" altLang="en-US" sz="1300" dirty="0">
              <a:solidFill>
                <a:srgbClr val="E7E6E6">
                  <a:lumMod val="25000"/>
                </a:srgb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394162" y="3154608"/>
            <a:ext cx="291490" cy="2914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451266" y="3211712"/>
            <a:ext cx="177281" cy="177281"/>
          </a:xfrm>
          <a:prstGeom prst="ellipse">
            <a:avLst/>
          </a:pr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59687" y="2804217"/>
            <a:ext cx="105028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300" dirty="0" smtClean="0">
                <a:solidFill>
                  <a:srgbClr val="E7E6E6">
                    <a:lumMod val="25000"/>
                  </a:srgb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4.18~4.26</a:t>
            </a:r>
            <a:endParaRPr lang="ko-KR" altLang="en-US" sz="1300" dirty="0">
              <a:solidFill>
                <a:srgbClr val="E7E6E6">
                  <a:lumMod val="25000"/>
                </a:srgb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927294" y="3827330"/>
            <a:ext cx="291490" cy="2914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984398" y="3884434"/>
            <a:ext cx="177281" cy="177281"/>
          </a:xfrm>
          <a:prstGeom prst="ellipse">
            <a:avLst/>
          </a:pr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40096" y="4269280"/>
            <a:ext cx="105028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300" dirty="0" smtClean="0">
                <a:solidFill>
                  <a:srgbClr val="E7E6E6">
                    <a:lumMod val="25000"/>
                  </a:srgb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4.27~5.04</a:t>
            </a:r>
            <a:endParaRPr lang="ko-KR" altLang="en-US" sz="1300" dirty="0">
              <a:solidFill>
                <a:srgbClr val="E7E6E6">
                  <a:lumMod val="25000"/>
                </a:srgb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643193" y="3529859"/>
            <a:ext cx="291490" cy="2914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700297" y="3586963"/>
            <a:ext cx="177281" cy="177281"/>
          </a:xfrm>
          <a:prstGeom prst="ellipse">
            <a:avLst/>
          </a:pr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253159" y="3096605"/>
            <a:ext cx="105028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300" dirty="0" smtClean="0">
                <a:solidFill>
                  <a:srgbClr val="E7E6E6">
                    <a:lumMod val="25000"/>
                  </a:srgb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5.06~5.12</a:t>
            </a:r>
            <a:endParaRPr lang="ko-KR" altLang="en-US" sz="1300" dirty="0">
              <a:solidFill>
                <a:srgbClr val="E7E6E6">
                  <a:lumMod val="25000"/>
                </a:srgb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17068" y="1664852"/>
            <a:ext cx="16138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itchFamily="18" charset="-127"/>
                <a:ea typeface="HY동녘M" pitchFamily="18" charset="-127"/>
              </a:rPr>
              <a:t>주제 선정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itchFamily="18" charset="-127"/>
              <a:ea typeface="HY동녘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itchFamily="18" charset="-127"/>
                <a:ea typeface="HY동녘M" pitchFamily="18" charset="-127"/>
              </a:rPr>
              <a:t>디자인 기획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HY동녘M" pitchFamily="18" charset="-127"/>
              <a:ea typeface="HY동녘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itchFamily="18" charset="-127"/>
                <a:ea typeface="HY동녘M" pitchFamily="18" charset="-127"/>
              </a:rPr>
              <a:t>탬플릿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itchFamily="18" charset="-127"/>
                <a:ea typeface="HY동녘M" pitchFamily="18" charset="-127"/>
              </a:rPr>
              <a:t> 선정 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itchFamily="18" charset="-127"/>
              <a:ea typeface="HY동녘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itchFamily="18" charset="-127"/>
                <a:ea typeface="HY동녘M" pitchFamily="18" charset="-127"/>
              </a:rPr>
              <a:t>DB ERD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itchFamily="18" charset="-127"/>
                <a:ea typeface="HY동녘M" pitchFamily="18" charset="-127"/>
              </a:rPr>
              <a:t>설계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itchFamily="18" charset="-127"/>
              <a:ea typeface="HY동녘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itchFamily="18" charset="-127"/>
                <a:ea typeface="HY동녘M" pitchFamily="18" charset="-127"/>
              </a:rPr>
              <a:t>아이디어 정리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itchFamily="18" charset="-127"/>
              <a:ea typeface="HY동녘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itchFamily="18" charset="-127"/>
                <a:ea typeface="HY동녘M" pitchFamily="18" charset="-127"/>
              </a:rPr>
              <a:t>개발 환경 설정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32971" y="4259823"/>
            <a:ext cx="16138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itchFamily="18" charset="-127"/>
                <a:ea typeface="HY동녘M" pitchFamily="18" charset="-127"/>
              </a:rPr>
              <a:t>전체 디자인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itchFamily="18" charset="-127"/>
              <a:ea typeface="HY동녘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itchFamily="18" charset="-127"/>
                <a:ea typeface="HY동녘M" pitchFamily="18" charset="-127"/>
              </a:rPr>
              <a:t>관리자 페이지 기능구현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itchFamily="18" charset="-127"/>
              <a:ea typeface="HY동녘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itchFamily="18" charset="-127"/>
              <a:ea typeface="HY동녘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21797" y="1826716"/>
            <a:ext cx="18663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itchFamily="18" charset="-127"/>
                <a:ea typeface="HY동녘M" pitchFamily="18" charset="-127"/>
              </a:rPr>
              <a:t>클라이언트 페이지 기능구현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itchFamily="18" charset="-127"/>
              <a:ea typeface="HY동녘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itchFamily="18" charset="-127"/>
                <a:ea typeface="HY동녘M" pitchFamily="18" charset="-127"/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itchFamily="18" charset="-127"/>
                <a:ea typeface="HY동녘M" pitchFamily="18" charset="-127"/>
              </a:rPr>
              <a:t>에 입력할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itchFamily="18" charset="-127"/>
                <a:ea typeface="HY동녘M" pitchFamily="18" charset="-127"/>
              </a:rPr>
              <a:t>     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itchFamily="18" charset="-127"/>
                <a:ea typeface="HY동녘M" pitchFamily="18" charset="-127"/>
              </a:rPr>
              <a:t>자료수집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982000" y="4587047"/>
            <a:ext cx="16138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itchFamily="18" charset="-127"/>
                <a:ea typeface="HY동녘M" pitchFamily="18" charset="-127"/>
              </a:rPr>
              <a:t>서버 업로드 및 서버 관리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itchFamily="18" charset="-127"/>
              <a:ea typeface="HY동녘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itchFamily="18" charset="-127"/>
                <a:ea typeface="HY동녘M" pitchFamily="18" charset="-127"/>
              </a:rPr>
              <a:t>기능 추가 업그레이드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4" name="직선 연결선 3"/>
          <p:cNvCxnSpPr>
            <a:stCxn id="2" idx="2"/>
            <a:endCxn id="11" idx="0"/>
          </p:cNvCxnSpPr>
          <p:nvPr/>
        </p:nvCxnSpPr>
        <p:spPr>
          <a:xfrm>
            <a:off x="2824006" y="2865181"/>
            <a:ext cx="2" cy="58689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539907" y="3516629"/>
            <a:ext cx="2" cy="58689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073039" y="3240432"/>
            <a:ext cx="2" cy="58689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778303" y="3884434"/>
            <a:ext cx="2" cy="58689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16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46526" y="119147"/>
            <a:ext cx="22910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DB </a:t>
            </a: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설계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-ERD</a:t>
            </a:r>
          </a:p>
        </p:txBody>
      </p:sp>
      <p:pic>
        <p:nvPicPr>
          <p:cNvPr id="27" name="Picture 2" descr="I:\취업정보\popo\DrunkenBro-E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62" y="1101461"/>
            <a:ext cx="8913494" cy="503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9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902792" y="2739898"/>
            <a:ext cx="397965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50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관리자 페이지</a:t>
            </a:r>
            <a:endParaRPr lang="en-US" altLang="ko-KR" sz="3500" spc="-150" dirty="0" smtClean="0">
              <a:solidFill>
                <a:prstClr val="black">
                  <a:lumMod val="65000"/>
                  <a:lumOff val="35000"/>
                </a:prst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79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99866" y="126766"/>
            <a:ext cx="4218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프로젝트 소개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로그인</a:t>
            </a:r>
            <a:endParaRPr lang="en-US" altLang="ko-KR" sz="2400" spc="-15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776" y="860422"/>
            <a:ext cx="5926284" cy="4996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61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02685" y="103905"/>
            <a:ext cx="62776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프로젝트 소개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주류 관리 페이지</a:t>
            </a:r>
            <a:endParaRPr lang="en-US" altLang="ko-KR" sz="2400" spc="-150" dirty="0" smtClean="0">
              <a:solidFill>
                <a:prstClr val="black">
                  <a:lumMod val="75000"/>
                  <a:lumOff val="25000"/>
                </a:prst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4098" name="Picture 2" descr="C:\Users\YangWon\Desktop\이양원 조별과제\새 폴더\02.alcohol inf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65" y="1175170"/>
            <a:ext cx="7040130" cy="450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YangWon\Desktop\이양원 조별과제\새 폴더\03.alcohol dele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994" y="750398"/>
            <a:ext cx="2005251" cy="107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7938654" y="2137847"/>
            <a:ext cx="256309" cy="231188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377544" y="2087187"/>
            <a:ext cx="561110" cy="332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5" idx="0"/>
            <a:endCxn id="4099" idx="1"/>
          </p:cNvCxnSpPr>
          <p:nvPr/>
        </p:nvCxnSpPr>
        <p:spPr>
          <a:xfrm flipV="1">
            <a:off x="7658099" y="1288469"/>
            <a:ext cx="155895" cy="798718"/>
          </a:xfrm>
          <a:prstGeom prst="straightConnector1">
            <a:avLst/>
          </a:prstGeom>
          <a:ln w="28575">
            <a:solidFill>
              <a:srgbClr val="F5516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4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166</ep:Words>
  <ep:PresentationFormat>A4 용지(210x297mm)</ep:PresentationFormat>
  <ep:Paragraphs>96</ep:Paragraphs>
  <ep:Slides>27</ep:Slides>
  <ep:Notes>16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ep:HeadingPairs>
  <ep:TitlesOfParts>
    <vt:vector size="29" baseType="lpstr">
      <vt:lpstr>3_Office 테마</vt:lpstr>
      <vt:lpstr>4_Office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2017-09-07T10:48:07.000</dcterms:created>
  <dc:creator>HOME</dc:creator>
  <cp:lastModifiedBy>hong</cp:lastModifiedBy>
  <dcterms:modified xsi:type="dcterms:W3CDTF">2019-07-12T20:55:55.463</dcterms:modified>
  <cp:revision>732</cp:revision>
  <dc:title>PowerPoint 프레젠테이션</dc:title>
  <cp:version/>
</cp:coreProperties>
</file>