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90" r:id="rId3"/>
    <p:sldId id="261" r:id="rId4"/>
    <p:sldId id="270" r:id="rId5"/>
    <p:sldId id="274" r:id="rId6"/>
    <p:sldId id="271" r:id="rId7"/>
    <p:sldId id="275" r:id="rId8"/>
    <p:sldId id="276" r:id="rId9"/>
    <p:sldId id="291" r:id="rId10"/>
    <p:sldId id="279" r:id="rId11"/>
    <p:sldId id="280" r:id="rId12"/>
    <p:sldId id="292" r:id="rId13"/>
    <p:sldId id="281" r:id="rId14"/>
    <p:sldId id="284" r:id="rId15"/>
    <p:sldId id="285" r:id="rId16"/>
    <p:sldId id="282" r:id="rId17"/>
    <p:sldId id="283" r:id="rId18"/>
    <p:sldId id="286" r:id="rId19"/>
    <p:sldId id="293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9B"/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6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965E-1402-4361-B269-58E75CDFEBF7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Los Alamos National Laboratory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07736-17AD-4BE6-8098-10FD6678A2BA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Los Alamos National Laboratory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6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</a:rPr>
              <a:t>NOTE</a:t>
            </a:r>
            <a:r>
              <a:rPr lang="en-US" sz="1200" b="0" dirty="0" smtClean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09670"/>
            <a:ext cx="9144000" cy="55957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6647649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4" name="Picture 13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796040"/>
            <a:ext cx="7542237" cy="37632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51" y="6314812"/>
            <a:ext cx="9144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09670"/>
            <a:ext cx="9144000" cy="55957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664698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0160"/>
            <a:ext cx="5334000" cy="631952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insert photo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10160"/>
            <a:ext cx="3810000" cy="630936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3291843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/>
            </a:r>
            <a:b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 smtClean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3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</a:rPr>
              <a:t>NOTE</a:t>
            </a:r>
            <a:r>
              <a:rPr lang="en-US" sz="1200" b="0" dirty="0" smtClean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 smtClean="0">
                <a:solidFill>
                  <a:srgbClr val="000000"/>
                </a:solidFill>
              </a:rPr>
              <a:t>-IN </a:t>
            </a:r>
            <a:r>
              <a:rPr lang="en-US" sz="1200" b="0" dirty="0" smtClean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 smtClean="0">
                <a:solidFill>
                  <a:srgbClr val="000000"/>
                </a:solidFill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dirty="0" smtClean="0">
                <a:effectLst/>
              </a:rPr>
              <a:t/>
            </a:r>
            <a:br>
              <a:rPr lang="en-US" sz="1200" dirty="0" smtClean="0">
                <a:effectLst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6" name="Picture 15" descr="LANL_allWHITE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989895"/>
            <a:ext cx="3055811" cy="15247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51" y="6314812"/>
            <a:ext cx="9144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632432"/>
            <a:ext cx="9144000" cy="48974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633361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Click to add title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798488"/>
            <a:ext cx="3543300" cy="728290"/>
          </a:xfrm>
          <a:prstGeom prst="rect">
            <a:avLst/>
          </a:prstGeom>
        </p:spPr>
        <p:txBody>
          <a:bodyPr vert="horz" lIns="91433" tIns="45717" rIns="91433" bIns="45717" anchor="t"/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presenter(s)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4527560"/>
            <a:ext cx="3543300" cy="752592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632434"/>
            <a:ext cx="7772400" cy="1088908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800" b="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9" y="6529923"/>
            <a:ext cx="1947333" cy="316091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LA-UR# </a:t>
            </a:r>
            <a:endParaRPr lang="en-US" dirty="0"/>
          </a:p>
        </p:txBody>
      </p:sp>
      <p:pic>
        <p:nvPicPr>
          <p:cNvPr id="22" name="Picture 21" descr="Untitled-1.jpg"/>
          <p:cNvPicPr>
            <a:picLocks noChangeAspect="1"/>
          </p:cNvPicPr>
          <p:nvPr userDrawn="1"/>
        </p:nvPicPr>
        <p:blipFill rotWithShape="1">
          <a:blip r:embed="rId2" cstate="screen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" y="3894974"/>
            <a:ext cx="4351867" cy="2191209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72000" y="6295925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83938"/>
            <a:ext cx="9144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5093"/>
            <a:ext cx="9144000" cy="55077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"/>
            <a:ext cx="8229600" cy="98509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agenda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1131636"/>
            <a:ext cx="0" cy="519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2" y="1131637"/>
            <a:ext cx="1617663" cy="381074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2" y="1862669"/>
            <a:ext cx="1617663" cy="381074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 smtClean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1131636"/>
            <a:ext cx="3886200" cy="5194128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4488" indent="-171450">
              <a:defRPr sz="1800"/>
            </a:lvl2pPr>
            <a:lvl3pPr marL="514350" indent="-173038">
              <a:defRPr sz="1600"/>
            </a:lvl3pPr>
            <a:lvl4pPr marL="688975" indent="-173038">
              <a:defRPr sz="1400"/>
            </a:lvl4pPr>
            <a:lvl5pPr marL="857250" indent="-174625">
              <a:defRPr/>
            </a:lvl5pPr>
          </a:lstStyle>
          <a:p>
            <a:pPr lvl="0"/>
            <a:r>
              <a:rPr lang="en-US" dirty="0" smtClean="0"/>
              <a:t>Click to edit agenda item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8" name="Picture 17" descr="Untitled-1.jpg"/>
          <p:cNvPicPr>
            <a:picLocks noChangeAspect="1"/>
          </p:cNvPicPr>
          <p:nvPr userDrawn="1"/>
        </p:nvPicPr>
        <p:blipFill rotWithShape="1">
          <a:blip r:embed="rId2" cstate="screen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" y="3894974"/>
            <a:ext cx="4351867" cy="2191209"/>
          </a:xfrm>
          <a:prstGeom prst="rect">
            <a:avLst/>
          </a:prstGeom>
        </p:spPr>
      </p:pic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3964" y="6490911"/>
            <a:ext cx="7211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FF4204A-6749-47AA-875C-B38D31A96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64180"/>
            <a:ext cx="8229600" cy="985093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3964" y="6490911"/>
            <a:ext cx="7211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FF4204A-6749-47AA-875C-B38D31A96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5093"/>
            <a:ext cx="9144000" cy="55077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"/>
            <a:ext cx="8229600" cy="985093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1636"/>
            <a:ext cx="8229600" cy="5194128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4488" indent="-171450">
              <a:defRPr sz="1800"/>
            </a:lvl2pPr>
            <a:lvl3pPr marL="514350" indent="-173038">
              <a:defRPr sz="1600"/>
            </a:lvl3pPr>
            <a:lvl4pPr marL="688975" indent="-173038">
              <a:defRPr sz="1400"/>
            </a:lvl4pPr>
            <a:lvl5pPr marL="857250" indent="-174625">
              <a:defRPr/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3964" y="6490911"/>
            <a:ext cx="7211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FF4204A-6749-47AA-875C-B38D31A96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11364"/>
            <a:ext cx="8229600" cy="11430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1636"/>
            <a:ext cx="8229600" cy="519412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4488" indent="-168275">
              <a:defRPr sz="1800">
                <a:solidFill>
                  <a:srgbClr val="FFFFFF"/>
                </a:solidFill>
              </a:defRPr>
            </a:lvl2pPr>
            <a:lvl3pPr marL="514350" indent="-173038">
              <a:defRPr sz="1600">
                <a:solidFill>
                  <a:srgbClr val="FFFFFF"/>
                </a:solidFill>
              </a:defRPr>
            </a:lvl3pPr>
            <a:lvl4pPr marL="688975" indent="-173038">
              <a:defRPr sz="1400">
                <a:solidFill>
                  <a:srgbClr val="FFFFFF"/>
                </a:solidFill>
              </a:defRPr>
            </a:lvl4pPr>
            <a:lvl5pPr marL="857250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3964" y="6490911"/>
            <a:ext cx="7211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FF4204A-6749-47AA-875C-B38D31A96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3824"/>
            <a:ext cx="9144000" cy="61090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3822"/>
            <a:ext cx="8229600" cy="60127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1636"/>
            <a:ext cx="8229600" cy="5194128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4488" indent="-171450">
              <a:defRPr sz="1800"/>
            </a:lvl2pPr>
            <a:lvl3pPr marL="514350" indent="-173038">
              <a:defRPr sz="1600"/>
            </a:lvl3pPr>
            <a:lvl4pPr marL="688975" indent="-173038">
              <a:defRPr sz="1400"/>
            </a:lvl4pPr>
            <a:lvl5pPr marL="857250" indent="-174625">
              <a:defRPr/>
            </a:lvl5pPr>
          </a:lstStyle>
          <a:p>
            <a:pPr lvl="0"/>
            <a:r>
              <a:rPr lang="en-US" dirty="0" smtClean="0"/>
              <a:t>Click to edit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3964" y="6490911"/>
            <a:ext cx="7211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FF4204A-6749-47AA-875C-B38D31A96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75171"/>
            <a:ext cx="9144000" cy="6308195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insert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6563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statement</a:t>
            </a:r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337846"/>
            <a:ext cx="101168" cy="403105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740950"/>
            <a:ext cx="101168" cy="403105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2144054"/>
            <a:ext cx="101168" cy="403105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547159"/>
            <a:ext cx="101168" cy="403105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2"/>
            <a:ext cx="101168" cy="403105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403106"/>
            <a:ext cx="101168" cy="403105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872773"/>
            <a:ext cx="101168" cy="403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3964" y="6490911"/>
            <a:ext cx="7211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FF4204A-6749-47AA-875C-B38D31A96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6491818"/>
            <a:ext cx="3310467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82952" y="6491818"/>
            <a:ext cx="21336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486493"/>
            <a:ext cx="101168" cy="447895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934387"/>
            <a:ext cx="101168" cy="447895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2382281"/>
            <a:ext cx="101168" cy="447895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830175"/>
            <a:ext cx="101168" cy="447895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447895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447894"/>
            <a:ext cx="101168" cy="447895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969744"/>
            <a:ext cx="101168" cy="4478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90465" y="-2"/>
            <a:ext cx="573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 smtClean="0">
                <a:solidFill>
                  <a:srgbClr val="0D0C2E"/>
                </a:solidFill>
              </a:rPr>
              <a:t>This is</a:t>
            </a:r>
            <a:r>
              <a:rPr lang="en-US" sz="800" baseline="0" dirty="0" smtClean="0">
                <a:solidFill>
                  <a:srgbClr val="0D0C2E"/>
                </a:solidFill>
              </a:rPr>
              <a:t> the Lab color palette.</a:t>
            </a:r>
            <a:endParaRPr lang="en-US" sz="800" baseline="0" dirty="0" smtClean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3964" y="6490911"/>
            <a:ext cx="7211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</a:t>
            </a:r>
            <a:fld id="{6FF4204A-6749-47AA-875C-B38D31A968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nkeshpatel/hiring" TargetMode="External"/><Relationship Id="rId2" Type="http://schemas.openxmlformats.org/officeDocument/2006/relationships/hyperlink" Target="http://www.ncbi.nlm.nih.gov/pmc/articles/PMC5166558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commonwl.org/user_guide/21-1st-workflow/index.html" TargetMode="External"/><Relationship Id="rId4" Type="http://schemas.openxmlformats.org/officeDocument/2006/relationships/hyperlink" Target="https://github.com/common-workflow-language/common-workflow-language/wiki/Existing-Workflow-system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Machine Learning Workflows into HPC environment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Ragini Gupta</a:t>
            </a:r>
          </a:p>
          <a:p>
            <a:endParaRPr lang="en-US" dirty="0"/>
          </a:p>
          <a:p>
            <a:r>
              <a:rPr lang="en-US" dirty="0" smtClean="0"/>
              <a:t>LA-UR-20-26096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143500" y="4150482"/>
            <a:ext cx="3543300" cy="752592"/>
          </a:xfrm>
        </p:spPr>
        <p:txBody>
          <a:bodyPr/>
          <a:lstStyle/>
          <a:p>
            <a:r>
              <a:rPr lang="en-US" dirty="0" smtClean="0"/>
              <a:t>08/12/2020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HPC-DES</a:t>
            </a:r>
          </a:p>
          <a:p>
            <a:r>
              <a:rPr lang="en-US" dirty="0" smtClean="0"/>
              <a:t>(BEE Team)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Google Shape;52;g7e7ecc0979_0_5">
            <a:extLst>
              <a:ext uri="{FF2B5EF4-FFF2-40B4-BE49-F238E27FC236}">
                <a16:creationId xmlns="" xmlns:a16="http://schemas.microsoft.com/office/drawing/2014/main" id="{FF3BEA67-30DF-7A4B-8386-3D758B149D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7667" y="1985356"/>
            <a:ext cx="971550" cy="97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1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Workflow Graphical overview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3576638"/>
            <a:ext cx="4572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4" y="1154702"/>
            <a:ext cx="6147240" cy="5007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537839" y="992920"/>
            <a:ext cx="14391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  <a:r>
              <a:rPr lang="en-US" sz="1200" b="1" dirty="0" smtClean="0"/>
              <a:t>ndex</a:t>
            </a:r>
            <a:r>
              <a:rPr lang="en-US" sz="1400" b="1" dirty="0" smtClean="0"/>
              <a:t>: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389" y="1359341"/>
            <a:ext cx="457200" cy="38478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388" y="1817350"/>
            <a:ext cx="457201" cy="3699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068589" y="1450886"/>
            <a:ext cx="1160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CWL Tools 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8062853" y="1825543"/>
            <a:ext cx="11608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CWL Workflow I/O elements</a:t>
            </a:r>
            <a:endParaRPr lang="en-US" sz="105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270364" y="6555429"/>
            <a:ext cx="2133600" cy="366182"/>
          </a:xfrm>
        </p:spPr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183" y="1721263"/>
            <a:ext cx="5400339" cy="3564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80"/>
            <a:ext cx="8229600" cy="985093"/>
          </a:xfrm>
        </p:spPr>
        <p:txBody>
          <a:bodyPr/>
          <a:lstStyle/>
          <a:p>
            <a:r>
              <a:rPr lang="en-US" dirty="0" smtClean="0"/>
              <a:t>ML Workflow DAG and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7183" y="1914216"/>
            <a:ext cx="5363155" cy="5194128"/>
          </a:xfrm>
        </p:spPr>
        <p:txBody>
          <a:bodyPr/>
          <a:lstStyle/>
          <a:p>
            <a:r>
              <a:rPr lang="en-US" sz="1400" dirty="0" err="1" smtClean="0"/>
              <a:t>cwl</a:t>
            </a:r>
            <a:r>
              <a:rPr lang="en-US" sz="1400" dirty="0" smtClean="0"/>
              <a:t>-runner </a:t>
            </a:r>
            <a:r>
              <a:rPr lang="en-US" sz="1400" dirty="0"/>
              <a:t>-- </a:t>
            </a:r>
            <a:r>
              <a:rPr lang="en-US" sz="1400" dirty="0" smtClean="0"/>
              <a:t>validate </a:t>
            </a:r>
            <a:r>
              <a:rPr lang="en-US" sz="1400" dirty="0" err="1"/>
              <a:t>myworkflow.cwl</a:t>
            </a:r>
            <a:r>
              <a:rPr lang="en-US" sz="1400" dirty="0"/>
              <a:t> “/home/bee/dataset.csv” -- </a:t>
            </a:r>
            <a:r>
              <a:rPr lang="en-US" sz="1400" dirty="0" err="1" smtClean="0"/>
              <a:t>interviewscore</a:t>
            </a:r>
            <a:r>
              <a:rPr lang="en-US" sz="1400" dirty="0" smtClean="0"/>
              <a:t> </a:t>
            </a:r>
            <a:r>
              <a:rPr lang="en-US" sz="1400" dirty="0"/>
              <a:t>5 -- </a:t>
            </a:r>
            <a:r>
              <a:rPr lang="en-US" sz="1400" dirty="0" err="1" smtClean="0"/>
              <a:t>testscore</a:t>
            </a:r>
            <a:r>
              <a:rPr lang="en-US" sz="1400" dirty="0" smtClean="0"/>
              <a:t> </a:t>
            </a:r>
            <a:r>
              <a:rPr lang="en-US" sz="1400" dirty="0"/>
              <a:t>3 -- </a:t>
            </a:r>
            <a:r>
              <a:rPr lang="en-US" sz="1400" dirty="0" smtClean="0"/>
              <a:t>experience </a:t>
            </a:r>
            <a:r>
              <a:rPr lang="en-US" sz="1400" dirty="0"/>
              <a:t>3 -- </a:t>
            </a:r>
            <a:r>
              <a:rPr lang="en-US" sz="1400" dirty="0" smtClean="0"/>
              <a:t>iterations </a:t>
            </a:r>
            <a:r>
              <a:rPr lang="en-US" sz="1400" dirty="0"/>
              <a:t>50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cwl</a:t>
            </a:r>
            <a:r>
              <a:rPr lang="en-US" sz="1400" dirty="0" smtClean="0"/>
              <a:t>-runner </a:t>
            </a:r>
            <a:r>
              <a:rPr lang="en-US" sz="1400" dirty="0"/>
              <a:t>--validate </a:t>
            </a:r>
            <a:r>
              <a:rPr lang="en-US" sz="1400" dirty="0" err="1" smtClean="0"/>
              <a:t>myworkflow.cwl</a:t>
            </a:r>
            <a:r>
              <a:rPr lang="en-US" sz="1400" dirty="0" smtClean="0"/>
              <a:t>    </a:t>
            </a:r>
            <a:r>
              <a:rPr lang="en-US" sz="1400" dirty="0" err="1" smtClean="0"/>
              <a:t>myinput.yaml</a:t>
            </a:r>
            <a:r>
              <a:rPr lang="en-US" sz="1400" dirty="0" smtClean="0"/>
              <a:t>   </a:t>
            </a:r>
            <a:r>
              <a:rPr lang="en-US" sz="1400" dirty="0"/>
              <a:t># </a:t>
            </a:r>
            <a:r>
              <a:rPr lang="en-US" sz="1400" dirty="0" smtClean="0"/>
              <a:t>OK</a:t>
            </a:r>
          </a:p>
          <a:p>
            <a:pPr marL="0" indent="0">
              <a:buNone/>
            </a:pPr>
            <a:r>
              <a:rPr lang="en-US" sz="1400" i="1" dirty="0" smtClean="0"/>
              <a:t>(Note</a:t>
            </a:r>
            <a:r>
              <a:rPr lang="en-US" sz="1400" i="1" dirty="0"/>
              <a:t>: YAML file specifies input parameters such as file path, number of </a:t>
            </a:r>
            <a:r>
              <a:rPr lang="en-US" sz="1400" i="1" dirty="0" smtClean="0"/>
              <a:t>iterations, in </a:t>
            </a:r>
            <a:r>
              <a:rPr lang="en-US" sz="1400" i="1" dirty="0"/>
              <a:t>the structure of </a:t>
            </a:r>
            <a:r>
              <a:rPr lang="en-US" sz="1400" i="1" dirty="0" smtClean="0"/>
              <a:t>map)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cwl</a:t>
            </a:r>
            <a:r>
              <a:rPr lang="en-US" sz="1400" dirty="0" smtClean="0"/>
              <a:t>-runner </a:t>
            </a:r>
            <a:r>
              <a:rPr lang="en-US" sz="1400" dirty="0"/>
              <a:t>--validate </a:t>
            </a:r>
            <a:r>
              <a:rPr lang="en-US" sz="1400" dirty="0" err="1"/>
              <a:t>main.cwl</a:t>
            </a:r>
            <a:r>
              <a:rPr lang="en-US" sz="1400" dirty="0"/>
              <a:t>             # </a:t>
            </a:r>
            <a:r>
              <a:rPr lang="en-US" sz="1400" dirty="0" smtClean="0"/>
              <a:t>OK</a:t>
            </a:r>
          </a:p>
          <a:p>
            <a:endParaRPr lang="en-US" sz="1400" dirty="0"/>
          </a:p>
          <a:p>
            <a:r>
              <a:rPr lang="en-US" sz="1400" dirty="0" err="1"/>
              <a:t>cwl</a:t>
            </a:r>
            <a:r>
              <a:rPr lang="en-US" sz="1400" dirty="0"/>
              <a:t>-runner </a:t>
            </a:r>
            <a:r>
              <a:rPr lang="en-US" sz="1400" dirty="0" err="1"/>
              <a:t>main.cwl</a:t>
            </a:r>
            <a:r>
              <a:rPr lang="en-US" sz="1400" dirty="0"/>
              <a:t> main-</a:t>
            </a:r>
            <a:r>
              <a:rPr lang="en-US" sz="1400" dirty="0" err="1"/>
              <a:t>input.yml</a:t>
            </a:r>
            <a:r>
              <a:rPr lang="en-US" sz="1400" dirty="0"/>
              <a:t>         # </a:t>
            </a:r>
            <a:r>
              <a:rPr lang="en-US" sz="1400" dirty="0" smtClean="0"/>
              <a:t>Fails</a:t>
            </a:r>
          </a:p>
          <a:p>
            <a:endParaRPr lang="en-US" sz="1400" dirty="0"/>
          </a:p>
          <a:p>
            <a:r>
              <a:rPr lang="en-US" sz="1400" dirty="0" err="1"/>
              <a:t>cwl</a:t>
            </a:r>
            <a:r>
              <a:rPr lang="en-US" sz="1400" dirty="0"/>
              <a:t>-runner --debug </a:t>
            </a:r>
            <a:r>
              <a:rPr lang="en-US" sz="1400" dirty="0" err="1"/>
              <a:t>main.cwl</a:t>
            </a:r>
            <a:r>
              <a:rPr lang="en-US" sz="1400" dirty="0"/>
              <a:t> main-</a:t>
            </a:r>
            <a:r>
              <a:rPr lang="en-US" sz="1400" dirty="0" err="1"/>
              <a:t>input.yml</a:t>
            </a:r>
            <a:r>
              <a:rPr lang="en-US" sz="1400" dirty="0"/>
              <a:t> # Debug </a:t>
            </a:r>
            <a:r>
              <a:rPr lang="en-US" sz="1400" dirty="0" smtClean="0"/>
              <a:t>?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87849"/>
            <a:ext cx="3539266" cy="40252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6072" y="1221280"/>
            <a:ext cx="4214309" cy="317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CWL-Runner Sequence Commands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1" y="1294727"/>
            <a:ext cx="3539266" cy="317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Workflow DAG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 and Output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3" r="24004"/>
          <a:stretch/>
        </p:blipFill>
        <p:spPr>
          <a:xfrm>
            <a:off x="90576" y="2743853"/>
            <a:ext cx="6254151" cy="272872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" b="59685"/>
          <a:stretch/>
        </p:blipFill>
        <p:spPr>
          <a:xfrm>
            <a:off x="90576" y="994374"/>
            <a:ext cx="9034567" cy="174947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0576" y="3966218"/>
            <a:ext cx="6435306" cy="20377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616" y="1992702"/>
            <a:ext cx="2398023" cy="4498209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90576" y="1003653"/>
            <a:ext cx="9034567" cy="3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6096" y="1683446"/>
            <a:ext cx="1292417" cy="2304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myWorkflow.cwl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ML Tasks across cluster nodes using BEE 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CWL-Runner executes each step sequentially, </a:t>
            </a:r>
            <a:r>
              <a:rPr lang="en-US" u="sng" dirty="0"/>
              <a:t>BEE engine can </a:t>
            </a:r>
            <a:r>
              <a:rPr lang="en-US" u="sng" dirty="0" smtClean="0"/>
              <a:t>facilitate simultaneous execution of ML models across HPC nodes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8076"/>
            <a:ext cx="8018890" cy="380396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948070" y="2328076"/>
            <a:ext cx="7108466" cy="3997688"/>
          </a:xfrm>
          <a:prstGeom prst="round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83395" y="2347385"/>
            <a:ext cx="2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HPC Cluster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24786" y="3441957"/>
            <a:ext cx="222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Client</a:t>
            </a:r>
            <a:endParaRPr lang="en-US" i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-43732" y="987646"/>
            <a:ext cx="9231464" cy="5194128"/>
          </a:xfrm>
        </p:spPr>
        <p:txBody>
          <a:bodyPr/>
          <a:lstStyle/>
          <a:p>
            <a:r>
              <a:rPr lang="en-US" sz="1600" dirty="0"/>
              <a:t>Representing Machine learning models </a:t>
            </a:r>
            <a:r>
              <a:rPr lang="en-US" sz="1600" dirty="0" smtClean="0"/>
              <a:t>for data analyses using a CWL </a:t>
            </a:r>
            <a:r>
              <a:rPr lang="en-US" sz="1600" dirty="0"/>
              <a:t>workflow is relatively a new use-case in an HPC </a:t>
            </a:r>
            <a:r>
              <a:rPr lang="en-US" sz="1600" dirty="0" smtClean="0"/>
              <a:t>environment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Benefits of new workflow:</a:t>
            </a:r>
          </a:p>
          <a:p>
            <a:pPr lvl="1"/>
            <a:r>
              <a:rPr lang="en-US" sz="1400" b="1" dirty="0" smtClean="0"/>
              <a:t>Three key properties: </a:t>
            </a:r>
            <a:r>
              <a:rPr lang="en-US" sz="1400" i="1" dirty="0" smtClean="0"/>
              <a:t>Portable, flexible, reproducible (1-workflow </a:t>
            </a:r>
            <a:r>
              <a:rPr lang="en-US" sz="1400" i="1" dirty="0" smtClean="0">
                <a:sym typeface="Wingdings" panose="05000000000000000000" pitchFamily="2" charset="2"/>
              </a:rPr>
              <a:t> ML cases)</a:t>
            </a:r>
            <a:endParaRPr lang="en-US" sz="1400" i="1" dirty="0" smtClean="0"/>
          </a:p>
          <a:p>
            <a:pPr lvl="1"/>
            <a:r>
              <a:rPr lang="en-US" sz="1400" dirty="0" smtClean="0"/>
              <a:t>Automate </a:t>
            </a:r>
            <a:r>
              <a:rPr lang="en-US" sz="1400" dirty="0"/>
              <a:t>machine learning </a:t>
            </a:r>
            <a:r>
              <a:rPr lang="en-US" sz="1400" dirty="0" smtClean="0"/>
              <a:t>stages into </a:t>
            </a:r>
            <a:r>
              <a:rPr lang="en-US" sz="1400" dirty="0"/>
              <a:t>an HPC cluster</a:t>
            </a:r>
          </a:p>
          <a:p>
            <a:pPr lvl="1"/>
            <a:r>
              <a:rPr lang="en-US" sz="1400" dirty="0"/>
              <a:t>Parallel execution of machine learning algorithms across modern hardware architectures in a cluster</a:t>
            </a:r>
          </a:p>
          <a:p>
            <a:pPr lvl="1"/>
            <a:r>
              <a:rPr lang="en-US" sz="1400" dirty="0"/>
              <a:t>Dynamic scheduling of ML models to reduce computational </a:t>
            </a:r>
            <a:r>
              <a:rPr lang="en-US" sz="1400" dirty="0" smtClean="0"/>
              <a:t>overhead</a:t>
            </a:r>
          </a:p>
          <a:p>
            <a:pPr marL="173038" lvl="1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proposed CWL ML workflow is loosely-coupled between steps</a:t>
            </a:r>
          </a:p>
          <a:p>
            <a:pPr lvl="1"/>
            <a:r>
              <a:rPr lang="en-US" sz="1600" dirty="0" smtClean="0"/>
              <a:t> Helps avoid redundant execution of steps on the same dataset</a:t>
            </a:r>
          </a:p>
          <a:p>
            <a:pPr lvl="2"/>
            <a:r>
              <a:rPr lang="en-US" sz="1400" i="1" dirty="0" smtClean="0"/>
              <a:t>If the workflow contains a job that has previously been executed and the outputs are still available, the engine can reuse them even if the job was part of a different workflow run</a:t>
            </a:r>
          </a:p>
          <a:p>
            <a:pPr lvl="1"/>
            <a:r>
              <a:rPr lang="en-US" sz="1600" dirty="0" smtClean="0"/>
              <a:t>Scalable to ‘n’ number of ML models</a:t>
            </a:r>
            <a:endParaRPr lang="en-US" dirty="0" smtClean="0"/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5"/>
                </a:solidFill>
              </a:rPr>
              <a:t>Caveats: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i="1" dirty="0" smtClean="0"/>
              <a:t>Assumes that the ML models have been learned, and is frozen, and now needs to be applied to a large batch of data for distributed processing across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i="1" dirty="0" smtClean="0"/>
              <a:t>For ML code optimization and scalable auto-tuning, a more complex CWL workflow would be required</a:t>
            </a:r>
          </a:p>
          <a:p>
            <a:pPr lvl="1"/>
            <a:endParaRPr lang="en-US" dirty="0" smtClean="0"/>
          </a:p>
          <a:p>
            <a:pPr marL="173038" lvl="1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427" y="3514016"/>
            <a:ext cx="8957146" cy="1065936"/>
          </a:xfrm>
          <a:prstGeom prst="rect">
            <a:avLst/>
          </a:prstGeom>
          <a:solidFill>
            <a:srgbClr val="1D629B">
              <a:alpha val="1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and 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131636"/>
            <a:ext cx="8667943" cy="5194128"/>
          </a:xfrm>
        </p:spPr>
        <p:txBody>
          <a:bodyPr/>
          <a:lstStyle/>
          <a:p>
            <a:r>
              <a:rPr lang="en-US" dirty="0"/>
              <a:t>CWL workflows are designed for extensive data analyses applications</a:t>
            </a:r>
          </a:p>
          <a:p>
            <a:pPr lvl="1"/>
            <a:r>
              <a:rPr lang="en-US" dirty="0"/>
              <a:t>Allows </a:t>
            </a:r>
            <a:r>
              <a:rPr lang="en-US" dirty="0" smtClean="0"/>
              <a:t>data </a:t>
            </a:r>
            <a:r>
              <a:rPr lang="en-US" dirty="0"/>
              <a:t>elements </a:t>
            </a:r>
            <a:r>
              <a:rPr lang="en-US" dirty="0" smtClean="0"/>
              <a:t>to be </a:t>
            </a:r>
            <a:r>
              <a:rPr lang="en-US" dirty="0"/>
              <a:t>transformed during runtime</a:t>
            </a:r>
          </a:p>
          <a:p>
            <a:pPr lvl="1"/>
            <a:r>
              <a:rPr lang="en-US" dirty="0"/>
              <a:t>Nested workflows can be written </a:t>
            </a:r>
            <a:r>
              <a:rPr lang="en-US" dirty="0" smtClean="0"/>
              <a:t>as steps in CWL </a:t>
            </a:r>
            <a:r>
              <a:rPr lang="en-US" dirty="0"/>
              <a:t>for reusing existing </a:t>
            </a:r>
            <a:r>
              <a:rPr lang="en-US" dirty="0" smtClean="0"/>
              <a:t>code</a:t>
            </a:r>
          </a:p>
          <a:p>
            <a:pPr marL="173038" lvl="1" indent="0">
              <a:buNone/>
            </a:pPr>
            <a:endParaRPr lang="en-US" dirty="0" smtClean="0"/>
          </a:p>
          <a:p>
            <a:r>
              <a:rPr lang="en-US" dirty="0" smtClean="0"/>
              <a:t>Using a CWL workflow for ML algorithms: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can make use of available computational capacity for evaluating performance of different ML models operating on large scale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To further explore: </a:t>
            </a:r>
          </a:p>
          <a:p>
            <a:pPr lvl="1"/>
            <a:r>
              <a:rPr lang="en-US" dirty="0"/>
              <a:t>BEE engine can be integrated with the proposed ML workflow to parallelize execution of different models on the </a:t>
            </a:r>
            <a:r>
              <a:rPr lang="en-US" dirty="0" smtClean="0"/>
              <a:t>dataset</a:t>
            </a:r>
            <a:endParaRPr lang="en-US" b="1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Parsing and executing machine learning workflows with BEE</a:t>
            </a:r>
          </a:p>
          <a:p>
            <a:pPr lvl="1"/>
            <a:r>
              <a:rPr lang="en-US" dirty="0" smtClean="0"/>
              <a:t>Containerize current workflow to test for software dependencies and portability</a:t>
            </a:r>
          </a:p>
          <a:p>
            <a:pPr marL="17303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Python based handy tool for </a:t>
            </a:r>
            <a:br>
              <a:rPr lang="en-US" dirty="0" smtClean="0"/>
            </a:br>
            <a:r>
              <a:rPr lang="en-US" dirty="0" smtClean="0"/>
              <a:t>creating CWL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199" y="1131636"/>
            <a:ext cx="8631141" cy="5194128"/>
          </a:xfrm>
        </p:spPr>
        <p:txBody>
          <a:bodyPr/>
          <a:lstStyle/>
          <a:p>
            <a:pPr algn="just"/>
            <a:r>
              <a:rPr lang="en-US" sz="1800" dirty="0" smtClean="0"/>
              <a:t>CWL</a:t>
            </a:r>
            <a:r>
              <a:rPr lang="en-US" sz="1800" dirty="0" smtClean="0">
                <a:sym typeface="Wingdings" panose="05000000000000000000" pitchFamily="2" charset="2"/>
              </a:rPr>
              <a:t> specific schema, fields, and style to adhere </a:t>
            </a:r>
            <a:endParaRPr lang="en-US" sz="1800" dirty="0" smtClean="0"/>
          </a:p>
          <a:p>
            <a:pPr algn="just"/>
            <a:r>
              <a:rPr lang="en-US" sz="1800" b="1" dirty="0" smtClean="0"/>
              <a:t>Alternative: </a:t>
            </a:r>
            <a:r>
              <a:rPr lang="en-US" sz="1800" i="1" dirty="0" err="1" smtClean="0">
                <a:solidFill>
                  <a:srgbClr val="00B050"/>
                </a:solidFill>
              </a:rPr>
              <a:t>ScriptCWL</a:t>
            </a:r>
            <a:r>
              <a:rPr lang="en-US" sz="1800" dirty="0" smtClean="0"/>
              <a:t>, a python package for creating workflows in CWL, </a:t>
            </a:r>
          </a:p>
          <a:p>
            <a:pPr algn="just"/>
            <a:r>
              <a:rPr lang="en-US" sz="1800" dirty="0" smtClean="0"/>
              <a:t>If we input a number of CWL Command line tools, it generates a workflow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04"/>
          <a:stretch/>
        </p:blipFill>
        <p:spPr>
          <a:xfrm>
            <a:off x="128526" y="3267579"/>
            <a:ext cx="4029877" cy="2154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003" b="7912"/>
          <a:stretch/>
        </p:blipFill>
        <p:spPr>
          <a:xfrm>
            <a:off x="6429821" y="3741870"/>
            <a:ext cx="2567628" cy="120569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26054" y="4344717"/>
            <a:ext cx="532349" cy="404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14665" y="4344716"/>
            <a:ext cx="532349" cy="404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1335"/>
          <a:stretch/>
        </p:blipFill>
        <p:spPr>
          <a:xfrm>
            <a:off x="4184535" y="3039763"/>
            <a:ext cx="1735988" cy="31607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Workflow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4800"/>
            <a:ext cx="8380208" cy="37533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2960" y="1571911"/>
            <a:ext cx="1059628" cy="425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4975" y="1934137"/>
            <a:ext cx="1059628" cy="425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7172" y="1429565"/>
            <a:ext cx="1059628" cy="425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hlinkClick r:id="rId2"/>
              </a:rPr>
              <a:t>www.ncbi.nlm.nih.gov/pmc/articles/PMC5166558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Dataset source: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www.kaggle.com/pankeshpatel/hiring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github.com/common-workflow-language/common-workflow-language/wiki/Existing-Workflow-systems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CWL guide: </a:t>
            </a: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://www.commonwl.org/user_guide/21-1st-workflow/index.html</a:t>
            </a:r>
            <a:endParaRPr lang="en-US" sz="16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HPC Supercomputing Institute</a:t>
            </a:r>
          </a:p>
          <a:p>
            <a:pPr lvl="1"/>
            <a:r>
              <a:rPr lang="en-US" dirty="0" smtClean="0"/>
              <a:t>Julie Wiens</a:t>
            </a:r>
          </a:p>
          <a:p>
            <a:r>
              <a:rPr lang="en-US" dirty="0" smtClean="0"/>
              <a:t>BEE Team</a:t>
            </a:r>
          </a:p>
          <a:p>
            <a:r>
              <a:rPr lang="en-US" u="sng" dirty="0" smtClean="0"/>
              <a:t>Mentors:</a:t>
            </a:r>
            <a:r>
              <a:rPr lang="en-US" dirty="0" smtClean="0"/>
              <a:t> Tim </a:t>
            </a:r>
            <a:r>
              <a:rPr lang="en-US" dirty="0" err="1" smtClean="0"/>
              <a:t>Randles</a:t>
            </a:r>
            <a:r>
              <a:rPr lang="en-US" dirty="0" smtClean="0"/>
              <a:t>, Pat Grubel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9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9148" y="1140486"/>
            <a:ext cx="8686800" cy="5194128"/>
          </a:xfrm>
        </p:spPr>
        <p:txBody>
          <a:bodyPr/>
          <a:lstStyle/>
          <a:p>
            <a:r>
              <a:rPr lang="en-US" dirty="0"/>
              <a:t>Workflows Overview</a:t>
            </a:r>
          </a:p>
          <a:p>
            <a:r>
              <a:rPr lang="en-US" dirty="0"/>
              <a:t>Common Workflow Language (CWL)</a:t>
            </a:r>
          </a:p>
          <a:p>
            <a:pPr lvl="1"/>
            <a:r>
              <a:rPr lang="en-US" sz="1600" dirty="0"/>
              <a:t>Example of a CWL </a:t>
            </a:r>
          </a:p>
          <a:p>
            <a:r>
              <a:rPr lang="en-US" dirty="0"/>
              <a:t>BEE </a:t>
            </a:r>
            <a:r>
              <a:rPr lang="en-US" dirty="0" smtClean="0"/>
              <a:t>Overview</a:t>
            </a:r>
            <a:endParaRPr lang="en-US" dirty="0"/>
          </a:p>
          <a:p>
            <a:r>
              <a:rPr lang="en-US" dirty="0"/>
              <a:t>Machine Learning Components</a:t>
            </a:r>
          </a:p>
          <a:p>
            <a:r>
              <a:rPr lang="en-US" dirty="0" smtClean="0"/>
              <a:t>Machine </a:t>
            </a:r>
            <a:r>
              <a:rPr lang="en-US" dirty="0"/>
              <a:t>Learning Scientific Workflow using </a:t>
            </a:r>
            <a:r>
              <a:rPr lang="en-US" dirty="0" smtClean="0"/>
              <a:t>CWL </a:t>
            </a:r>
            <a:r>
              <a:rPr lang="en-US" dirty="0" smtClean="0">
                <a:sym typeface="Wingdings" panose="05000000000000000000" pitchFamily="2" charset="2"/>
              </a:rPr>
              <a:t> A new test case for BEE</a:t>
            </a:r>
            <a:endParaRPr lang="en-US" dirty="0" smtClean="0"/>
          </a:p>
          <a:p>
            <a:r>
              <a:rPr lang="en-US" dirty="0" smtClean="0"/>
              <a:t>Discussion: Benefits and Caveats of current ML workflow</a:t>
            </a:r>
            <a:endParaRPr lang="en-US" dirty="0"/>
          </a:p>
          <a:p>
            <a:r>
              <a:rPr lang="en-US" dirty="0" smtClean="0"/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4953" y="2316380"/>
            <a:ext cx="8229600" cy="519412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Thank you</a:t>
            </a:r>
          </a:p>
          <a:p>
            <a:pPr marL="0" indent="0" algn="ctr">
              <a:buNone/>
            </a:pPr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Workflows: Collection of computer applications, scripts or codes for </a:t>
            </a:r>
            <a:r>
              <a:rPr lang="en-US" b="1" dirty="0" smtClean="0"/>
              <a:t>computational data analysis and simulations</a:t>
            </a:r>
          </a:p>
          <a:p>
            <a:pPr lvl="2"/>
            <a:r>
              <a:rPr lang="en-US" dirty="0" smtClean="0"/>
              <a:t>How applications are configured</a:t>
            </a:r>
          </a:p>
          <a:p>
            <a:pPr lvl="2"/>
            <a:r>
              <a:rPr lang="en-US" dirty="0" smtClean="0"/>
              <a:t>How data elements flow between them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Described as chains </a:t>
            </a:r>
            <a:r>
              <a:rPr lang="en-US" dirty="0"/>
              <a:t>of interconnected tasks/tools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Tools such as Command line tools are programs for processing </a:t>
            </a:r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0" y="985096"/>
            <a:ext cx="201478" cy="55067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43574" y="3937567"/>
            <a:ext cx="1436453" cy="59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58" y="3453358"/>
            <a:ext cx="5115883" cy="30448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351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Workflow Language (CWL)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85095"/>
            <a:ext cx="9125144" cy="5194128"/>
          </a:xfrm>
        </p:spPr>
        <p:txBody>
          <a:bodyPr/>
          <a:lstStyle/>
          <a:p>
            <a:r>
              <a:rPr lang="en-US" sz="1600" dirty="0"/>
              <a:t>An open-source standard for describing tools and workflows</a:t>
            </a:r>
          </a:p>
          <a:p>
            <a:r>
              <a:rPr lang="en-US" sz="1600" dirty="0"/>
              <a:t>Described as :</a:t>
            </a:r>
          </a:p>
          <a:p>
            <a:pPr lvl="1"/>
            <a:r>
              <a:rPr lang="en-US" sz="1400" dirty="0"/>
              <a:t>Series of steps which </a:t>
            </a:r>
            <a:r>
              <a:rPr lang="en-US" sz="1400" dirty="0" smtClean="0"/>
              <a:t>could be a single command line tools</a:t>
            </a:r>
          </a:p>
          <a:p>
            <a:pPr lvl="1"/>
            <a:r>
              <a:rPr lang="en-US" sz="1200" dirty="0" smtClean="0"/>
              <a:t>Subsequent </a:t>
            </a:r>
            <a:r>
              <a:rPr lang="en-US" sz="1200" dirty="0"/>
              <a:t>steps are triggered by an intermediate outcome from preceding steps</a:t>
            </a:r>
          </a:p>
          <a:p>
            <a:pPr lvl="1"/>
            <a:endParaRPr lang="en-US" sz="1400" dirty="0"/>
          </a:p>
          <a:p>
            <a:r>
              <a:rPr lang="en-US" sz="1600" dirty="0"/>
              <a:t>Types of </a:t>
            </a:r>
            <a:r>
              <a:rPr lang="en-US" sz="1600" dirty="0" smtClean="0"/>
              <a:t>interpreters/workflow management system </a:t>
            </a:r>
            <a:r>
              <a:rPr lang="en-US" sz="1600" dirty="0"/>
              <a:t>used for CWL:</a:t>
            </a:r>
          </a:p>
          <a:p>
            <a:pPr marL="173038" lvl="1" indent="0" algn="ctr">
              <a:buNone/>
            </a:pPr>
            <a:r>
              <a:rPr lang="en-US" sz="1100" i="1" dirty="0" err="1"/>
              <a:t>cwl</a:t>
            </a:r>
            <a:r>
              <a:rPr lang="en-US" sz="1100" i="1" dirty="0"/>
              <a:t>-runner, </a:t>
            </a:r>
            <a:r>
              <a:rPr lang="en-US" sz="1100" i="1" dirty="0" err="1"/>
              <a:t>cwltool</a:t>
            </a:r>
            <a:r>
              <a:rPr lang="en-US" sz="1100" i="1" dirty="0"/>
              <a:t>, Toil, RABIX workflow engine, </a:t>
            </a:r>
            <a:r>
              <a:rPr lang="en-US" sz="1100" i="1" dirty="0" smtClean="0">
                <a:solidFill>
                  <a:srgbClr val="FF0000"/>
                </a:solidFill>
              </a:rPr>
              <a:t>LANL-BEE</a:t>
            </a:r>
          </a:p>
          <a:p>
            <a:pPr marL="0" indent="0">
              <a:buNone/>
            </a:pPr>
            <a:endParaRPr lang="en-US" sz="1400" u="sng" dirty="0" smtClean="0"/>
          </a:p>
          <a:p>
            <a:pPr marL="0" indent="0">
              <a:buNone/>
            </a:pPr>
            <a:r>
              <a:rPr lang="en-US" sz="1400" u="sng" dirty="0" smtClean="0"/>
              <a:t>Optimizing </a:t>
            </a:r>
            <a:r>
              <a:rPr lang="en-US" sz="1400" u="sng" dirty="0"/>
              <a:t>workflow parsing and execution as follows: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400" dirty="0"/>
              <a:t>Interpretation of machine readable workflow description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400" dirty="0"/>
              <a:t>Generation of workflow DAG (Nodes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cmd</a:t>
            </a:r>
            <a:r>
              <a:rPr lang="en-US" sz="1400" dirty="0">
                <a:sym typeface="Wingdings" panose="05000000000000000000" pitchFamily="2" charset="2"/>
              </a:rPr>
              <a:t> tools </a:t>
            </a:r>
            <a:r>
              <a:rPr lang="en-US" sz="1400" dirty="0" smtClean="0">
                <a:sym typeface="Wingdings" panose="05000000000000000000" pitchFamily="2" charset="2"/>
              </a:rPr>
              <a:t>&amp; </a:t>
            </a:r>
            <a:r>
              <a:rPr lang="en-US" sz="1400" dirty="0">
                <a:sym typeface="Wingdings" panose="05000000000000000000" pitchFamily="2" charset="2"/>
              </a:rPr>
              <a:t>Edges  </a:t>
            </a:r>
            <a:r>
              <a:rPr lang="en-US" sz="1400" dirty="0" smtClean="0">
                <a:sym typeface="Wingdings" panose="05000000000000000000" pitchFamily="2" charset="2"/>
              </a:rPr>
              <a:t>flow of data elements, dependencies/rel.)</a:t>
            </a:r>
            <a:endParaRPr lang="en-US" sz="1400" dirty="0"/>
          </a:p>
          <a:p>
            <a:pPr marL="457200" indent="-457200">
              <a:buFont typeface="+mj-lt"/>
              <a:buAutoNum type="alphaUcPeriod"/>
            </a:pPr>
            <a:r>
              <a:rPr lang="en-US" sz="1400" dirty="0"/>
              <a:t>Decomposition into individual jobs (subgraphs) that can be sent to backend for scheduling or </a:t>
            </a:r>
            <a:r>
              <a:rPr lang="en-US" sz="1400" dirty="0" smtClean="0"/>
              <a:t>execution</a:t>
            </a:r>
            <a:endParaRPr lang="en-US" sz="11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11160" y="2526137"/>
            <a:ext cx="887550" cy="36576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17727"/>
          <a:stretch/>
        </p:blipFill>
        <p:spPr>
          <a:xfrm>
            <a:off x="904490" y="4184205"/>
            <a:ext cx="6862097" cy="171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/>
          <p:cNvSpPr/>
          <p:nvPr/>
        </p:nvSpPr>
        <p:spPr>
          <a:xfrm>
            <a:off x="1490533" y="5771241"/>
            <a:ext cx="600248" cy="5242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10714" y="5771241"/>
            <a:ext cx="600248" cy="5242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6649504" y="5771240"/>
            <a:ext cx="600248" cy="52428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BEE: A Scientific Application Workflow Engine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415" y="1131636"/>
            <a:ext cx="8881607" cy="5194128"/>
          </a:xfrm>
        </p:spPr>
        <p:txBody>
          <a:bodyPr/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Facilitate automatic job execution from workflows, job scheduling based on computing resources, scaling across clusters/nodes/or even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continents</a:t>
            </a:r>
            <a:endParaRPr lang="en-US" sz="1800" dirty="0" smtClean="0"/>
          </a:p>
          <a:p>
            <a:r>
              <a:rPr lang="en-US" sz="1800" dirty="0" smtClean="0"/>
              <a:t>Designed </a:t>
            </a:r>
            <a:r>
              <a:rPr lang="en-US" sz="1800" dirty="0"/>
              <a:t>for: </a:t>
            </a:r>
            <a:r>
              <a:rPr lang="en-US" sz="1800" b="1" dirty="0"/>
              <a:t>HPC simulations, </a:t>
            </a:r>
            <a:r>
              <a:rPr lang="en-US" sz="1800" b="1" dirty="0" smtClean="0"/>
              <a:t>automations, </a:t>
            </a:r>
            <a:r>
              <a:rPr lang="en-US" sz="1800" b="1" dirty="0"/>
              <a:t>reproducible/complex </a:t>
            </a:r>
            <a:endParaRPr lang="en-US" sz="1800" b="1" dirty="0" smtClean="0"/>
          </a:p>
          <a:p>
            <a:r>
              <a:rPr lang="en-US" sz="1800" dirty="0" smtClean="0"/>
              <a:t>CWL </a:t>
            </a:r>
            <a:r>
              <a:rPr lang="en-US" sz="1800" dirty="0"/>
              <a:t>serves as an adaptable workflow framework for BEE:</a:t>
            </a:r>
            <a:endParaRPr lang="en-US" sz="1100" dirty="0"/>
          </a:p>
          <a:p>
            <a:pPr lvl="2"/>
            <a:r>
              <a:rPr lang="en-US" sz="1400" dirty="0"/>
              <a:t>Automatic Setup of HPC </a:t>
            </a:r>
            <a:r>
              <a:rPr lang="en-US" sz="1400" dirty="0" smtClean="0"/>
              <a:t>Requirements</a:t>
            </a:r>
          </a:p>
          <a:p>
            <a:pPr lvl="2"/>
            <a:r>
              <a:rPr lang="en-US" sz="1400" dirty="0" smtClean="0"/>
              <a:t>Supports the use of HPC Containers, </a:t>
            </a:r>
            <a:r>
              <a:rPr lang="en-US" sz="1400" dirty="0" err="1" smtClean="0"/>
              <a:t>Charliecloud</a:t>
            </a:r>
            <a:r>
              <a:rPr lang="en-US" sz="1400" dirty="0" smtClean="0"/>
              <a:t>, etc. </a:t>
            </a:r>
          </a:p>
          <a:p>
            <a:pPr lvl="2"/>
            <a:endParaRPr lang="en-US" sz="1400" dirty="0"/>
          </a:p>
          <a:p>
            <a:pPr marL="166687" indent="0" algn="just">
              <a:buNone/>
            </a:pPr>
            <a:r>
              <a:rPr lang="en-US" sz="1400" i="1" dirty="0" smtClean="0"/>
              <a:t>A </a:t>
            </a:r>
            <a:r>
              <a:rPr lang="en-US" sz="1400" i="1" dirty="0"/>
              <a:t>typical cycle of a workflow execution on BEE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endParaRPr lang="en-US" sz="1400" dirty="0"/>
          </a:p>
          <a:p>
            <a:pPr marL="454024" lvl="2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/>
                </a:solidFill>
              </a:rPr>
              <a:t>CWL workflows submitted as sequence of steps (jobs) </a:t>
            </a:r>
            <a:r>
              <a:rPr 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5"/>
                </a:solidFill>
              </a:rPr>
              <a:t> BEE Client </a:t>
            </a:r>
            <a:r>
              <a:rPr 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5"/>
                </a:solidFill>
              </a:rPr>
              <a:t> Workflow Manager (parses workflow) </a:t>
            </a:r>
            <a:r>
              <a:rPr 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5"/>
                </a:solidFill>
              </a:rPr>
              <a:t> Graph Database (generates DAGs, metadata, send ready workflow tasks) </a:t>
            </a:r>
            <a:r>
              <a:rPr 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5"/>
                </a:solidFill>
              </a:rPr>
              <a:t> Task Manager (schedules job execution across compute nodes)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19" y="4353263"/>
            <a:ext cx="5337980" cy="2243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630849" y="4353263"/>
            <a:ext cx="170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BEE Components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18539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495" y="1165783"/>
            <a:ext cx="9059010" cy="4099399"/>
          </a:xfrm>
        </p:spPr>
        <p:txBody>
          <a:bodyPr/>
          <a:lstStyle/>
          <a:p>
            <a:r>
              <a:rPr lang="en-US" sz="1600" dirty="0" smtClean="0"/>
              <a:t>Modern big data analysis involves complex machine learning models and algorithms</a:t>
            </a:r>
          </a:p>
          <a:p>
            <a:r>
              <a:rPr lang="en-US" sz="1600" dirty="0"/>
              <a:t>Basic ML methodology runs on a single application, single compiler, fixed number of cores </a:t>
            </a:r>
            <a:endParaRPr lang="en-US" sz="1600" dirty="0" smtClean="0"/>
          </a:p>
          <a:p>
            <a:r>
              <a:rPr lang="en-US" sz="1600" dirty="0" smtClean="0"/>
              <a:t>Serialized execution of ML models is computationally expensive, scales poorly, time-consuming</a:t>
            </a: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chemeClr val="accent5"/>
                </a:solidFill>
              </a:rPr>
              <a:t>Problem Statement: </a:t>
            </a:r>
            <a:r>
              <a:rPr lang="en-US" sz="1600" dirty="0"/>
              <a:t>Serialized execution of ML models is computationally expensive, scales poorly, </a:t>
            </a:r>
            <a:r>
              <a:rPr lang="en-US" sz="1600" dirty="0" smtClean="0"/>
              <a:t>time-consuming for big data and/or data mining applications</a:t>
            </a:r>
            <a:endParaRPr lang="en-US" sz="1600" dirty="0"/>
          </a:p>
          <a:p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Proposed solution: </a:t>
            </a:r>
            <a:r>
              <a:rPr lang="en-US" sz="1600" b="1" dirty="0"/>
              <a:t>Using CWL as </a:t>
            </a:r>
            <a:r>
              <a:rPr lang="en-US" sz="1600" b="1" dirty="0" smtClean="0"/>
              <a:t>a bridge </a:t>
            </a:r>
            <a:r>
              <a:rPr lang="en-US" sz="1600" b="1" dirty="0"/>
              <a:t>for deploying ML models in HPC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637" y="3873704"/>
            <a:ext cx="8858726" cy="116742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To have a </a:t>
            </a:r>
            <a:r>
              <a:rPr lang="en-US" i="1" dirty="0"/>
              <a:t>reproducible and reusable method to </a:t>
            </a:r>
            <a:r>
              <a:rPr lang="en-US" i="1" dirty="0" smtClean="0"/>
              <a:t>parallelize machine learning models across HPC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Decouple execution of machine learning models running on same dataset</a:t>
            </a:r>
          </a:p>
        </p:txBody>
      </p:sp>
    </p:spTree>
    <p:extLst>
      <p:ext uri="{BB962C8B-B14F-4D97-AF65-F5344CB8AC3E}">
        <p14:creationId xmlns:p14="http://schemas.microsoft.com/office/powerpoint/2010/main" val="10960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BEE with Machine Learning Workflows in CWL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Using CWL based ML workflow as a relatively new use-case and a proof-of-concept with BEE</a:t>
            </a:r>
          </a:p>
          <a:p>
            <a:pPr algn="just"/>
            <a:endParaRPr lang="en-US" sz="2000" i="1" dirty="0" smtClean="0">
              <a:solidFill>
                <a:srgbClr val="FF5565"/>
              </a:solidFill>
            </a:endParaRPr>
          </a:p>
          <a:p>
            <a:pPr algn="just"/>
            <a:r>
              <a:rPr lang="en-US" sz="2000" i="1" dirty="0" smtClean="0">
                <a:solidFill>
                  <a:schemeClr val="accent5"/>
                </a:solidFill>
              </a:rPr>
              <a:t>ML stages can be mapped into ML tasks </a:t>
            </a:r>
            <a:r>
              <a:rPr lang="en-US" sz="2000" i="1" dirty="0">
                <a:solidFill>
                  <a:schemeClr val="accent5"/>
                </a:solidFill>
              </a:rPr>
              <a:t>can </a:t>
            </a:r>
            <a:r>
              <a:rPr lang="en-US" sz="2000" i="1" dirty="0" smtClean="0">
                <a:solidFill>
                  <a:schemeClr val="accent5"/>
                </a:solidFill>
              </a:rPr>
              <a:t>be </a:t>
            </a:r>
            <a:r>
              <a:rPr lang="en-US" sz="2000" i="1" dirty="0">
                <a:solidFill>
                  <a:schemeClr val="accent5"/>
                </a:solidFill>
              </a:rPr>
              <a:t>managed, pipelined and orchestrated using adaptable CWL workflow that builds ML model, that work on any type of data or any </a:t>
            </a:r>
            <a:r>
              <a:rPr lang="en-US" sz="2000" i="1" dirty="0" smtClean="0">
                <a:solidFill>
                  <a:schemeClr val="accent5"/>
                </a:solidFill>
              </a:rPr>
              <a:t>size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endParaRPr lang="en-US" i="1" dirty="0">
              <a:solidFill>
                <a:srgbClr val="FF5565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85" y="3833405"/>
            <a:ext cx="7809815" cy="23876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09644" y="3390803"/>
            <a:ext cx="539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ML Stages Mapped into CWL Workflow Steps</a:t>
            </a:r>
            <a:endParaRPr lang="en-US" u="sng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</a:t>
            </a:r>
            <a:r>
              <a:rPr lang="en-US" b="1" dirty="0" smtClean="0"/>
              <a:t>learning Workflow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8" y="987646"/>
            <a:ext cx="8229600" cy="5194128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 smtClean="0"/>
              <a:t>Objective: </a:t>
            </a:r>
            <a:r>
              <a:rPr lang="en-US" sz="1600" dirty="0" smtClean="0"/>
              <a:t>Prediction on Employee’s salary based on interview score, test score, experience</a:t>
            </a:r>
          </a:p>
          <a:p>
            <a:r>
              <a:rPr lang="en-US" sz="1600" dirty="0" smtClean="0"/>
              <a:t>Workflow is described in four Steps:</a:t>
            </a:r>
          </a:p>
          <a:p>
            <a:pPr lvl="1"/>
            <a:r>
              <a:rPr lang="en-US" sz="1600" b="1" dirty="0" smtClean="0"/>
              <a:t>Four steps: </a:t>
            </a:r>
            <a:r>
              <a:rPr lang="en-US" sz="1600" dirty="0" smtClean="0"/>
              <a:t>Each step corresponds to a machine learning stage and/or machine learning model with it’s respective CWL tool description</a:t>
            </a:r>
          </a:p>
          <a:p>
            <a:pPr lvl="2"/>
            <a:r>
              <a:rPr lang="en-US" sz="1400" dirty="0" smtClean="0"/>
              <a:t>Each step (tool) references to a Python script written to preprocess input dataset, execute ML models, and make prediction</a:t>
            </a:r>
          </a:p>
          <a:p>
            <a:pPr lvl="2"/>
            <a:r>
              <a:rPr lang="en-US" sz="1400" dirty="0" smtClean="0"/>
              <a:t>Execution order between intertwined steps of a workflow is determined by the connections between steps</a:t>
            </a:r>
          </a:p>
          <a:p>
            <a:pPr lvl="2"/>
            <a:endParaRPr lang="en-US" sz="1400" dirty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lvl="2"/>
            <a:endParaRPr lang="en-US" sz="1800" dirty="0" smtClean="0"/>
          </a:p>
          <a:p>
            <a:r>
              <a:rPr lang="en-US" sz="1600" b="1" dirty="0"/>
              <a:t>Testing Environment: </a:t>
            </a:r>
            <a:r>
              <a:rPr lang="en-US" sz="1600" dirty="0"/>
              <a:t>Fedora 32 </a:t>
            </a:r>
            <a:r>
              <a:rPr lang="en-US" sz="1600" dirty="0" smtClean="0"/>
              <a:t>VM</a:t>
            </a:r>
            <a:endParaRPr lang="en-US" sz="1600" b="1" dirty="0" smtClean="0"/>
          </a:p>
          <a:p>
            <a:r>
              <a:rPr lang="en-US" sz="1600" b="1" dirty="0" smtClean="0"/>
              <a:t>Interpreter used: </a:t>
            </a:r>
            <a:r>
              <a:rPr lang="en-US" sz="1600" dirty="0" smtClean="0"/>
              <a:t>CWL-Runner </a:t>
            </a:r>
          </a:p>
          <a:p>
            <a:r>
              <a:rPr lang="en-US" sz="1600" b="1" dirty="0" smtClean="0"/>
              <a:t>ML Models used: </a:t>
            </a:r>
          </a:p>
          <a:p>
            <a:pPr lvl="1"/>
            <a:r>
              <a:rPr lang="en-US" sz="1100" dirty="0" smtClean="0"/>
              <a:t>Linear Regression and Decision Tree Classifier</a:t>
            </a:r>
          </a:p>
          <a:p>
            <a:pPr lvl="1"/>
            <a:r>
              <a:rPr lang="en-US" sz="1100" dirty="0" smtClean="0"/>
              <a:t>Python package: Scikit learn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579" y="3147308"/>
            <a:ext cx="4786687" cy="303446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 ML </a:t>
            </a:r>
            <a:r>
              <a:rPr lang="en-US" dirty="0"/>
              <a:t>based CWL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Los Alamos National Laboratory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76898"/>
              </p:ext>
            </p:extLst>
          </p:nvPr>
        </p:nvGraphicFramePr>
        <p:xfrm>
          <a:off x="151075" y="1262303"/>
          <a:ext cx="8817996" cy="4868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4316"/>
                <a:gridCol w="2445271"/>
                <a:gridCol w="2148789"/>
                <a:gridCol w="1989620"/>
              </a:tblGrid>
              <a:tr h="54141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Step-2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Step-3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Step-4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9822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Load data and data cleaning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 the model for Multi-Linear Regression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 the model for Decision Tree Classifier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prediction on a new data instance </a:t>
                      </a:r>
                      <a:r>
                        <a:rPr lang="en-US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</a:t>
                      </a:r>
                      <a:r>
                        <a:rPr lang="en-US" sz="1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information abstraction)</a:t>
                      </a:r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250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Inputs: </a:t>
                      </a:r>
                      <a:r>
                        <a:rPr lang="en-US" sz="1200" kern="1200" dirty="0" smtClean="0"/>
                        <a:t>Dataset file path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Inputs: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Inputs: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Inputs: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179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/>
                        <a:t>Preprocess, and export Independent (interview, test, experience scores) and Dependent variables (salary) as X and 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Finds model parameters (slopes/y intercept)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Finds root and leaf nodes, splitting feature for tree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inputs to the model_1 and model_2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014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sz="1200" kern="1200" dirty="0" smtClean="0"/>
                        <a:t>X,Y into the file disk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model_1.pkl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model_2.pkl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sz="1200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 object: Expected Salary of Candidate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4204A-6749-47AA-875C-B38D31A9686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61FE0C6B-5709-4A25-9AD1-D56815E2597F}" vid="{FF1D264F-EFE9-4C7B-AE33-D5F1AEDE41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beta-blue</Template>
  <TotalTime>514</TotalTime>
  <Words>1345</Words>
  <Application>Microsoft Office PowerPoint</Application>
  <PresentationFormat>On-screen Show (4:3)</PresentationFormat>
  <Paragraphs>239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Wingdings</vt:lpstr>
      <vt:lpstr>Office Theme</vt:lpstr>
      <vt:lpstr>Deploying Machine Learning Workflows into HPC environment</vt:lpstr>
      <vt:lpstr>Outline</vt:lpstr>
      <vt:lpstr>What is a Workflow</vt:lpstr>
      <vt:lpstr>Common Workflow Language (CWL)</vt:lpstr>
      <vt:lpstr>BEE: A Scientific Application Workflow Engine</vt:lpstr>
      <vt:lpstr>Motivation</vt:lpstr>
      <vt:lpstr>Scaling BEE with Machine Learning Workflows in CWL</vt:lpstr>
      <vt:lpstr>Machine learning Workflow Example</vt:lpstr>
      <vt:lpstr>Steps in a ML based CWL</vt:lpstr>
      <vt:lpstr>ML Workflow Graphical overview</vt:lpstr>
      <vt:lpstr>ML Workflow DAG and Commands</vt:lpstr>
      <vt:lpstr>Code Snippet and Output</vt:lpstr>
      <vt:lpstr>Parallelizing ML Tasks across cluster nodes using BEE engine</vt:lpstr>
      <vt:lpstr>Discussion</vt:lpstr>
      <vt:lpstr>Future Work and Conclusion</vt:lpstr>
      <vt:lpstr>A Python based handy tool for  creating CWL workflows</vt:lpstr>
      <vt:lpstr>Existing Workflow Systems</vt:lpstr>
      <vt:lpstr>References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Ragini Gupta</dc:creator>
  <cp:lastModifiedBy>Ragini Gupta</cp:lastModifiedBy>
  <cp:revision>507</cp:revision>
  <dcterms:created xsi:type="dcterms:W3CDTF">2020-08-07T11:05:06Z</dcterms:created>
  <dcterms:modified xsi:type="dcterms:W3CDTF">2020-08-11T18:01:35Z</dcterms:modified>
</cp:coreProperties>
</file>