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2536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Salinity (psu)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19884076990376"/>
          <c:y val="0.158150335374745"/>
          <c:w val="0.897456036745407"/>
          <c:h val="0.725869787109944"/>
        </c:manualLayout>
      </c:layout>
      <c:barChart>
        <c:barDir val="col"/>
        <c:grouping val="clustered"/>
        <c:varyColors val="0"/>
        <c:ser>
          <c:idx val="0"/>
          <c:order val="0"/>
          <c:tx>
            <c:v>OHMS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Sheet1!$I$5:$I$8</c:f>
              <c:numCache>
                <c:formatCode>General</c:formatCode>
                <c:ptCount val="4"/>
                <c:pt idx="0">
                  <c:v>1.35</c:v>
                </c:pt>
                <c:pt idx="1">
                  <c:v>9.729999999999998</c:v>
                </c:pt>
                <c:pt idx="2">
                  <c:v>8.44</c:v>
                </c:pt>
                <c:pt idx="3">
                  <c:v>10.77</c:v>
                </c:pt>
              </c:numCache>
            </c:numRef>
          </c:val>
        </c:ser>
        <c:ser>
          <c:idx val="1"/>
          <c:order val="1"/>
          <c:tx>
            <c:v>FWMS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Sheet1!$I$9:$I$12</c:f>
              <c:numCache>
                <c:formatCode>General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0.34</c:v>
                </c:pt>
                <c:pt idx="3">
                  <c:v>0.42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1495448"/>
        <c:axId val="-2112131464"/>
      </c:barChart>
      <c:catAx>
        <c:axId val="21014954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2131464"/>
        <c:crosses val="autoZero"/>
        <c:auto val="1"/>
        <c:lblAlgn val="ctr"/>
        <c:lblOffset val="100"/>
        <c:noMultiLvlLbl val="0"/>
      </c:catAx>
      <c:valAx>
        <c:axId val="-2112131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14954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03375693544636"/>
          <c:y val="0.170097168704976"/>
          <c:w val="0.45752433635669"/>
          <c:h val="0.08371719160104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 (mg/l)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19884076990376"/>
          <c:y val="0.158150335374745"/>
          <c:w val="0.897456036745407"/>
          <c:h val="0.725869787109944"/>
        </c:manualLayout>
      </c:layout>
      <c:barChart>
        <c:barDir val="col"/>
        <c:grouping val="clustered"/>
        <c:varyColors val="0"/>
        <c:ser>
          <c:idx val="0"/>
          <c:order val="0"/>
          <c:tx>
            <c:v>OHMS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Sheet1!$J$5:$J$8</c:f>
              <c:numCache>
                <c:formatCode>General</c:formatCode>
                <c:ptCount val="4"/>
                <c:pt idx="0">
                  <c:v>675.0</c:v>
                </c:pt>
                <c:pt idx="1">
                  <c:v>5052.0</c:v>
                </c:pt>
                <c:pt idx="2">
                  <c:v>4521.0</c:v>
                </c:pt>
                <c:pt idx="3">
                  <c:v>5638.0</c:v>
                </c:pt>
              </c:numCache>
            </c:numRef>
          </c:val>
        </c:ser>
        <c:ser>
          <c:idx val="1"/>
          <c:order val="1"/>
          <c:tx>
            <c:v>FWMS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Sheet1!$J$9:$J$12</c:f>
              <c:numCache>
                <c:formatCode>General</c:formatCode>
                <c:ptCount val="4"/>
                <c:pt idx="0">
                  <c:v>88.5</c:v>
                </c:pt>
                <c:pt idx="1">
                  <c:v>72.1</c:v>
                </c:pt>
                <c:pt idx="2">
                  <c:v>31.4</c:v>
                </c:pt>
                <c:pt idx="3">
                  <c:v>67.5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564664"/>
        <c:axId val="2145092792"/>
      </c:barChart>
      <c:catAx>
        <c:axId val="2139564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45092792"/>
        <c:crosses val="autoZero"/>
        <c:auto val="1"/>
        <c:lblAlgn val="ctr"/>
        <c:lblOffset val="100"/>
        <c:noMultiLvlLbl val="0"/>
      </c:catAx>
      <c:valAx>
        <c:axId val="2145092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39564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58717760279965"/>
          <c:y val="0.170124253085386"/>
          <c:w val="0.358120034995626"/>
          <c:h val="0.0984226838666443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NOx (mg/l)</a:t>
            </a:r>
          </a:p>
        </c:rich>
      </c:tx>
      <c:layout>
        <c:manualLayout>
          <c:xMode val="edge"/>
          <c:yMode val="edge"/>
          <c:x val="0.378729221347332"/>
          <c:y val="0.0324074074074074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OHMS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Sheet1!$M$5:$M$8</c:f>
              <c:numCache>
                <c:formatCode>0.000</c:formatCode>
                <c:ptCount val="4"/>
                <c:pt idx="0" formatCode="General">
                  <c:v>0.428571428571429</c:v>
                </c:pt>
                <c:pt idx="1">
                  <c:v>0.357142857142857</c:v>
                </c:pt>
                <c:pt idx="2">
                  <c:v>0.357142857142857</c:v>
                </c:pt>
                <c:pt idx="3">
                  <c:v>0.357142857142857</c:v>
                </c:pt>
              </c:numCache>
            </c:numRef>
          </c:val>
        </c:ser>
        <c:ser>
          <c:idx val="1"/>
          <c:order val="1"/>
          <c:tx>
            <c:v>FWMS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Sheet1!$M$9:$M$12</c:f>
              <c:numCache>
                <c:formatCode>General</c:formatCode>
                <c:ptCount val="4"/>
                <c:pt idx="0">
                  <c:v>2.357142857142857</c:v>
                </c:pt>
                <c:pt idx="1">
                  <c:v>0.285714285714286</c:v>
                </c:pt>
                <c:pt idx="2">
                  <c:v>1.785714285714286</c:v>
                </c:pt>
                <c:pt idx="3">
                  <c:v>0.928571428571429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151320"/>
        <c:axId val="-2111466200"/>
      </c:barChart>
      <c:catAx>
        <c:axId val="-2111151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1466200"/>
        <c:crosses val="autoZero"/>
        <c:auto val="1"/>
        <c:lblAlgn val="ctr"/>
        <c:lblOffset val="100"/>
        <c:noMultiLvlLbl val="0"/>
      </c:catAx>
      <c:valAx>
        <c:axId val="-2111466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11513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60145450568679"/>
          <c:y val="0.171296296296296"/>
          <c:w val="0.458065313951141"/>
          <c:h val="0.083717191601049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NH4 (mg/l)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579050743657043"/>
          <c:y val="0.130372557596967"/>
          <c:w val="0.91153937007874"/>
          <c:h val="0.753647564887722"/>
        </c:manualLayout>
      </c:layout>
      <c:barChart>
        <c:barDir val="col"/>
        <c:grouping val="clustered"/>
        <c:varyColors val="0"/>
        <c:ser>
          <c:idx val="0"/>
          <c:order val="0"/>
          <c:tx>
            <c:v>OHMS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Sheet1!$L$5:$L$8</c:f>
              <c:numCache>
                <c:formatCode>General</c:formatCode>
                <c:ptCount val="4"/>
                <c:pt idx="0">
                  <c:v>0.039</c:v>
                </c:pt>
                <c:pt idx="1">
                  <c:v>2.002</c:v>
                </c:pt>
                <c:pt idx="2">
                  <c:v>3.931999999999999</c:v>
                </c:pt>
                <c:pt idx="3">
                  <c:v>5.057999999999999</c:v>
                </c:pt>
              </c:numCache>
            </c:numRef>
          </c:val>
        </c:ser>
        <c:ser>
          <c:idx val="1"/>
          <c:order val="1"/>
          <c:tx>
            <c:v>FWMS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Sheet1!$L$9:$L$12</c:f>
              <c:numCache>
                <c:formatCode>General</c:formatCode>
                <c:ptCount val="4"/>
                <c:pt idx="0">
                  <c:v>3.38</c:v>
                </c:pt>
                <c:pt idx="1">
                  <c:v>0.648</c:v>
                </c:pt>
                <c:pt idx="2">
                  <c:v>0.003</c:v>
                </c:pt>
                <c:pt idx="3">
                  <c:v>0.432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951880"/>
        <c:axId val="2100807800"/>
      </c:barChart>
      <c:catAx>
        <c:axId val="-21299518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00807800"/>
        <c:crosses val="autoZero"/>
        <c:auto val="1"/>
        <c:lblAlgn val="ctr"/>
        <c:lblOffset val="100"/>
        <c:noMultiLvlLbl val="0"/>
      </c:catAx>
      <c:valAx>
        <c:axId val="2100807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95188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TN (mg/l)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63559711286089"/>
          <c:y val="0.158150393700787"/>
          <c:w val="0.897456036745407"/>
          <c:h val="0.725869787109944"/>
        </c:manualLayout>
      </c:layout>
      <c:barChart>
        <c:barDir val="col"/>
        <c:grouping val="clustered"/>
        <c:varyColors val="0"/>
        <c:ser>
          <c:idx val="0"/>
          <c:order val="0"/>
          <c:tx>
            <c:v>OHMS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Sheet1!$N$5:$N$8</c:f>
              <c:numCache>
                <c:formatCode>General</c:formatCode>
                <c:ptCount val="4"/>
                <c:pt idx="0">
                  <c:v>1.205</c:v>
                </c:pt>
                <c:pt idx="1">
                  <c:v>5.516999999999999</c:v>
                </c:pt>
                <c:pt idx="2">
                  <c:v>6.584</c:v>
                </c:pt>
                <c:pt idx="3">
                  <c:v>8.596</c:v>
                </c:pt>
              </c:numCache>
            </c:numRef>
          </c:val>
        </c:ser>
        <c:ser>
          <c:idx val="1"/>
          <c:order val="1"/>
          <c:tx>
            <c:v>FWMS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Sheet1!$N$9:$N$12</c:f>
              <c:numCache>
                <c:formatCode>General</c:formatCode>
                <c:ptCount val="4"/>
                <c:pt idx="0">
                  <c:v>6.181</c:v>
                </c:pt>
                <c:pt idx="1">
                  <c:v>1.177</c:v>
                </c:pt>
                <c:pt idx="2">
                  <c:v>0.446</c:v>
                </c:pt>
                <c:pt idx="3">
                  <c:v>0.908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535832"/>
        <c:axId val="2044121496"/>
      </c:barChart>
      <c:catAx>
        <c:axId val="-2111535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44121496"/>
        <c:crosses val="autoZero"/>
        <c:auto val="1"/>
        <c:lblAlgn val="ctr"/>
        <c:lblOffset val="100"/>
        <c:noMultiLvlLbl val="0"/>
      </c:catAx>
      <c:valAx>
        <c:axId val="2044121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15358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36297900262467"/>
          <c:y val="0.179916797900263"/>
          <c:w val="0.335737532808399"/>
          <c:h val="0.0925173228346457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DOC (mg/l)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60717410323709"/>
          <c:y val="0.144261446485856"/>
          <c:w val="0.883372703412074"/>
          <c:h val="0.739758675998834"/>
        </c:manualLayout>
      </c:layout>
      <c:barChart>
        <c:barDir val="col"/>
        <c:grouping val="clustered"/>
        <c:varyColors val="0"/>
        <c:ser>
          <c:idx val="0"/>
          <c:order val="0"/>
          <c:tx>
            <c:v>OHMS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Sheet1!$K$5:$K$8</c:f>
              <c:numCache>
                <c:formatCode>General</c:formatCode>
                <c:ptCount val="4"/>
                <c:pt idx="0">
                  <c:v>13.9</c:v>
                </c:pt>
                <c:pt idx="1">
                  <c:v>128.0</c:v>
                </c:pt>
                <c:pt idx="2">
                  <c:v>107.0</c:v>
                </c:pt>
                <c:pt idx="3">
                  <c:v>143.0</c:v>
                </c:pt>
              </c:numCache>
            </c:numRef>
          </c:val>
        </c:ser>
        <c:ser>
          <c:idx val="1"/>
          <c:order val="1"/>
          <c:tx>
            <c:v>FWMS</c:v>
          </c:tx>
          <c:invertIfNegative val="0"/>
          <c:cat>
            <c:strRef>
              <c:f>Sheet1!$F$5:$F$12</c:f>
              <c:strCache>
                <c:ptCount val="8"/>
                <c:pt idx="0">
                  <c:v>SW #1</c:v>
                </c:pt>
                <c:pt idx="1">
                  <c:v>PW #1</c:v>
                </c:pt>
                <c:pt idx="2">
                  <c:v>PW #2</c:v>
                </c:pt>
                <c:pt idx="3">
                  <c:v>PW #3</c:v>
                </c:pt>
                <c:pt idx="4">
                  <c:v>SW #2</c:v>
                </c:pt>
                <c:pt idx="5">
                  <c:v>PW #6</c:v>
                </c:pt>
                <c:pt idx="6">
                  <c:v>PW #7</c:v>
                </c:pt>
                <c:pt idx="7">
                  <c:v>PW #8</c:v>
                </c:pt>
              </c:strCache>
            </c:strRef>
          </c:cat>
          <c:val>
            <c:numRef>
              <c:f>Sheet1!$K$9:$K$12</c:f>
              <c:numCache>
                <c:formatCode>General</c:formatCode>
                <c:ptCount val="4"/>
                <c:pt idx="0">
                  <c:v>46.2</c:v>
                </c:pt>
                <c:pt idx="1">
                  <c:v>9.8</c:v>
                </c:pt>
                <c:pt idx="2">
                  <c:v>9.4</c:v>
                </c:pt>
                <c:pt idx="3">
                  <c:v>9.9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619560"/>
        <c:axId val="-2129958168"/>
      </c:barChart>
      <c:catAx>
        <c:axId val="-2130619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29958168"/>
        <c:crosses val="autoZero"/>
        <c:auto val="1"/>
        <c:lblAlgn val="ctr"/>
        <c:lblOffset val="100"/>
        <c:noMultiLvlLbl val="0"/>
      </c:catAx>
      <c:valAx>
        <c:axId val="-2129958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3061956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'[C111_WQ_2000to2014.xlsx]Transpose of S197_Thru_2014 By '!$A$5</c:f>
              <c:strCache>
                <c:ptCount val="1"/>
                <c:pt idx="0">
                  <c:v>S197</c:v>
                </c:pt>
              </c:strCache>
            </c:strRef>
          </c:tx>
          <c:invertIfNegative val="0"/>
          <c:cat>
            <c:strRef>
              <c:f>'[C111_WQ_2000to2014.xlsx]Transpose of S197_Thru_2014 By '!$J$1,'[C111_WQ_2000to2014.xlsx]Transpose of S197_Thru_2014 By '!$M$1,'[C111_WQ_2000to2014.xlsx]Transpose of S197_Thru_2014 By '!$Y$1</c:f>
              <c:strCache>
                <c:ptCount val="3"/>
                <c:pt idx="0">
                  <c:v>Mean(NOx mg/l)</c:v>
                </c:pt>
                <c:pt idx="1">
                  <c:v>Mean(NH4 mg/l)</c:v>
                </c:pt>
                <c:pt idx="2">
                  <c:v>Mean(TN mg/l)</c:v>
                </c:pt>
              </c:strCache>
            </c:strRef>
          </c:cat>
          <c:val>
            <c:numRef>
              <c:f>'[C111_WQ_2000to2014.xlsx]Transpose of S197_Thru_2014 By '!$J$5,'[C111_WQ_2000to2014.xlsx]Transpose of S197_Thru_2014 By '!$M$5,'[C111_WQ_2000to2014.xlsx]Transpose of S197_Thru_2014 By '!$Y$5</c:f>
              <c:numCache>
                <c:formatCode>General</c:formatCode>
                <c:ptCount val="3"/>
                <c:pt idx="0">
                  <c:v>0.0921666666666667</c:v>
                </c:pt>
                <c:pt idx="1">
                  <c:v>0.0594642857142857</c:v>
                </c:pt>
                <c:pt idx="2">
                  <c:v>0.607462962962963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773624"/>
        <c:axId val="-2130275608"/>
      </c:barChart>
      <c:catAx>
        <c:axId val="-21117736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30275608"/>
        <c:crosses val="autoZero"/>
        <c:auto val="1"/>
        <c:lblAlgn val="ctr"/>
        <c:lblOffset val="100"/>
        <c:noMultiLvlLbl val="0"/>
      </c:catAx>
      <c:valAx>
        <c:axId val="-2130275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1773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5A3E-9C58-41E9-A395-FBE161EFF8C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DD8D-33E4-477C-B6DF-54E4CC16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106284"/>
              </p:ext>
            </p:extLst>
          </p:nvPr>
        </p:nvGraphicFramePr>
        <p:xfrm>
          <a:off x="457200" y="304800"/>
          <a:ext cx="6019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533939"/>
              </p:ext>
            </p:extLst>
          </p:nvPr>
        </p:nvGraphicFramePr>
        <p:xfrm>
          <a:off x="457200" y="4114800"/>
          <a:ext cx="5715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84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787596"/>
              </p:ext>
            </p:extLst>
          </p:nvPr>
        </p:nvGraphicFramePr>
        <p:xfrm>
          <a:off x="381000" y="381000"/>
          <a:ext cx="5943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423321"/>
              </p:ext>
            </p:extLst>
          </p:nvPr>
        </p:nvGraphicFramePr>
        <p:xfrm>
          <a:off x="838200" y="43434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01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728351"/>
              </p:ext>
            </p:extLst>
          </p:nvPr>
        </p:nvGraphicFramePr>
        <p:xfrm>
          <a:off x="457200" y="533400"/>
          <a:ext cx="6096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254025"/>
              </p:ext>
            </p:extLst>
          </p:nvPr>
        </p:nvGraphicFramePr>
        <p:xfrm>
          <a:off x="533400" y="4648200"/>
          <a:ext cx="6019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9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669102"/>
              </p:ext>
            </p:extLst>
          </p:nvPr>
        </p:nvGraphicFramePr>
        <p:xfrm>
          <a:off x="381000" y="609600"/>
          <a:ext cx="6172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07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South Fl Water Mgmnt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Kelly</dc:creator>
  <cp:lastModifiedBy>Tiffany Troxler</cp:lastModifiedBy>
  <cp:revision>5</cp:revision>
  <dcterms:created xsi:type="dcterms:W3CDTF">2014-05-08T20:37:39Z</dcterms:created>
  <dcterms:modified xsi:type="dcterms:W3CDTF">2014-09-14T22:37:53Z</dcterms:modified>
</cp:coreProperties>
</file>