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DF9"/>
    <a:srgbClr val="EADCF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A141-D7AE-C1D8-E680-302D244F4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A57CC-65B8-9C8C-880A-75DD3D282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08B0B-519B-0195-A197-B9442148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776D-4755-4361-BEA2-DB9E4A070BBE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DCB8A-930A-1B86-CFE7-BC866D71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96F03-DDF6-0BE1-589B-FF7E39B4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8838-B9EF-4F75-A65B-4462836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9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2704-6F96-96B0-E21A-A17AA80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C1CC1-76A5-396E-4585-795C88AC8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6970-5FF1-74BF-C25C-024A0B10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776D-4755-4361-BEA2-DB9E4A070BBE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67AAD-01E1-46B5-4AFE-254B6FC0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B7022-E259-6FAF-2926-00B367C9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8838-B9EF-4F75-A65B-4462836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5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AAB9F-070F-9B74-6215-CA0FADC45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BD884-7E16-3D34-E498-5F6287FFE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4582-D10D-A3C2-CD26-D32A853E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776D-4755-4361-BEA2-DB9E4A070BBE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DF0AA-1C2B-7B73-472C-5EADDF63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A15C3-BDC6-5183-C754-39E3F912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8838-B9EF-4F75-A65B-4462836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9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6A43-67E2-0621-D57D-D9E516C6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044D4-960B-C8E3-12A4-B47F7331E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E0A2D-B801-5875-CC0D-4E4EE66A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776D-4755-4361-BEA2-DB9E4A070BBE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0F4CF-A5C1-BFD7-B261-0FB68E0B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A4C82-6856-9F06-7388-4D2EF5F9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8838-B9EF-4F75-A65B-4462836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9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320A-EC35-D008-B715-BD86BD2B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E6B49-8D17-4C9F-3DE2-706AE67A4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3CDEF-926A-A629-B37F-E270A4C4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776D-4755-4361-BEA2-DB9E4A070BBE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15502-B28F-6C9D-7856-131D2FE8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B128E-EB1B-D471-523B-755E8D6C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8838-B9EF-4F75-A65B-4462836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9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F496-5D55-7ACC-98BA-509251EC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7846E-EA93-F3F8-F960-FDBE70406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7CDB7-9BE0-5DC5-75F8-3C28BE6A6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75EB6-003C-2919-4BC9-6D6C116D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776D-4755-4361-BEA2-DB9E4A070BBE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D5882-9D2C-A735-114D-0B9018B3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119A3-1921-58CD-9E22-7BA9C538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8838-B9EF-4F75-A65B-4462836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8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90FC-EC81-881E-BE7A-2EEADB97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96DF4-BEFA-006A-EC00-0F0EC8403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8EA3C-3355-9C42-CDAC-B001E1D9C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E5E7BA-090A-FD9C-ED3C-78FEB46BB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E5C71-9D08-B9C1-F25E-2C5459604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D42B1-00EB-8DFB-4A0A-B18526D4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776D-4755-4361-BEA2-DB9E4A070BBE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9314-192C-0C59-DBC2-1A0FC726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CE222-B61C-1FF5-0F9C-9C662F11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8838-B9EF-4F75-A65B-4462836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CB8D-AEC4-85DF-2807-ED35A9B1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530C5-79F0-D788-9203-81F45426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776D-4755-4361-BEA2-DB9E4A070BBE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3F13E-EB9F-4E99-8D39-CB53C723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952B7-416A-68AA-DFBB-FD6E6608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8838-B9EF-4F75-A65B-4462836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2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21375-1D4D-392E-4CED-643D2D5C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776D-4755-4361-BEA2-DB9E4A070BBE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DE223-DA47-D865-5A13-AED4C1AE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920A6-E489-7286-AFE3-04717FA8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8838-B9EF-4F75-A65B-4462836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2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6DF9-D198-7EAC-5193-7E76A147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9BCBC-BEDA-DD72-DDDB-C05EE0DAA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5C686-1607-7AF6-7846-08B9BFC69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5BF0E-F6A5-59E4-28FA-87FAAAED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776D-4755-4361-BEA2-DB9E4A070BBE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B20B0-E2D6-E974-3D07-0E4F32D3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B0CFA-5561-A713-6AC0-ED9BC9F1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8838-B9EF-4F75-A65B-4462836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3254-A738-887F-9E03-7CDC9B7E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DF1EC-8242-45A7-4438-3394E7DE3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23C5A-41C6-8F96-38DE-50A4DE8C2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51FED-4C72-2CC8-53A8-FC7D2F40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776D-4755-4361-BEA2-DB9E4A070BBE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CD23E-CEC5-8BA5-B165-AF458154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6A79E-AE46-813D-A3B6-BD2D6292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8838-B9EF-4F75-A65B-4462836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5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659612-345B-DA45-D685-3D3D89AD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5232F-8B4B-B6D7-FEAA-E77FD3F03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41FD-331E-EF2E-7503-0BFF49520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B776D-4755-4361-BEA2-DB9E4A070BBE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8F720-833B-FF68-5431-EC229F9EB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5F9D0-16C5-316C-879F-B7EC84724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98838-B9EF-4F75-A65B-4462836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0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246AB41-9C7D-752D-06E3-33B44E89E9DD}"/>
              </a:ext>
            </a:extLst>
          </p:cNvPr>
          <p:cNvSpPr/>
          <p:nvPr/>
        </p:nvSpPr>
        <p:spPr>
          <a:xfrm>
            <a:off x="4694548" y="1131215"/>
            <a:ext cx="6672699" cy="4506013"/>
          </a:xfrm>
          <a:prstGeom prst="ellipse">
            <a:avLst/>
          </a:prstGeom>
          <a:solidFill>
            <a:schemeClr val="accent2">
              <a:lumMod val="20000"/>
              <a:lumOff val="80000"/>
              <a:alpha val="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382B82-B626-5876-33B4-9016911A3F97}"/>
              </a:ext>
            </a:extLst>
          </p:cNvPr>
          <p:cNvSpPr/>
          <p:nvPr/>
        </p:nvSpPr>
        <p:spPr>
          <a:xfrm>
            <a:off x="824753" y="1131216"/>
            <a:ext cx="6914653" cy="4506013"/>
          </a:xfrm>
          <a:prstGeom prst="ellipse">
            <a:avLst/>
          </a:prstGeom>
          <a:solidFill>
            <a:srgbClr val="F4EDF9">
              <a:alpha val="6196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C67F62-A9DA-5547-83F4-FD0532FB30B5}"/>
              </a:ext>
            </a:extLst>
          </p:cNvPr>
          <p:cNvSpPr/>
          <p:nvPr/>
        </p:nvSpPr>
        <p:spPr>
          <a:xfrm>
            <a:off x="4758229" y="1527142"/>
            <a:ext cx="2934044" cy="3535052"/>
          </a:xfrm>
          <a:custGeom>
            <a:avLst/>
            <a:gdLst>
              <a:gd name="connsiteX0" fmla="*/ 1338607 w 2846895"/>
              <a:gd name="connsiteY0" fmla="*/ 0 h 3063712"/>
              <a:gd name="connsiteX1" fmla="*/ 301658 w 2846895"/>
              <a:gd name="connsiteY1" fmla="*/ 725864 h 3063712"/>
              <a:gd name="connsiteX2" fmla="*/ 28281 w 2846895"/>
              <a:gd name="connsiteY2" fmla="*/ 1489435 h 3063712"/>
              <a:gd name="connsiteX3" fmla="*/ 0 w 2846895"/>
              <a:gd name="connsiteY3" fmla="*/ 1941922 h 3063712"/>
              <a:gd name="connsiteX4" fmla="*/ 480767 w 2846895"/>
              <a:gd name="connsiteY4" fmla="*/ 2620652 h 3063712"/>
              <a:gd name="connsiteX5" fmla="*/ 1187778 w 2846895"/>
              <a:gd name="connsiteY5" fmla="*/ 3063712 h 3063712"/>
              <a:gd name="connsiteX6" fmla="*/ 1621411 w 2846895"/>
              <a:gd name="connsiteY6" fmla="*/ 3044858 h 3063712"/>
              <a:gd name="connsiteX7" fmla="*/ 2318994 w 2846895"/>
              <a:gd name="connsiteY7" fmla="*/ 2573518 h 3063712"/>
              <a:gd name="connsiteX8" fmla="*/ 2846895 w 2846895"/>
              <a:gd name="connsiteY8" fmla="*/ 1762813 h 3063712"/>
              <a:gd name="connsiteX9" fmla="*/ 2828042 w 2846895"/>
              <a:gd name="connsiteY9" fmla="*/ 1263192 h 3063712"/>
              <a:gd name="connsiteX10" fmla="*/ 2253007 w 2846895"/>
              <a:gd name="connsiteY10" fmla="*/ 518474 h 3063712"/>
              <a:gd name="connsiteX11" fmla="*/ 1338607 w 2846895"/>
              <a:gd name="connsiteY11" fmla="*/ 0 h 306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46895" h="3063712">
                <a:moveTo>
                  <a:pt x="1338607" y="0"/>
                </a:moveTo>
                <a:lnTo>
                  <a:pt x="301658" y="725864"/>
                </a:lnTo>
                <a:lnTo>
                  <a:pt x="28281" y="1489435"/>
                </a:lnTo>
                <a:lnTo>
                  <a:pt x="0" y="1941922"/>
                </a:lnTo>
                <a:lnTo>
                  <a:pt x="480767" y="2620652"/>
                </a:lnTo>
                <a:lnTo>
                  <a:pt x="1187778" y="3063712"/>
                </a:lnTo>
                <a:lnTo>
                  <a:pt x="1621411" y="3044858"/>
                </a:lnTo>
                <a:lnTo>
                  <a:pt x="2318994" y="2573518"/>
                </a:lnTo>
                <a:lnTo>
                  <a:pt x="2846895" y="1762813"/>
                </a:lnTo>
                <a:lnTo>
                  <a:pt x="2828042" y="1263192"/>
                </a:lnTo>
                <a:lnTo>
                  <a:pt x="2253007" y="518474"/>
                </a:lnTo>
                <a:lnTo>
                  <a:pt x="1338607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4E45EF-30F9-C816-15B5-CBE3DFB4BEA8}"/>
              </a:ext>
            </a:extLst>
          </p:cNvPr>
          <p:cNvSpPr txBox="1"/>
          <p:nvPr/>
        </p:nvSpPr>
        <p:spPr>
          <a:xfrm>
            <a:off x="2032888" y="1561725"/>
            <a:ext cx="2903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Journals Open Access with no Author Publication Charges in 2021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(Platinum or Diamond)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16A74-F92A-C18B-2391-74E6A40EBF50}"/>
              </a:ext>
            </a:extLst>
          </p:cNvPr>
          <p:cNvSpPr txBox="1"/>
          <p:nvPr/>
        </p:nvSpPr>
        <p:spPr>
          <a:xfrm>
            <a:off x="7208038" y="1461151"/>
            <a:ext cx="294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Journals with Reproduce Results Programs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9733A0-54C4-35FB-8A87-CE375EBA2877}"/>
              </a:ext>
            </a:extLst>
          </p:cNvPr>
          <p:cNvSpPr txBox="1"/>
          <p:nvPr/>
        </p:nvSpPr>
        <p:spPr>
          <a:xfrm>
            <a:off x="5187560" y="2250102"/>
            <a:ext cx="202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Journals with Both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D3BE7-9E6E-17C1-F7AF-3C48069A1A7E}"/>
              </a:ext>
            </a:extLst>
          </p:cNvPr>
          <p:cNvSpPr txBox="1"/>
          <p:nvPr/>
        </p:nvSpPr>
        <p:spPr>
          <a:xfrm>
            <a:off x="5151009" y="2762054"/>
            <a:ext cx="2346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FF"/>
                </a:solidFill>
              </a:rPr>
              <a:t>ReScienceX</a:t>
            </a:r>
            <a:endParaRPr lang="en-US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FF"/>
                </a:solidFill>
              </a:rPr>
              <a:t>ReSicenceC</a:t>
            </a:r>
            <a:endParaRPr lang="en-US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J. Water Resources Planning and Management**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34021-43C2-EF58-77AC-6FECA714E500}"/>
              </a:ext>
            </a:extLst>
          </p:cNvPr>
          <p:cNvSpPr txBox="1"/>
          <p:nvPr/>
        </p:nvSpPr>
        <p:spPr>
          <a:xfrm>
            <a:off x="1725107" y="2904392"/>
            <a:ext cx="2957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Journal of </a:t>
            </a:r>
            <a:r>
              <a:rPr lang="en-US" dirty="0" err="1">
                <a:solidFill>
                  <a:srgbClr val="7030A0"/>
                </a:solidFill>
              </a:rPr>
              <a:t>Hydroinformatics</a:t>
            </a: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Frontiers in Engineering and the Built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76 other Emerald Journals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300+ journals listed in Pearce et al. (2022).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DD4B43-FC28-23BA-D8B0-EF32F5355E10}"/>
              </a:ext>
            </a:extLst>
          </p:cNvPr>
          <p:cNvSpPr txBox="1"/>
          <p:nvPr/>
        </p:nvSpPr>
        <p:spPr>
          <a:xfrm>
            <a:off x="7890234" y="2211895"/>
            <a:ext cx="2705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Biostatistics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ACM Transactions on Mathematical Software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J. of the American Statistical Association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American J. of Political Science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PLOS ONE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Biometrical J.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Others yet to be identified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931E51-10AB-D493-01A5-6FF9EC2DCE05}"/>
              </a:ext>
            </a:extLst>
          </p:cNvPr>
          <p:cNvSpPr txBox="1"/>
          <p:nvPr/>
        </p:nvSpPr>
        <p:spPr>
          <a:xfrm>
            <a:off x="5269584" y="5716766"/>
            <a:ext cx="4656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/>
            <a:r>
              <a:rPr lang="en-US" dirty="0">
                <a:solidFill>
                  <a:srgbClr val="0000FF"/>
                </a:solidFill>
              </a:rPr>
              <a:t>** For papers in the Journal program to reproduce results</a:t>
            </a:r>
          </a:p>
        </p:txBody>
      </p:sp>
    </p:spTree>
    <p:extLst>
      <p:ext uri="{BB962C8B-B14F-4D97-AF65-F5344CB8AC3E}">
        <p14:creationId xmlns:p14="http://schemas.microsoft.com/office/powerpoint/2010/main" val="340282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Rosenberg</dc:creator>
  <cp:lastModifiedBy>David Rosenberg</cp:lastModifiedBy>
  <cp:revision>5</cp:revision>
  <dcterms:created xsi:type="dcterms:W3CDTF">2023-09-13T21:41:34Z</dcterms:created>
  <dcterms:modified xsi:type="dcterms:W3CDTF">2023-09-14T21:21:29Z</dcterms:modified>
</cp:coreProperties>
</file>