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60" r:id="rId3"/>
    <p:sldId id="262" r:id="rId4"/>
    <p:sldId id="261" r:id="rId5"/>
    <p:sldId id="264" r:id="rId6"/>
    <p:sldId id="265" r:id="rId7"/>
    <p:sldId id="271"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0"/>
    <p:restoredTop sz="94643"/>
  </p:normalViewPr>
  <p:slideViewPr>
    <p:cSldViewPr snapToGrid="0" snapToObjects="1">
      <p:cViewPr varScale="1">
        <p:scale>
          <a:sx n="120" d="100"/>
          <a:sy n="120"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ECFC9-A6A3-A845-B857-5BE0804B9525}"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71CBA-8DA1-414D-A512-4DFDED68580A}" type="slidenum">
              <a:rPr lang="en-US" smtClean="0"/>
              <a:t>‹#›</a:t>
            </a:fld>
            <a:endParaRPr lang="en-US"/>
          </a:p>
        </p:txBody>
      </p:sp>
    </p:spTree>
    <p:extLst>
      <p:ext uri="{BB962C8B-B14F-4D97-AF65-F5344CB8AC3E}">
        <p14:creationId xmlns:p14="http://schemas.microsoft.com/office/powerpoint/2010/main" val="104874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71CBA-8DA1-414D-A512-4DFDED68580A}" type="slidenum">
              <a:rPr lang="en-US" smtClean="0"/>
              <a:t>1</a:t>
            </a:fld>
            <a:endParaRPr lang="en-US"/>
          </a:p>
        </p:txBody>
      </p:sp>
    </p:spTree>
    <p:extLst>
      <p:ext uri="{BB962C8B-B14F-4D97-AF65-F5344CB8AC3E}">
        <p14:creationId xmlns:p14="http://schemas.microsoft.com/office/powerpoint/2010/main" val="48151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71CBA-8DA1-414D-A512-4DFDED68580A}" type="slidenum">
              <a:rPr lang="en-US" smtClean="0"/>
              <a:t>2</a:t>
            </a:fld>
            <a:endParaRPr lang="en-US"/>
          </a:p>
        </p:txBody>
      </p:sp>
    </p:spTree>
    <p:extLst>
      <p:ext uri="{BB962C8B-B14F-4D97-AF65-F5344CB8AC3E}">
        <p14:creationId xmlns:p14="http://schemas.microsoft.com/office/powerpoint/2010/main" val="209564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71CBA-8DA1-414D-A512-4DFDED68580A}" type="slidenum">
              <a:rPr lang="en-US" smtClean="0"/>
              <a:t>4</a:t>
            </a:fld>
            <a:endParaRPr lang="en-US"/>
          </a:p>
        </p:txBody>
      </p:sp>
    </p:spTree>
    <p:extLst>
      <p:ext uri="{BB962C8B-B14F-4D97-AF65-F5344CB8AC3E}">
        <p14:creationId xmlns:p14="http://schemas.microsoft.com/office/powerpoint/2010/main" val="158726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71CBA-8DA1-414D-A512-4DFDED68580A}" type="slidenum">
              <a:rPr lang="en-US" smtClean="0"/>
              <a:t>5</a:t>
            </a:fld>
            <a:endParaRPr lang="en-US"/>
          </a:p>
        </p:txBody>
      </p:sp>
    </p:spTree>
    <p:extLst>
      <p:ext uri="{BB962C8B-B14F-4D97-AF65-F5344CB8AC3E}">
        <p14:creationId xmlns:p14="http://schemas.microsoft.com/office/powerpoint/2010/main" val="144425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1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4E65-A94D-154E-B9D1-86FEB6F64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0DC4D-7FE0-FC4E-8E83-20B63A25D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004C5-A0C1-F24E-8AE9-18BE2FC5B3D6}"/>
              </a:ext>
            </a:extLst>
          </p:cNvPr>
          <p:cNvSpPr>
            <a:spLocks noGrp="1"/>
          </p:cNvSpPr>
          <p:nvPr>
            <p:ph type="dt" sz="half" idx="10"/>
          </p:nvPr>
        </p:nvSpPr>
        <p:spPr/>
        <p:txBody>
          <a:bodyPr/>
          <a:lstStyle/>
          <a:p>
            <a:fld id="{81FE3D4A-2BAB-2E40-AA5B-1D709683B06A}" type="datetime1">
              <a:rPr lang="en-US" smtClean="0"/>
              <a:t>11/13/19</a:t>
            </a:fld>
            <a:endParaRPr lang="en-US"/>
          </a:p>
        </p:txBody>
      </p:sp>
      <p:sp>
        <p:nvSpPr>
          <p:cNvPr id="5" name="Footer Placeholder 4">
            <a:extLst>
              <a:ext uri="{FF2B5EF4-FFF2-40B4-BE49-F238E27FC236}">
                <a16:creationId xmlns:a16="http://schemas.microsoft.com/office/drawing/2014/main" id="{6257F2D8-1D14-8C4D-BCC2-8C1230E81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B8DFD-D19F-7B43-8151-821AE5371926}"/>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285193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F8E8-C383-A042-B17A-8F2ED1A36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62164-5334-7046-8D60-E73CF43A53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D28-2868-1D4E-AD32-48D67730778F}"/>
              </a:ext>
            </a:extLst>
          </p:cNvPr>
          <p:cNvSpPr>
            <a:spLocks noGrp="1"/>
          </p:cNvSpPr>
          <p:nvPr>
            <p:ph type="dt" sz="half" idx="10"/>
          </p:nvPr>
        </p:nvSpPr>
        <p:spPr/>
        <p:txBody>
          <a:bodyPr/>
          <a:lstStyle/>
          <a:p>
            <a:fld id="{9BA974EC-1444-3845-8615-67C51B8AB6B0}" type="datetime1">
              <a:rPr lang="en-US" smtClean="0"/>
              <a:t>11/13/19</a:t>
            </a:fld>
            <a:endParaRPr lang="en-US"/>
          </a:p>
        </p:txBody>
      </p:sp>
      <p:sp>
        <p:nvSpPr>
          <p:cNvPr id="5" name="Footer Placeholder 4">
            <a:extLst>
              <a:ext uri="{FF2B5EF4-FFF2-40B4-BE49-F238E27FC236}">
                <a16:creationId xmlns:a16="http://schemas.microsoft.com/office/drawing/2014/main" id="{F5006177-865D-7945-B0B0-72189047D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4FACB-4AD1-6A40-8458-EE4EBA3B94EA}"/>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62072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FC977-D6F5-FA49-B6F9-8B763593D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1DDEF5-F6B2-8441-A7E1-27D39AA74C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D70F7-C484-1C4C-B68B-4925A37A1918}"/>
              </a:ext>
            </a:extLst>
          </p:cNvPr>
          <p:cNvSpPr>
            <a:spLocks noGrp="1"/>
          </p:cNvSpPr>
          <p:nvPr>
            <p:ph type="dt" sz="half" idx="10"/>
          </p:nvPr>
        </p:nvSpPr>
        <p:spPr/>
        <p:txBody>
          <a:bodyPr/>
          <a:lstStyle/>
          <a:p>
            <a:fld id="{392F8638-9623-C64A-A398-BC664C56130B}" type="datetime1">
              <a:rPr lang="en-US" smtClean="0"/>
              <a:t>11/13/19</a:t>
            </a:fld>
            <a:endParaRPr lang="en-US"/>
          </a:p>
        </p:txBody>
      </p:sp>
      <p:sp>
        <p:nvSpPr>
          <p:cNvPr id="5" name="Footer Placeholder 4">
            <a:extLst>
              <a:ext uri="{FF2B5EF4-FFF2-40B4-BE49-F238E27FC236}">
                <a16:creationId xmlns:a16="http://schemas.microsoft.com/office/drawing/2014/main" id="{7B31734E-BB10-EC42-BCB7-BA18D5C80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648FA-59CA-ED44-85EF-CD069659E39D}"/>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25846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D770-79C3-6746-B356-96E7DD6495A0}"/>
              </a:ext>
            </a:extLst>
          </p:cNvPr>
          <p:cNvSpPr>
            <a:spLocks noGrp="1"/>
          </p:cNvSpPr>
          <p:nvPr>
            <p:ph type="title"/>
          </p:nvPr>
        </p:nvSpPr>
        <p:spPr/>
        <p:txBody>
          <a:bodyPr/>
          <a:lstStyle>
            <a:lvl1pPr>
              <a:defRPr b="1"/>
            </a:lvl1pPr>
          </a:lstStyle>
          <a:p>
            <a:r>
              <a:rPr lang="en-US"/>
              <a:t>Click to edit Master title style</a:t>
            </a:r>
          </a:p>
        </p:txBody>
      </p:sp>
      <p:sp>
        <p:nvSpPr>
          <p:cNvPr id="3" name="Content Placeholder 2">
            <a:extLst>
              <a:ext uri="{FF2B5EF4-FFF2-40B4-BE49-F238E27FC236}">
                <a16:creationId xmlns:a16="http://schemas.microsoft.com/office/drawing/2014/main" id="{49E20900-6C76-ED48-BEBF-FD226FBE98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1FB37-A195-E645-B073-4B5DE745D621}"/>
              </a:ext>
            </a:extLst>
          </p:cNvPr>
          <p:cNvSpPr>
            <a:spLocks noGrp="1"/>
          </p:cNvSpPr>
          <p:nvPr>
            <p:ph type="dt" sz="half" idx="10"/>
          </p:nvPr>
        </p:nvSpPr>
        <p:spPr/>
        <p:txBody>
          <a:bodyPr/>
          <a:lstStyle/>
          <a:p>
            <a:fld id="{1B0FCAA9-AD40-B542-9509-2CB2D736E9F2}" type="datetime1">
              <a:rPr lang="en-US" smtClean="0"/>
              <a:t>11/13/19</a:t>
            </a:fld>
            <a:endParaRPr lang="en-US"/>
          </a:p>
        </p:txBody>
      </p:sp>
      <p:sp>
        <p:nvSpPr>
          <p:cNvPr id="5" name="Footer Placeholder 4">
            <a:extLst>
              <a:ext uri="{FF2B5EF4-FFF2-40B4-BE49-F238E27FC236}">
                <a16:creationId xmlns:a16="http://schemas.microsoft.com/office/drawing/2014/main" id="{205E0C76-9A83-964E-9E32-958010FB8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BEBDF-3965-3049-A761-D3217CE11D4A}"/>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54574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E902-F273-5F43-BC6F-F43FA277C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54B2A-0B89-994B-84D4-9C8883BF7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441EC7-DE47-474E-AC01-FB4FB98C7760}"/>
              </a:ext>
            </a:extLst>
          </p:cNvPr>
          <p:cNvSpPr>
            <a:spLocks noGrp="1"/>
          </p:cNvSpPr>
          <p:nvPr>
            <p:ph type="dt" sz="half" idx="10"/>
          </p:nvPr>
        </p:nvSpPr>
        <p:spPr/>
        <p:txBody>
          <a:bodyPr/>
          <a:lstStyle/>
          <a:p>
            <a:fld id="{BD77299B-E0D4-684C-918F-A8C0EF108065}" type="datetime1">
              <a:rPr lang="en-US" smtClean="0"/>
              <a:t>11/13/19</a:t>
            </a:fld>
            <a:endParaRPr lang="en-US"/>
          </a:p>
        </p:txBody>
      </p:sp>
      <p:sp>
        <p:nvSpPr>
          <p:cNvPr id="5" name="Footer Placeholder 4">
            <a:extLst>
              <a:ext uri="{FF2B5EF4-FFF2-40B4-BE49-F238E27FC236}">
                <a16:creationId xmlns:a16="http://schemas.microsoft.com/office/drawing/2014/main" id="{E63C0F75-DB5B-F348-8F90-26E9D951C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CE9A-030C-A845-A0C5-3563FD4521D1}"/>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279778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535B-C196-DF42-93A5-1260BF3C1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0CE24-FC98-FD4C-B7E0-0F61BC533D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DB5B52-9680-5C4C-9882-2B02E961B6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9825B-23C9-3D47-8BA7-9FEF2E62D4D9}"/>
              </a:ext>
            </a:extLst>
          </p:cNvPr>
          <p:cNvSpPr>
            <a:spLocks noGrp="1"/>
          </p:cNvSpPr>
          <p:nvPr>
            <p:ph type="dt" sz="half" idx="10"/>
          </p:nvPr>
        </p:nvSpPr>
        <p:spPr/>
        <p:txBody>
          <a:bodyPr/>
          <a:lstStyle/>
          <a:p>
            <a:fld id="{5C63BB99-DFAE-9345-A6C2-C0EE04EE43C3}" type="datetime1">
              <a:rPr lang="en-US" smtClean="0"/>
              <a:t>11/13/19</a:t>
            </a:fld>
            <a:endParaRPr lang="en-US"/>
          </a:p>
        </p:txBody>
      </p:sp>
      <p:sp>
        <p:nvSpPr>
          <p:cNvPr id="6" name="Footer Placeholder 5">
            <a:extLst>
              <a:ext uri="{FF2B5EF4-FFF2-40B4-BE49-F238E27FC236}">
                <a16:creationId xmlns:a16="http://schemas.microsoft.com/office/drawing/2014/main" id="{4ADBD10A-3359-5A4F-8D03-2F6FBA83D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9E100-F777-3349-9C51-37D5AB52AFD9}"/>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123297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EF9-EE53-3F43-B057-E16FA1F62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FDA2EB-B834-294E-B8D8-F7024B515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F5B0DC-3F34-0E40-ACF3-3AB09BBFFA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9B9AE-5E64-3B45-A002-D8F3D939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4D577D-0ED9-F346-944F-7244D8EB4E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519FE-5723-C24F-B231-3ED40496849F}"/>
              </a:ext>
            </a:extLst>
          </p:cNvPr>
          <p:cNvSpPr>
            <a:spLocks noGrp="1"/>
          </p:cNvSpPr>
          <p:nvPr>
            <p:ph type="dt" sz="half" idx="10"/>
          </p:nvPr>
        </p:nvSpPr>
        <p:spPr/>
        <p:txBody>
          <a:bodyPr/>
          <a:lstStyle/>
          <a:p>
            <a:fld id="{0BABDEB4-A2E2-584D-A1EC-921C3D5055A1}" type="datetime1">
              <a:rPr lang="en-US" smtClean="0"/>
              <a:t>11/13/19</a:t>
            </a:fld>
            <a:endParaRPr lang="en-US"/>
          </a:p>
        </p:txBody>
      </p:sp>
      <p:sp>
        <p:nvSpPr>
          <p:cNvPr id="8" name="Footer Placeholder 7">
            <a:extLst>
              <a:ext uri="{FF2B5EF4-FFF2-40B4-BE49-F238E27FC236}">
                <a16:creationId xmlns:a16="http://schemas.microsoft.com/office/drawing/2014/main" id="{D4ADD759-105B-E346-BB0C-3850F601D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8B659-8294-204D-AE27-C72B87E9BE51}"/>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184033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0EA1-738B-3E4B-83D8-02C75F2D3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2FA6C-20BE-DC41-B701-093AB076FEC8}"/>
              </a:ext>
            </a:extLst>
          </p:cNvPr>
          <p:cNvSpPr>
            <a:spLocks noGrp="1"/>
          </p:cNvSpPr>
          <p:nvPr>
            <p:ph type="dt" sz="half" idx="10"/>
          </p:nvPr>
        </p:nvSpPr>
        <p:spPr/>
        <p:txBody>
          <a:bodyPr/>
          <a:lstStyle/>
          <a:p>
            <a:fld id="{BFA3B839-18BD-7A4E-9CF9-49A4F1CDB215}" type="datetime1">
              <a:rPr lang="en-US" smtClean="0"/>
              <a:t>11/13/19</a:t>
            </a:fld>
            <a:endParaRPr lang="en-US"/>
          </a:p>
        </p:txBody>
      </p:sp>
      <p:sp>
        <p:nvSpPr>
          <p:cNvPr id="4" name="Footer Placeholder 3">
            <a:extLst>
              <a:ext uri="{FF2B5EF4-FFF2-40B4-BE49-F238E27FC236}">
                <a16:creationId xmlns:a16="http://schemas.microsoft.com/office/drawing/2014/main" id="{2687E132-013E-1E46-BE46-C8561BC531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51D6E-4BE7-D84E-9203-EF6C15B23605}"/>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128677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00844-E7A2-3B4C-A4D6-91DAC3EFFCA3}"/>
              </a:ext>
            </a:extLst>
          </p:cNvPr>
          <p:cNvSpPr>
            <a:spLocks noGrp="1"/>
          </p:cNvSpPr>
          <p:nvPr>
            <p:ph type="dt" sz="half" idx="10"/>
          </p:nvPr>
        </p:nvSpPr>
        <p:spPr/>
        <p:txBody>
          <a:bodyPr/>
          <a:lstStyle/>
          <a:p>
            <a:fld id="{F8919C60-9CC0-DD4C-BC44-03AF038D8B2E}" type="datetime1">
              <a:rPr lang="en-US" smtClean="0"/>
              <a:t>11/13/19</a:t>
            </a:fld>
            <a:endParaRPr lang="en-US"/>
          </a:p>
        </p:txBody>
      </p:sp>
      <p:sp>
        <p:nvSpPr>
          <p:cNvPr id="3" name="Footer Placeholder 2">
            <a:extLst>
              <a:ext uri="{FF2B5EF4-FFF2-40B4-BE49-F238E27FC236}">
                <a16:creationId xmlns:a16="http://schemas.microsoft.com/office/drawing/2014/main" id="{9B8C65DD-495B-774C-96E4-547690A43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38907-5904-2A44-90CC-DADDE333AE7E}"/>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143769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371-DFD7-994A-AA05-C72BFA253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2FACA1-34B1-544E-B2FD-153166CAA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741349-0B3F-3E47-B483-72A053062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62A328-7CB6-234A-B65F-0FC921B31A04}"/>
              </a:ext>
            </a:extLst>
          </p:cNvPr>
          <p:cNvSpPr>
            <a:spLocks noGrp="1"/>
          </p:cNvSpPr>
          <p:nvPr>
            <p:ph type="dt" sz="half" idx="10"/>
          </p:nvPr>
        </p:nvSpPr>
        <p:spPr/>
        <p:txBody>
          <a:bodyPr/>
          <a:lstStyle/>
          <a:p>
            <a:fld id="{6C493471-3F65-A245-B286-DFEAAD6634D0}" type="datetime1">
              <a:rPr lang="en-US" smtClean="0"/>
              <a:t>11/13/19</a:t>
            </a:fld>
            <a:endParaRPr lang="en-US"/>
          </a:p>
        </p:txBody>
      </p:sp>
      <p:sp>
        <p:nvSpPr>
          <p:cNvPr id="6" name="Footer Placeholder 5">
            <a:extLst>
              <a:ext uri="{FF2B5EF4-FFF2-40B4-BE49-F238E27FC236}">
                <a16:creationId xmlns:a16="http://schemas.microsoft.com/office/drawing/2014/main" id="{385A9DD4-7B6E-4342-BF9C-318B42A90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D1185-DD04-1045-B707-59458719A535}"/>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294937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BDA-F401-A743-9C2E-2E7410880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5E243F-22B4-0749-ACD1-04783A244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95F29C-5B19-0140-98E0-D080E4B46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AA8D50-8078-4149-9698-18E66337FDCF}"/>
              </a:ext>
            </a:extLst>
          </p:cNvPr>
          <p:cNvSpPr>
            <a:spLocks noGrp="1"/>
          </p:cNvSpPr>
          <p:nvPr>
            <p:ph type="dt" sz="half" idx="10"/>
          </p:nvPr>
        </p:nvSpPr>
        <p:spPr/>
        <p:txBody>
          <a:bodyPr/>
          <a:lstStyle/>
          <a:p>
            <a:fld id="{D79541E4-A12A-104B-9317-9BFF1184D12B}" type="datetime1">
              <a:rPr lang="en-US" smtClean="0"/>
              <a:t>11/13/19</a:t>
            </a:fld>
            <a:endParaRPr lang="en-US"/>
          </a:p>
        </p:txBody>
      </p:sp>
      <p:sp>
        <p:nvSpPr>
          <p:cNvPr id="6" name="Footer Placeholder 5">
            <a:extLst>
              <a:ext uri="{FF2B5EF4-FFF2-40B4-BE49-F238E27FC236}">
                <a16:creationId xmlns:a16="http://schemas.microsoft.com/office/drawing/2014/main" id="{FC510262-255C-7D43-A658-B93470DD5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719D0-824B-C44A-8345-42162A0B9D29}"/>
              </a:ext>
            </a:extLst>
          </p:cNvPr>
          <p:cNvSpPr>
            <a:spLocks noGrp="1"/>
          </p:cNvSpPr>
          <p:nvPr>
            <p:ph type="sldNum" sz="quarter" idx="12"/>
          </p:nvPr>
        </p:nvSpPr>
        <p:spPr/>
        <p:txBody>
          <a:bodyPr/>
          <a:lstStyle/>
          <a:p>
            <a:fld id="{A3F6C9BC-867C-3644-8A54-107DAF1B91EA}" type="slidenum">
              <a:rPr lang="en-US" smtClean="0"/>
              <a:t>‹#›</a:t>
            </a:fld>
            <a:endParaRPr lang="en-US"/>
          </a:p>
        </p:txBody>
      </p:sp>
    </p:spTree>
    <p:extLst>
      <p:ext uri="{BB962C8B-B14F-4D97-AF65-F5344CB8AC3E}">
        <p14:creationId xmlns:p14="http://schemas.microsoft.com/office/powerpoint/2010/main" val="418662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7E3ED-5A97-924D-AFA2-6E76EF42A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8902F-5C38-974B-852C-66F095B56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03A01-2B20-F347-99F1-EB3B09A28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0BEF5-3D0B-C54A-80AA-FDAF13B1EA55}" type="datetime1">
              <a:rPr lang="en-US" smtClean="0"/>
              <a:t>11/13/19</a:t>
            </a:fld>
            <a:endParaRPr lang="en-US"/>
          </a:p>
        </p:txBody>
      </p:sp>
      <p:sp>
        <p:nvSpPr>
          <p:cNvPr id="5" name="Footer Placeholder 4">
            <a:extLst>
              <a:ext uri="{FF2B5EF4-FFF2-40B4-BE49-F238E27FC236}">
                <a16:creationId xmlns:a16="http://schemas.microsoft.com/office/drawing/2014/main" id="{D73327DB-E0A7-0242-8E4D-E7F67A47C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B7449F-7B79-4948-9D25-6134E77F3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6C9BC-867C-3644-8A54-107DAF1B91EA}" type="slidenum">
              <a:rPr lang="en-US" smtClean="0"/>
              <a:t>‹#›</a:t>
            </a:fld>
            <a:endParaRPr lang="en-US"/>
          </a:p>
        </p:txBody>
      </p:sp>
    </p:spTree>
    <p:extLst>
      <p:ext uri="{BB962C8B-B14F-4D97-AF65-F5344CB8AC3E}">
        <p14:creationId xmlns:p14="http://schemas.microsoft.com/office/powerpoint/2010/main" val="205281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bizjournals.com/baltimore/news/2018/01/16/umbc-produces-more-black-m-d-phd-graduates-than.html" TargetMode="External"/><Relationship Id="rId3" Type="http://schemas.openxmlformats.org/officeDocument/2006/relationships/hyperlink" Target="https://www.aacu.org/publications-research/periodicals/undergraduate-research-high-impact-student-experience" TargetMode="External"/><Relationship Id="rId7" Type="http://schemas.openxmlformats.org/officeDocument/2006/relationships/hyperlink" Target="https://onlinelibrary.wiley.com/doi/full/10.1002/tea.2134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ncbi.nlm.nih.gov/pubmed/28459648" TargetMode="External"/><Relationship Id="rId5" Type="http://schemas.openxmlformats.org/officeDocument/2006/relationships/hyperlink" Target="https://www.ilr.cornell.edu/sites/default/files/The%20Impact%20of%20Undergraduate%20Research%20Experiences%20on%20Student%20Intellectual%20Growth.pdf" TargetMode="External"/><Relationship Id="rId4" Type="http://schemas.openxmlformats.org/officeDocument/2006/relationships/hyperlink" Target="https://academic.oup.com/bioscience/article/68/7/529/503409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4A56-190B-B64B-B969-33E23E7FB401}"/>
              </a:ext>
            </a:extLst>
          </p:cNvPr>
          <p:cNvSpPr>
            <a:spLocks noGrp="1"/>
          </p:cNvSpPr>
          <p:nvPr>
            <p:ph type="ctrTitle"/>
          </p:nvPr>
        </p:nvSpPr>
        <p:spPr/>
        <p:txBody>
          <a:bodyPr>
            <a:noAutofit/>
          </a:bodyPr>
          <a:lstStyle/>
          <a:p>
            <a:r>
              <a:rPr lang="en-US" sz="4800" b="1" dirty="0"/>
              <a:t>Impact of Undergraduate Research on Doctoral Attainment of Spelman College Graduates</a:t>
            </a:r>
            <a:endParaRPr lang="en-US" sz="4800" dirty="0"/>
          </a:p>
        </p:txBody>
      </p:sp>
      <p:sp>
        <p:nvSpPr>
          <p:cNvPr id="3" name="Subtitle 2">
            <a:extLst>
              <a:ext uri="{FF2B5EF4-FFF2-40B4-BE49-F238E27FC236}">
                <a16:creationId xmlns:a16="http://schemas.microsoft.com/office/drawing/2014/main" id="{451CB166-2AEF-7540-B356-1817D8EF1F79}"/>
              </a:ext>
            </a:extLst>
          </p:cNvPr>
          <p:cNvSpPr>
            <a:spLocks noGrp="1"/>
          </p:cNvSpPr>
          <p:nvPr>
            <p:ph type="subTitle" idx="1"/>
          </p:nvPr>
        </p:nvSpPr>
        <p:spPr/>
        <p:txBody>
          <a:bodyPr>
            <a:normAutofit lnSpcReduction="10000"/>
          </a:bodyPr>
          <a:lstStyle/>
          <a:p>
            <a:endParaRPr lang="en-US" dirty="0">
              <a:solidFill>
                <a:srgbClr val="0070C0"/>
              </a:solidFill>
            </a:endParaRPr>
          </a:p>
          <a:p>
            <a:r>
              <a:rPr lang="en-US" dirty="0">
                <a:solidFill>
                  <a:srgbClr val="0070C0"/>
                </a:solidFill>
              </a:rPr>
              <a:t>Jennifer Stanford Johnson</a:t>
            </a:r>
          </a:p>
          <a:p>
            <a:r>
              <a:rPr lang="en-US" dirty="0">
                <a:solidFill>
                  <a:srgbClr val="0070C0"/>
                </a:solidFill>
              </a:rPr>
              <a:t>Spelman College Student Success</a:t>
            </a:r>
          </a:p>
          <a:p>
            <a:r>
              <a:rPr lang="en-US" dirty="0">
                <a:solidFill>
                  <a:srgbClr val="0070C0"/>
                </a:solidFill>
              </a:rPr>
              <a:t>July 2019</a:t>
            </a:r>
          </a:p>
        </p:txBody>
      </p:sp>
    </p:spTree>
    <p:extLst>
      <p:ext uri="{BB962C8B-B14F-4D97-AF65-F5344CB8AC3E}">
        <p14:creationId xmlns:p14="http://schemas.microsoft.com/office/powerpoint/2010/main" val="43301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3B27-B68B-724E-9524-553E806E17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7C64631-876A-1A4F-9264-FA96DF60B1BC}"/>
              </a:ext>
            </a:extLst>
          </p:cNvPr>
          <p:cNvSpPr>
            <a:spLocks noGrp="1"/>
          </p:cNvSpPr>
          <p:nvPr>
            <p:ph idx="1"/>
          </p:nvPr>
        </p:nvSpPr>
        <p:spPr/>
        <p:txBody>
          <a:bodyPr>
            <a:normAutofit lnSpcReduction="10000"/>
          </a:bodyPr>
          <a:lstStyle/>
          <a:p>
            <a:r>
              <a:rPr lang="en-US" dirty="0"/>
              <a:t>The hallmark of a Spelman educational experience is a challenging liberal arts curriculum that has prepared over six generations of African-American women to reach the highest levels of academic, community, and professional achievement. </a:t>
            </a:r>
          </a:p>
          <a:p>
            <a:r>
              <a:rPr lang="en-US" dirty="0"/>
              <a:t>Spelman’s pride points include:</a:t>
            </a:r>
          </a:p>
          <a:p>
            <a:pPr lvl="1"/>
            <a:r>
              <a:rPr lang="en-US" dirty="0">
                <a:solidFill>
                  <a:srgbClr val="0070C0"/>
                </a:solidFill>
              </a:rPr>
              <a:t>Recognized among the Top 100 national liberal arts colleges (tied for No. 51)</a:t>
            </a:r>
          </a:p>
          <a:p>
            <a:pPr lvl="1"/>
            <a:r>
              <a:rPr lang="en-US" dirty="0">
                <a:solidFill>
                  <a:srgbClr val="0070C0"/>
                </a:solidFill>
              </a:rPr>
              <a:t>Among nation’s most innovative liberal arts colleges</a:t>
            </a:r>
          </a:p>
          <a:p>
            <a:pPr lvl="1"/>
            <a:r>
              <a:rPr lang="en-US" dirty="0">
                <a:solidFill>
                  <a:srgbClr val="0070C0"/>
                </a:solidFill>
              </a:rPr>
              <a:t>Recognized as an institution noted for programs in study abroad and the first-year experience</a:t>
            </a:r>
          </a:p>
          <a:p>
            <a:pPr lvl="1"/>
            <a:r>
              <a:rPr lang="en-US" dirty="0">
                <a:solidFill>
                  <a:srgbClr val="0070C0"/>
                </a:solidFill>
              </a:rPr>
              <a:t>Among the Top 35 producers of Fulbright Fellows</a:t>
            </a:r>
          </a:p>
          <a:p>
            <a:pPr lvl="1"/>
            <a:r>
              <a:rPr lang="en-US" dirty="0">
                <a:solidFill>
                  <a:srgbClr val="0070C0"/>
                </a:solidFill>
              </a:rPr>
              <a:t>Leading producer of Black women who earn doctorates in STEM fields</a:t>
            </a:r>
          </a:p>
        </p:txBody>
      </p:sp>
      <p:sp>
        <p:nvSpPr>
          <p:cNvPr id="4" name="Slide Number Placeholder 3">
            <a:extLst>
              <a:ext uri="{FF2B5EF4-FFF2-40B4-BE49-F238E27FC236}">
                <a16:creationId xmlns:a16="http://schemas.microsoft.com/office/drawing/2014/main" id="{3AFDADB8-AD17-0644-824A-A9D8ABCB7158}"/>
              </a:ext>
            </a:extLst>
          </p:cNvPr>
          <p:cNvSpPr>
            <a:spLocks noGrp="1"/>
          </p:cNvSpPr>
          <p:nvPr>
            <p:ph type="sldNum" sz="quarter" idx="12"/>
          </p:nvPr>
        </p:nvSpPr>
        <p:spPr/>
        <p:txBody>
          <a:bodyPr/>
          <a:lstStyle/>
          <a:p>
            <a:fld id="{A3F6C9BC-867C-3644-8A54-107DAF1B91EA}" type="slidenum">
              <a:rPr lang="en-US" smtClean="0"/>
              <a:t>2</a:t>
            </a:fld>
            <a:endParaRPr lang="en-US"/>
          </a:p>
        </p:txBody>
      </p:sp>
    </p:spTree>
    <p:extLst>
      <p:ext uri="{BB962C8B-B14F-4D97-AF65-F5344CB8AC3E}">
        <p14:creationId xmlns:p14="http://schemas.microsoft.com/office/powerpoint/2010/main" val="199350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7B7F-6938-F145-8593-2ECAD9DAF99F}"/>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89272C63-449E-714D-9FB6-F237FA0E915D}"/>
              </a:ext>
            </a:extLst>
          </p:cNvPr>
          <p:cNvSpPr>
            <a:spLocks noGrp="1"/>
          </p:cNvSpPr>
          <p:nvPr>
            <p:ph idx="1"/>
          </p:nvPr>
        </p:nvSpPr>
        <p:spPr/>
        <p:txBody>
          <a:bodyPr>
            <a:normAutofit/>
          </a:bodyPr>
          <a:lstStyle/>
          <a:p>
            <a:r>
              <a:rPr lang="en-US" dirty="0"/>
              <a:t>This analysis seeks to: </a:t>
            </a:r>
          </a:p>
          <a:p>
            <a:pPr lvl="1"/>
            <a:r>
              <a:rPr lang="en-US" dirty="0"/>
              <a:t>Determine those factors which might be most predictive of the pursuit and completion of terminal degrees of Spelman graduates, specifically whether undergraduate research impacts the pursuit and completion of the doctorate.</a:t>
            </a:r>
          </a:p>
          <a:p>
            <a:pPr lvl="1"/>
            <a:r>
              <a:rPr lang="en-US" dirty="0"/>
              <a:t>Uncover insights about the ingredients of the “secret sauce” that have led to Spelman’s various accolades and sustained success in developing the academic excellence of women of color in the liberal arts and the sciences.</a:t>
            </a:r>
          </a:p>
          <a:p>
            <a:pPr lvl="1"/>
            <a:r>
              <a:rPr lang="en-US" dirty="0"/>
              <a:t>Identify best practices from this analysis and scale to total student population in order to:</a:t>
            </a:r>
          </a:p>
          <a:p>
            <a:pPr lvl="2"/>
            <a:r>
              <a:rPr lang="en-US" dirty="0">
                <a:solidFill>
                  <a:srgbClr val="0070C0"/>
                </a:solidFill>
              </a:rPr>
              <a:t>Improve retention and graduation rates</a:t>
            </a:r>
          </a:p>
          <a:p>
            <a:pPr lvl="2"/>
            <a:r>
              <a:rPr lang="en-US" dirty="0">
                <a:solidFill>
                  <a:srgbClr val="0070C0"/>
                </a:solidFill>
              </a:rPr>
              <a:t>Create significant value, insights, and/or knowledge for Spelman</a:t>
            </a:r>
          </a:p>
          <a:p>
            <a:pPr lvl="2"/>
            <a:r>
              <a:rPr lang="en-US" dirty="0">
                <a:solidFill>
                  <a:srgbClr val="0070C0"/>
                </a:solidFill>
              </a:rPr>
              <a:t>Enhance Spelman’s competitive edge</a:t>
            </a:r>
          </a:p>
          <a:p>
            <a:pPr lvl="1"/>
            <a:endParaRPr lang="en-US" dirty="0"/>
          </a:p>
        </p:txBody>
      </p:sp>
      <p:sp>
        <p:nvSpPr>
          <p:cNvPr id="4" name="Slide Number Placeholder 3">
            <a:extLst>
              <a:ext uri="{FF2B5EF4-FFF2-40B4-BE49-F238E27FC236}">
                <a16:creationId xmlns:a16="http://schemas.microsoft.com/office/drawing/2014/main" id="{7F5E3D56-D100-FB40-9418-A961344AF69B}"/>
              </a:ext>
            </a:extLst>
          </p:cNvPr>
          <p:cNvSpPr>
            <a:spLocks noGrp="1"/>
          </p:cNvSpPr>
          <p:nvPr>
            <p:ph type="sldNum" sz="quarter" idx="12"/>
          </p:nvPr>
        </p:nvSpPr>
        <p:spPr/>
        <p:txBody>
          <a:bodyPr/>
          <a:lstStyle/>
          <a:p>
            <a:fld id="{A3F6C9BC-867C-3644-8A54-107DAF1B91EA}" type="slidenum">
              <a:rPr lang="en-US" smtClean="0"/>
              <a:t>3</a:t>
            </a:fld>
            <a:endParaRPr lang="en-US"/>
          </a:p>
        </p:txBody>
      </p:sp>
    </p:spTree>
    <p:extLst>
      <p:ext uri="{BB962C8B-B14F-4D97-AF65-F5344CB8AC3E}">
        <p14:creationId xmlns:p14="http://schemas.microsoft.com/office/powerpoint/2010/main" val="18898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F5E1-1040-C74F-829D-F4D25E62F9AC}"/>
              </a:ext>
            </a:extLst>
          </p:cNvPr>
          <p:cNvSpPr>
            <a:spLocks noGrp="1"/>
          </p:cNvSpPr>
          <p:nvPr>
            <p:ph type="title"/>
          </p:nvPr>
        </p:nvSpPr>
        <p:spPr/>
        <p:txBody>
          <a:bodyPr/>
          <a:lstStyle/>
          <a:p>
            <a:r>
              <a:rPr lang="en-US" dirty="0"/>
              <a:t>High-Level Tasks</a:t>
            </a:r>
          </a:p>
        </p:txBody>
      </p:sp>
      <p:sp>
        <p:nvSpPr>
          <p:cNvPr id="3" name="Content Placeholder 2">
            <a:extLst>
              <a:ext uri="{FF2B5EF4-FFF2-40B4-BE49-F238E27FC236}">
                <a16:creationId xmlns:a16="http://schemas.microsoft.com/office/drawing/2014/main" id="{C09215AC-45BC-A049-8B85-24DB2ACCD187}"/>
              </a:ext>
            </a:extLst>
          </p:cNvPr>
          <p:cNvSpPr>
            <a:spLocks noGrp="1"/>
          </p:cNvSpPr>
          <p:nvPr>
            <p:ph idx="1"/>
          </p:nvPr>
        </p:nvSpPr>
        <p:spPr/>
        <p:txBody>
          <a:bodyPr>
            <a:normAutofit fontScale="92500" lnSpcReduction="20000"/>
          </a:bodyPr>
          <a:lstStyle/>
          <a:p>
            <a:r>
              <a:rPr lang="en-US" b="1" dirty="0">
                <a:solidFill>
                  <a:srgbClr val="0070C0"/>
                </a:solidFill>
              </a:rPr>
              <a:t>Conduct literature search</a:t>
            </a:r>
            <a:r>
              <a:rPr lang="en-US" dirty="0"/>
              <a:t> to gather information for similar populations and determine the gap in knowledge</a:t>
            </a:r>
          </a:p>
          <a:p>
            <a:r>
              <a:rPr lang="en-US" b="1" dirty="0">
                <a:solidFill>
                  <a:srgbClr val="0070C0"/>
                </a:solidFill>
              </a:rPr>
              <a:t>Formulate the data science problem</a:t>
            </a:r>
            <a:r>
              <a:rPr lang="en-US" dirty="0"/>
              <a:t> in detail </a:t>
            </a:r>
          </a:p>
          <a:p>
            <a:r>
              <a:rPr lang="en-US" b="1" dirty="0">
                <a:solidFill>
                  <a:srgbClr val="0070C0"/>
                </a:solidFill>
              </a:rPr>
              <a:t>Identify clearly the model success metrics</a:t>
            </a:r>
            <a:endParaRPr lang="en-US" dirty="0"/>
          </a:p>
          <a:p>
            <a:r>
              <a:rPr lang="en-US" b="1" dirty="0">
                <a:solidFill>
                  <a:srgbClr val="0070C0"/>
                </a:solidFill>
              </a:rPr>
              <a:t>Determine and set up the analytic infrastructure</a:t>
            </a:r>
            <a:r>
              <a:rPr lang="en-US" dirty="0"/>
              <a:t> for the project </a:t>
            </a:r>
          </a:p>
          <a:p>
            <a:r>
              <a:rPr lang="en-US" b="1" dirty="0">
                <a:solidFill>
                  <a:srgbClr val="0070C0"/>
                </a:solidFill>
              </a:rPr>
              <a:t>Generate initial statistics for the raw data</a:t>
            </a:r>
            <a:r>
              <a:rPr lang="en-US" dirty="0"/>
              <a:t> to ensure the data quality is sufficient and the key assumptions are met</a:t>
            </a:r>
          </a:p>
          <a:p>
            <a:r>
              <a:rPr lang="en-US" b="1" dirty="0">
                <a:solidFill>
                  <a:srgbClr val="0070C0"/>
                </a:solidFill>
              </a:rPr>
              <a:t>Identify the high-level technical approaches </a:t>
            </a:r>
            <a:r>
              <a:rPr lang="en-US" dirty="0"/>
              <a:t>for the project (e.g., what algorithms to use or pipelines to use)</a:t>
            </a:r>
          </a:p>
          <a:p>
            <a:r>
              <a:rPr lang="en-US" b="1" dirty="0">
                <a:solidFill>
                  <a:srgbClr val="0070C0"/>
                </a:solidFill>
              </a:rPr>
              <a:t>Prepare a timeline</a:t>
            </a:r>
            <a:r>
              <a:rPr lang="en-US" dirty="0"/>
              <a:t> of deliverables and milestones for the entire project.</a:t>
            </a:r>
          </a:p>
          <a:p>
            <a:r>
              <a:rPr lang="en-US" b="1" dirty="0">
                <a:solidFill>
                  <a:srgbClr val="0070C0"/>
                </a:solidFill>
              </a:rPr>
              <a:t>Run the analytics model and write final report </a:t>
            </a:r>
            <a:r>
              <a:rPr lang="en-US" dirty="0"/>
              <a:t>discussing the results.</a:t>
            </a:r>
          </a:p>
        </p:txBody>
      </p:sp>
      <p:sp>
        <p:nvSpPr>
          <p:cNvPr id="4" name="Slide Number Placeholder 3">
            <a:extLst>
              <a:ext uri="{FF2B5EF4-FFF2-40B4-BE49-F238E27FC236}">
                <a16:creationId xmlns:a16="http://schemas.microsoft.com/office/drawing/2014/main" id="{D9A93053-6EF5-AA41-9516-479A72DFF091}"/>
              </a:ext>
            </a:extLst>
          </p:cNvPr>
          <p:cNvSpPr>
            <a:spLocks noGrp="1"/>
          </p:cNvSpPr>
          <p:nvPr>
            <p:ph type="sldNum" sz="quarter" idx="12"/>
          </p:nvPr>
        </p:nvSpPr>
        <p:spPr/>
        <p:txBody>
          <a:bodyPr/>
          <a:lstStyle/>
          <a:p>
            <a:fld id="{A3F6C9BC-867C-3644-8A54-107DAF1B91EA}" type="slidenum">
              <a:rPr lang="en-US" smtClean="0"/>
              <a:t>4</a:t>
            </a:fld>
            <a:endParaRPr lang="en-US"/>
          </a:p>
        </p:txBody>
      </p:sp>
    </p:spTree>
    <p:extLst>
      <p:ext uri="{BB962C8B-B14F-4D97-AF65-F5344CB8AC3E}">
        <p14:creationId xmlns:p14="http://schemas.microsoft.com/office/powerpoint/2010/main" val="35892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C93A-C2E3-2E4E-9711-7DDB33C0C224}"/>
              </a:ext>
            </a:extLst>
          </p:cNvPr>
          <p:cNvSpPr>
            <a:spLocks noGrp="1"/>
          </p:cNvSpPr>
          <p:nvPr>
            <p:ph type="title"/>
          </p:nvPr>
        </p:nvSpPr>
        <p:spPr/>
        <p:txBody>
          <a:bodyPr/>
          <a:lstStyle/>
          <a:p>
            <a:r>
              <a:rPr lang="en-US" dirty="0"/>
              <a:t>Conduct Literature Search</a:t>
            </a:r>
            <a:endParaRPr lang="en-US" dirty="0">
              <a:solidFill>
                <a:srgbClr val="00B050"/>
              </a:solidFill>
            </a:endParaRPr>
          </a:p>
        </p:txBody>
      </p:sp>
      <p:sp>
        <p:nvSpPr>
          <p:cNvPr id="3" name="Content Placeholder 2">
            <a:extLst>
              <a:ext uri="{FF2B5EF4-FFF2-40B4-BE49-F238E27FC236}">
                <a16:creationId xmlns:a16="http://schemas.microsoft.com/office/drawing/2014/main" id="{A7985151-EDD4-DB4E-8D7D-23B7D646B728}"/>
              </a:ext>
            </a:extLst>
          </p:cNvPr>
          <p:cNvSpPr>
            <a:spLocks noGrp="1"/>
          </p:cNvSpPr>
          <p:nvPr>
            <p:ph idx="1"/>
          </p:nvPr>
        </p:nvSpPr>
        <p:spPr/>
        <p:txBody>
          <a:bodyPr>
            <a:normAutofit fontScale="70000" lnSpcReduction="20000"/>
          </a:bodyPr>
          <a:lstStyle/>
          <a:p>
            <a:pPr marL="0" indent="0">
              <a:buNone/>
            </a:pPr>
            <a:r>
              <a:rPr lang="en-US" dirty="0"/>
              <a:t>A literature search using a combination of keywords (</a:t>
            </a:r>
            <a:r>
              <a:rPr lang="en-US" i="1" dirty="0">
                <a:solidFill>
                  <a:srgbClr val="0070C0"/>
                </a:solidFill>
              </a:rPr>
              <a:t>‘undergraduate research’, ‘HBCU’, ‘minority’, ‘underrepresented minority’, and ‘women</a:t>
            </a:r>
            <a:r>
              <a:rPr lang="en-US" dirty="0"/>
              <a:t>’) yielded the following peer-reviewed papers and articles:</a:t>
            </a:r>
            <a:br>
              <a:rPr lang="en-US" dirty="0"/>
            </a:br>
            <a:endParaRPr lang="en-US" dirty="0">
              <a:hlinkClick r:id="rId3"/>
            </a:endParaRPr>
          </a:p>
          <a:p>
            <a:r>
              <a:rPr lang="en-US" dirty="0">
                <a:hlinkClick r:id="rId3"/>
              </a:rPr>
              <a:t>Undergraduate Research as a High-Impact Student Experience (David Lopatto) </a:t>
            </a:r>
            <a:endParaRPr lang="en-US" dirty="0"/>
          </a:p>
          <a:p>
            <a:r>
              <a:rPr lang="en-US" dirty="0">
                <a:hlinkClick r:id="rId4"/>
              </a:rPr>
              <a:t>Assessing Science Training Programs: Structured Undergraduate Research Programs Make a Difference (A. Wilson, J. Pollock, I. Billick,  C. Domingo, E. Fernandez-Figueroa, E. Nagy, T. </a:t>
            </a:r>
            <a:r>
              <a:rPr lang="en-US" dirty="0" err="1">
                <a:hlinkClick r:id="rId4"/>
              </a:rPr>
              <a:t>Steury</a:t>
            </a:r>
            <a:r>
              <a:rPr lang="en-US" dirty="0">
                <a:hlinkClick r:id="rId4"/>
              </a:rPr>
              <a:t>, and  A. Summers) </a:t>
            </a:r>
            <a:endParaRPr lang="en-US" dirty="0"/>
          </a:p>
          <a:p>
            <a:r>
              <a:rPr lang="en-US" dirty="0">
                <a:hlinkClick r:id="rId5"/>
              </a:rPr>
              <a:t>The Impact of Undergraduate Research Experiences on Student Intellectual Growth, Affective Development, and Interest in Doing Graduate Work in STEM: A review of the empirical literature (Myles Boylan)</a:t>
            </a:r>
            <a:endParaRPr lang="en-US" dirty="0"/>
          </a:p>
          <a:p>
            <a:r>
              <a:rPr lang="en-US" dirty="0">
                <a:hlinkClick r:id="rId6"/>
              </a:rPr>
              <a:t>Research Microcultures as Socialization Contexts for Underrepresented Science Students (D. </a:t>
            </a:r>
            <a:r>
              <a:rPr lang="en-US" dirty="0" err="1">
                <a:hlinkClick r:id="rId6"/>
              </a:rPr>
              <a:t>Thoman</a:t>
            </a:r>
            <a:r>
              <a:rPr lang="en-US" dirty="0">
                <a:hlinkClick r:id="rId6"/>
              </a:rPr>
              <a:t>, G. </a:t>
            </a:r>
            <a:r>
              <a:rPr lang="en-US" dirty="0" err="1">
                <a:hlinkClick r:id="rId6"/>
              </a:rPr>
              <a:t>Muragishi</a:t>
            </a:r>
            <a:r>
              <a:rPr lang="en-US" dirty="0">
                <a:hlinkClick r:id="rId6"/>
              </a:rPr>
              <a:t>, J. Smith)</a:t>
            </a:r>
            <a:endParaRPr lang="en-US" dirty="0"/>
          </a:p>
          <a:p>
            <a:r>
              <a:rPr lang="en-US" dirty="0">
                <a:hlinkClick r:id="rId7"/>
              </a:rPr>
              <a:t>Cultivating minority scientists: Undergraduate research increases self‐efficacy and career ambitions for underrepresented students in STEM (A. Carpi, D. Ronan, H. Falconer, N. Lents)</a:t>
            </a:r>
            <a:endParaRPr lang="en-US" dirty="0"/>
          </a:p>
          <a:p>
            <a:r>
              <a:rPr lang="en-US" dirty="0">
                <a:hlinkClick r:id="rId8"/>
              </a:rPr>
              <a:t>UMBC produces more black M.D., PhD graduates than any other U.S. school</a:t>
            </a:r>
            <a:endParaRPr lang="en-US" dirty="0"/>
          </a:p>
        </p:txBody>
      </p:sp>
      <p:sp>
        <p:nvSpPr>
          <p:cNvPr id="4" name="Slide Number Placeholder 3">
            <a:extLst>
              <a:ext uri="{FF2B5EF4-FFF2-40B4-BE49-F238E27FC236}">
                <a16:creationId xmlns:a16="http://schemas.microsoft.com/office/drawing/2014/main" id="{0F6E9762-D36C-8C43-A0CB-75D4A2A3CC91}"/>
              </a:ext>
            </a:extLst>
          </p:cNvPr>
          <p:cNvSpPr>
            <a:spLocks noGrp="1"/>
          </p:cNvSpPr>
          <p:nvPr>
            <p:ph type="sldNum" sz="quarter" idx="12"/>
          </p:nvPr>
        </p:nvSpPr>
        <p:spPr/>
        <p:txBody>
          <a:bodyPr/>
          <a:lstStyle/>
          <a:p>
            <a:fld id="{A3F6C9BC-867C-3644-8A54-107DAF1B91EA}" type="slidenum">
              <a:rPr lang="en-US" smtClean="0"/>
              <a:t>5</a:t>
            </a:fld>
            <a:endParaRPr lang="en-US"/>
          </a:p>
        </p:txBody>
      </p:sp>
    </p:spTree>
    <p:extLst>
      <p:ext uri="{BB962C8B-B14F-4D97-AF65-F5344CB8AC3E}">
        <p14:creationId xmlns:p14="http://schemas.microsoft.com/office/powerpoint/2010/main" val="275081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7EF6-ECC9-654C-9389-195D2B2CEF4E}"/>
              </a:ext>
            </a:extLst>
          </p:cNvPr>
          <p:cNvSpPr>
            <a:spLocks noGrp="1"/>
          </p:cNvSpPr>
          <p:nvPr>
            <p:ph type="title"/>
          </p:nvPr>
        </p:nvSpPr>
        <p:spPr/>
        <p:txBody>
          <a:bodyPr/>
          <a:lstStyle/>
          <a:p>
            <a:r>
              <a:rPr lang="en-US" dirty="0"/>
              <a:t>Data Science Problem</a:t>
            </a:r>
            <a:endParaRPr lang="en-US" dirty="0">
              <a:solidFill>
                <a:srgbClr val="00B050"/>
              </a:solidFill>
            </a:endParaRPr>
          </a:p>
        </p:txBody>
      </p:sp>
      <p:sp>
        <p:nvSpPr>
          <p:cNvPr id="3" name="Content Placeholder 2">
            <a:extLst>
              <a:ext uri="{FF2B5EF4-FFF2-40B4-BE49-F238E27FC236}">
                <a16:creationId xmlns:a16="http://schemas.microsoft.com/office/drawing/2014/main" id="{989FF717-9DFD-1743-BFB4-388687663A30}"/>
              </a:ext>
            </a:extLst>
          </p:cNvPr>
          <p:cNvSpPr>
            <a:spLocks noGrp="1"/>
          </p:cNvSpPr>
          <p:nvPr>
            <p:ph idx="1"/>
          </p:nvPr>
        </p:nvSpPr>
        <p:spPr/>
        <p:txBody>
          <a:bodyPr>
            <a:normAutofit fontScale="85000" lnSpcReduction="20000"/>
          </a:bodyPr>
          <a:lstStyle/>
          <a:p>
            <a:r>
              <a:rPr lang="en-US" u="sng" dirty="0"/>
              <a:t>Available Data</a:t>
            </a:r>
            <a:r>
              <a:rPr lang="en-US" dirty="0"/>
              <a:t>:</a:t>
            </a:r>
          </a:p>
          <a:p>
            <a:pPr lvl="1"/>
            <a:r>
              <a:rPr lang="en-US" dirty="0"/>
              <a:t>Annual Research Day data (2008 to 2017)</a:t>
            </a:r>
          </a:p>
          <a:p>
            <a:pPr lvl="1"/>
            <a:r>
              <a:rPr lang="en-US" dirty="0"/>
              <a:t>Spelman graduate data (1983 to 2018)</a:t>
            </a:r>
          </a:p>
          <a:p>
            <a:pPr lvl="1"/>
            <a:r>
              <a:rPr lang="en-US" dirty="0"/>
              <a:t>Spelman subsequent enrollment &amp; completion data (1983 to 2018)</a:t>
            </a:r>
          </a:p>
          <a:p>
            <a:pPr lvl="1"/>
            <a:r>
              <a:rPr lang="en-US" dirty="0"/>
              <a:t>RISE Research Program student participant data (2008-2019)</a:t>
            </a:r>
          </a:p>
          <a:p>
            <a:pPr lvl="1"/>
            <a:r>
              <a:rPr lang="en-US" dirty="0"/>
              <a:t>Academic data (e.g., GPA and major)</a:t>
            </a:r>
          </a:p>
          <a:p>
            <a:pPr lvl="1"/>
            <a:r>
              <a:rPr lang="en-US" dirty="0"/>
              <a:t>College retention data</a:t>
            </a:r>
          </a:p>
          <a:p>
            <a:r>
              <a:rPr lang="en-US" dirty="0"/>
              <a:t>Characterization of Data:</a:t>
            </a:r>
          </a:p>
          <a:p>
            <a:pPr lvl="1"/>
            <a:r>
              <a:rPr lang="en-US" b="1" dirty="0">
                <a:solidFill>
                  <a:srgbClr val="0070C0"/>
                </a:solidFill>
              </a:rPr>
              <a:t>Supervised learning </a:t>
            </a:r>
            <a:r>
              <a:rPr lang="en-US" dirty="0"/>
              <a:t>problem based on response data (doctorate or no doctorate) using:</a:t>
            </a:r>
          </a:p>
          <a:p>
            <a:pPr lvl="2"/>
            <a:r>
              <a:rPr lang="en-US" b="1" dirty="0">
                <a:solidFill>
                  <a:srgbClr val="0070C0"/>
                </a:solidFill>
              </a:rPr>
              <a:t>Regression, logistic classifier, and/or decision tree</a:t>
            </a:r>
          </a:p>
          <a:p>
            <a:pPr lvl="1"/>
            <a:r>
              <a:rPr lang="en-US" b="1" dirty="0">
                <a:solidFill>
                  <a:srgbClr val="0070C0"/>
                </a:solidFill>
              </a:rPr>
              <a:t>100+ combined predictor variables </a:t>
            </a:r>
            <a:r>
              <a:rPr lang="en-US" dirty="0"/>
              <a:t>from the sources above, in addition to computed data fields from the raw data and meta-analysis performed on raw text fields</a:t>
            </a:r>
          </a:p>
          <a:p>
            <a:pPr lvl="1"/>
            <a:r>
              <a:rPr lang="en-US" b="1" dirty="0">
                <a:solidFill>
                  <a:srgbClr val="0070C0"/>
                </a:solidFill>
              </a:rPr>
              <a:t>~4700 Spelman graduates </a:t>
            </a:r>
            <a:r>
              <a:rPr lang="en-US" dirty="0"/>
              <a:t>during the time period from 2008 to 2017</a:t>
            </a:r>
          </a:p>
          <a:p>
            <a:pPr lvl="1"/>
            <a:r>
              <a:rPr lang="en-US" b="1" dirty="0">
                <a:solidFill>
                  <a:srgbClr val="0070C0"/>
                </a:solidFill>
              </a:rPr>
              <a:t>A sampling of predictors and the response variable summarized on next slide</a:t>
            </a:r>
          </a:p>
        </p:txBody>
      </p:sp>
      <p:sp>
        <p:nvSpPr>
          <p:cNvPr id="4" name="Slide Number Placeholder 3">
            <a:extLst>
              <a:ext uri="{FF2B5EF4-FFF2-40B4-BE49-F238E27FC236}">
                <a16:creationId xmlns:a16="http://schemas.microsoft.com/office/drawing/2014/main" id="{510E0D34-D4B4-F04F-A8D6-4292E47E43CF}"/>
              </a:ext>
            </a:extLst>
          </p:cNvPr>
          <p:cNvSpPr>
            <a:spLocks noGrp="1"/>
          </p:cNvSpPr>
          <p:nvPr>
            <p:ph type="sldNum" sz="quarter" idx="12"/>
          </p:nvPr>
        </p:nvSpPr>
        <p:spPr/>
        <p:txBody>
          <a:bodyPr/>
          <a:lstStyle/>
          <a:p>
            <a:fld id="{A3F6C9BC-867C-3644-8A54-107DAF1B91EA}" type="slidenum">
              <a:rPr lang="en-US" smtClean="0"/>
              <a:t>6</a:t>
            </a:fld>
            <a:endParaRPr lang="en-US"/>
          </a:p>
        </p:txBody>
      </p:sp>
    </p:spTree>
    <p:extLst>
      <p:ext uri="{BB962C8B-B14F-4D97-AF65-F5344CB8AC3E}">
        <p14:creationId xmlns:p14="http://schemas.microsoft.com/office/powerpoint/2010/main" val="31079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5FDD-9D4C-DD4D-B558-940BD980B95B}"/>
              </a:ext>
            </a:extLst>
          </p:cNvPr>
          <p:cNvSpPr>
            <a:spLocks noGrp="1"/>
          </p:cNvSpPr>
          <p:nvPr>
            <p:ph type="title"/>
          </p:nvPr>
        </p:nvSpPr>
        <p:spPr/>
        <p:txBody>
          <a:bodyPr/>
          <a:lstStyle/>
          <a:p>
            <a:r>
              <a:rPr lang="en-US" dirty="0"/>
              <a:t>Sample of Key Predictors/Response Variable</a:t>
            </a:r>
          </a:p>
        </p:txBody>
      </p:sp>
      <p:graphicFrame>
        <p:nvGraphicFramePr>
          <p:cNvPr id="4" name="Content Placeholder 3">
            <a:extLst>
              <a:ext uri="{FF2B5EF4-FFF2-40B4-BE49-F238E27FC236}">
                <a16:creationId xmlns:a16="http://schemas.microsoft.com/office/drawing/2014/main" id="{27739C47-A95C-B948-B30B-145C42C362A2}"/>
              </a:ext>
            </a:extLst>
          </p:cNvPr>
          <p:cNvGraphicFramePr>
            <a:graphicFrameLocks noGrp="1"/>
          </p:cNvGraphicFramePr>
          <p:nvPr>
            <p:ph idx="1"/>
            <p:extLst>
              <p:ext uri="{D42A27DB-BD31-4B8C-83A1-F6EECF244321}">
                <p14:modId xmlns:p14="http://schemas.microsoft.com/office/powerpoint/2010/main" val="3341438818"/>
              </p:ext>
            </p:extLst>
          </p:nvPr>
        </p:nvGraphicFramePr>
        <p:xfrm>
          <a:off x="838200" y="1527909"/>
          <a:ext cx="10470930" cy="4993640"/>
        </p:xfrm>
        <a:graphic>
          <a:graphicData uri="http://schemas.openxmlformats.org/drawingml/2006/table">
            <a:tbl>
              <a:tblPr firstRow="1" bandRow="1">
                <a:tableStyleId>{5C22544A-7EE6-4342-B048-85BDC9FD1C3A}</a:tableStyleId>
              </a:tblPr>
              <a:tblGrid>
                <a:gridCol w="1086293">
                  <a:extLst>
                    <a:ext uri="{9D8B030D-6E8A-4147-A177-3AD203B41FA5}">
                      <a16:colId xmlns:a16="http://schemas.microsoft.com/office/drawing/2014/main" val="3761946098"/>
                    </a:ext>
                  </a:extLst>
                </a:gridCol>
                <a:gridCol w="4486940">
                  <a:extLst>
                    <a:ext uri="{9D8B030D-6E8A-4147-A177-3AD203B41FA5}">
                      <a16:colId xmlns:a16="http://schemas.microsoft.com/office/drawing/2014/main" val="868418018"/>
                    </a:ext>
                  </a:extLst>
                </a:gridCol>
                <a:gridCol w="1071933">
                  <a:extLst>
                    <a:ext uri="{9D8B030D-6E8A-4147-A177-3AD203B41FA5}">
                      <a16:colId xmlns:a16="http://schemas.microsoft.com/office/drawing/2014/main" val="2946389884"/>
                    </a:ext>
                  </a:extLst>
                </a:gridCol>
                <a:gridCol w="1331025">
                  <a:extLst>
                    <a:ext uri="{9D8B030D-6E8A-4147-A177-3AD203B41FA5}">
                      <a16:colId xmlns:a16="http://schemas.microsoft.com/office/drawing/2014/main" val="2898156060"/>
                    </a:ext>
                  </a:extLst>
                </a:gridCol>
                <a:gridCol w="2494739">
                  <a:extLst>
                    <a:ext uri="{9D8B030D-6E8A-4147-A177-3AD203B41FA5}">
                      <a16:colId xmlns:a16="http://schemas.microsoft.com/office/drawing/2014/main" val="1053690167"/>
                    </a:ext>
                  </a:extLst>
                </a:gridCol>
              </a:tblGrid>
              <a:tr h="370840">
                <a:tc>
                  <a:txBody>
                    <a:bodyPr/>
                    <a:lstStyle/>
                    <a:p>
                      <a:r>
                        <a:rPr lang="en-US" sz="1200" dirty="0"/>
                        <a:t>Data Field</a:t>
                      </a:r>
                    </a:p>
                  </a:txBody>
                  <a:tcPr/>
                </a:tc>
                <a:tc>
                  <a:txBody>
                    <a:bodyPr/>
                    <a:lstStyle/>
                    <a:p>
                      <a:r>
                        <a:rPr lang="en-US" sz="1200" dirty="0"/>
                        <a:t>Field Description</a:t>
                      </a:r>
                    </a:p>
                  </a:txBody>
                  <a:tcPr/>
                </a:tc>
                <a:tc>
                  <a:txBody>
                    <a:bodyPr/>
                    <a:lstStyle/>
                    <a:p>
                      <a:r>
                        <a:rPr lang="en-US" sz="1200" dirty="0"/>
                        <a:t>Variable</a:t>
                      </a:r>
                    </a:p>
                  </a:txBody>
                  <a:tcPr/>
                </a:tc>
                <a:tc>
                  <a:txBody>
                    <a:bodyPr/>
                    <a:lstStyle/>
                    <a:p>
                      <a:r>
                        <a:rPr lang="en-US" sz="1200" dirty="0"/>
                        <a:t>Variable Type</a:t>
                      </a:r>
                    </a:p>
                  </a:txBody>
                  <a:tcPr/>
                </a:tc>
                <a:tc>
                  <a:txBody>
                    <a:bodyPr/>
                    <a:lstStyle/>
                    <a:p>
                      <a:r>
                        <a:rPr lang="en-US" sz="1200" dirty="0"/>
                        <a:t>Further Processing &amp; Analysis</a:t>
                      </a:r>
                    </a:p>
                  </a:txBody>
                  <a:tcPr/>
                </a:tc>
                <a:extLst>
                  <a:ext uri="{0D108BD9-81ED-4DB2-BD59-A6C34878D82A}">
                    <a16:rowId xmlns:a16="http://schemas.microsoft.com/office/drawing/2014/main" val="3275379215"/>
                  </a:ext>
                </a:extLst>
              </a:tr>
              <a:tr h="370840">
                <a:tc>
                  <a:txBody>
                    <a:bodyPr/>
                    <a:lstStyle/>
                    <a:p>
                      <a:r>
                        <a:rPr lang="en-US" sz="1200" dirty="0" err="1"/>
                        <a:t>RD_count</a:t>
                      </a:r>
                      <a:endParaRPr lang="en-US" sz="1200" dirty="0"/>
                    </a:p>
                  </a:txBody>
                  <a:tcPr/>
                </a:tc>
                <a:tc>
                  <a:txBody>
                    <a:bodyPr/>
                    <a:lstStyle/>
                    <a:p>
                      <a:r>
                        <a:rPr lang="en-US" sz="1200" dirty="0"/>
                        <a:t>Number of times participating in Annual Research Day</a:t>
                      </a:r>
                    </a:p>
                  </a:txBody>
                  <a:tcPr/>
                </a:tc>
                <a:tc>
                  <a:txBody>
                    <a:bodyPr/>
                    <a:lstStyle/>
                    <a:p>
                      <a:r>
                        <a:rPr lang="en-US" sz="1200" dirty="0"/>
                        <a:t>predictor</a:t>
                      </a:r>
                    </a:p>
                  </a:txBody>
                  <a:tcPr/>
                </a:tc>
                <a:tc>
                  <a:txBody>
                    <a:bodyPr/>
                    <a:lstStyle/>
                    <a:p>
                      <a:r>
                        <a:rPr lang="en-US" sz="1200" dirty="0"/>
                        <a:t>numerical</a:t>
                      </a:r>
                    </a:p>
                  </a:txBody>
                  <a:tcPr/>
                </a:tc>
                <a:tc>
                  <a:txBody>
                    <a:bodyPr/>
                    <a:lstStyle/>
                    <a:p>
                      <a:r>
                        <a:rPr lang="en-US" sz="1200" dirty="0"/>
                        <a:t>computed</a:t>
                      </a:r>
                    </a:p>
                  </a:txBody>
                  <a:tcPr/>
                </a:tc>
                <a:extLst>
                  <a:ext uri="{0D108BD9-81ED-4DB2-BD59-A6C34878D82A}">
                    <a16:rowId xmlns:a16="http://schemas.microsoft.com/office/drawing/2014/main" val="1354062991"/>
                  </a:ext>
                </a:extLst>
              </a:tr>
              <a:tr h="370840">
                <a:tc>
                  <a:txBody>
                    <a:bodyPr/>
                    <a:lstStyle/>
                    <a:p>
                      <a:r>
                        <a:rPr lang="en-US" sz="1200" dirty="0" err="1"/>
                        <a:t>pres_type</a:t>
                      </a:r>
                      <a:endParaRPr lang="en-US" sz="1200" dirty="0"/>
                    </a:p>
                  </a:txBody>
                  <a:tcPr/>
                </a:tc>
                <a:tc>
                  <a:txBody>
                    <a:bodyPr/>
                    <a:lstStyle/>
                    <a:p>
                      <a:r>
                        <a:rPr lang="en-US" sz="1200" dirty="0"/>
                        <a:t>Research Day presentation type (e.g., oral or poster presentation)</a:t>
                      </a:r>
                    </a:p>
                  </a:txBody>
                  <a:tcPr/>
                </a:tc>
                <a:tc>
                  <a:txBody>
                    <a:bodyPr/>
                    <a:lstStyle/>
                    <a:p>
                      <a:r>
                        <a:rPr lang="en-US" sz="1200" dirty="0"/>
                        <a:t>predictor</a:t>
                      </a:r>
                    </a:p>
                  </a:txBody>
                  <a:tcPr/>
                </a:tc>
                <a:tc>
                  <a:txBody>
                    <a:bodyPr/>
                    <a:lstStyle/>
                    <a:p>
                      <a:r>
                        <a:rPr lang="en-US" sz="1200" dirty="0"/>
                        <a:t>categorical</a:t>
                      </a:r>
                    </a:p>
                  </a:txBody>
                  <a:tcPr/>
                </a:tc>
                <a:tc>
                  <a:txBody>
                    <a:bodyPr/>
                    <a:lstStyle/>
                    <a:p>
                      <a:endParaRPr lang="en-US" sz="1200" dirty="0"/>
                    </a:p>
                  </a:txBody>
                  <a:tcPr/>
                </a:tc>
                <a:extLst>
                  <a:ext uri="{0D108BD9-81ED-4DB2-BD59-A6C34878D82A}">
                    <a16:rowId xmlns:a16="http://schemas.microsoft.com/office/drawing/2014/main" val="1911440843"/>
                  </a:ext>
                </a:extLst>
              </a:tr>
              <a:tr h="370840">
                <a:tc>
                  <a:txBody>
                    <a:bodyPr/>
                    <a:lstStyle/>
                    <a:p>
                      <a:r>
                        <a:rPr lang="en-US" sz="1200" dirty="0" err="1"/>
                        <a:t>res_interest</a:t>
                      </a:r>
                      <a:endParaRPr lang="en-US" sz="1200" dirty="0"/>
                    </a:p>
                  </a:txBody>
                  <a:tcPr/>
                </a:tc>
                <a:tc>
                  <a:txBody>
                    <a:bodyPr/>
                    <a:lstStyle/>
                    <a:p>
                      <a:r>
                        <a:rPr lang="en-US" sz="1200" dirty="0"/>
                        <a:t>Abstract of research submission</a:t>
                      </a:r>
                    </a:p>
                  </a:txBody>
                  <a:tcPr/>
                </a:tc>
                <a:tc>
                  <a:txBody>
                    <a:bodyPr/>
                    <a:lstStyle/>
                    <a:p>
                      <a:r>
                        <a:rPr lang="en-US" sz="1200" dirty="0"/>
                        <a:t>predictor</a:t>
                      </a:r>
                    </a:p>
                  </a:txBody>
                  <a:tcPr/>
                </a:tc>
                <a:tc>
                  <a:txBody>
                    <a:bodyPr/>
                    <a:lstStyle/>
                    <a:p>
                      <a:r>
                        <a:rPr lang="en-US" sz="1200" dirty="0"/>
                        <a:t>text</a:t>
                      </a:r>
                    </a:p>
                  </a:txBody>
                  <a:tcPr/>
                </a:tc>
                <a:tc>
                  <a:txBody>
                    <a:bodyPr/>
                    <a:lstStyle/>
                    <a:p>
                      <a:r>
                        <a:rPr lang="en-US" sz="1200" dirty="0"/>
                        <a:t>Glean top 5-10 keywords using text analytics</a:t>
                      </a:r>
                    </a:p>
                  </a:txBody>
                  <a:tcPr/>
                </a:tc>
                <a:extLst>
                  <a:ext uri="{0D108BD9-81ED-4DB2-BD59-A6C34878D82A}">
                    <a16:rowId xmlns:a16="http://schemas.microsoft.com/office/drawing/2014/main" val="1712746844"/>
                  </a:ext>
                </a:extLst>
              </a:tr>
              <a:tr h="370840">
                <a:tc>
                  <a:txBody>
                    <a:bodyPr/>
                    <a:lstStyle/>
                    <a:p>
                      <a:r>
                        <a:rPr lang="en-US" sz="1200" dirty="0"/>
                        <a:t>mentor</a:t>
                      </a:r>
                    </a:p>
                  </a:txBody>
                  <a:tcPr/>
                </a:tc>
                <a:tc>
                  <a:txBody>
                    <a:bodyPr/>
                    <a:lstStyle/>
                    <a:p>
                      <a:r>
                        <a:rPr lang="en-US" sz="1200" dirty="0"/>
                        <a:t>Faculty research mentor</a:t>
                      </a:r>
                    </a:p>
                  </a:txBody>
                  <a:tcPr/>
                </a:tc>
                <a:tc>
                  <a:txBody>
                    <a:bodyPr/>
                    <a:lstStyle/>
                    <a:p>
                      <a:r>
                        <a:rPr lang="en-US" sz="1200" dirty="0"/>
                        <a:t>predictor</a:t>
                      </a:r>
                    </a:p>
                  </a:txBody>
                  <a:tcPr/>
                </a:tc>
                <a:tc>
                  <a:txBody>
                    <a:bodyPr/>
                    <a:lstStyle/>
                    <a:p>
                      <a:r>
                        <a:rPr lang="en-US" sz="1200" dirty="0"/>
                        <a:t>text</a:t>
                      </a:r>
                    </a:p>
                  </a:txBody>
                  <a:tcPr/>
                </a:tc>
                <a:tc>
                  <a:txBody>
                    <a:bodyPr/>
                    <a:lstStyle/>
                    <a:p>
                      <a:r>
                        <a:rPr lang="en-US" sz="1200" dirty="0"/>
                        <a:t>Standardize faculty names</a:t>
                      </a:r>
                    </a:p>
                  </a:txBody>
                  <a:tcPr/>
                </a:tc>
                <a:extLst>
                  <a:ext uri="{0D108BD9-81ED-4DB2-BD59-A6C34878D82A}">
                    <a16:rowId xmlns:a16="http://schemas.microsoft.com/office/drawing/2014/main" val="39475803"/>
                  </a:ext>
                </a:extLst>
              </a:tr>
              <a:tr h="370840">
                <a:tc>
                  <a:txBody>
                    <a:bodyPr/>
                    <a:lstStyle/>
                    <a:p>
                      <a:r>
                        <a:rPr lang="en-US" sz="1200" dirty="0"/>
                        <a:t>division</a:t>
                      </a:r>
                    </a:p>
                  </a:txBody>
                  <a:tcPr/>
                </a:tc>
                <a:tc>
                  <a:txBody>
                    <a:bodyPr/>
                    <a:lstStyle/>
                    <a:p>
                      <a:r>
                        <a:rPr lang="en-US" sz="1200" dirty="0"/>
                        <a:t>College division which houses student major</a:t>
                      </a:r>
                    </a:p>
                  </a:txBody>
                  <a:tcPr/>
                </a:tc>
                <a:tc>
                  <a:txBody>
                    <a:bodyPr/>
                    <a:lstStyle/>
                    <a:p>
                      <a:r>
                        <a:rPr lang="en-US" sz="1200" dirty="0"/>
                        <a:t>predictor</a:t>
                      </a:r>
                    </a:p>
                  </a:txBody>
                  <a:tcPr/>
                </a:tc>
                <a:tc>
                  <a:txBody>
                    <a:bodyPr/>
                    <a:lstStyle/>
                    <a:p>
                      <a:r>
                        <a:rPr lang="en-US" sz="1200" dirty="0"/>
                        <a:t>categorical</a:t>
                      </a:r>
                    </a:p>
                  </a:txBody>
                  <a:tcPr/>
                </a:tc>
                <a:tc>
                  <a:txBody>
                    <a:bodyPr/>
                    <a:lstStyle/>
                    <a:p>
                      <a:r>
                        <a:rPr lang="en-US" sz="1200" dirty="0"/>
                        <a:t>Standardize division names</a:t>
                      </a:r>
                    </a:p>
                  </a:txBody>
                  <a:tcPr/>
                </a:tc>
                <a:extLst>
                  <a:ext uri="{0D108BD9-81ED-4DB2-BD59-A6C34878D82A}">
                    <a16:rowId xmlns:a16="http://schemas.microsoft.com/office/drawing/2014/main" val="1525985584"/>
                  </a:ext>
                </a:extLst>
              </a:tr>
              <a:tr h="370840">
                <a:tc>
                  <a:txBody>
                    <a:bodyPr/>
                    <a:lstStyle/>
                    <a:p>
                      <a:r>
                        <a:rPr lang="en-US" sz="1200" dirty="0"/>
                        <a:t>degree</a:t>
                      </a:r>
                    </a:p>
                  </a:txBody>
                  <a:tcPr/>
                </a:tc>
                <a:tc>
                  <a:txBody>
                    <a:bodyPr/>
                    <a:lstStyle/>
                    <a:p>
                      <a:r>
                        <a:rPr lang="en-US" sz="1200" dirty="0"/>
                        <a:t>Highest degree completed</a:t>
                      </a:r>
                    </a:p>
                  </a:txBody>
                  <a:tcPr/>
                </a:tc>
                <a:tc>
                  <a:txBody>
                    <a:bodyPr/>
                    <a:lstStyle/>
                    <a:p>
                      <a:r>
                        <a:rPr lang="en-US" sz="1200" dirty="0"/>
                        <a:t>predictor</a:t>
                      </a:r>
                    </a:p>
                  </a:txBody>
                  <a:tcPr/>
                </a:tc>
                <a:tc>
                  <a:txBody>
                    <a:bodyPr/>
                    <a:lstStyle/>
                    <a:p>
                      <a:r>
                        <a:rPr lang="en-US" sz="1200" dirty="0"/>
                        <a:t>categorical</a:t>
                      </a:r>
                    </a:p>
                  </a:txBody>
                  <a:tcPr/>
                </a:tc>
                <a:tc>
                  <a:txBody>
                    <a:bodyPr/>
                    <a:lstStyle/>
                    <a:p>
                      <a:r>
                        <a:rPr lang="en-US" sz="1200" dirty="0"/>
                        <a:t>Standardize degree labels</a:t>
                      </a:r>
                    </a:p>
                  </a:txBody>
                  <a:tcPr/>
                </a:tc>
                <a:extLst>
                  <a:ext uri="{0D108BD9-81ED-4DB2-BD59-A6C34878D82A}">
                    <a16:rowId xmlns:a16="http://schemas.microsoft.com/office/drawing/2014/main" val="4247782549"/>
                  </a:ext>
                </a:extLst>
              </a:tr>
              <a:tr h="370840">
                <a:tc>
                  <a:txBody>
                    <a:bodyPr/>
                    <a:lstStyle/>
                    <a:p>
                      <a:r>
                        <a:rPr lang="en-US" sz="1200" dirty="0"/>
                        <a:t>rise</a:t>
                      </a:r>
                    </a:p>
                  </a:txBody>
                  <a:tcPr/>
                </a:tc>
                <a:tc>
                  <a:txBody>
                    <a:bodyPr/>
                    <a:lstStyle/>
                    <a:p>
                      <a:r>
                        <a:rPr lang="en-US" sz="1200" dirty="0"/>
                        <a:t>Participant in the RISE undergraduate research program (e.g., y or n)</a:t>
                      </a:r>
                    </a:p>
                  </a:txBody>
                  <a:tcPr/>
                </a:tc>
                <a:tc>
                  <a:txBody>
                    <a:bodyPr/>
                    <a:lstStyle/>
                    <a:p>
                      <a:r>
                        <a:rPr lang="en-US" sz="1200" dirty="0"/>
                        <a:t>predictor</a:t>
                      </a:r>
                    </a:p>
                  </a:txBody>
                  <a:tcPr/>
                </a:tc>
                <a:tc>
                  <a:txBody>
                    <a:bodyPr/>
                    <a:lstStyle/>
                    <a:p>
                      <a:r>
                        <a:rPr lang="en-US" sz="1200" dirty="0"/>
                        <a:t>categorical; binary</a:t>
                      </a:r>
                    </a:p>
                  </a:txBody>
                  <a:tcPr/>
                </a:tc>
                <a:tc>
                  <a:txBody>
                    <a:bodyPr/>
                    <a:lstStyle/>
                    <a:p>
                      <a:endParaRPr lang="en-US" sz="1200"/>
                    </a:p>
                  </a:txBody>
                  <a:tcPr/>
                </a:tc>
                <a:extLst>
                  <a:ext uri="{0D108BD9-81ED-4DB2-BD59-A6C34878D82A}">
                    <a16:rowId xmlns:a16="http://schemas.microsoft.com/office/drawing/2014/main" val="2611632188"/>
                  </a:ext>
                </a:extLst>
              </a:tr>
              <a:tr h="370840">
                <a:tc>
                  <a:txBody>
                    <a:bodyPr/>
                    <a:lstStyle/>
                    <a:p>
                      <a:r>
                        <a:rPr lang="en-US" sz="1200" dirty="0" err="1"/>
                        <a:t>gpa</a:t>
                      </a:r>
                      <a:endParaRPr lang="en-US" sz="1200" dirty="0"/>
                    </a:p>
                  </a:txBody>
                  <a:tcPr/>
                </a:tc>
                <a:tc>
                  <a:txBody>
                    <a:bodyPr/>
                    <a:lstStyle/>
                    <a:p>
                      <a:r>
                        <a:rPr lang="en-US" sz="1200" dirty="0"/>
                        <a:t>Undergraduate GPA</a:t>
                      </a:r>
                    </a:p>
                  </a:txBody>
                  <a:tcPr/>
                </a:tc>
                <a:tc>
                  <a:txBody>
                    <a:bodyPr/>
                    <a:lstStyle/>
                    <a:p>
                      <a:r>
                        <a:rPr lang="en-US" sz="1200" dirty="0"/>
                        <a:t>predictor</a:t>
                      </a:r>
                    </a:p>
                  </a:txBody>
                  <a:tcPr/>
                </a:tc>
                <a:tc>
                  <a:txBody>
                    <a:bodyPr/>
                    <a:lstStyle/>
                    <a:p>
                      <a:r>
                        <a:rPr lang="en-US" sz="1200" dirty="0"/>
                        <a:t>numerical</a:t>
                      </a:r>
                    </a:p>
                  </a:txBody>
                  <a:tcPr/>
                </a:tc>
                <a:tc>
                  <a:txBody>
                    <a:bodyPr/>
                    <a:lstStyle/>
                    <a:p>
                      <a:endParaRPr lang="en-US" sz="1200" dirty="0"/>
                    </a:p>
                  </a:txBody>
                  <a:tcPr/>
                </a:tc>
                <a:extLst>
                  <a:ext uri="{0D108BD9-81ED-4DB2-BD59-A6C34878D82A}">
                    <a16:rowId xmlns:a16="http://schemas.microsoft.com/office/drawing/2014/main" val="2493099087"/>
                  </a:ext>
                </a:extLst>
              </a:tr>
              <a:tr h="370840">
                <a:tc>
                  <a:txBody>
                    <a:bodyPr/>
                    <a:lstStyle/>
                    <a:p>
                      <a:r>
                        <a:rPr lang="en-US" sz="1200" dirty="0"/>
                        <a:t>major</a:t>
                      </a:r>
                    </a:p>
                  </a:txBody>
                  <a:tcPr/>
                </a:tc>
                <a:tc>
                  <a:txBody>
                    <a:bodyPr/>
                    <a:lstStyle/>
                    <a:p>
                      <a:r>
                        <a:rPr lang="en-US" sz="1200" dirty="0"/>
                        <a:t>Undergraduate major</a:t>
                      </a:r>
                    </a:p>
                  </a:txBody>
                  <a:tcPr/>
                </a:tc>
                <a:tc>
                  <a:txBody>
                    <a:bodyPr/>
                    <a:lstStyle/>
                    <a:p>
                      <a:r>
                        <a:rPr lang="en-US" sz="1200" dirty="0"/>
                        <a:t>predictor</a:t>
                      </a:r>
                    </a:p>
                  </a:txBody>
                  <a:tcPr/>
                </a:tc>
                <a:tc>
                  <a:txBody>
                    <a:bodyPr/>
                    <a:lstStyle/>
                    <a:p>
                      <a:r>
                        <a:rPr lang="en-US" sz="1200" dirty="0"/>
                        <a:t>categorical</a:t>
                      </a:r>
                    </a:p>
                  </a:txBody>
                  <a:tcPr/>
                </a:tc>
                <a:tc>
                  <a:txBody>
                    <a:bodyPr/>
                    <a:lstStyle/>
                    <a:p>
                      <a:r>
                        <a:rPr lang="en-US" sz="1200" dirty="0"/>
                        <a:t>Standardize major; group similar old and new majors</a:t>
                      </a:r>
                    </a:p>
                  </a:txBody>
                  <a:tcPr/>
                </a:tc>
                <a:extLst>
                  <a:ext uri="{0D108BD9-81ED-4DB2-BD59-A6C34878D82A}">
                    <a16:rowId xmlns:a16="http://schemas.microsoft.com/office/drawing/2014/main" val="333557081"/>
                  </a:ext>
                </a:extLst>
              </a:tr>
              <a:tr h="370840">
                <a:tc>
                  <a:txBody>
                    <a:bodyPr/>
                    <a:lstStyle/>
                    <a:p>
                      <a:r>
                        <a:rPr lang="en-US" sz="1200" dirty="0" err="1"/>
                        <a:t>grad_year</a:t>
                      </a:r>
                      <a:endParaRPr lang="en-US" sz="1200" dirty="0"/>
                    </a:p>
                  </a:txBody>
                  <a:tcPr/>
                </a:tc>
                <a:tc>
                  <a:txBody>
                    <a:bodyPr/>
                    <a:lstStyle/>
                    <a:p>
                      <a:r>
                        <a:rPr lang="en-US" sz="1200" dirty="0"/>
                        <a:t>Graduation year</a:t>
                      </a:r>
                    </a:p>
                  </a:txBody>
                  <a:tcPr/>
                </a:tc>
                <a:tc>
                  <a:txBody>
                    <a:bodyPr/>
                    <a:lstStyle/>
                    <a:p>
                      <a:r>
                        <a:rPr lang="en-US" sz="1200" dirty="0"/>
                        <a:t>predictor</a:t>
                      </a:r>
                    </a:p>
                  </a:txBody>
                  <a:tcPr/>
                </a:tc>
                <a:tc>
                  <a:txBody>
                    <a:bodyPr/>
                    <a:lstStyle/>
                    <a:p>
                      <a:r>
                        <a:rPr lang="en-US" sz="1200" dirty="0"/>
                        <a:t>categorical</a:t>
                      </a:r>
                    </a:p>
                  </a:txBody>
                  <a:tcPr/>
                </a:tc>
                <a:tc>
                  <a:txBody>
                    <a:bodyPr/>
                    <a:lstStyle/>
                    <a:p>
                      <a:endParaRPr lang="en-US" sz="1200" dirty="0"/>
                    </a:p>
                  </a:txBody>
                  <a:tcPr/>
                </a:tc>
                <a:extLst>
                  <a:ext uri="{0D108BD9-81ED-4DB2-BD59-A6C34878D82A}">
                    <a16:rowId xmlns:a16="http://schemas.microsoft.com/office/drawing/2014/main" val="105334834"/>
                  </a:ext>
                </a:extLst>
              </a:tr>
              <a:tr h="370840">
                <a:tc>
                  <a:txBody>
                    <a:bodyPr/>
                    <a:lstStyle/>
                    <a:p>
                      <a:r>
                        <a:rPr lang="en-US" sz="1200" dirty="0"/>
                        <a:t>award</a:t>
                      </a:r>
                    </a:p>
                  </a:txBody>
                  <a:tcPr/>
                </a:tc>
                <a:tc>
                  <a:txBody>
                    <a:bodyPr/>
                    <a:lstStyle/>
                    <a:p>
                      <a:r>
                        <a:rPr lang="en-US" sz="1200" dirty="0"/>
                        <a:t>Research Day award</a:t>
                      </a:r>
                    </a:p>
                  </a:txBody>
                  <a:tcPr/>
                </a:tc>
                <a:tc>
                  <a:txBody>
                    <a:bodyPr/>
                    <a:lstStyle/>
                    <a:p>
                      <a:r>
                        <a:rPr lang="en-US" sz="1200" dirty="0"/>
                        <a:t>predictor</a:t>
                      </a:r>
                    </a:p>
                  </a:txBody>
                  <a:tcPr/>
                </a:tc>
                <a:tc>
                  <a:txBody>
                    <a:bodyPr/>
                    <a:lstStyle/>
                    <a:p>
                      <a:r>
                        <a:rPr lang="en-US" sz="1200" dirty="0"/>
                        <a:t>categorical</a:t>
                      </a:r>
                    </a:p>
                  </a:txBody>
                  <a:tcPr/>
                </a:tc>
                <a:tc>
                  <a:txBody>
                    <a:bodyPr/>
                    <a:lstStyle/>
                    <a:p>
                      <a:r>
                        <a:rPr lang="en-US" sz="1200" dirty="0"/>
                        <a:t>Standardize award categories</a:t>
                      </a:r>
                    </a:p>
                  </a:txBody>
                  <a:tcPr/>
                </a:tc>
                <a:extLst>
                  <a:ext uri="{0D108BD9-81ED-4DB2-BD59-A6C34878D82A}">
                    <a16:rowId xmlns:a16="http://schemas.microsoft.com/office/drawing/2014/main" val="3514849110"/>
                  </a:ext>
                </a:extLst>
              </a:tr>
              <a:tr h="370840">
                <a:tc>
                  <a:txBody>
                    <a:bodyPr/>
                    <a:lstStyle/>
                    <a:p>
                      <a:r>
                        <a:rPr lang="en-US" sz="1200" dirty="0"/>
                        <a:t>doctorate</a:t>
                      </a:r>
                    </a:p>
                  </a:txBody>
                  <a:tcPr/>
                </a:tc>
                <a:tc>
                  <a:txBody>
                    <a:bodyPr/>
                    <a:lstStyle/>
                    <a:p>
                      <a:r>
                        <a:rPr lang="en-US" sz="1200" dirty="0"/>
                        <a:t>Doctorate earned (e.g., y or n)</a:t>
                      </a:r>
                    </a:p>
                  </a:txBody>
                  <a:tcPr/>
                </a:tc>
                <a:tc>
                  <a:txBody>
                    <a:bodyPr/>
                    <a:lstStyle/>
                    <a:p>
                      <a:r>
                        <a:rPr lang="en-US" sz="1200" dirty="0"/>
                        <a:t>response</a:t>
                      </a:r>
                    </a:p>
                  </a:txBody>
                  <a:tcPr/>
                </a:tc>
                <a:tc>
                  <a:txBody>
                    <a:bodyPr/>
                    <a:lstStyle/>
                    <a:p>
                      <a:r>
                        <a:rPr lang="en-US" sz="1200" dirty="0"/>
                        <a:t>categorical; binary</a:t>
                      </a:r>
                    </a:p>
                  </a:txBody>
                  <a:tcPr/>
                </a:tc>
                <a:tc>
                  <a:txBody>
                    <a:bodyPr/>
                    <a:lstStyle/>
                    <a:p>
                      <a:endParaRPr lang="en-US" sz="1200" dirty="0"/>
                    </a:p>
                  </a:txBody>
                  <a:tcPr/>
                </a:tc>
                <a:extLst>
                  <a:ext uri="{0D108BD9-81ED-4DB2-BD59-A6C34878D82A}">
                    <a16:rowId xmlns:a16="http://schemas.microsoft.com/office/drawing/2014/main" val="3563921761"/>
                  </a:ext>
                </a:extLst>
              </a:tr>
            </a:tbl>
          </a:graphicData>
        </a:graphic>
      </p:graphicFrame>
      <p:sp>
        <p:nvSpPr>
          <p:cNvPr id="3" name="Slide Number Placeholder 2">
            <a:extLst>
              <a:ext uri="{FF2B5EF4-FFF2-40B4-BE49-F238E27FC236}">
                <a16:creationId xmlns:a16="http://schemas.microsoft.com/office/drawing/2014/main" id="{7DF420DE-9085-BE4F-8A7F-0937E6FC2C12}"/>
              </a:ext>
            </a:extLst>
          </p:cNvPr>
          <p:cNvSpPr>
            <a:spLocks noGrp="1"/>
          </p:cNvSpPr>
          <p:nvPr>
            <p:ph type="sldNum" sz="quarter" idx="12"/>
          </p:nvPr>
        </p:nvSpPr>
        <p:spPr/>
        <p:txBody>
          <a:bodyPr/>
          <a:lstStyle/>
          <a:p>
            <a:fld id="{A3F6C9BC-867C-3644-8A54-107DAF1B91EA}" type="slidenum">
              <a:rPr lang="en-US" smtClean="0"/>
              <a:t>7</a:t>
            </a:fld>
            <a:endParaRPr lang="en-US"/>
          </a:p>
        </p:txBody>
      </p:sp>
    </p:spTree>
    <p:extLst>
      <p:ext uri="{BB962C8B-B14F-4D97-AF65-F5344CB8AC3E}">
        <p14:creationId xmlns:p14="http://schemas.microsoft.com/office/powerpoint/2010/main" val="385074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2C46-30D6-554B-B3AA-38A38444DD06}"/>
              </a:ext>
            </a:extLst>
          </p:cNvPr>
          <p:cNvSpPr>
            <a:spLocks noGrp="1"/>
          </p:cNvSpPr>
          <p:nvPr>
            <p:ph type="title"/>
          </p:nvPr>
        </p:nvSpPr>
        <p:spPr/>
        <p:txBody>
          <a:bodyPr>
            <a:normAutofit/>
          </a:bodyPr>
          <a:lstStyle/>
          <a:p>
            <a:r>
              <a:rPr lang="en-US" sz="3600" b="1" dirty="0"/>
              <a:t>Success Metrics for the Model</a:t>
            </a:r>
          </a:p>
        </p:txBody>
      </p:sp>
      <p:sp>
        <p:nvSpPr>
          <p:cNvPr id="4" name="Text Placeholder 3">
            <a:extLst>
              <a:ext uri="{FF2B5EF4-FFF2-40B4-BE49-F238E27FC236}">
                <a16:creationId xmlns:a16="http://schemas.microsoft.com/office/drawing/2014/main" id="{5D739384-C0A8-3040-AD0E-0690E49D47FD}"/>
              </a:ext>
            </a:extLst>
          </p:cNvPr>
          <p:cNvSpPr>
            <a:spLocks noGrp="1"/>
          </p:cNvSpPr>
          <p:nvPr>
            <p:ph type="body" idx="1"/>
          </p:nvPr>
        </p:nvSpPr>
        <p:spPr/>
        <p:txBody>
          <a:bodyPr>
            <a:normAutofit/>
          </a:bodyPr>
          <a:lstStyle/>
          <a:p>
            <a:r>
              <a:rPr lang="en-US" dirty="0"/>
              <a:t>General Success Metrics</a:t>
            </a:r>
          </a:p>
        </p:txBody>
      </p:sp>
      <p:sp>
        <p:nvSpPr>
          <p:cNvPr id="3" name="Content Placeholder 2">
            <a:extLst>
              <a:ext uri="{FF2B5EF4-FFF2-40B4-BE49-F238E27FC236}">
                <a16:creationId xmlns:a16="http://schemas.microsoft.com/office/drawing/2014/main" id="{ECCDB0AF-4B6B-C147-AFD0-1D2E7F122870}"/>
              </a:ext>
            </a:extLst>
          </p:cNvPr>
          <p:cNvSpPr>
            <a:spLocks noGrp="1"/>
          </p:cNvSpPr>
          <p:nvPr>
            <p:ph sz="half" idx="2"/>
          </p:nvPr>
        </p:nvSpPr>
        <p:spPr/>
        <p:txBody>
          <a:bodyPr>
            <a:normAutofit fontScale="92500" lnSpcReduction="10000"/>
          </a:bodyPr>
          <a:lstStyle/>
          <a:p>
            <a:r>
              <a:rPr lang="en-US" dirty="0"/>
              <a:t>Confusion matrix</a:t>
            </a:r>
          </a:p>
          <a:p>
            <a:r>
              <a:rPr lang="en-US" dirty="0"/>
              <a:t>Accuracy</a:t>
            </a:r>
          </a:p>
          <a:p>
            <a:r>
              <a:rPr lang="en-US" dirty="0"/>
              <a:t>Bias, Variance, and Model Complexity</a:t>
            </a:r>
          </a:p>
        </p:txBody>
      </p:sp>
      <p:sp>
        <p:nvSpPr>
          <p:cNvPr id="5" name="Text Placeholder 4">
            <a:extLst>
              <a:ext uri="{FF2B5EF4-FFF2-40B4-BE49-F238E27FC236}">
                <a16:creationId xmlns:a16="http://schemas.microsoft.com/office/drawing/2014/main" id="{7907DAEF-3FD2-DB45-BE8B-257D0F03DD1A}"/>
              </a:ext>
            </a:extLst>
          </p:cNvPr>
          <p:cNvSpPr>
            <a:spLocks noGrp="1"/>
          </p:cNvSpPr>
          <p:nvPr>
            <p:ph type="body" sz="quarter" idx="3"/>
          </p:nvPr>
        </p:nvSpPr>
        <p:spPr/>
        <p:txBody>
          <a:bodyPr>
            <a:normAutofit/>
          </a:bodyPr>
          <a:lstStyle/>
          <a:p>
            <a:r>
              <a:rPr lang="en-US" dirty="0"/>
              <a:t>Additional model success metrics</a:t>
            </a:r>
          </a:p>
        </p:txBody>
      </p:sp>
      <p:sp>
        <p:nvSpPr>
          <p:cNvPr id="6" name="Content Placeholder 5">
            <a:extLst>
              <a:ext uri="{FF2B5EF4-FFF2-40B4-BE49-F238E27FC236}">
                <a16:creationId xmlns:a16="http://schemas.microsoft.com/office/drawing/2014/main" id="{B33AE793-E0A6-D348-B35B-A1325015D9D2}"/>
              </a:ext>
            </a:extLst>
          </p:cNvPr>
          <p:cNvSpPr>
            <a:spLocks noGrp="1"/>
          </p:cNvSpPr>
          <p:nvPr>
            <p:ph sz="quarter" idx="4"/>
          </p:nvPr>
        </p:nvSpPr>
        <p:spPr/>
        <p:txBody>
          <a:bodyPr>
            <a:normAutofit fontScale="92500" lnSpcReduction="10000"/>
          </a:bodyPr>
          <a:lstStyle/>
          <a:p>
            <a:r>
              <a:rPr lang="en-US" b="1" dirty="0">
                <a:solidFill>
                  <a:srgbClr val="0070C0"/>
                </a:solidFill>
              </a:rPr>
              <a:t>Regression model</a:t>
            </a:r>
          </a:p>
          <a:p>
            <a:pPr lvl="1"/>
            <a:r>
              <a:rPr lang="en-US" dirty="0"/>
              <a:t>p-value</a:t>
            </a:r>
          </a:p>
          <a:p>
            <a:pPr lvl="1"/>
            <a:r>
              <a:rPr lang="en-US" dirty="0"/>
              <a:t>MSE</a:t>
            </a:r>
          </a:p>
          <a:p>
            <a:pPr lvl="1"/>
            <a:r>
              <a:rPr lang="en-US" dirty="0"/>
              <a:t>R2 and Adjusted R2</a:t>
            </a:r>
          </a:p>
          <a:p>
            <a:r>
              <a:rPr lang="en-US" b="1" dirty="0">
                <a:solidFill>
                  <a:srgbClr val="0070C0"/>
                </a:solidFill>
              </a:rPr>
              <a:t>Logistic classifier</a:t>
            </a:r>
          </a:p>
          <a:p>
            <a:pPr lvl="1"/>
            <a:r>
              <a:rPr lang="en-US" dirty="0"/>
              <a:t>ROC/AUC Curve</a:t>
            </a:r>
          </a:p>
          <a:p>
            <a:r>
              <a:rPr lang="en-US" b="1" dirty="0">
                <a:solidFill>
                  <a:srgbClr val="0070C0"/>
                </a:solidFill>
              </a:rPr>
              <a:t>Decision tree</a:t>
            </a:r>
          </a:p>
          <a:p>
            <a:pPr lvl="1"/>
            <a:r>
              <a:rPr lang="en-US" dirty="0"/>
              <a:t>Minimal node impurities using:</a:t>
            </a:r>
          </a:p>
          <a:p>
            <a:pPr lvl="2"/>
            <a:r>
              <a:rPr lang="en-US" dirty="0"/>
              <a:t>GINI Index, cross-entropy, and misclassification error</a:t>
            </a:r>
          </a:p>
        </p:txBody>
      </p:sp>
      <p:sp>
        <p:nvSpPr>
          <p:cNvPr id="7" name="Slide Number Placeholder 6">
            <a:extLst>
              <a:ext uri="{FF2B5EF4-FFF2-40B4-BE49-F238E27FC236}">
                <a16:creationId xmlns:a16="http://schemas.microsoft.com/office/drawing/2014/main" id="{ADB24A33-9E42-4245-A74E-848A731470F8}"/>
              </a:ext>
            </a:extLst>
          </p:cNvPr>
          <p:cNvSpPr>
            <a:spLocks noGrp="1"/>
          </p:cNvSpPr>
          <p:nvPr>
            <p:ph type="sldNum" sz="quarter" idx="12"/>
          </p:nvPr>
        </p:nvSpPr>
        <p:spPr/>
        <p:txBody>
          <a:bodyPr/>
          <a:lstStyle/>
          <a:p>
            <a:fld id="{A3F6C9BC-867C-3644-8A54-107DAF1B91EA}" type="slidenum">
              <a:rPr lang="en-US" smtClean="0"/>
              <a:t>8</a:t>
            </a:fld>
            <a:endParaRPr lang="en-US" dirty="0"/>
          </a:p>
        </p:txBody>
      </p:sp>
    </p:spTree>
    <p:extLst>
      <p:ext uri="{BB962C8B-B14F-4D97-AF65-F5344CB8AC3E}">
        <p14:creationId xmlns:p14="http://schemas.microsoft.com/office/powerpoint/2010/main" val="206751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93E1-EE30-8D45-803D-297CD513584E}"/>
              </a:ext>
            </a:extLst>
          </p:cNvPr>
          <p:cNvSpPr>
            <a:spLocks noGrp="1"/>
          </p:cNvSpPr>
          <p:nvPr>
            <p:ph type="title"/>
          </p:nvPr>
        </p:nvSpPr>
        <p:spPr/>
        <p:txBody>
          <a:bodyPr/>
          <a:lstStyle/>
          <a:p>
            <a:r>
              <a:rPr lang="en-US" dirty="0"/>
              <a:t>Analytic Infrastructure</a:t>
            </a:r>
            <a:endParaRPr lang="en-US" dirty="0">
              <a:solidFill>
                <a:srgbClr val="00B050"/>
              </a:solidFill>
            </a:endParaRPr>
          </a:p>
        </p:txBody>
      </p:sp>
      <p:sp>
        <p:nvSpPr>
          <p:cNvPr id="3" name="Content Placeholder 2">
            <a:extLst>
              <a:ext uri="{FF2B5EF4-FFF2-40B4-BE49-F238E27FC236}">
                <a16:creationId xmlns:a16="http://schemas.microsoft.com/office/drawing/2014/main" id="{14F3C6D8-00C8-B24B-B98F-FA8E4D3D6DAA}"/>
              </a:ext>
            </a:extLst>
          </p:cNvPr>
          <p:cNvSpPr>
            <a:spLocks noGrp="1"/>
          </p:cNvSpPr>
          <p:nvPr>
            <p:ph idx="1"/>
          </p:nvPr>
        </p:nvSpPr>
        <p:spPr/>
        <p:txBody>
          <a:bodyPr/>
          <a:lstStyle/>
          <a:p>
            <a:r>
              <a:rPr lang="en-US" b="1" dirty="0"/>
              <a:t>Pandas/Python or SQL:</a:t>
            </a:r>
            <a:r>
              <a:rPr lang="en-US" dirty="0"/>
              <a:t> Combine the datasets</a:t>
            </a:r>
            <a:endParaRPr lang="en-US" b="1" dirty="0"/>
          </a:p>
          <a:p>
            <a:r>
              <a:rPr lang="en-US" b="1" dirty="0" err="1"/>
              <a:t>OpenRefine</a:t>
            </a:r>
            <a:r>
              <a:rPr lang="en-US" dirty="0"/>
              <a:t>: Clean and standardize categorical fields</a:t>
            </a:r>
          </a:p>
          <a:p>
            <a:r>
              <a:rPr lang="en-US" b="1" dirty="0" err="1"/>
              <a:t>Gephi</a:t>
            </a:r>
            <a:r>
              <a:rPr lang="en-US" dirty="0"/>
              <a:t>: Illustrate relationships between student, mentors, and programs and number of research engagements</a:t>
            </a:r>
          </a:p>
          <a:p>
            <a:r>
              <a:rPr lang="en-US" b="1" dirty="0"/>
              <a:t>Excel</a:t>
            </a:r>
            <a:r>
              <a:rPr lang="en-US" dirty="0"/>
              <a:t>: Data storage</a:t>
            </a:r>
          </a:p>
          <a:p>
            <a:r>
              <a:rPr lang="en-US" b="1" dirty="0"/>
              <a:t>R and/or Python</a:t>
            </a:r>
            <a:r>
              <a:rPr lang="en-US" dirty="0"/>
              <a:t>: Run the analyses (text and model) and generating performance plots</a:t>
            </a:r>
          </a:p>
          <a:p>
            <a:r>
              <a:rPr lang="en-US" b="1" dirty="0"/>
              <a:t>Tableau</a:t>
            </a:r>
            <a:r>
              <a:rPr lang="en-US" dirty="0"/>
              <a:t>: Data visualization</a:t>
            </a:r>
          </a:p>
        </p:txBody>
      </p:sp>
      <p:sp>
        <p:nvSpPr>
          <p:cNvPr id="4" name="Slide Number Placeholder 3">
            <a:extLst>
              <a:ext uri="{FF2B5EF4-FFF2-40B4-BE49-F238E27FC236}">
                <a16:creationId xmlns:a16="http://schemas.microsoft.com/office/drawing/2014/main" id="{232F4AC4-F7DF-2341-A3E4-C44ACF48B1EE}"/>
              </a:ext>
            </a:extLst>
          </p:cNvPr>
          <p:cNvSpPr>
            <a:spLocks noGrp="1"/>
          </p:cNvSpPr>
          <p:nvPr>
            <p:ph type="sldNum" sz="quarter" idx="12"/>
          </p:nvPr>
        </p:nvSpPr>
        <p:spPr/>
        <p:txBody>
          <a:bodyPr/>
          <a:lstStyle/>
          <a:p>
            <a:fld id="{A3F6C9BC-867C-3644-8A54-107DAF1B91EA}" type="slidenum">
              <a:rPr lang="en-US" smtClean="0"/>
              <a:t>9</a:t>
            </a:fld>
            <a:endParaRPr lang="en-US"/>
          </a:p>
        </p:txBody>
      </p:sp>
    </p:spTree>
    <p:extLst>
      <p:ext uri="{BB962C8B-B14F-4D97-AF65-F5344CB8AC3E}">
        <p14:creationId xmlns:p14="http://schemas.microsoft.com/office/powerpoint/2010/main" val="3407471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804</Words>
  <Application>Microsoft Macintosh PowerPoint</Application>
  <PresentationFormat>Widescreen</PresentationFormat>
  <Paragraphs>147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Impact of Undergraduate Research on Doctoral Attainment of Spelman College Graduates</vt:lpstr>
      <vt:lpstr>Overview</vt:lpstr>
      <vt:lpstr>Purpose</vt:lpstr>
      <vt:lpstr>High-Level Tasks</vt:lpstr>
      <vt:lpstr>Conduct Literature Search</vt:lpstr>
      <vt:lpstr>Data Science Problem</vt:lpstr>
      <vt:lpstr>Sample of Key Predictors/Response Variable</vt:lpstr>
      <vt:lpstr>Success Metrics for the Model</vt:lpstr>
      <vt:lpstr>Analytic Infrastructure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jjohn134</dc:creator>
  <cp:lastModifiedBy>Microsoft Office User</cp:lastModifiedBy>
  <cp:revision>49</cp:revision>
  <cp:lastPrinted>2019-06-16T23:25:09Z</cp:lastPrinted>
  <dcterms:created xsi:type="dcterms:W3CDTF">2019-06-16T11:09:33Z</dcterms:created>
  <dcterms:modified xsi:type="dcterms:W3CDTF">2019-11-13T17:01:38Z</dcterms:modified>
</cp:coreProperties>
</file>