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9"/>
  </p:notesMasterIdLst>
  <p:sldIdLst>
    <p:sldId id="256" r:id="rId2"/>
    <p:sldId id="257"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26" r:id="rId33"/>
    <p:sldId id="328" r:id="rId34"/>
    <p:sldId id="327" r:id="rId35"/>
    <p:sldId id="288" r:id="rId36"/>
    <p:sldId id="289" r:id="rId37"/>
    <p:sldId id="342" r:id="rId38"/>
    <p:sldId id="343"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7" r:id="rId54"/>
    <p:sldId id="308" r:id="rId55"/>
    <p:sldId id="309" r:id="rId56"/>
    <p:sldId id="310" r:id="rId57"/>
    <p:sldId id="311" r:id="rId58"/>
    <p:sldId id="312" r:id="rId59"/>
    <p:sldId id="313" r:id="rId60"/>
    <p:sldId id="314" r:id="rId61"/>
    <p:sldId id="316" r:id="rId62"/>
    <p:sldId id="317" r:id="rId63"/>
    <p:sldId id="318" r:id="rId64"/>
    <p:sldId id="319" r:id="rId65"/>
    <p:sldId id="320" r:id="rId66"/>
    <p:sldId id="321" r:id="rId67"/>
    <p:sldId id="322" r:id="rId68"/>
    <p:sldId id="323" r:id="rId69"/>
    <p:sldId id="324" r:id="rId70"/>
    <p:sldId id="325" r:id="rId71"/>
    <p:sldId id="315" r:id="rId72"/>
    <p:sldId id="304" r:id="rId73"/>
    <p:sldId id="305" r:id="rId74"/>
    <p:sldId id="306"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6986" autoAdjust="0"/>
    <p:restoredTop sz="95064" autoAdjust="0"/>
  </p:normalViewPr>
  <p:slideViewPr>
    <p:cSldViewPr snapToGrid="0">
      <p:cViewPr varScale="1">
        <p:scale>
          <a:sx n="75" d="100"/>
          <a:sy n="75" d="100"/>
        </p:scale>
        <p:origin x="-86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B27BD-4053-451D-A267-E1C54D0F9042}" type="datetimeFigureOut">
              <a:rPr lang="en-US" smtClean="0"/>
              <a:pPr/>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D7882-5966-438E-BE5C-8F1B47A6262E}" type="slidenum">
              <a:rPr lang="en-US" smtClean="0"/>
              <a:pPr/>
              <a:t>‹#›</a:t>
            </a:fld>
            <a:endParaRPr lang="en-US"/>
          </a:p>
        </p:txBody>
      </p:sp>
    </p:spTree>
    <p:extLst>
      <p:ext uri="{BB962C8B-B14F-4D97-AF65-F5344CB8AC3E}">
        <p14:creationId xmlns:p14="http://schemas.microsoft.com/office/powerpoint/2010/main" xmlns="" val="265359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http://www.groovy-tutorial.org/basic-json/</a:t>
            </a:r>
          </a:p>
        </p:txBody>
      </p:sp>
      <p:sp>
        <p:nvSpPr>
          <p:cNvPr id="4" name="Slide Number Placeholder 3"/>
          <p:cNvSpPr>
            <a:spLocks noGrp="1"/>
          </p:cNvSpPr>
          <p:nvPr>
            <p:ph type="sldNum" sz="quarter" idx="10"/>
          </p:nvPr>
        </p:nvSpPr>
        <p:spPr/>
        <p:txBody>
          <a:bodyPr/>
          <a:lstStyle/>
          <a:p>
            <a:fld id="{7DBD7882-5966-438E-BE5C-8F1B47A6262E}" type="slidenum">
              <a:rPr lang="en-US" smtClean="0"/>
              <a:pPr/>
              <a:t>72</a:t>
            </a:fld>
            <a:endParaRPr lang="en-US"/>
          </a:p>
        </p:txBody>
      </p:sp>
    </p:spTree>
    <p:extLst>
      <p:ext uri="{BB962C8B-B14F-4D97-AF65-F5344CB8AC3E}">
        <p14:creationId xmlns:p14="http://schemas.microsoft.com/office/powerpoint/2010/main" xmlns="" val="3299350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ctrTitle"/>
          </p:nvPr>
        </p:nvSpPr>
        <p:spPr>
          <a:xfrm>
            <a:off x="914400" y="2644776"/>
            <a:ext cx="10363200" cy="1470025"/>
          </a:xfrm>
        </p:spPr>
        <p:txBody>
          <a:bodyPr/>
          <a:lstStyle>
            <a:lvl1pPr algn="r">
              <a:defRPr sz="3600">
                <a:solidFill>
                  <a:srgbClr val="FF3300"/>
                </a:solidFill>
              </a:defRPr>
            </a:lvl1pPr>
          </a:lstStyle>
          <a:p>
            <a:pPr lvl="0"/>
            <a:r>
              <a:rPr lang="en-US" noProof="0"/>
              <a:t>Click to edit Master title style</a:t>
            </a:r>
          </a:p>
        </p:txBody>
      </p:sp>
      <p:sp>
        <p:nvSpPr>
          <p:cNvPr id="210947" name="Rectangle 3"/>
          <p:cNvSpPr>
            <a:spLocks noGrp="1" noChangeArrowheads="1"/>
          </p:cNvSpPr>
          <p:nvPr>
            <p:ph type="subTitle" idx="1"/>
          </p:nvPr>
        </p:nvSpPr>
        <p:spPr>
          <a:xfrm>
            <a:off x="2743200" y="4267200"/>
            <a:ext cx="8534400" cy="1752600"/>
          </a:xfrm>
        </p:spPr>
        <p:txBody>
          <a:bodyPr/>
          <a:lstStyle>
            <a:lvl1pPr marL="0" indent="0" algn="r">
              <a:buFont typeface="Wingdings" panose="05000000000000000000" pitchFamily="2" charset="2"/>
              <a:buNone/>
              <a:defRPr sz="3200">
                <a:latin typeface="Arial" panose="020B0604020202020204" pitchFamily="34" charset="0"/>
              </a:defRPr>
            </a:lvl1pPr>
          </a:lstStyle>
          <a:p>
            <a:pPr lvl="0"/>
            <a:r>
              <a:rPr lang="en-US" noProof="0"/>
              <a:t>Click to edit Master subtitle style</a:t>
            </a:r>
          </a:p>
        </p:txBody>
      </p:sp>
    </p:spTree>
    <p:extLst>
      <p:ext uri="{BB962C8B-B14F-4D97-AF65-F5344CB8AC3E}">
        <p14:creationId xmlns:p14="http://schemas.microsoft.com/office/powerpoint/2010/main" xmlns="" val="919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61633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1"/>
            <a:ext cx="2743200" cy="6049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76201"/>
            <a:ext cx="8026400" cy="60499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7701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6999"/>
            <a:ext cx="2844800" cy="274320"/>
          </a:xfrm>
          <a:prstGeom prst="rect">
            <a:avLst/>
          </a:prstGeom>
        </p:spPr>
        <p:txBody>
          <a:bodyPr/>
          <a:lstStyle/>
          <a:p>
            <a:fld id="{5FD78586-F485-3A4B-8AFF-CEEA4986EF1E}" type="datetimeFigureOut">
              <a:rPr lang="en-US" smtClean="0"/>
              <a:pPr/>
              <a:t>6/30/2021</a:t>
            </a:fld>
            <a:endParaRPr lang="en-US"/>
          </a:p>
        </p:txBody>
      </p:sp>
      <p:sp>
        <p:nvSpPr>
          <p:cNvPr id="5" name="Footer Placeholder 4"/>
          <p:cNvSpPr>
            <a:spLocks noGrp="1"/>
          </p:cNvSpPr>
          <p:nvPr>
            <p:ph type="ftr" sz="quarter" idx="11"/>
          </p:nvPr>
        </p:nvSpPr>
        <p:spPr>
          <a:xfrm>
            <a:off x="3520801" y="6476999"/>
            <a:ext cx="7343625"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10939195" y="6476999"/>
            <a:ext cx="978485" cy="274320"/>
          </a:xfrm>
          <a:prstGeom prst="rect">
            <a:avLst/>
          </a:prstGeom>
        </p:spPr>
        <p:txBody>
          <a:bodyPr/>
          <a:lstStyle/>
          <a:p>
            <a:fld id="{98091E5B-085A-B94D-9C44-236AC7262D58}" type="slidenum">
              <a:rPr lang="en-US" smtClean="0"/>
              <a:pPr/>
              <a:t>‹#›</a:t>
            </a:fld>
            <a:endParaRPr lang="en-US"/>
          </a:p>
        </p:txBody>
      </p:sp>
    </p:spTree>
    <p:extLst>
      <p:ext uri="{BB962C8B-B14F-4D97-AF65-F5344CB8AC3E}">
        <p14:creationId xmlns:p14="http://schemas.microsoft.com/office/powerpoint/2010/main" xmlns="" val="620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01176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xmlns="" val="65784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71601"/>
            <a:ext cx="5384800" cy="4754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7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91060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44071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782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xmlns="" val="410229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xmlns="" val="377573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bwMode="auto">
          <a:xfrm>
            <a:off x="609600" y="76200"/>
            <a:ext cx="109728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9923" name="Rectangle 3"/>
          <p:cNvSpPr>
            <a:spLocks noGrp="1" noChangeArrowheads="1"/>
          </p:cNvSpPr>
          <p:nvPr>
            <p:ph type="body" idx="1"/>
          </p:nvPr>
        </p:nvSpPr>
        <p:spPr bwMode="auto">
          <a:xfrm>
            <a:off x="609600" y="1371601"/>
            <a:ext cx="10972800" cy="4754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9926" name="Text Box 6"/>
          <p:cNvSpPr txBox="1">
            <a:spLocks noChangeArrowheads="1"/>
          </p:cNvSpPr>
          <p:nvPr/>
        </p:nvSpPr>
        <p:spPr bwMode="auto">
          <a:xfrm>
            <a:off x="5842000" y="6446838"/>
            <a:ext cx="508000" cy="2143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fld id="{096FC042-6DF0-4648-B7A2-06B2B53207E4}" type="slidenum">
              <a:rPr lang="en-US" sz="800">
                <a:latin typeface="Tahoma" panose="020B0604030504040204" pitchFamily="34" charset="0"/>
              </a:rPr>
              <a:pPr/>
              <a:t>‹#›</a:t>
            </a:fld>
            <a:endParaRPr lang="en-US" sz="800">
              <a:latin typeface="Tahoma" panose="020B0604030504040204" pitchFamily="34" charset="0"/>
            </a:endParaRPr>
          </a:p>
        </p:txBody>
      </p:sp>
    </p:spTree>
    <p:extLst>
      <p:ext uri="{BB962C8B-B14F-4D97-AF65-F5344CB8AC3E}">
        <p14:creationId xmlns:p14="http://schemas.microsoft.com/office/powerpoint/2010/main" xmlns="" val="321673056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blinds(horizontal)">
                                      <p:cBhvr>
                                        <p:cTn id="7" dur="500"/>
                                        <p:tgtEl>
                                          <p:spTgt spid="209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09923"/>
                                        </p:tgtEl>
                                        <p:attrNameLst>
                                          <p:attrName>style.visibility</p:attrName>
                                        </p:attrNameLst>
                                      </p:cBhvr>
                                      <p:to>
                                        <p:strVal val="visible"/>
                                      </p:to>
                                    </p:set>
                                    <p:animEffect transition="in" filter="randombar(vertical)">
                                      <p:cBhvr>
                                        <p:cTn id="12" dur="500"/>
                                        <p:tgtEl>
                                          <p:spTgt spid="20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nimBg="1" autoUpdateAnimBg="0"/>
      <p:bldP spid="209923" grpId="0" animBg="1" autoUpdateAnimBg="0">
        <p:tmplLst>
          <p:tmpl>
            <p:tnLst>
              <p:par>
                <p:cTn presetID="14" presetClass="entr" presetSubtype="5" fill="hold" nodeType="clickEffect">
                  <p:stCondLst>
                    <p:cond delay="0"/>
                  </p:stCondLst>
                  <p:childTnLst>
                    <p:set>
                      <p:cBhvr>
                        <p:cTn dur="1" fill="hold">
                          <p:stCondLst>
                            <p:cond delay="0"/>
                          </p:stCondLst>
                        </p:cTn>
                        <p:tgtEl>
                          <p:spTgt spid="209923"/>
                        </p:tgtEl>
                        <p:attrNameLst>
                          <p:attrName>style.visibility</p:attrName>
                        </p:attrNameLst>
                      </p:cBhvr>
                      <p:to>
                        <p:strVal val="visible"/>
                      </p:to>
                    </p:set>
                    <p:animEffect transition="in" filter="randombar(vertical)">
                      <p:cBhvr>
                        <p:cTn dur="500"/>
                        <p:tgtEl>
                          <p:spTgt spid="209923"/>
                        </p:tgtEl>
                      </p:cBhvr>
                    </p:animEffect>
                  </p:childTnLst>
                </p:cTn>
              </p:par>
            </p:tnLst>
          </p:tmpl>
        </p:tmplLst>
      </p:bldP>
    </p:bldLst>
  </p:timing>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panose="020B0604020202020204" pitchFamily="34" charset="0"/>
        </a:defRPr>
      </a:lvl2pPr>
      <a:lvl3pPr algn="l" rtl="0" eaLnBrk="1" fontAlgn="base" hangingPunct="1">
        <a:spcBef>
          <a:spcPct val="0"/>
        </a:spcBef>
        <a:spcAft>
          <a:spcPct val="0"/>
        </a:spcAft>
        <a:defRPr sz="3200" b="1">
          <a:solidFill>
            <a:schemeClr val="tx2"/>
          </a:solidFill>
          <a:latin typeface="Arial" panose="020B0604020202020204" pitchFamily="34" charset="0"/>
        </a:defRPr>
      </a:lvl3pPr>
      <a:lvl4pPr algn="l" rtl="0" eaLnBrk="1" fontAlgn="base" hangingPunct="1">
        <a:spcBef>
          <a:spcPct val="0"/>
        </a:spcBef>
        <a:spcAft>
          <a:spcPct val="0"/>
        </a:spcAft>
        <a:defRPr sz="3200" b="1">
          <a:solidFill>
            <a:schemeClr val="tx2"/>
          </a:solidFill>
          <a:latin typeface="Arial" panose="020B0604020202020204" pitchFamily="34" charset="0"/>
        </a:defRPr>
      </a:lvl4pPr>
      <a:lvl5pPr algn="l" rtl="0" eaLnBrk="1" fontAlgn="base" hangingPunct="1">
        <a:spcBef>
          <a:spcPct val="0"/>
        </a:spcBef>
        <a:spcAft>
          <a:spcPct val="0"/>
        </a:spcAft>
        <a:defRPr sz="3200" b="1">
          <a:solidFill>
            <a:schemeClr val="tx2"/>
          </a:solidFill>
          <a:latin typeface="Arial" panose="020B0604020202020204" pitchFamily="34" charset="0"/>
        </a:defRPr>
      </a:lvl5pPr>
      <a:lvl6pPr marL="457200" algn="l" rtl="0" eaLnBrk="1" fontAlgn="base" hangingPunct="1">
        <a:spcBef>
          <a:spcPct val="0"/>
        </a:spcBef>
        <a:spcAft>
          <a:spcPct val="0"/>
        </a:spcAft>
        <a:defRPr sz="3200" b="1">
          <a:solidFill>
            <a:schemeClr val="tx2"/>
          </a:solidFill>
          <a:latin typeface="Arial" panose="020B0604020202020204" pitchFamily="34" charset="0"/>
        </a:defRPr>
      </a:lvl6pPr>
      <a:lvl7pPr marL="914400" algn="l" rtl="0" eaLnBrk="1" fontAlgn="base" hangingPunct="1">
        <a:spcBef>
          <a:spcPct val="0"/>
        </a:spcBef>
        <a:spcAft>
          <a:spcPct val="0"/>
        </a:spcAft>
        <a:defRPr sz="3200" b="1">
          <a:solidFill>
            <a:schemeClr val="tx2"/>
          </a:solidFill>
          <a:latin typeface="Arial" panose="020B0604020202020204" pitchFamily="34" charset="0"/>
        </a:defRPr>
      </a:lvl7pPr>
      <a:lvl8pPr marL="1371600" algn="l" rtl="0" eaLnBrk="1" fontAlgn="base" hangingPunct="1">
        <a:spcBef>
          <a:spcPct val="0"/>
        </a:spcBef>
        <a:spcAft>
          <a:spcPct val="0"/>
        </a:spcAft>
        <a:defRPr sz="3200" b="1">
          <a:solidFill>
            <a:schemeClr val="tx2"/>
          </a:solidFill>
          <a:latin typeface="Arial" panose="020B0604020202020204" pitchFamily="34" charset="0"/>
        </a:defRPr>
      </a:lvl8pPr>
      <a:lvl9pPr marL="1828800" algn="l" rtl="0" eaLnBrk="1" fontAlgn="base" hangingPunct="1">
        <a:spcBef>
          <a:spcPct val="0"/>
        </a:spcBef>
        <a:spcAft>
          <a:spcPct val="0"/>
        </a:spcAft>
        <a:defRPr sz="32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Wingdings" panose="05000000000000000000" pitchFamily="2" charset="2"/>
        <a:buChar char="§"/>
        <a:defRPr sz="2600" kern="1200">
          <a:solidFill>
            <a:schemeClr val="tx1"/>
          </a:solidFill>
          <a:latin typeface="+mn-lt"/>
          <a:ea typeface="+mn-ea"/>
          <a:cs typeface="+mn-cs"/>
        </a:defRPr>
      </a:lvl1pPr>
      <a:lvl2pPr marL="742950" indent="-285750" algn="l" rtl="0" eaLnBrk="1" fontAlgn="base" hangingPunct="1">
        <a:spcBef>
          <a:spcPct val="20000"/>
        </a:spcBef>
        <a:spcAft>
          <a:spcPct val="0"/>
        </a:spcAft>
        <a:buSzPct val="90000"/>
        <a:buFont typeface="Wingdings" panose="05000000000000000000" pitchFamily="2" charset="2"/>
        <a:buChar char="w"/>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SzPct val="70000"/>
        <a:buChar char="•"/>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oftware_developer" TargetMode="External"/><Relationship Id="rId13" Type="http://schemas.openxmlformats.org/officeDocument/2006/relationships/hyperlink" Target="https://en.wikipedia.org/wiki/Strong_typing" TargetMode="External"/><Relationship Id="rId18" Type="http://schemas.openxmlformats.org/officeDocument/2006/relationships/hyperlink" Target="https://en.wikipedia.org/wiki/Apache_License" TargetMode="External"/><Relationship Id="rId26" Type="http://schemas.openxmlformats.org/officeDocument/2006/relationships/hyperlink" Target="https://en.wikipedia.org/wiki/Objective-C" TargetMode="External"/><Relationship Id="rId3" Type="http://schemas.openxmlformats.org/officeDocument/2006/relationships/hyperlink" Target="https://en.wikipedia.org/wiki/Object-oriented_programming" TargetMode="External"/><Relationship Id="rId21" Type="http://schemas.openxmlformats.org/officeDocument/2006/relationships/hyperlink" Target="https://en.wikipedia.org/wiki/Java_(programming_language)" TargetMode="External"/><Relationship Id="rId7" Type="http://schemas.openxmlformats.org/officeDocument/2006/relationships/hyperlink" Target="https://en.wikipedia.org/wiki/James_Strachan_(programmer)" TargetMode="External"/><Relationship Id="rId12" Type="http://schemas.openxmlformats.org/officeDocument/2006/relationships/hyperlink" Target="https://en.wikipedia.org/wiki/Static_typing" TargetMode="External"/><Relationship Id="rId17" Type="http://schemas.openxmlformats.org/officeDocument/2006/relationships/hyperlink" Target="https://en.wikipedia.org/wiki/Software_license" TargetMode="External"/><Relationship Id="rId25" Type="http://schemas.openxmlformats.org/officeDocument/2006/relationships/hyperlink" Target="https://en.wikipedia.org/wiki/Smalltalk" TargetMode="External"/><Relationship Id="rId2" Type="http://schemas.openxmlformats.org/officeDocument/2006/relationships/hyperlink" Target="https://en.wikipedia.org/wiki/Programming_paradigm" TargetMode="External"/><Relationship Id="rId16" Type="http://schemas.openxmlformats.org/officeDocument/2006/relationships/hyperlink" Target="https://en.wikipedia.org/wiki/Java_SE" TargetMode="External"/><Relationship Id="rId20" Type="http://schemas.openxmlformats.org/officeDocument/2006/relationships/hyperlink" Target="http://groovy-lang.org/" TargetMode="External"/><Relationship Id="rId1" Type="http://schemas.openxmlformats.org/officeDocument/2006/relationships/slideLayout" Target="../slideLayouts/slideLayout2.xml"/><Relationship Id="rId6" Type="http://schemas.openxmlformats.org/officeDocument/2006/relationships/hyperlink" Target="https://en.wikipedia.org/wiki/Software_design" TargetMode="External"/><Relationship Id="rId11" Type="http://schemas.openxmlformats.org/officeDocument/2006/relationships/hyperlink" Target="https://en.wikipedia.org/wiki/Dynamic_typing" TargetMode="External"/><Relationship Id="rId24" Type="http://schemas.openxmlformats.org/officeDocument/2006/relationships/hyperlink" Target="https://en.wikipedia.org/wiki/Perl" TargetMode="External"/><Relationship Id="rId5" Type="http://schemas.openxmlformats.org/officeDocument/2006/relationships/hyperlink" Target="https://en.wikipedia.org/wiki/Scripting_language" TargetMode="External"/><Relationship Id="rId15" Type="http://schemas.openxmlformats.org/officeDocument/2006/relationships/hyperlink" Target="https://en.wikipedia.org/wiki/Computing_platform" TargetMode="External"/><Relationship Id="rId23" Type="http://schemas.openxmlformats.org/officeDocument/2006/relationships/hyperlink" Target="https://en.wikipedia.org/wiki/Ruby_(programming_language)" TargetMode="External"/><Relationship Id="rId10" Type="http://schemas.openxmlformats.org/officeDocument/2006/relationships/hyperlink" Target="https://en.wikipedia.org/wiki/Type_system" TargetMode="External"/><Relationship Id="rId19" Type="http://schemas.openxmlformats.org/officeDocument/2006/relationships/hyperlink" Target="https://en.wikipedia.org/wiki/Filename_extension" TargetMode="External"/><Relationship Id="rId4" Type="http://schemas.openxmlformats.org/officeDocument/2006/relationships/hyperlink" Target="https://en.wikipedia.org/wiki/Imperative_programming" TargetMode="External"/><Relationship Id="rId9" Type="http://schemas.openxmlformats.org/officeDocument/2006/relationships/hyperlink" Target="https://en.wikipedia.org/wiki/Software_release_life_cycle" TargetMode="External"/><Relationship Id="rId14" Type="http://schemas.openxmlformats.org/officeDocument/2006/relationships/hyperlink" Target="https://en.wikipedia.org/wiki/Duck_typing" TargetMode="External"/><Relationship Id="rId22" Type="http://schemas.openxmlformats.org/officeDocument/2006/relationships/hyperlink" Target="https://en.wikipedia.org/wiki/Python_(programming_language)" TargetMode="External"/><Relationship Id="rId27" Type="http://schemas.openxmlformats.org/officeDocument/2006/relationships/hyperlink" Target="https://en.wikipedia.org/wiki/Kotlin_(programming_langua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Groovy</a:t>
            </a:r>
          </a:p>
        </p:txBody>
      </p:sp>
      <p:pic>
        <p:nvPicPr>
          <p:cNvPr id="1026" name="Picture 2" descr="Groovy-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78280" y="2734664"/>
            <a:ext cx="4617720" cy="22878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89403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1050" dirty="0"/>
              <a:t>class Example { </a:t>
            </a:r>
          </a:p>
          <a:p>
            <a:r>
              <a:rPr lang="en-US" sz="1050" dirty="0"/>
              <a:t>   static void main(String[] </a:t>
            </a:r>
            <a:r>
              <a:rPr lang="en-US" sz="1050" dirty="0" err="1"/>
              <a:t>args</a:t>
            </a:r>
            <a:r>
              <a:rPr lang="en-US" sz="1050" dirty="0"/>
              <a:t>) { </a:t>
            </a:r>
          </a:p>
          <a:p>
            <a:r>
              <a:rPr lang="en-US" sz="1050" dirty="0"/>
              <a:t>      //Example of a </a:t>
            </a:r>
            <a:r>
              <a:rPr lang="en-US" sz="1050" dirty="0" err="1"/>
              <a:t>int</a:t>
            </a:r>
            <a:r>
              <a:rPr lang="en-US" sz="1050" dirty="0"/>
              <a:t> datatype </a:t>
            </a:r>
          </a:p>
          <a:p>
            <a:r>
              <a:rPr lang="en-US" sz="1050" dirty="0"/>
              <a:t>      </a:t>
            </a:r>
            <a:r>
              <a:rPr lang="en-US" sz="1050" dirty="0" err="1"/>
              <a:t>int</a:t>
            </a:r>
            <a:r>
              <a:rPr lang="en-US" sz="1050" dirty="0"/>
              <a:t> x = 5; </a:t>
            </a:r>
          </a:p>
          <a:p>
            <a:r>
              <a:rPr lang="en-US" sz="1050" dirty="0"/>
              <a:t>		</a:t>
            </a:r>
          </a:p>
          <a:p>
            <a:r>
              <a:rPr lang="en-US" sz="1050" dirty="0"/>
              <a:t>      //Example of a long datatype </a:t>
            </a:r>
          </a:p>
          <a:p>
            <a:r>
              <a:rPr lang="en-US" sz="1050" dirty="0"/>
              <a:t>      long y = 100L; </a:t>
            </a:r>
          </a:p>
          <a:p>
            <a:r>
              <a:rPr lang="en-US" sz="1050" dirty="0"/>
              <a:t>		</a:t>
            </a:r>
          </a:p>
          <a:p>
            <a:r>
              <a:rPr lang="en-US" sz="1050" dirty="0"/>
              <a:t>      //Example of a floating point datatype </a:t>
            </a:r>
          </a:p>
          <a:p>
            <a:r>
              <a:rPr lang="en-US" sz="1050" dirty="0"/>
              <a:t>      float a = 10.56f; </a:t>
            </a:r>
          </a:p>
          <a:p>
            <a:r>
              <a:rPr lang="en-US" sz="1050" dirty="0"/>
              <a:t>		</a:t>
            </a:r>
          </a:p>
          <a:p>
            <a:r>
              <a:rPr lang="en-US" sz="1050" dirty="0"/>
              <a:t>      //Example of a double datatype </a:t>
            </a:r>
          </a:p>
          <a:p>
            <a:r>
              <a:rPr lang="en-US" sz="1050" dirty="0"/>
              <a:t>      double b = 10.5e40; </a:t>
            </a:r>
          </a:p>
          <a:p>
            <a:r>
              <a:rPr lang="en-US" sz="1050" dirty="0"/>
              <a:t>		</a:t>
            </a:r>
          </a:p>
          <a:p>
            <a:r>
              <a:rPr lang="en-US" sz="1050" dirty="0"/>
              <a:t>      //Example of a </a:t>
            </a:r>
            <a:r>
              <a:rPr lang="en-US" sz="1050" dirty="0" err="1"/>
              <a:t>BigInteger</a:t>
            </a:r>
            <a:r>
              <a:rPr lang="en-US" sz="1050" dirty="0"/>
              <a:t> datatype </a:t>
            </a:r>
          </a:p>
          <a:p>
            <a:r>
              <a:rPr lang="en-US" sz="1050" dirty="0"/>
              <a:t>      </a:t>
            </a:r>
            <a:r>
              <a:rPr lang="en-US" sz="1050" dirty="0" err="1"/>
              <a:t>BigInteger</a:t>
            </a:r>
            <a:r>
              <a:rPr lang="en-US" sz="1050" dirty="0"/>
              <a:t> bi = 30g; </a:t>
            </a:r>
          </a:p>
          <a:p>
            <a:r>
              <a:rPr lang="en-US" sz="1050" dirty="0"/>
              <a:t>		</a:t>
            </a:r>
          </a:p>
          <a:p>
            <a:r>
              <a:rPr lang="en-US" sz="1050" dirty="0"/>
              <a:t>      //Example of a </a:t>
            </a:r>
            <a:r>
              <a:rPr lang="en-US" sz="1050" dirty="0" err="1"/>
              <a:t>BigDecimal</a:t>
            </a:r>
            <a:r>
              <a:rPr lang="en-US" sz="1050" dirty="0"/>
              <a:t> datatype </a:t>
            </a:r>
          </a:p>
          <a:p>
            <a:r>
              <a:rPr lang="en-US" sz="1050" dirty="0"/>
              <a:t>      </a:t>
            </a:r>
            <a:r>
              <a:rPr lang="en-US" sz="1050" dirty="0" err="1"/>
              <a:t>BigDecimal</a:t>
            </a:r>
            <a:r>
              <a:rPr lang="en-US" sz="1050" dirty="0"/>
              <a:t> </a:t>
            </a:r>
            <a:r>
              <a:rPr lang="en-US" sz="1050" dirty="0" err="1"/>
              <a:t>bd</a:t>
            </a:r>
            <a:r>
              <a:rPr lang="en-US" sz="1050" dirty="0"/>
              <a:t> = 3.5g; </a:t>
            </a:r>
          </a:p>
          <a:p>
            <a:r>
              <a:rPr lang="en-US" sz="1050" dirty="0"/>
              <a:t>		</a:t>
            </a:r>
          </a:p>
          <a:p>
            <a:r>
              <a:rPr lang="en-US" sz="1050" dirty="0"/>
              <a:t>      </a:t>
            </a:r>
            <a:r>
              <a:rPr lang="en-US" sz="1050" dirty="0" err="1"/>
              <a:t>println</a:t>
            </a:r>
            <a:r>
              <a:rPr lang="en-US" sz="1050" dirty="0"/>
              <a:t>(x); </a:t>
            </a:r>
          </a:p>
          <a:p>
            <a:r>
              <a:rPr lang="en-US" sz="1050" dirty="0"/>
              <a:t>      </a:t>
            </a:r>
            <a:r>
              <a:rPr lang="en-US" sz="1050" dirty="0" err="1"/>
              <a:t>println</a:t>
            </a:r>
            <a:r>
              <a:rPr lang="en-US" sz="1050" dirty="0"/>
              <a:t>(y); </a:t>
            </a:r>
          </a:p>
          <a:p>
            <a:r>
              <a:rPr lang="en-US" sz="1050" dirty="0"/>
              <a:t>      </a:t>
            </a:r>
            <a:r>
              <a:rPr lang="en-US" sz="1050" dirty="0" err="1"/>
              <a:t>println</a:t>
            </a:r>
            <a:r>
              <a:rPr lang="en-US" sz="1050" dirty="0"/>
              <a:t>(a); </a:t>
            </a:r>
          </a:p>
          <a:p>
            <a:r>
              <a:rPr lang="en-US" sz="1050" dirty="0"/>
              <a:t>      </a:t>
            </a:r>
            <a:r>
              <a:rPr lang="en-US" sz="1050" dirty="0" err="1"/>
              <a:t>println</a:t>
            </a:r>
            <a:r>
              <a:rPr lang="en-US" sz="1050" dirty="0"/>
              <a:t>(b); </a:t>
            </a:r>
          </a:p>
          <a:p>
            <a:r>
              <a:rPr lang="en-US" sz="1050" dirty="0"/>
              <a:t>      </a:t>
            </a:r>
            <a:r>
              <a:rPr lang="en-US" sz="1050" dirty="0" err="1"/>
              <a:t>println</a:t>
            </a:r>
            <a:r>
              <a:rPr lang="en-US" sz="1050" dirty="0"/>
              <a:t>(bi); </a:t>
            </a:r>
          </a:p>
          <a:p>
            <a:r>
              <a:rPr lang="en-US" sz="1050" dirty="0"/>
              <a:t>      </a:t>
            </a:r>
            <a:r>
              <a:rPr lang="en-US" sz="1050" dirty="0" err="1"/>
              <a:t>println</a:t>
            </a:r>
            <a:r>
              <a:rPr lang="en-US" sz="1050" dirty="0"/>
              <a:t>(</a:t>
            </a:r>
            <a:r>
              <a:rPr lang="en-US" sz="1050" dirty="0" err="1"/>
              <a:t>bd</a:t>
            </a:r>
            <a:r>
              <a:rPr lang="en-US" sz="1050" dirty="0"/>
              <a:t>); </a:t>
            </a:r>
          </a:p>
          <a:p>
            <a:r>
              <a:rPr lang="en-US" sz="1050" dirty="0"/>
              <a:t>   } </a:t>
            </a:r>
          </a:p>
          <a:p>
            <a:r>
              <a:rPr lang="en-US" sz="1050" dirty="0"/>
              <a:t>}</a:t>
            </a:r>
          </a:p>
        </p:txBody>
      </p:sp>
    </p:spTree>
    <p:extLst>
      <p:ext uri="{BB962C8B-B14F-4D97-AF65-F5344CB8AC3E}">
        <p14:creationId xmlns:p14="http://schemas.microsoft.com/office/powerpoint/2010/main" xmlns="" val="275671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a:t>class Example { </a:t>
            </a:r>
          </a:p>
          <a:p>
            <a:r>
              <a:rPr lang="en-US" sz="1600" dirty="0"/>
              <a:t>   static void main(String[] </a:t>
            </a:r>
            <a:r>
              <a:rPr lang="en-US" sz="1600" dirty="0" err="1"/>
              <a:t>args</a:t>
            </a:r>
            <a:r>
              <a:rPr lang="en-US" sz="1600" dirty="0"/>
              <a:t>) { </a:t>
            </a:r>
          </a:p>
          <a:p>
            <a:r>
              <a:rPr lang="en-US" sz="1600" dirty="0"/>
              <a:t>      // Defining a variable in lowercase  </a:t>
            </a:r>
          </a:p>
          <a:p>
            <a:r>
              <a:rPr lang="en-US" sz="1600" dirty="0"/>
              <a:t>      </a:t>
            </a:r>
            <a:r>
              <a:rPr lang="en-US" sz="1600" dirty="0" err="1"/>
              <a:t>int</a:t>
            </a:r>
            <a:r>
              <a:rPr lang="en-US" sz="1600" dirty="0"/>
              <a:t> x = 5;</a:t>
            </a:r>
          </a:p>
          <a:p>
            <a:r>
              <a:rPr lang="en-US" sz="1600" dirty="0"/>
              <a:t>	  </a:t>
            </a:r>
          </a:p>
          <a:p>
            <a:r>
              <a:rPr lang="en-US" sz="1600" dirty="0"/>
              <a:t>      // Defining a variable in uppercase  </a:t>
            </a:r>
          </a:p>
          <a:p>
            <a:r>
              <a:rPr lang="en-US" sz="1600" dirty="0"/>
              <a:t>      </a:t>
            </a:r>
            <a:r>
              <a:rPr lang="en-US" sz="1600" dirty="0" err="1"/>
              <a:t>int</a:t>
            </a:r>
            <a:r>
              <a:rPr lang="en-US" sz="1600" dirty="0"/>
              <a:t> X = 6; </a:t>
            </a:r>
          </a:p>
          <a:p>
            <a:r>
              <a:rPr lang="en-US" sz="1600" dirty="0"/>
              <a:t>	  </a:t>
            </a:r>
          </a:p>
          <a:p>
            <a:r>
              <a:rPr lang="en-US" sz="1600" dirty="0"/>
              <a:t>      // Defining a variable with the underscore in it's name </a:t>
            </a:r>
          </a:p>
          <a:p>
            <a:r>
              <a:rPr lang="en-US" sz="1600" dirty="0"/>
              <a:t>      def _Name = "Joe"; </a:t>
            </a:r>
          </a:p>
          <a:p>
            <a:r>
              <a:rPr lang="en-US" sz="1600" dirty="0"/>
              <a:t>		</a:t>
            </a:r>
          </a:p>
          <a:p>
            <a:r>
              <a:rPr lang="en-US" sz="1600" dirty="0"/>
              <a:t>      </a:t>
            </a:r>
            <a:r>
              <a:rPr lang="en-US" sz="1600" dirty="0" err="1"/>
              <a:t>println</a:t>
            </a:r>
            <a:r>
              <a:rPr lang="en-US" sz="1600" dirty="0"/>
              <a:t>(x); </a:t>
            </a:r>
          </a:p>
          <a:p>
            <a:r>
              <a:rPr lang="en-US" sz="1600" dirty="0"/>
              <a:t>      </a:t>
            </a:r>
            <a:r>
              <a:rPr lang="en-US" sz="1600" dirty="0" err="1"/>
              <a:t>println</a:t>
            </a:r>
            <a:r>
              <a:rPr lang="en-US" sz="1600" dirty="0"/>
              <a:t>(X); </a:t>
            </a:r>
          </a:p>
          <a:p>
            <a:r>
              <a:rPr lang="en-US" sz="1600" dirty="0"/>
              <a:t>      </a:t>
            </a:r>
            <a:r>
              <a:rPr lang="en-US" sz="1600" dirty="0" err="1"/>
              <a:t>println</a:t>
            </a:r>
            <a:r>
              <a:rPr lang="en-US" sz="1600" dirty="0"/>
              <a:t>(_Name); </a:t>
            </a:r>
          </a:p>
          <a:p>
            <a:r>
              <a:rPr lang="en-US" sz="1600" dirty="0"/>
              <a:t>      //Printing the value of the variables to the console </a:t>
            </a:r>
          </a:p>
          <a:p>
            <a:r>
              <a:rPr lang="en-US" sz="1600" dirty="0"/>
              <a:t>      </a:t>
            </a:r>
            <a:r>
              <a:rPr lang="en-US" sz="1600" dirty="0" err="1"/>
              <a:t>println</a:t>
            </a:r>
            <a:r>
              <a:rPr lang="en-US" sz="1600" dirty="0"/>
              <a:t>("The value of x is " + x + "The value of X is " + X); </a:t>
            </a:r>
          </a:p>
          <a:p>
            <a:r>
              <a:rPr lang="en-US" sz="1600" dirty="0"/>
              <a:t>   } </a:t>
            </a:r>
          </a:p>
          <a:p>
            <a:r>
              <a:rPr lang="en-US" sz="1600" dirty="0"/>
              <a:t>}</a:t>
            </a:r>
          </a:p>
        </p:txBody>
      </p:sp>
    </p:spTree>
    <p:extLst>
      <p:ext uri="{BB962C8B-B14F-4D97-AF65-F5344CB8AC3E}">
        <p14:creationId xmlns:p14="http://schemas.microsoft.com/office/powerpoint/2010/main" xmlns="" val="346046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Range Operators</a:t>
            </a:r>
            <a:endParaRPr lang="en-US" dirty="0"/>
          </a:p>
        </p:txBody>
      </p:sp>
      <p:sp>
        <p:nvSpPr>
          <p:cNvPr id="3" name="Content Placeholder 2"/>
          <p:cNvSpPr>
            <a:spLocks noGrp="1"/>
          </p:cNvSpPr>
          <p:nvPr>
            <p:ph idx="1"/>
          </p:nvPr>
        </p:nvSpPr>
        <p:spPr/>
        <p:txBody>
          <a:bodyPr/>
          <a:lstStyle/>
          <a:p>
            <a:r>
              <a:rPr lang="en-US" b="1" dirty="0"/>
              <a:t>def range = 5..10;</a:t>
            </a:r>
          </a:p>
          <a:p>
            <a:r>
              <a:rPr lang="en-US" dirty="0" err="1"/>
              <a:t>println</a:t>
            </a:r>
            <a:r>
              <a:rPr lang="en-US" dirty="0"/>
              <a:t>(range);</a:t>
            </a:r>
          </a:p>
          <a:p>
            <a:r>
              <a:rPr lang="en-US" dirty="0" err="1"/>
              <a:t>println</a:t>
            </a:r>
            <a:r>
              <a:rPr lang="en-US" dirty="0"/>
              <a:t>(</a:t>
            </a:r>
            <a:r>
              <a:rPr lang="en-US" dirty="0" err="1"/>
              <a:t>range.get</a:t>
            </a:r>
            <a:r>
              <a:rPr lang="en-US" dirty="0"/>
              <a:t>(2));</a:t>
            </a:r>
          </a:p>
          <a:p>
            <a:endParaRPr lang="en-US" dirty="0"/>
          </a:p>
          <a:p>
            <a:endParaRPr lang="en-US" dirty="0"/>
          </a:p>
          <a:p>
            <a:r>
              <a:rPr lang="en-US" dirty="0"/>
              <a:t>OUTPUT:</a:t>
            </a:r>
          </a:p>
          <a:p>
            <a:r>
              <a:rPr lang="en-US" dirty="0"/>
              <a:t>[5, 6, 7, 8, 9, 10]</a:t>
            </a:r>
          </a:p>
          <a:p>
            <a:r>
              <a:rPr lang="en-US" dirty="0"/>
              <a:t>7</a:t>
            </a:r>
          </a:p>
          <a:p>
            <a:endParaRPr lang="en-US" dirty="0"/>
          </a:p>
        </p:txBody>
      </p:sp>
    </p:spTree>
    <p:extLst>
      <p:ext uri="{BB962C8B-B14F-4D97-AF65-F5344CB8AC3E}">
        <p14:creationId xmlns:p14="http://schemas.microsoft.com/office/powerpoint/2010/main" xmlns="" val="38986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a:t>
            </a:r>
            <a:r>
              <a:rPr lang="en-US" dirty="0" err="1"/>
              <a:t>for..in</a:t>
            </a:r>
            <a:endParaRPr lang="en-US" dirty="0"/>
          </a:p>
        </p:txBody>
      </p:sp>
      <p:sp>
        <p:nvSpPr>
          <p:cNvPr id="3" name="Content Placeholder 2"/>
          <p:cNvSpPr>
            <a:spLocks noGrp="1"/>
          </p:cNvSpPr>
          <p:nvPr>
            <p:ph idx="1"/>
          </p:nvPr>
        </p:nvSpPr>
        <p:spPr>
          <a:xfrm>
            <a:off x="609600" y="1383031"/>
            <a:ext cx="10972800" cy="4754563"/>
          </a:xfrm>
        </p:spPr>
        <p:txBody>
          <a:bodyPr/>
          <a:lstStyle/>
          <a:p>
            <a:r>
              <a:rPr lang="en-US" sz="1800" dirty="0"/>
              <a:t>     </a:t>
            </a:r>
            <a:r>
              <a:rPr lang="en-US" sz="1800" dirty="0" err="1"/>
              <a:t>int</a:t>
            </a:r>
            <a:r>
              <a:rPr lang="en-US" sz="1800" dirty="0"/>
              <a:t>[] array = [0,1,2,3]; </a:t>
            </a:r>
          </a:p>
          <a:p>
            <a:r>
              <a:rPr lang="en-US" sz="1800" dirty="0"/>
              <a:t>     for(</a:t>
            </a:r>
            <a:r>
              <a:rPr lang="en-US" sz="1800" dirty="0" err="1"/>
              <a:t>int</a:t>
            </a:r>
            <a:r>
              <a:rPr lang="en-US" sz="1800" dirty="0"/>
              <a:t> </a:t>
            </a:r>
            <a:r>
              <a:rPr lang="en-US" sz="1800" dirty="0" err="1"/>
              <a:t>i</a:t>
            </a:r>
            <a:r>
              <a:rPr lang="en-US" sz="1800" dirty="0"/>
              <a:t> in array) { </a:t>
            </a:r>
          </a:p>
          <a:p>
            <a:r>
              <a:rPr lang="en-US" sz="1800" dirty="0"/>
              <a:t>         </a:t>
            </a:r>
            <a:r>
              <a:rPr lang="en-US" sz="1800" dirty="0" err="1"/>
              <a:t>println</a:t>
            </a:r>
            <a:r>
              <a:rPr lang="en-US" sz="1800" dirty="0"/>
              <a:t>(</a:t>
            </a:r>
            <a:r>
              <a:rPr lang="en-US" sz="1800" dirty="0" err="1"/>
              <a:t>i</a:t>
            </a:r>
            <a:r>
              <a:rPr lang="en-US" sz="1800" dirty="0"/>
              <a:t>); </a:t>
            </a:r>
          </a:p>
          <a:p>
            <a:r>
              <a:rPr lang="en-US" sz="1800" dirty="0"/>
              <a:t>      } </a:t>
            </a:r>
          </a:p>
          <a:p>
            <a:endParaRPr lang="en-US" sz="1800" dirty="0"/>
          </a:p>
          <a:p>
            <a:r>
              <a:rPr lang="en-US" sz="1800" dirty="0"/>
              <a:t>  for(</a:t>
            </a:r>
            <a:r>
              <a:rPr lang="en-US" sz="1800" dirty="0" err="1"/>
              <a:t>int</a:t>
            </a:r>
            <a:r>
              <a:rPr lang="en-US" sz="1800" dirty="0"/>
              <a:t> </a:t>
            </a:r>
            <a:r>
              <a:rPr lang="en-US" sz="1800" dirty="0" err="1"/>
              <a:t>i</a:t>
            </a:r>
            <a:r>
              <a:rPr lang="en-US" sz="1800" dirty="0"/>
              <a:t> in 1..5) {</a:t>
            </a:r>
          </a:p>
          <a:p>
            <a:r>
              <a:rPr lang="en-US" sz="1800" dirty="0"/>
              <a:t>         </a:t>
            </a:r>
            <a:r>
              <a:rPr lang="en-US" sz="1800" dirty="0" err="1"/>
              <a:t>println</a:t>
            </a:r>
            <a:r>
              <a:rPr lang="en-US" sz="1800" dirty="0"/>
              <a:t>(</a:t>
            </a:r>
            <a:r>
              <a:rPr lang="en-US" sz="1800" dirty="0" err="1"/>
              <a:t>i</a:t>
            </a:r>
            <a:r>
              <a:rPr lang="en-US" sz="1800" dirty="0"/>
              <a:t>);</a:t>
            </a:r>
          </a:p>
          <a:p>
            <a:r>
              <a:rPr lang="en-US" sz="1800" dirty="0"/>
              <a:t>   }</a:t>
            </a:r>
          </a:p>
          <a:p>
            <a:endParaRPr lang="en-US" sz="1800" dirty="0"/>
          </a:p>
          <a:p>
            <a:r>
              <a:rPr lang="en-US" sz="1800" dirty="0"/>
              <a:t>def employee = ["Ken" : 21, "John" : 25, "Sally" : 22];</a:t>
            </a:r>
          </a:p>
          <a:p>
            <a:r>
              <a:rPr lang="en-US" sz="1800" dirty="0"/>
              <a:t> for(</a:t>
            </a:r>
            <a:r>
              <a:rPr lang="en-US" sz="1800" dirty="0" err="1"/>
              <a:t>emp</a:t>
            </a:r>
            <a:r>
              <a:rPr lang="en-US" sz="1800" dirty="0"/>
              <a:t> in employee) {</a:t>
            </a:r>
          </a:p>
          <a:p>
            <a:r>
              <a:rPr lang="en-US" sz="1800" dirty="0"/>
              <a:t>      </a:t>
            </a:r>
            <a:r>
              <a:rPr lang="en-US" sz="1800" dirty="0" err="1"/>
              <a:t>println</a:t>
            </a:r>
            <a:r>
              <a:rPr lang="en-US" sz="1800" dirty="0"/>
              <a:t>(</a:t>
            </a:r>
            <a:r>
              <a:rPr lang="en-US" sz="1800" dirty="0" err="1"/>
              <a:t>emp</a:t>
            </a:r>
            <a:r>
              <a:rPr lang="en-US" sz="1800" dirty="0"/>
              <a:t>);</a:t>
            </a:r>
          </a:p>
          <a:p>
            <a:r>
              <a:rPr lang="en-US" sz="1800" dirty="0"/>
              <a:t> }</a:t>
            </a:r>
          </a:p>
        </p:txBody>
      </p:sp>
    </p:spTree>
    <p:extLst>
      <p:ext uri="{BB962C8B-B14F-4D97-AF65-F5344CB8AC3E}">
        <p14:creationId xmlns:p14="http://schemas.microsoft.com/office/powerpoint/2010/main" xmlns="" val="110607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Methods</a:t>
            </a:r>
            <a:br>
              <a:rPr lang="en-US" b="0" dirty="0"/>
            </a:br>
            <a:endParaRPr lang="en-US" dirty="0"/>
          </a:p>
        </p:txBody>
      </p:sp>
      <p:sp>
        <p:nvSpPr>
          <p:cNvPr id="3" name="Content Placeholder 2"/>
          <p:cNvSpPr>
            <a:spLocks noGrp="1"/>
          </p:cNvSpPr>
          <p:nvPr>
            <p:ph idx="1"/>
          </p:nvPr>
        </p:nvSpPr>
        <p:spPr/>
        <p:txBody>
          <a:bodyPr/>
          <a:lstStyle/>
          <a:p>
            <a:r>
              <a:rPr lang="en-US" sz="1600" dirty="0"/>
              <a:t>The simplest type of a method is one with no parameters as the one shown below −</a:t>
            </a:r>
          </a:p>
          <a:p>
            <a:endParaRPr lang="en-US" sz="1600" dirty="0"/>
          </a:p>
          <a:p>
            <a:r>
              <a:rPr lang="en-US" sz="1600" dirty="0"/>
              <a:t>def </a:t>
            </a:r>
            <a:r>
              <a:rPr lang="en-US" sz="1600" dirty="0" err="1"/>
              <a:t>methodName</a:t>
            </a:r>
            <a:r>
              <a:rPr lang="en-US" sz="1600" dirty="0"/>
              <a:t>() { </a:t>
            </a:r>
          </a:p>
          <a:p>
            <a:r>
              <a:rPr lang="en-US" sz="1600" dirty="0"/>
              <a:t>   //Method code </a:t>
            </a:r>
          </a:p>
          <a:p>
            <a:r>
              <a:rPr lang="en-US" sz="1600" dirty="0"/>
              <a:t>}</a:t>
            </a:r>
          </a:p>
          <a:p>
            <a:r>
              <a:rPr lang="en-US" sz="1600" dirty="0"/>
              <a:t>Following is an example of simple method</a:t>
            </a:r>
          </a:p>
          <a:p>
            <a:endParaRPr lang="en-US" sz="1600" dirty="0"/>
          </a:p>
          <a:p>
            <a:r>
              <a:rPr lang="en-US" sz="1600" dirty="0"/>
              <a:t>class Example {</a:t>
            </a:r>
          </a:p>
          <a:p>
            <a:r>
              <a:rPr lang="en-US" sz="1600" dirty="0"/>
              <a:t>   static def </a:t>
            </a:r>
            <a:r>
              <a:rPr lang="en-US" sz="1600" dirty="0" err="1"/>
              <a:t>DisplayName</a:t>
            </a:r>
            <a:r>
              <a:rPr lang="en-US" sz="1600" dirty="0"/>
              <a:t>() {</a:t>
            </a:r>
          </a:p>
          <a:p>
            <a:r>
              <a:rPr lang="en-US" sz="1600" dirty="0"/>
              <a:t>      </a:t>
            </a:r>
            <a:r>
              <a:rPr lang="en-US" sz="1600" dirty="0" err="1"/>
              <a:t>println</a:t>
            </a:r>
            <a:r>
              <a:rPr lang="en-US" sz="1600" dirty="0"/>
              <a:t>("This is how methods work in groovy");</a:t>
            </a:r>
          </a:p>
          <a:p>
            <a:r>
              <a:rPr lang="en-US" sz="1600" dirty="0"/>
              <a:t>      </a:t>
            </a:r>
            <a:r>
              <a:rPr lang="en-US" sz="1600" dirty="0" err="1"/>
              <a:t>println</a:t>
            </a:r>
            <a:r>
              <a:rPr lang="en-US" sz="1600" dirty="0"/>
              <a:t>("This is an example of a simple method");</a:t>
            </a:r>
          </a:p>
          <a:p>
            <a:r>
              <a:rPr lang="en-US" sz="1600" dirty="0"/>
              <a:t>   } </a:t>
            </a:r>
          </a:p>
          <a:p>
            <a:r>
              <a:rPr lang="en-US" sz="1600" dirty="0"/>
              <a:t>	</a:t>
            </a:r>
          </a:p>
          <a:p>
            <a:r>
              <a:rPr lang="en-US" sz="1600" dirty="0"/>
              <a:t>   static void main(String[] </a:t>
            </a:r>
            <a:r>
              <a:rPr lang="en-US" sz="1600" dirty="0" err="1"/>
              <a:t>args</a:t>
            </a:r>
            <a:r>
              <a:rPr lang="en-US" sz="1600" dirty="0"/>
              <a:t>) {</a:t>
            </a:r>
          </a:p>
          <a:p>
            <a:r>
              <a:rPr lang="en-US" sz="1600" dirty="0"/>
              <a:t>      </a:t>
            </a:r>
            <a:r>
              <a:rPr lang="en-US" sz="1600" dirty="0" err="1"/>
              <a:t>DisplayName</a:t>
            </a:r>
            <a:r>
              <a:rPr lang="en-US" sz="1600" dirty="0"/>
              <a:t>();</a:t>
            </a:r>
          </a:p>
          <a:p>
            <a:r>
              <a:rPr lang="en-US" sz="1600" dirty="0"/>
              <a:t>   } </a:t>
            </a:r>
          </a:p>
          <a:p>
            <a:r>
              <a:rPr lang="en-US" sz="1600" dirty="0"/>
              <a:t>}</a:t>
            </a:r>
          </a:p>
        </p:txBody>
      </p:sp>
    </p:spTree>
    <p:extLst>
      <p:ext uri="{BB962C8B-B14F-4D97-AF65-F5344CB8AC3E}">
        <p14:creationId xmlns:p14="http://schemas.microsoft.com/office/powerpoint/2010/main" xmlns="" val="180673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Parameters</a:t>
            </a:r>
          </a:p>
        </p:txBody>
      </p:sp>
      <p:sp>
        <p:nvSpPr>
          <p:cNvPr id="3" name="Content Placeholder 2"/>
          <p:cNvSpPr>
            <a:spLocks noGrp="1"/>
          </p:cNvSpPr>
          <p:nvPr>
            <p:ph idx="1"/>
          </p:nvPr>
        </p:nvSpPr>
        <p:spPr/>
        <p:txBody>
          <a:bodyPr/>
          <a:lstStyle/>
          <a:p>
            <a:endParaRPr lang="en-US" sz="1400" dirty="0"/>
          </a:p>
          <a:p>
            <a:r>
              <a:rPr lang="en-US" sz="1400" dirty="0"/>
              <a:t>The simplest type of a method with parameters as the one shown below −</a:t>
            </a:r>
          </a:p>
          <a:p>
            <a:endParaRPr lang="en-US" sz="1400" dirty="0"/>
          </a:p>
          <a:p>
            <a:r>
              <a:rPr lang="en-US" sz="1400" dirty="0"/>
              <a:t>def </a:t>
            </a:r>
            <a:r>
              <a:rPr lang="en-US" sz="1400" dirty="0" err="1"/>
              <a:t>methodName</a:t>
            </a:r>
            <a:r>
              <a:rPr lang="en-US" sz="1400" dirty="0"/>
              <a:t>(parameter1, parameter2, parameter3) { </a:t>
            </a:r>
          </a:p>
          <a:p>
            <a:r>
              <a:rPr lang="en-US" sz="1400" dirty="0"/>
              <a:t>   // Method code goes here </a:t>
            </a:r>
          </a:p>
          <a:p>
            <a:r>
              <a:rPr lang="en-US" sz="1400" dirty="0"/>
              <a:t>}</a:t>
            </a:r>
          </a:p>
          <a:p>
            <a:r>
              <a:rPr lang="en-US" sz="1400" dirty="0"/>
              <a:t>Following is an example of simple method with parameters</a:t>
            </a:r>
          </a:p>
          <a:p>
            <a:endParaRPr lang="en-US" sz="1400" dirty="0"/>
          </a:p>
          <a:p>
            <a:r>
              <a:rPr lang="en-US" sz="1400" dirty="0"/>
              <a:t>class Example {</a:t>
            </a:r>
          </a:p>
          <a:p>
            <a:r>
              <a:rPr lang="en-US" sz="1400" dirty="0"/>
              <a:t>   static void sum(</a:t>
            </a:r>
            <a:r>
              <a:rPr lang="en-US" sz="1400" dirty="0" err="1"/>
              <a:t>int</a:t>
            </a:r>
            <a:r>
              <a:rPr lang="en-US" sz="1400" dirty="0"/>
              <a:t> </a:t>
            </a:r>
            <a:r>
              <a:rPr lang="en-US" sz="1400" dirty="0" err="1"/>
              <a:t>a,int</a:t>
            </a:r>
            <a:r>
              <a:rPr lang="en-US" sz="1400" dirty="0"/>
              <a:t> b) {</a:t>
            </a:r>
          </a:p>
          <a:p>
            <a:r>
              <a:rPr lang="en-US" sz="1400" dirty="0"/>
              <a:t>      </a:t>
            </a:r>
            <a:r>
              <a:rPr lang="en-US" sz="1400" dirty="0" err="1"/>
              <a:t>int</a:t>
            </a:r>
            <a:r>
              <a:rPr lang="en-US" sz="1400" dirty="0"/>
              <a:t> c = </a:t>
            </a:r>
            <a:r>
              <a:rPr lang="en-US" sz="1400" dirty="0" err="1"/>
              <a:t>a+b</a:t>
            </a:r>
            <a:r>
              <a:rPr lang="en-US" sz="1400" dirty="0"/>
              <a:t>;</a:t>
            </a:r>
          </a:p>
          <a:p>
            <a:r>
              <a:rPr lang="en-US" sz="1400" dirty="0"/>
              <a:t>      </a:t>
            </a:r>
            <a:r>
              <a:rPr lang="en-US" sz="1400" dirty="0" err="1"/>
              <a:t>println</a:t>
            </a:r>
            <a:r>
              <a:rPr lang="en-US" sz="1400" dirty="0"/>
              <a:t>(c);</a:t>
            </a:r>
          </a:p>
          <a:p>
            <a:r>
              <a:rPr lang="en-US" sz="1400" dirty="0"/>
              <a:t>   }  </a:t>
            </a:r>
          </a:p>
          <a:p>
            <a:r>
              <a:rPr lang="en-US" sz="1400" dirty="0"/>
              <a:t>	</a:t>
            </a:r>
          </a:p>
          <a:p>
            <a:r>
              <a:rPr lang="en-US" sz="1400" dirty="0"/>
              <a:t>   static void main(String[] </a:t>
            </a:r>
            <a:r>
              <a:rPr lang="en-US" sz="1400" dirty="0" err="1"/>
              <a:t>args</a:t>
            </a:r>
            <a:r>
              <a:rPr lang="en-US" sz="1400" dirty="0"/>
              <a:t>) {</a:t>
            </a:r>
          </a:p>
          <a:p>
            <a:r>
              <a:rPr lang="en-US" sz="1400" dirty="0"/>
              <a:t>      sum(10,5);</a:t>
            </a:r>
          </a:p>
          <a:p>
            <a:r>
              <a:rPr lang="en-US" sz="1400" dirty="0"/>
              <a:t>   } </a:t>
            </a:r>
          </a:p>
          <a:p>
            <a:r>
              <a:rPr lang="en-US" sz="1400" dirty="0"/>
              <a:t>}</a:t>
            </a:r>
          </a:p>
        </p:txBody>
      </p:sp>
    </p:spTree>
    <p:extLst>
      <p:ext uri="{BB962C8B-B14F-4D97-AF65-F5344CB8AC3E}">
        <p14:creationId xmlns:p14="http://schemas.microsoft.com/office/powerpoint/2010/main" xmlns="" val="424521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Method Return Values</a:t>
            </a:r>
            <a:endParaRPr lang="en-US" dirty="0"/>
          </a:p>
        </p:txBody>
      </p:sp>
      <p:sp>
        <p:nvSpPr>
          <p:cNvPr id="3" name="Content Placeholder 2"/>
          <p:cNvSpPr>
            <a:spLocks noGrp="1"/>
          </p:cNvSpPr>
          <p:nvPr>
            <p:ph idx="1"/>
          </p:nvPr>
        </p:nvSpPr>
        <p:spPr/>
        <p:txBody>
          <a:bodyPr/>
          <a:lstStyle/>
          <a:p>
            <a:r>
              <a:rPr lang="en-US" dirty="0"/>
              <a:t>class Example {</a:t>
            </a:r>
          </a:p>
          <a:p>
            <a:r>
              <a:rPr lang="en-US" dirty="0"/>
              <a:t>   static </a:t>
            </a:r>
            <a:r>
              <a:rPr lang="en-US" dirty="0" err="1"/>
              <a:t>int</a:t>
            </a:r>
            <a:r>
              <a:rPr lang="en-US" dirty="0"/>
              <a:t> sum(</a:t>
            </a:r>
            <a:r>
              <a:rPr lang="en-US" dirty="0" err="1"/>
              <a:t>int</a:t>
            </a:r>
            <a:r>
              <a:rPr lang="en-US" dirty="0"/>
              <a:t> </a:t>
            </a:r>
            <a:r>
              <a:rPr lang="en-US" dirty="0" err="1"/>
              <a:t>a,int</a:t>
            </a:r>
            <a:r>
              <a:rPr lang="en-US" dirty="0"/>
              <a:t> b = 5) {</a:t>
            </a:r>
          </a:p>
          <a:p>
            <a:r>
              <a:rPr lang="en-US" dirty="0"/>
              <a:t>      </a:t>
            </a:r>
            <a:r>
              <a:rPr lang="en-US" dirty="0" err="1"/>
              <a:t>int</a:t>
            </a:r>
            <a:r>
              <a:rPr lang="en-US" dirty="0"/>
              <a:t> c = </a:t>
            </a:r>
            <a:r>
              <a:rPr lang="en-US" dirty="0" err="1"/>
              <a:t>a+b</a:t>
            </a:r>
            <a:r>
              <a:rPr lang="en-US" dirty="0"/>
              <a:t>;</a:t>
            </a:r>
          </a:p>
          <a:p>
            <a:r>
              <a:rPr lang="en-US" dirty="0"/>
              <a:t>      return c;</a:t>
            </a:r>
          </a:p>
          <a:p>
            <a:r>
              <a:rPr lang="en-US" dirty="0"/>
              <a:t>   } </a:t>
            </a:r>
          </a:p>
          <a:p>
            <a:r>
              <a:rPr lang="en-US" dirty="0"/>
              <a:t>	</a:t>
            </a:r>
          </a:p>
          <a:p>
            <a:r>
              <a:rPr lang="en-US" dirty="0"/>
              <a:t>   static void main(String[] </a:t>
            </a:r>
            <a:r>
              <a:rPr lang="en-US" dirty="0" err="1"/>
              <a:t>args</a:t>
            </a:r>
            <a:r>
              <a:rPr lang="en-US" dirty="0"/>
              <a:t>) {</a:t>
            </a:r>
          </a:p>
          <a:p>
            <a:r>
              <a:rPr lang="en-US" dirty="0"/>
              <a:t>      </a:t>
            </a:r>
            <a:r>
              <a:rPr lang="en-US" dirty="0" err="1"/>
              <a:t>println</a:t>
            </a:r>
            <a:r>
              <a:rPr lang="en-US" dirty="0"/>
              <a:t>(sum(6));</a:t>
            </a:r>
          </a:p>
          <a:p>
            <a:r>
              <a:rPr lang="en-US" dirty="0"/>
              <a:t>   } </a:t>
            </a:r>
          </a:p>
          <a:p>
            <a:r>
              <a:rPr lang="en-US" dirty="0"/>
              <a:t>}</a:t>
            </a:r>
          </a:p>
        </p:txBody>
      </p:sp>
    </p:spTree>
    <p:extLst>
      <p:ext uri="{BB962C8B-B14F-4D97-AF65-F5344CB8AC3E}">
        <p14:creationId xmlns:p14="http://schemas.microsoft.com/office/powerpoint/2010/main" xmlns="" val="287497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Instance methods</a:t>
            </a:r>
            <a:endParaRPr lang="en-US" dirty="0"/>
          </a:p>
        </p:txBody>
      </p:sp>
      <p:sp>
        <p:nvSpPr>
          <p:cNvPr id="3" name="Content Placeholder 2"/>
          <p:cNvSpPr>
            <a:spLocks noGrp="1"/>
          </p:cNvSpPr>
          <p:nvPr>
            <p:ph idx="1"/>
          </p:nvPr>
        </p:nvSpPr>
        <p:spPr/>
        <p:txBody>
          <a:bodyPr/>
          <a:lstStyle/>
          <a:p>
            <a:r>
              <a:rPr lang="en-US" sz="1200" dirty="0"/>
              <a:t>We will see classes in more detail in a later chapter but Following is an example of a method implementation in a class. In our previous examples we defined our method as static methods which meant that we could access those methods directly from the class. The next example of methods is instance methods wherein the methods are accessed by creating objects of the class. Again we will see classes in a later chapter, for now we will demonstrate how to use methods.</a:t>
            </a:r>
          </a:p>
          <a:p>
            <a:endParaRPr lang="en-US" sz="1200" dirty="0"/>
          </a:p>
          <a:p>
            <a:r>
              <a:rPr lang="en-US" sz="1200" dirty="0"/>
              <a:t>Following is an example of how methods can be implemented.</a:t>
            </a:r>
          </a:p>
          <a:p>
            <a:endParaRPr lang="en-US" sz="1200" dirty="0"/>
          </a:p>
          <a:p>
            <a:r>
              <a:rPr lang="en-US" sz="1200" dirty="0"/>
              <a:t>class Example { </a:t>
            </a:r>
          </a:p>
          <a:p>
            <a:r>
              <a:rPr lang="en-US" sz="1200" dirty="0"/>
              <a:t>   </a:t>
            </a:r>
            <a:r>
              <a:rPr lang="en-US" sz="1200" dirty="0" err="1"/>
              <a:t>int</a:t>
            </a:r>
            <a:r>
              <a:rPr lang="en-US" sz="1200" dirty="0"/>
              <a:t> x; </a:t>
            </a:r>
          </a:p>
          <a:p>
            <a:r>
              <a:rPr lang="en-US" sz="1200" dirty="0"/>
              <a:t>	</a:t>
            </a:r>
          </a:p>
          <a:p>
            <a:r>
              <a:rPr lang="en-US" sz="1200" dirty="0"/>
              <a:t>   public </a:t>
            </a:r>
            <a:r>
              <a:rPr lang="en-US" sz="1200" dirty="0" err="1"/>
              <a:t>int</a:t>
            </a:r>
            <a:r>
              <a:rPr lang="en-US" sz="1200" dirty="0"/>
              <a:t> </a:t>
            </a:r>
            <a:r>
              <a:rPr lang="en-US" sz="1200" dirty="0" err="1"/>
              <a:t>getX</a:t>
            </a:r>
            <a:r>
              <a:rPr lang="en-US" sz="1200" dirty="0"/>
              <a:t>() { </a:t>
            </a:r>
          </a:p>
          <a:p>
            <a:r>
              <a:rPr lang="en-US" sz="1200" dirty="0"/>
              <a:t>      return x; </a:t>
            </a:r>
          </a:p>
          <a:p>
            <a:r>
              <a:rPr lang="en-US" sz="1200" dirty="0"/>
              <a:t>   } </a:t>
            </a:r>
          </a:p>
          <a:p>
            <a:r>
              <a:rPr lang="en-US" sz="1200" dirty="0"/>
              <a:t>	</a:t>
            </a:r>
          </a:p>
          <a:p>
            <a:r>
              <a:rPr lang="en-US" sz="1200" dirty="0"/>
              <a:t>   public void </a:t>
            </a:r>
            <a:r>
              <a:rPr lang="en-US" sz="1200" dirty="0" err="1"/>
              <a:t>setX</a:t>
            </a:r>
            <a:r>
              <a:rPr lang="en-US" sz="1200" dirty="0"/>
              <a:t>(</a:t>
            </a:r>
            <a:r>
              <a:rPr lang="en-US" sz="1200" dirty="0" err="1"/>
              <a:t>int</a:t>
            </a:r>
            <a:r>
              <a:rPr lang="en-US" sz="1200" dirty="0"/>
              <a:t> </a:t>
            </a:r>
            <a:r>
              <a:rPr lang="en-US" sz="1200" dirty="0" err="1"/>
              <a:t>pX</a:t>
            </a:r>
            <a:r>
              <a:rPr lang="en-US" sz="1200" dirty="0"/>
              <a:t>) { </a:t>
            </a:r>
          </a:p>
          <a:p>
            <a:r>
              <a:rPr lang="en-US" sz="1200" dirty="0"/>
              <a:t>      x = </a:t>
            </a:r>
            <a:r>
              <a:rPr lang="en-US" sz="1200" dirty="0" err="1"/>
              <a:t>pX</a:t>
            </a:r>
            <a:r>
              <a:rPr lang="en-US" sz="1200" dirty="0"/>
              <a:t>; </a:t>
            </a:r>
          </a:p>
          <a:p>
            <a:r>
              <a:rPr lang="en-US" sz="1200" dirty="0"/>
              <a:t>   } </a:t>
            </a:r>
          </a:p>
          <a:p>
            <a:r>
              <a:rPr lang="en-US" sz="1200" dirty="0"/>
              <a:t>	</a:t>
            </a:r>
          </a:p>
          <a:p>
            <a:r>
              <a:rPr lang="en-US" sz="1200" dirty="0"/>
              <a:t>   static void main(String[] </a:t>
            </a:r>
            <a:r>
              <a:rPr lang="en-US" sz="1200" dirty="0" err="1"/>
              <a:t>args</a:t>
            </a:r>
            <a:r>
              <a:rPr lang="en-US" sz="1200" dirty="0"/>
              <a:t>) { </a:t>
            </a:r>
          </a:p>
          <a:p>
            <a:r>
              <a:rPr lang="en-US" sz="1200" dirty="0"/>
              <a:t>      Example ex = new Example(); </a:t>
            </a:r>
          </a:p>
          <a:p>
            <a:r>
              <a:rPr lang="en-US" sz="1200" dirty="0"/>
              <a:t>      </a:t>
            </a:r>
            <a:r>
              <a:rPr lang="en-US" sz="1200" dirty="0" err="1"/>
              <a:t>ex.setX</a:t>
            </a:r>
            <a:r>
              <a:rPr lang="en-US" sz="1200" dirty="0"/>
              <a:t>(100); </a:t>
            </a:r>
          </a:p>
          <a:p>
            <a:r>
              <a:rPr lang="en-US" sz="1200" dirty="0"/>
              <a:t>      </a:t>
            </a:r>
            <a:r>
              <a:rPr lang="en-US" sz="1200" dirty="0" err="1"/>
              <a:t>println</a:t>
            </a:r>
            <a:r>
              <a:rPr lang="en-US" sz="1200" dirty="0"/>
              <a:t>(</a:t>
            </a:r>
            <a:r>
              <a:rPr lang="en-US" sz="1200" dirty="0" err="1"/>
              <a:t>ex.getX</a:t>
            </a:r>
            <a:r>
              <a:rPr lang="en-US" sz="1200" dirty="0"/>
              <a:t>()); </a:t>
            </a:r>
          </a:p>
          <a:p>
            <a:r>
              <a:rPr lang="en-US" sz="1200" dirty="0"/>
              <a:t>   } </a:t>
            </a:r>
          </a:p>
          <a:p>
            <a:r>
              <a:rPr lang="en-US" sz="1200" dirty="0"/>
              <a:t>}</a:t>
            </a:r>
          </a:p>
        </p:txBody>
      </p:sp>
    </p:spTree>
    <p:extLst>
      <p:ext uri="{BB962C8B-B14F-4D97-AF65-F5344CB8AC3E}">
        <p14:creationId xmlns:p14="http://schemas.microsoft.com/office/powerpoint/2010/main" xmlns="" val="198715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400" dirty="0"/>
              <a:t>this method for Properties</a:t>
            </a:r>
          </a:p>
          <a:p>
            <a:r>
              <a:rPr lang="en-US" sz="1400" dirty="0"/>
              <a:t>Just like in Java, groovy can access its instance members using the this keyword. The following example shows how when we use the statement </a:t>
            </a:r>
            <a:r>
              <a:rPr lang="en-US" sz="1400" dirty="0" err="1"/>
              <a:t>this.x</a:t>
            </a:r>
            <a:r>
              <a:rPr lang="en-US" sz="1400" dirty="0"/>
              <a:t>, it refers to its instance and sets the value of x accordingly.</a:t>
            </a:r>
          </a:p>
          <a:p>
            <a:endParaRPr lang="en-US" sz="1400" dirty="0"/>
          </a:p>
          <a:p>
            <a:r>
              <a:rPr lang="en-US" sz="1400" dirty="0"/>
              <a:t>class Example { </a:t>
            </a:r>
          </a:p>
          <a:p>
            <a:r>
              <a:rPr lang="en-US" sz="1400" dirty="0"/>
              <a:t>   </a:t>
            </a:r>
            <a:r>
              <a:rPr lang="en-US" sz="1400" dirty="0" err="1"/>
              <a:t>int</a:t>
            </a:r>
            <a:r>
              <a:rPr lang="en-US" sz="1400" dirty="0"/>
              <a:t> x = 100; </a:t>
            </a:r>
          </a:p>
          <a:p>
            <a:r>
              <a:rPr lang="en-US" sz="1400" dirty="0"/>
              <a:t>	</a:t>
            </a:r>
          </a:p>
          <a:p>
            <a:r>
              <a:rPr lang="en-US" sz="1400" dirty="0"/>
              <a:t>   public </a:t>
            </a:r>
            <a:r>
              <a:rPr lang="en-US" sz="1400" dirty="0" err="1"/>
              <a:t>int</a:t>
            </a:r>
            <a:r>
              <a:rPr lang="en-US" sz="1400" dirty="0"/>
              <a:t> </a:t>
            </a:r>
            <a:r>
              <a:rPr lang="en-US" sz="1400" dirty="0" err="1"/>
              <a:t>getX</a:t>
            </a:r>
            <a:r>
              <a:rPr lang="en-US" sz="1400" dirty="0"/>
              <a:t>() { </a:t>
            </a:r>
          </a:p>
          <a:p>
            <a:r>
              <a:rPr lang="en-US" sz="1400" dirty="0"/>
              <a:t>      </a:t>
            </a:r>
            <a:r>
              <a:rPr lang="en-US" sz="1400" dirty="0" err="1"/>
              <a:t>this.x</a:t>
            </a:r>
            <a:r>
              <a:rPr lang="en-US" sz="1400" dirty="0"/>
              <a:t> = 200; </a:t>
            </a:r>
          </a:p>
          <a:p>
            <a:r>
              <a:rPr lang="en-US" sz="1400" dirty="0"/>
              <a:t>      return x; </a:t>
            </a:r>
          </a:p>
          <a:p>
            <a:r>
              <a:rPr lang="en-US" sz="1400" dirty="0"/>
              <a:t>   } </a:t>
            </a:r>
          </a:p>
          <a:p>
            <a:r>
              <a:rPr lang="en-US" sz="1400" dirty="0"/>
              <a:t>	</a:t>
            </a:r>
          </a:p>
          <a:p>
            <a:r>
              <a:rPr lang="en-US" sz="1400" dirty="0"/>
              <a:t>   static void main(String[] </a:t>
            </a:r>
            <a:r>
              <a:rPr lang="en-US" sz="1400" dirty="0" err="1"/>
              <a:t>args</a:t>
            </a:r>
            <a:r>
              <a:rPr lang="en-US" sz="1400" dirty="0"/>
              <a:t>) {</a:t>
            </a:r>
          </a:p>
          <a:p>
            <a:r>
              <a:rPr lang="en-US" sz="1400" dirty="0"/>
              <a:t>      Example ex = new Example(); </a:t>
            </a:r>
          </a:p>
          <a:p>
            <a:r>
              <a:rPr lang="en-US" sz="1400" dirty="0"/>
              <a:t>      </a:t>
            </a:r>
            <a:r>
              <a:rPr lang="en-US" sz="1400" dirty="0" err="1"/>
              <a:t>println</a:t>
            </a:r>
            <a:r>
              <a:rPr lang="en-US" sz="1400" dirty="0"/>
              <a:t>(</a:t>
            </a:r>
            <a:r>
              <a:rPr lang="en-US" sz="1400" dirty="0" err="1"/>
              <a:t>ex.getX</a:t>
            </a:r>
            <a:r>
              <a:rPr lang="en-US" sz="1400" dirty="0"/>
              <a:t>());</a:t>
            </a:r>
          </a:p>
          <a:p>
            <a:r>
              <a:rPr lang="en-US" sz="1400" dirty="0"/>
              <a:t>   }</a:t>
            </a:r>
          </a:p>
          <a:p>
            <a:r>
              <a:rPr lang="en-US" sz="1400" dirty="0"/>
              <a:t>}</a:t>
            </a:r>
          </a:p>
          <a:p>
            <a:r>
              <a:rPr lang="en-US" sz="1400" dirty="0"/>
              <a:t>When we run the above program, we will get the result of 200 printed on the console.</a:t>
            </a:r>
          </a:p>
        </p:txBody>
      </p:sp>
    </p:spTree>
    <p:extLst>
      <p:ext uri="{BB962C8B-B14F-4D97-AF65-F5344CB8AC3E}">
        <p14:creationId xmlns:p14="http://schemas.microsoft.com/office/powerpoint/2010/main" xmlns="" val="2910728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0"/>
            <a:ext cx="10972800" cy="990600"/>
          </a:xfrm>
        </p:spPr>
        <p:txBody>
          <a:bodyPr/>
          <a:lstStyle/>
          <a:p>
            <a:r>
              <a:rPr lang="en-US" dirty="0"/>
              <a:t>Number</a:t>
            </a:r>
          </a:p>
        </p:txBody>
      </p:sp>
      <p:sp>
        <p:nvSpPr>
          <p:cNvPr id="3" name="Content Placeholder 2"/>
          <p:cNvSpPr>
            <a:spLocks noGrp="1"/>
          </p:cNvSpPr>
          <p:nvPr>
            <p:ph idx="1"/>
          </p:nvPr>
        </p:nvSpPr>
        <p:spPr/>
        <p:txBody>
          <a:bodyPr/>
          <a:lstStyle/>
          <a:p>
            <a:endParaRPr lang="en-US" dirty="0"/>
          </a:p>
        </p:txBody>
      </p:sp>
      <p:pic>
        <p:nvPicPr>
          <p:cNvPr id="1026" name="Picture 2" descr="Wrapper Class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29747" y="1767840"/>
            <a:ext cx="7458185" cy="32727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9342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sz="2000" dirty="0"/>
              <a:t>Apache Groovy is an object-oriented programming language for the Java platform. It is a dynamic language with features similar to those of Python, Ruby, Perl, and Smalltalk. It can be used as a scripting language for the Java Platform, is dynamically compiled to Java Virtual Machine (JVM) bytecode, and interoperates with other Java code and libraries. Groovy uses a Java-like curly-bracket syntax. Most Java code is also syntactically valid Groovy, although semantics may be different.</a:t>
            </a:r>
          </a:p>
          <a:p>
            <a:endParaRPr lang="en-US" sz="2000" dirty="0"/>
          </a:p>
          <a:p>
            <a:r>
              <a:rPr lang="en-US" sz="2000" dirty="0"/>
              <a:t>Groovy 1.0 was released on January 2, 2007, and Groovy 2.0 in July, 2012. Since version 2, Groovy can also be compiled statically, offering type inference and performance very close to that of Java. Groovy 2.4 was the last major release under Pivotal Software's sponsorship which ended in March 2015. Groovy has since changed its governance structure to a Project Management Committee (PMC) in the Apache Software Foundation</a:t>
            </a:r>
          </a:p>
        </p:txBody>
      </p:sp>
    </p:spTree>
    <p:extLst>
      <p:ext uri="{BB962C8B-B14F-4D97-AF65-F5344CB8AC3E}">
        <p14:creationId xmlns:p14="http://schemas.microsoft.com/office/powerpoint/2010/main" xmlns="" val="43582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Example</a:t>
            </a:r>
          </a:p>
          <a:p>
            <a:r>
              <a:rPr lang="en-US" sz="1800" dirty="0"/>
              <a:t>Following is an example of boxing and unboxing −</a:t>
            </a:r>
          </a:p>
          <a:p>
            <a:endParaRPr lang="en-US" sz="1800" dirty="0"/>
          </a:p>
          <a:p>
            <a:r>
              <a:rPr lang="en-US" sz="1800" dirty="0"/>
              <a:t>class Example { </a:t>
            </a:r>
          </a:p>
          <a:p>
            <a:r>
              <a:rPr lang="en-US" sz="1800" dirty="0"/>
              <a:t>   static void main(String[] </a:t>
            </a:r>
            <a:r>
              <a:rPr lang="en-US" sz="1800" dirty="0" err="1"/>
              <a:t>args</a:t>
            </a:r>
            <a:r>
              <a:rPr lang="en-US" sz="1800" dirty="0"/>
              <a:t>) {</a:t>
            </a:r>
          </a:p>
          <a:p>
            <a:r>
              <a:rPr lang="en-US" sz="1800" dirty="0"/>
              <a:t>      Integer x = 5,y = 10,z = 0; </a:t>
            </a:r>
          </a:p>
          <a:p>
            <a:r>
              <a:rPr lang="en-US" sz="1800" dirty="0"/>
              <a:t>		</a:t>
            </a:r>
          </a:p>
          <a:p>
            <a:r>
              <a:rPr lang="en-US" sz="1800" dirty="0"/>
              <a:t>      // The </a:t>
            </a:r>
            <a:r>
              <a:rPr lang="en-US" sz="1800" dirty="0" err="1"/>
              <a:t>the</a:t>
            </a:r>
            <a:r>
              <a:rPr lang="en-US" sz="1800" dirty="0"/>
              <a:t> values of 5,10 and 0 are boxed into Integer types </a:t>
            </a:r>
          </a:p>
          <a:p>
            <a:r>
              <a:rPr lang="en-US" sz="1800" dirty="0"/>
              <a:t>      // The values of x and y are unboxed and the addition is performed </a:t>
            </a:r>
          </a:p>
          <a:p>
            <a:r>
              <a:rPr lang="en-US" sz="1800" dirty="0"/>
              <a:t>      z = </a:t>
            </a:r>
            <a:r>
              <a:rPr lang="en-US" sz="1800" dirty="0" err="1"/>
              <a:t>x+y</a:t>
            </a:r>
            <a:r>
              <a:rPr lang="en-US" sz="1800" dirty="0"/>
              <a:t>; </a:t>
            </a:r>
          </a:p>
          <a:p>
            <a:r>
              <a:rPr lang="en-US" sz="1800" dirty="0"/>
              <a:t>      </a:t>
            </a:r>
            <a:r>
              <a:rPr lang="en-US" sz="1800" dirty="0" err="1"/>
              <a:t>println</a:t>
            </a:r>
            <a:r>
              <a:rPr lang="en-US" sz="1800" dirty="0"/>
              <a:t>(z);</a:t>
            </a:r>
          </a:p>
          <a:p>
            <a:r>
              <a:rPr lang="en-US" sz="1800" dirty="0"/>
              <a:t>   }</a:t>
            </a:r>
          </a:p>
          <a:p>
            <a:r>
              <a:rPr lang="en-US" sz="1800" dirty="0"/>
              <a:t>}</a:t>
            </a:r>
          </a:p>
          <a:p>
            <a:r>
              <a:rPr lang="en-US" sz="1800" dirty="0"/>
              <a:t>The output of the above program would be 5. In the above example, the values of 5, 10, and 0 are first boxed into the Integer variables x, y and z accordingly. And then the when the addition of x and y is performed the values are unboxed from their Integer types.</a:t>
            </a:r>
          </a:p>
        </p:txBody>
      </p:sp>
    </p:spTree>
    <p:extLst>
      <p:ext uri="{BB962C8B-B14F-4D97-AF65-F5344CB8AC3E}">
        <p14:creationId xmlns:p14="http://schemas.microsoft.com/office/powerpoint/2010/main" xmlns="" val="80992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Number Methods</a:t>
            </a:r>
            <a:endParaRPr lang="en-US" dirty="0"/>
          </a:p>
        </p:txBody>
      </p:sp>
      <p:sp>
        <p:nvSpPr>
          <p:cNvPr id="3" name="Content Placeholder 2"/>
          <p:cNvSpPr>
            <a:spLocks noGrp="1"/>
          </p:cNvSpPr>
          <p:nvPr>
            <p:ph idx="1"/>
          </p:nvPr>
        </p:nvSpPr>
        <p:spPr>
          <a:xfrm>
            <a:off x="518160" y="1268731"/>
            <a:ext cx="10972800" cy="4754563"/>
          </a:xfrm>
        </p:spPr>
        <p:txBody>
          <a:bodyPr/>
          <a:lstStyle/>
          <a:p>
            <a:r>
              <a:rPr lang="en-US" sz="1100" b="1" dirty="0" err="1"/>
              <a:t>xxxValue</a:t>
            </a:r>
            <a:r>
              <a:rPr lang="en-US" sz="1100" b="1" dirty="0"/>
              <a:t>()</a:t>
            </a:r>
          </a:p>
          <a:p>
            <a:r>
              <a:rPr lang="en-US" sz="1100" dirty="0"/>
              <a:t>This method takes on the Number as the parameter and returns a primitive type based on the method which is invoked.</a:t>
            </a:r>
          </a:p>
          <a:p>
            <a:endParaRPr lang="en-US" sz="1100" dirty="0"/>
          </a:p>
          <a:p>
            <a:r>
              <a:rPr lang="en-US" sz="1100" dirty="0"/>
              <a:t>class Example { </a:t>
            </a:r>
          </a:p>
          <a:p>
            <a:r>
              <a:rPr lang="en-US" sz="1100" dirty="0"/>
              <a:t>   static void main(String[] </a:t>
            </a:r>
            <a:r>
              <a:rPr lang="en-US" sz="1100" dirty="0" err="1"/>
              <a:t>args</a:t>
            </a:r>
            <a:r>
              <a:rPr lang="en-US" sz="1100" dirty="0"/>
              <a:t>) {  </a:t>
            </a:r>
          </a:p>
          <a:p>
            <a:r>
              <a:rPr lang="en-US" sz="1100" dirty="0"/>
              <a:t>      Integer x = 5; </a:t>
            </a:r>
          </a:p>
          <a:p>
            <a:r>
              <a:rPr lang="en-US" sz="1100" dirty="0"/>
              <a:t>		</a:t>
            </a:r>
          </a:p>
          <a:p>
            <a:r>
              <a:rPr lang="en-US" sz="1100" dirty="0"/>
              <a:t>      // Converting the number to double primitive type</a:t>
            </a:r>
          </a:p>
          <a:p>
            <a:r>
              <a:rPr lang="en-US" sz="1100" dirty="0"/>
              <a:t>      </a:t>
            </a:r>
            <a:r>
              <a:rPr lang="en-US" sz="1100" dirty="0" err="1"/>
              <a:t>println</a:t>
            </a:r>
            <a:r>
              <a:rPr lang="en-US" sz="1100" dirty="0"/>
              <a:t>(</a:t>
            </a:r>
            <a:r>
              <a:rPr lang="en-US" sz="1100" dirty="0" err="1"/>
              <a:t>x.doubleValue</a:t>
            </a:r>
            <a:r>
              <a:rPr lang="en-US" sz="1100" dirty="0"/>
              <a:t>()); </a:t>
            </a:r>
          </a:p>
          <a:p>
            <a:r>
              <a:rPr lang="en-US" sz="1100" dirty="0"/>
              <a:t>		</a:t>
            </a:r>
          </a:p>
          <a:p>
            <a:r>
              <a:rPr lang="en-US" sz="1100" dirty="0"/>
              <a:t>      // Converting the number to byte primitive type </a:t>
            </a:r>
          </a:p>
          <a:p>
            <a:r>
              <a:rPr lang="en-US" sz="1100" dirty="0"/>
              <a:t>      </a:t>
            </a:r>
            <a:r>
              <a:rPr lang="en-US" sz="1100" dirty="0" err="1"/>
              <a:t>println</a:t>
            </a:r>
            <a:r>
              <a:rPr lang="en-US" sz="1100" dirty="0"/>
              <a:t>(</a:t>
            </a:r>
            <a:r>
              <a:rPr lang="en-US" sz="1100" dirty="0" err="1"/>
              <a:t>x.byteValue</a:t>
            </a:r>
            <a:r>
              <a:rPr lang="en-US" sz="1100" dirty="0"/>
              <a:t>()); </a:t>
            </a:r>
          </a:p>
          <a:p>
            <a:r>
              <a:rPr lang="en-US" sz="1100" dirty="0"/>
              <a:t>		</a:t>
            </a:r>
          </a:p>
          <a:p>
            <a:r>
              <a:rPr lang="en-US" sz="1100" dirty="0"/>
              <a:t>      // Converting the number to float primitive type </a:t>
            </a:r>
          </a:p>
          <a:p>
            <a:r>
              <a:rPr lang="en-US" sz="1100" dirty="0"/>
              <a:t>      </a:t>
            </a:r>
            <a:r>
              <a:rPr lang="en-US" sz="1100" dirty="0" err="1"/>
              <a:t>println</a:t>
            </a:r>
            <a:r>
              <a:rPr lang="en-US" sz="1100" dirty="0"/>
              <a:t>(</a:t>
            </a:r>
            <a:r>
              <a:rPr lang="en-US" sz="1100" dirty="0" err="1"/>
              <a:t>x.floatValue</a:t>
            </a:r>
            <a:r>
              <a:rPr lang="en-US" sz="1100" dirty="0"/>
              <a:t>());</a:t>
            </a:r>
          </a:p>
          <a:p>
            <a:r>
              <a:rPr lang="en-US" sz="1100" dirty="0"/>
              <a:t>		</a:t>
            </a:r>
          </a:p>
          <a:p>
            <a:r>
              <a:rPr lang="en-US" sz="1100" dirty="0"/>
              <a:t>      // Converting the number to long primitive type </a:t>
            </a:r>
          </a:p>
          <a:p>
            <a:r>
              <a:rPr lang="en-US" sz="1100" dirty="0"/>
              <a:t>      </a:t>
            </a:r>
            <a:r>
              <a:rPr lang="en-US" sz="1100" dirty="0" err="1"/>
              <a:t>println</a:t>
            </a:r>
            <a:r>
              <a:rPr lang="en-US" sz="1100" dirty="0"/>
              <a:t>(</a:t>
            </a:r>
            <a:r>
              <a:rPr lang="en-US" sz="1100" dirty="0" err="1"/>
              <a:t>x.longValue</a:t>
            </a:r>
            <a:r>
              <a:rPr lang="en-US" sz="1100" dirty="0"/>
              <a:t>()); </a:t>
            </a:r>
          </a:p>
          <a:p>
            <a:r>
              <a:rPr lang="en-US" sz="1100" dirty="0"/>
              <a:t>		</a:t>
            </a:r>
          </a:p>
          <a:p>
            <a:r>
              <a:rPr lang="en-US" sz="1100" dirty="0"/>
              <a:t>      // Converting the number to short primitive type </a:t>
            </a:r>
          </a:p>
          <a:p>
            <a:r>
              <a:rPr lang="en-US" sz="1100" dirty="0"/>
              <a:t>      </a:t>
            </a:r>
            <a:r>
              <a:rPr lang="en-US" sz="1100" dirty="0" err="1"/>
              <a:t>println</a:t>
            </a:r>
            <a:r>
              <a:rPr lang="en-US" sz="1100" dirty="0"/>
              <a:t>(</a:t>
            </a:r>
            <a:r>
              <a:rPr lang="en-US" sz="1100" dirty="0" err="1"/>
              <a:t>x.shortValue</a:t>
            </a:r>
            <a:r>
              <a:rPr lang="en-US" sz="1100" dirty="0"/>
              <a:t>()); </a:t>
            </a:r>
          </a:p>
          <a:p>
            <a:r>
              <a:rPr lang="en-US" sz="1100" dirty="0"/>
              <a:t>		</a:t>
            </a:r>
          </a:p>
          <a:p>
            <a:r>
              <a:rPr lang="en-US" sz="1100" dirty="0"/>
              <a:t>      // Converting the number to </a:t>
            </a:r>
            <a:r>
              <a:rPr lang="en-US" sz="1100" dirty="0" err="1"/>
              <a:t>int</a:t>
            </a:r>
            <a:r>
              <a:rPr lang="en-US" sz="1100" dirty="0"/>
              <a:t> primitive type </a:t>
            </a:r>
          </a:p>
          <a:p>
            <a:r>
              <a:rPr lang="en-US" sz="1100" dirty="0"/>
              <a:t>      </a:t>
            </a:r>
            <a:r>
              <a:rPr lang="en-US" sz="1100" dirty="0" err="1"/>
              <a:t>println</a:t>
            </a:r>
            <a:r>
              <a:rPr lang="en-US" sz="1100" dirty="0"/>
              <a:t>(</a:t>
            </a:r>
            <a:r>
              <a:rPr lang="en-US" sz="1100" dirty="0" err="1"/>
              <a:t>x.intValue</a:t>
            </a:r>
            <a:r>
              <a:rPr lang="en-US" sz="1100" dirty="0"/>
              <a:t>());  </a:t>
            </a:r>
          </a:p>
          <a:p>
            <a:r>
              <a:rPr lang="en-US" sz="1100" dirty="0"/>
              <a:t>   } </a:t>
            </a:r>
          </a:p>
          <a:p>
            <a:r>
              <a:rPr lang="en-US" sz="1100" dirty="0"/>
              <a:t>}</a:t>
            </a:r>
          </a:p>
        </p:txBody>
      </p:sp>
    </p:spTree>
    <p:extLst>
      <p:ext uri="{BB962C8B-B14F-4D97-AF65-F5344CB8AC3E}">
        <p14:creationId xmlns:p14="http://schemas.microsoft.com/office/powerpoint/2010/main" xmlns="" val="3990200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Strings and </a:t>
            </a:r>
            <a:r>
              <a:rPr lang="en-US" b="0" dirty="0" err="1"/>
              <a:t>GStrings</a:t>
            </a:r>
            <a:endParaRPr lang="en-US" b="0" dirty="0"/>
          </a:p>
        </p:txBody>
      </p:sp>
      <p:sp>
        <p:nvSpPr>
          <p:cNvPr id="3" name="Content Placeholder 2"/>
          <p:cNvSpPr>
            <a:spLocks noGrp="1"/>
          </p:cNvSpPr>
          <p:nvPr>
            <p:ph idx="1"/>
          </p:nvPr>
        </p:nvSpPr>
        <p:spPr/>
        <p:txBody>
          <a:bodyPr/>
          <a:lstStyle/>
          <a:p>
            <a:r>
              <a:rPr lang="en-US" dirty="0"/>
              <a:t>Groovy allows to use two different types of String, the </a:t>
            </a:r>
            <a:r>
              <a:rPr lang="en-US" dirty="0" err="1"/>
              <a:t>java.lang.String</a:t>
            </a:r>
            <a:r>
              <a:rPr lang="en-US" dirty="0"/>
              <a:t> and the </a:t>
            </a:r>
            <a:r>
              <a:rPr lang="en-US" dirty="0" err="1"/>
              <a:t>groovy.lang.GString</a:t>
            </a:r>
            <a:r>
              <a:rPr lang="en-US" dirty="0"/>
              <a:t> class. You can also define a single line or a multi-line string in Groovy.</a:t>
            </a:r>
          </a:p>
          <a:p>
            <a:endParaRPr lang="en-US" dirty="0"/>
          </a:p>
          <a:p>
            <a:r>
              <a:rPr lang="en-US" dirty="0"/>
              <a:t>Strings which are quoted in by "" are of type </a:t>
            </a:r>
            <a:r>
              <a:rPr lang="en-US" dirty="0" err="1"/>
              <a:t>GString</a:t>
            </a:r>
            <a:r>
              <a:rPr lang="en-US" dirty="0"/>
              <a:t> (short for Groovy Strings). In </a:t>
            </a:r>
            <a:r>
              <a:rPr lang="en-US" dirty="0" err="1"/>
              <a:t>GStrings</a:t>
            </a:r>
            <a:r>
              <a:rPr lang="en-US" dirty="0"/>
              <a:t> you can directly use variables or call Groovy code. The Groovy runtime evaluates the variables and method calls. An instance of </a:t>
            </a:r>
            <a:r>
              <a:rPr lang="en-US" dirty="0" err="1"/>
              <a:t>GString</a:t>
            </a:r>
            <a:r>
              <a:rPr lang="en-US" dirty="0"/>
              <a:t> is automatically converted to a </a:t>
            </a:r>
            <a:r>
              <a:rPr lang="en-US" dirty="0" err="1"/>
              <a:t>java.lang.String</a:t>
            </a:r>
            <a:r>
              <a:rPr lang="en-US" dirty="0"/>
              <a:t> whenever needed.</a:t>
            </a:r>
          </a:p>
        </p:txBody>
      </p:sp>
    </p:spTree>
    <p:extLst>
      <p:ext uri="{BB962C8B-B14F-4D97-AF65-F5344CB8AC3E}">
        <p14:creationId xmlns:p14="http://schemas.microsoft.com/office/powerpoint/2010/main" xmlns="" val="270498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def name = "John"</a:t>
            </a:r>
          </a:p>
          <a:p>
            <a:r>
              <a:rPr lang="en-US" sz="2400" dirty="0"/>
              <a:t>def s1 = "Hello $name" // $name will be replaced</a:t>
            </a:r>
          </a:p>
          <a:p>
            <a:r>
              <a:rPr lang="en-US" sz="2400" dirty="0"/>
              <a:t>def s2 = 'Hello $name' // $name will not be replaced</a:t>
            </a:r>
          </a:p>
          <a:p>
            <a:r>
              <a:rPr lang="en-US" sz="2400" dirty="0" err="1"/>
              <a:t>println</a:t>
            </a:r>
            <a:r>
              <a:rPr lang="en-US" sz="2400" dirty="0"/>
              <a:t> s1</a:t>
            </a:r>
          </a:p>
          <a:p>
            <a:r>
              <a:rPr lang="en-US" sz="2400" dirty="0" err="1"/>
              <a:t>println</a:t>
            </a:r>
            <a:r>
              <a:rPr lang="en-US" sz="2400" dirty="0"/>
              <a:t> s2</a:t>
            </a:r>
          </a:p>
          <a:p>
            <a:r>
              <a:rPr lang="en-US" sz="2400" dirty="0" err="1"/>
              <a:t>println</a:t>
            </a:r>
            <a:r>
              <a:rPr lang="en-US" sz="2400" dirty="0"/>
              <a:t> s1.class</a:t>
            </a:r>
          </a:p>
          <a:p>
            <a:r>
              <a:rPr lang="en-US" sz="2400" dirty="0" err="1"/>
              <a:t>println</a:t>
            </a:r>
            <a:r>
              <a:rPr lang="en-US" sz="2400" dirty="0"/>
              <a:t> s2.class</a:t>
            </a:r>
          </a:p>
          <a:p>
            <a:endParaRPr lang="en-US" sz="2400" dirty="0"/>
          </a:p>
          <a:p>
            <a:r>
              <a:rPr lang="en-US" sz="2400" dirty="0"/>
              <a:t>// demonstrates object references and method calls</a:t>
            </a:r>
          </a:p>
          <a:p>
            <a:r>
              <a:rPr lang="en-US" sz="2400" dirty="0"/>
              <a:t>def date = new Date()</a:t>
            </a:r>
          </a:p>
          <a:p>
            <a:r>
              <a:rPr lang="en-US" sz="2400" dirty="0" err="1"/>
              <a:t>println</a:t>
            </a:r>
            <a:r>
              <a:rPr lang="en-US" sz="2400" dirty="0"/>
              <a:t> "We met at $date"</a:t>
            </a:r>
          </a:p>
          <a:p>
            <a:r>
              <a:rPr lang="en-US" sz="2400" dirty="0" err="1"/>
              <a:t>println</a:t>
            </a:r>
            <a:r>
              <a:rPr lang="en-US" sz="2400" dirty="0"/>
              <a:t> "We met at ${</a:t>
            </a:r>
            <a:r>
              <a:rPr lang="en-US" sz="2400" dirty="0" err="1"/>
              <a:t>date.format</a:t>
            </a:r>
            <a:r>
              <a:rPr lang="en-US" sz="2400" dirty="0"/>
              <a:t>('MM/</a:t>
            </a:r>
            <a:r>
              <a:rPr lang="en-US" sz="2400" dirty="0" err="1"/>
              <a:t>dd</a:t>
            </a:r>
            <a:r>
              <a:rPr lang="en-US" sz="2400" dirty="0"/>
              <a:t>/</a:t>
            </a:r>
            <a:r>
              <a:rPr lang="en-US" sz="2400" dirty="0" err="1"/>
              <a:t>yy</a:t>
            </a:r>
            <a:r>
              <a:rPr lang="en-US" sz="2400" dirty="0"/>
              <a:t>')}"</a:t>
            </a:r>
          </a:p>
        </p:txBody>
      </p:sp>
    </p:spTree>
    <p:extLst>
      <p:ext uri="{BB962C8B-B14F-4D97-AF65-F5344CB8AC3E}">
        <p14:creationId xmlns:p14="http://schemas.microsoft.com/office/powerpoint/2010/main" xmlns="" val="3758109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22119367"/>
              </p:ext>
            </p:extLst>
          </p:nvPr>
        </p:nvGraphicFramePr>
        <p:xfrm>
          <a:off x="609600" y="1497330"/>
          <a:ext cx="11163300" cy="4652011"/>
        </p:xfrm>
        <a:graphic>
          <a:graphicData uri="http://schemas.openxmlformats.org/drawingml/2006/table">
            <a:tbl>
              <a:tblPr/>
              <a:tblGrid>
                <a:gridCol w="5581650">
                  <a:extLst>
                    <a:ext uri="{9D8B030D-6E8A-4147-A177-3AD203B41FA5}">
                      <a16:colId xmlns="" xmlns:a16="http://schemas.microsoft.com/office/drawing/2014/main" val="930069826"/>
                    </a:ext>
                  </a:extLst>
                </a:gridCol>
                <a:gridCol w="5581650">
                  <a:extLst>
                    <a:ext uri="{9D8B030D-6E8A-4147-A177-3AD203B41FA5}">
                      <a16:colId xmlns="" xmlns:a16="http://schemas.microsoft.com/office/drawing/2014/main" val="3609119721"/>
                    </a:ext>
                  </a:extLst>
                </a:gridCol>
              </a:tblGrid>
              <a:tr h="516890">
                <a:tc>
                  <a:txBody>
                    <a:bodyPr/>
                    <a:lstStyle/>
                    <a:p>
                      <a:pPr algn="l" rtl="0" fontAlgn="t"/>
                      <a:r>
                        <a:rPr lang="en-US" b="1">
                          <a:effectLst/>
                        </a:rPr>
                        <a:t>String example</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1">
                          <a:effectLst/>
                        </a:rPr>
                        <a:t>Description</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 xmlns:a16="http://schemas.microsoft.com/office/drawing/2014/main" val="3849550519"/>
                  </a:ext>
                </a:extLst>
              </a:tr>
              <a:tr h="516890">
                <a:tc>
                  <a:txBody>
                    <a:bodyPr/>
                    <a:lstStyle/>
                    <a:p>
                      <a:pPr algn="l" rtl="0" fontAlgn="t"/>
                      <a:r>
                        <a:rPr lang="en-US" b="0">
                          <a:effectLst/>
                          <a:latin typeface="inherit"/>
                        </a:rPr>
                        <a:t>'This is a String'</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0">
                          <a:effectLst/>
                          <a:latin typeface="inherit"/>
                        </a:rPr>
                        <a:t>Standard Java String</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 xmlns:a16="http://schemas.microsoft.com/office/drawing/2014/main" val="4062148194"/>
                  </a:ext>
                </a:extLst>
              </a:tr>
              <a:tr h="904558">
                <a:tc>
                  <a:txBody>
                    <a:bodyPr/>
                    <a:lstStyle/>
                    <a:p>
                      <a:pPr algn="l" rtl="0" fontAlgn="t"/>
                      <a:r>
                        <a:rPr lang="en-US" b="0">
                          <a:effectLst/>
                          <a:latin typeface="inherit"/>
                        </a:rPr>
                        <a:t>"This is a GString"</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b="0">
                          <a:effectLst/>
                          <a:latin typeface="inherit"/>
                        </a:rPr>
                        <a:t>Groovy GString, allows variable substitution and method calls</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 xmlns:a16="http://schemas.microsoft.com/office/drawing/2014/main" val="1142577095"/>
                  </a:ext>
                </a:extLst>
              </a:tr>
              <a:tr h="516890">
                <a:tc>
                  <a:txBody>
                    <a:bodyPr/>
                    <a:lstStyle/>
                    <a:p>
                      <a:pPr algn="l" rtl="0" fontAlgn="t"/>
                      <a:r>
                        <a:rPr lang="en-US" b="0">
                          <a:effectLst/>
                          <a:latin typeface="inherit"/>
                        </a:rPr>
                        <a:t>''' Multiline string (with line breaks)'''</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0">
                          <a:effectLst/>
                          <a:latin typeface="inherit"/>
                        </a:rPr>
                        <a:t>A multi line string</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 xmlns:a16="http://schemas.microsoft.com/office/drawing/2014/main" val="3421475264"/>
                  </a:ext>
                </a:extLst>
              </a:tr>
              <a:tr h="904558">
                <a:tc>
                  <a:txBody>
                    <a:bodyPr/>
                    <a:lstStyle/>
                    <a:p>
                      <a:pPr algn="l" rtl="0" fontAlgn="t"/>
                      <a:r>
                        <a:rPr lang="en-US" b="0">
                          <a:effectLst/>
                          <a:latin typeface="inherit"/>
                        </a:rPr>
                        <a:t>""" Multiline string (with line breaks)"""</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b="0">
                          <a:effectLst/>
                          <a:latin typeface="inherit"/>
                        </a:rPr>
                        <a:t>A multi line GString</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 xmlns:a16="http://schemas.microsoft.com/office/drawing/2014/main" val="1241470120"/>
                  </a:ext>
                </a:extLst>
              </a:tr>
              <a:tr h="1292225">
                <a:tc>
                  <a:txBody>
                    <a:bodyPr/>
                    <a:lstStyle/>
                    <a:p>
                      <a:pPr algn="l" rtl="0" fontAlgn="t"/>
                      <a:r>
                        <a:rPr lang="en-US" b="0">
                          <a:effectLst/>
                          <a:latin typeface="inherit"/>
                        </a:rPr>
                        <a:t>/regularexpression/</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0" dirty="0">
                          <a:effectLst/>
                          <a:latin typeface="inherit"/>
                        </a:rPr>
                        <a:t>Forward Slash – Escape backslashes ignored, makes Regular Expressions more readable</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 xmlns:a16="http://schemas.microsoft.com/office/drawing/2014/main" val="3520855132"/>
                  </a:ext>
                </a:extLst>
              </a:tr>
            </a:tbl>
          </a:graphicData>
        </a:graphic>
      </p:graphicFrame>
    </p:spTree>
    <p:extLst>
      <p:ext uri="{BB962C8B-B14F-4D97-AF65-F5344CB8AC3E}">
        <p14:creationId xmlns:p14="http://schemas.microsoft.com/office/powerpoint/2010/main" xmlns="" val="764790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String Repetition</a:t>
            </a:r>
            <a:endParaRPr lang="en-US" dirty="0"/>
          </a:p>
        </p:txBody>
      </p:sp>
      <p:sp>
        <p:nvSpPr>
          <p:cNvPr id="3" name="Content Placeholder 2"/>
          <p:cNvSpPr>
            <a:spLocks noGrp="1"/>
          </p:cNvSpPr>
          <p:nvPr>
            <p:ph idx="1"/>
          </p:nvPr>
        </p:nvSpPr>
        <p:spPr/>
        <p:txBody>
          <a:bodyPr/>
          <a:lstStyle/>
          <a:p>
            <a:r>
              <a:rPr lang="en-US" sz="2400" dirty="0"/>
              <a:t>class Example { </a:t>
            </a:r>
          </a:p>
          <a:p>
            <a:r>
              <a:rPr lang="en-US" sz="2400" dirty="0"/>
              <a:t>   static void main(String[] </a:t>
            </a:r>
            <a:r>
              <a:rPr lang="en-US" sz="2400" dirty="0" err="1"/>
              <a:t>args</a:t>
            </a:r>
            <a:r>
              <a:rPr lang="en-US" sz="2400" dirty="0"/>
              <a:t>) { </a:t>
            </a:r>
          </a:p>
          <a:p>
            <a:r>
              <a:rPr lang="en-US" sz="2400" dirty="0"/>
              <a:t>      String a = "Hello"; </a:t>
            </a:r>
          </a:p>
          <a:p>
            <a:r>
              <a:rPr lang="en-US" sz="2400" dirty="0"/>
              <a:t>      </a:t>
            </a:r>
            <a:r>
              <a:rPr lang="en-US" sz="2400" dirty="0" err="1"/>
              <a:t>println</a:t>
            </a:r>
            <a:r>
              <a:rPr lang="en-US" sz="2400" dirty="0"/>
              <a:t>("Hello"*3); </a:t>
            </a:r>
          </a:p>
          <a:p>
            <a:r>
              <a:rPr lang="en-US" sz="2400" dirty="0"/>
              <a:t>      </a:t>
            </a:r>
            <a:r>
              <a:rPr lang="en-US" sz="2400" dirty="0" err="1"/>
              <a:t>println</a:t>
            </a:r>
            <a:r>
              <a:rPr lang="en-US" sz="2400" dirty="0"/>
              <a:t>(a*3); </a:t>
            </a:r>
          </a:p>
          <a:p>
            <a:r>
              <a:rPr lang="en-US" sz="2400" dirty="0"/>
              <a:t>   } </a:t>
            </a:r>
          </a:p>
          <a:p>
            <a:r>
              <a:rPr lang="en-US" sz="2400" dirty="0"/>
              <a:t>}</a:t>
            </a:r>
          </a:p>
          <a:p>
            <a:r>
              <a:rPr lang="en-US" sz="2400" dirty="0"/>
              <a:t>When we run the above program, we will get the following result −</a:t>
            </a:r>
          </a:p>
          <a:p>
            <a:endParaRPr lang="en-US" sz="2400" dirty="0"/>
          </a:p>
          <a:p>
            <a:r>
              <a:rPr lang="en-US" sz="2400" dirty="0" err="1"/>
              <a:t>HelloHelloHello</a:t>
            </a:r>
            <a:r>
              <a:rPr lang="en-US" sz="2400" dirty="0"/>
              <a:t> </a:t>
            </a:r>
          </a:p>
          <a:p>
            <a:r>
              <a:rPr lang="en-US" sz="2400" dirty="0" err="1"/>
              <a:t>HelloHelloHello</a:t>
            </a:r>
            <a:endParaRPr lang="en-US" sz="2400" dirty="0"/>
          </a:p>
        </p:txBody>
      </p:sp>
    </p:spTree>
    <p:extLst>
      <p:ext uri="{BB962C8B-B14F-4D97-AF65-F5344CB8AC3E}">
        <p14:creationId xmlns:p14="http://schemas.microsoft.com/office/powerpoint/2010/main" xmlns="" val="429984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Groovy - next()</a:t>
            </a:r>
          </a:p>
        </p:txBody>
      </p:sp>
      <p:sp>
        <p:nvSpPr>
          <p:cNvPr id="3" name="Content Placeholder 2"/>
          <p:cNvSpPr>
            <a:spLocks noGrp="1"/>
          </p:cNvSpPr>
          <p:nvPr>
            <p:ph idx="1"/>
          </p:nvPr>
        </p:nvSpPr>
        <p:spPr>
          <a:xfrm>
            <a:off x="609600" y="1188721"/>
            <a:ext cx="10972800" cy="4754563"/>
          </a:xfrm>
        </p:spPr>
        <p:txBody>
          <a:bodyPr/>
          <a:lstStyle/>
          <a:p>
            <a:r>
              <a:rPr lang="en-US" sz="1400" dirty="0"/>
              <a:t>This method is called by the ++ operator for the class String. It increments the last character in the given String.</a:t>
            </a:r>
          </a:p>
          <a:p>
            <a:endParaRPr lang="en-US" sz="1400" dirty="0"/>
          </a:p>
          <a:p>
            <a:r>
              <a:rPr lang="en-US" sz="1400" dirty="0"/>
              <a:t>Syntax</a:t>
            </a:r>
          </a:p>
          <a:p>
            <a:r>
              <a:rPr lang="en-US" sz="1400" dirty="0"/>
              <a:t>String next()</a:t>
            </a:r>
          </a:p>
          <a:p>
            <a:r>
              <a:rPr lang="en-US" sz="1400" dirty="0"/>
              <a:t>Parameters</a:t>
            </a:r>
          </a:p>
          <a:p>
            <a:r>
              <a:rPr lang="en-US" sz="1400" dirty="0"/>
              <a:t>None</a:t>
            </a:r>
          </a:p>
          <a:p>
            <a:endParaRPr lang="en-US" sz="1400" dirty="0"/>
          </a:p>
          <a:p>
            <a:r>
              <a:rPr lang="en-US" sz="1400" dirty="0"/>
              <a:t>Return Value</a:t>
            </a:r>
          </a:p>
          <a:p>
            <a:r>
              <a:rPr lang="en-US" sz="1400" dirty="0"/>
              <a:t>The new value of the string</a:t>
            </a:r>
          </a:p>
          <a:p>
            <a:endParaRPr lang="en-US" sz="1400" dirty="0"/>
          </a:p>
          <a:p>
            <a:r>
              <a:rPr lang="en-US" sz="1400" dirty="0"/>
              <a:t>Example</a:t>
            </a:r>
          </a:p>
          <a:p>
            <a:r>
              <a:rPr lang="en-US" sz="1400" dirty="0"/>
              <a:t>Following is an example of the usage of this method −</a:t>
            </a:r>
          </a:p>
          <a:p>
            <a:endParaRPr lang="en-US" sz="1400" dirty="0"/>
          </a:p>
          <a:p>
            <a:r>
              <a:rPr lang="en-US" sz="1400" dirty="0"/>
              <a:t>class Example { </a:t>
            </a:r>
          </a:p>
          <a:p>
            <a:r>
              <a:rPr lang="en-US" sz="1400" dirty="0"/>
              <a:t>   static void main(String[] </a:t>
            </a:r>
            <a:r>
              <a:rPr lang="en-US" sz="1400" dirty="0" err="1"/>
              <a:t>args</a:t>
            </a:r>
            <a:r>
              <a:rPr lang="en-US" sz="1400" dirty="0"/>
              <a:t>) { </a:t>
            </a:r>
          </a:p>
          <a:p>
            <a:r>
              <a:rPr lang="en-US" sz="1400" dirty="0"/>
              <a:t>      String a = "Hello World"; </a:t>
            </a:r>
          </a:p>
          <a:p>
            <a:r>
              <a:rPr lang="en-US" sz="1400" dirty="0"/>
              <a:t>      </a:t>
            </a:r>
            <a:r>
              <a:rPr lang="en-US" sz="1400" dirty="0" err="1"/>
              <a:t>println</a:t>
            </a:r>
            <a:r>
              <a:rPr lang="en-US" sz="1400" dirty="0"/>
              <a:t>(</a:t>
            </a:r>
            <a:r>
              <a:rPr lang="en-US" sz="1400" dirty="0" err="1"/>
              <a:t>a.next</a:t>
            </a:r>
            <a:r>
              <a:rPr lang="en-US" sz="1400" dirty="0"/>
              <a:t>());         </a:t>
            </a:r>
          </a:p>
          <a:p>
            <a:r>
              <a:rPr lang="en-US" sz="1400" dirty="0"/>
              <a:t>   } </a:t>
            </a:r>
          </a:p>
          <a:p>
            <a:r>
              <a:rPr lang="en-US" sz="1400" dirty="0"/>
              <a:t>}</a:t>
            </a:r>
          </a:p>
          <a:p>
            <a:r>
              <a:rPr lang="en-US" sz="1400" dirty="0"/>
              <a:t>When we run the above program, we will get the following result −</a:t>
            </a:r>
          </a:p>
          <a:p>
            <a:endParaRPr lang="en-US" sz="1400" dirty="0"/>
          </a:p>
          <a:p>
            <a:r>
              <a:rPr lang="en-US" sz="1400" dirty="0"/>
              <a:t>Hello </a:t>
            </a:r>
            <a:r>
              <a:rPr lang="en-US" sz="1400" dirty="0" err="1"/>
              <a:t>Worle</a:t>
            </a:r>
            <a:endParaRPr lang="en-US" sz="1400" dirty="0"/>
          </a:p>
        </p:txBody>
      </p:sp>
    </p:spTree>
    <p:extLst>
      <p:ext uri="{BB962C8B-B14F-4D97-AF65-F5344CB8AC3E}">
        <p14:creationId xmlns:p14="http://schemas.microsoft.com/office/powerpoint/2010/main" xmlns="" val="1159745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previous()</a:t>
            </a:r>
          </a:p>
        </p:txBody>
      </p:sp>
      <p:sp>
        <p:nvSpPr>
          <p:cNvPr id="3" name="Content Placeholder 2"/>
          <p:cNvSpPr>
            <a:spLocks noGrp="1"/>
          </p:cNvSpPr>
          <p:nvPr>
            <p:ph idx="1"/>
          </p:nvPr>
        </p:nvSpPr>
        <p:spPr/>
        <p:txBody>
          <a:bodyPr/>
          <a:lstStyle/>
          <a:p>
            <a:r>
              <a:rPr lang="en-US" sz="1400" dirty="0"/>
              <a:t>Syntax</a:t>
            </a:r>
          </a:p>
          <a:p>
            <a:r>
              <a:rPr lang="en-US" sz="1400" dirty="0"/>
              <a:t>String previous()</a:t>
            </a:r>
          </a:p>
          <a:p>
            <a:r>
              <a:rPr lang="en-US" sz="1400" dirty="0"/>
              <a:t>Parameters</a:t>
            </a:r>
          </a:p>
          <a:p>
            <a:r>
              <a:rPr lang="en-US" sz="1400" dirty="0"/>
              <a:t>None</a:t>
            </a:r>
          </a:p>
          <a:p>
            <a:endParaRPr lang="en-US" sz="1400" dirty="0"/>
          </a:p>
          <a:p>
            <a:r>
              <a:rPr lang="en-US" sz="1400" dirty="0"/>
              <a:t>Return Value</a:t>
            </a:r>
          </a:p>
          <a:p>
            <a:r>
              <a:rPr lang="en-US" sz="1400" dirty="0"/>
              <a:t>This method returns the resulting String.</a:t>
            </a:r>
          </a:p>
          <a:p>
            <a:endParaRPr lang="en-US" sz="1400" dirty="0"/>
          </a:p>
          <a:p>
            <a:r>
              <a:rPr lang="en-US" sz="1400" dirty="0"/>
              <a:t>Example</a:t>
            </a:r>
          </a:p>
          <a:p>
            <a:r>
              <a:rPr lang="en-US" sz="1400" dirty="0"/>
              <a:t>Following is an example of the usage of this method −</a:t>
            </a:r>
          </a:p>
          <a:p>
            <a:endParaRPr lang="en-US" sz="1400" dirty="0"/>
          </a:p>
          <a:p>
            <a:r>
              <a:rPr lang="en-US" sz="1400" dirty="0"/>
              <a:t>class Example { </a:t>
            </a:r>
          </a:p>
          <a:p>
            <a:r>
              <a:rPr lang="en-US" sz="1400" dirty="0"/>
              <a:t>   static void main(String[] </a:t>
            </a:r>
            <a:r>
              <a:rPr lang="en-US" sz="1400" dirty="0" err="1"/>
              <a:t>args</a:t>
            </a:r>
            <a:r>
              <a:rPr lang="en-US" sz="1400" dirty="0"/>
              <a:t>) {</a:t>
            </a:r>
          </a:p>
          <a:p>
            <a:r>
              <a:rPr lang="en-US" sz="1400" dirty="0"/>
              <a:t>      String a = "Hello"; </a:t>
            </a:r>
          </a:p>
          <a:p>
            <a:r>
              <a:rPr lang="en-US" sz="1400" dirty="0"/>
              <a:t>      </a:t>
            </a:r>
            <a:r>
              <a:rPr lang="en-US" sz="1400" dirty="0" err="1"/>
              <a:t>println</a:t>
            </a:r>
            <a:r>
              <a:rPr lang="en-US" sz="1400" dirty="0"/>
              <a:t>(</a:t>
            </a:r>
            <a:r>
              <a:rPr lang="en-US" sz="1400" dirty="0" err="1"/>
              <a:t>a.previous</a:t>
            </a:r>
            <a:r>
              <a:rPr lang="en-US" sz="1400" dirty="0"/>
              <a:t>());</a:t>
            </a:r>
          </a:p>
          <a:p>
            <a:r>
              <a:rPr lang="en-US" sz="1400" dirty="0"/>
              <a:t>   }</a:t>
            </a:r>
          </a:p>
          <a:p>
            <a:r>
              <a:rPr lang="en-US" sz="1400" dirty="0"/>
              <a:t>}</a:t>
            </a:r>
          </a:p>
          <a:p>
            <a:r>
              <a:rPr lang="en-US" sz="1400" dirty="0"/>
              <a:t>When we run the above program, we will get the following result −</a:t>
            </a:r>
          </a:p>
          <a:p>
            <a:endParaRPr lang="en-US" sz="1400" dirty="0"/>
          </a:p>
          <a:p>
            <a:r>
              <a:rPr lang="en-US" sz="1400" dirty="0" err="1"/>
              <a:t>Helln</a:t>
            </a:r>
            <a:endParaRPr lang="en-US" sz="1400" dirty="0"/>
          </a:p>
        </p:txBody>
      </p:sp>
    </p:spTree>
    <p:extLst>
      <p:ext uri="{BB962C8B-B14F-4D97-AF65-F5344CB8AC3E}">
        <p14:creationId xmlns:p14="http://schemas.microsoft.com/office/powerpoint/2010/main" xmlns="" val="2461957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Lists</a:t>
            </a:r>
            <a:endParaRPr lang="en-US" dirty="0"/>
          </a:p>
        </p:txBody>
      </p:sp>
      <p:sp>
        <p:nvSpPr>
          <p:cNvPr id="3" name="Content Placeholder 2"/>
          <p:cNvSpPr>
            <a:spLocks noGrp="1"/>
          </p:cNvSpPr>
          <p:nvPr>
            <p:ph idx="1"/>
          </p:nvPr>
        </p:nvSpPr>
        <p:spPr/>
        <p:txBody>
          <a:bodyPr/>
          <a:lstStyle/>
          <a:p>
            <a:r>
              <a:rPr lang="en-US" dirty="0"/>
              <a:t>Following are some example of lists −</a:t>
            </a:r>
          </a:p>
          <a:p>
            <a:r>
              <a:rPr lang="en-US" dirty="0"/>
              <a:t>[11, 12, 13, 14] – A list of integer values</a:t>
            </a:r>
          </a:p>
          <a:p>
            <a:r>
              <a:rPr lang="en-US" dirty="0"/>
              <a:t>[‘Angular’, ‘Groovy’, ‘Java’] – A list of Strings</a:t>
            </a:r>
          </a:p>
          <a:p>
            <a:r>
              <a:rPr lang="en-US" dirty="0"/>
              <a:t>[1, 2, [3, 4], 5] – A nested list</a:t>
            </a:r>
          </a:p>
          <a:p>
            <a:r>
              <a:rPr lang="en-US" dirty="0"/>
              <a:t>[‘Groovy’, 21, 2.11] – A heterogeneous list of object references</a:t>
            </a:r>
          </a:p>
          <a:p>
            <a:r>
              <a:rPr lang="en-US" dirty="0"/>
              <a:t>[ ] – An empty list</a:t>
            </a:r>
          </a:p>
          <a:p>
            <a:endParaRPr lang="en-US" dirty="0"/>
          </a:p>
        </p:txBody>
      </p:sp>
    </p:spTree>
    <p:extLst>
      <p:ext uri="{BB962C8B-B14F-4D97-AF65-F5344CB8AC3E}">
        <p14:creationId xmlns:p14="http://schemas.microsoft.com/office/powerpoint/2010/main" xmlns="" val="164317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accessing lists</a:t>
            </a:r>
          </a:p>
        </p:txBody>
      </p:sp>
      <p:sp>
        <p:nvSpPr>
          <p:cNvPr id="3" name="Content Placeholder 2"/>
          <p:cNvSpPr>
            <a:spLocks noGrp="1"/>
          </p:cNvSpPr>
          <p:nvPr>
            <p:ph idx="1"/>
          </p:nvPr>
        </p:nvSpPr>
        <p:spPr>
          <a:xfrm>
            <a:off x="163830" y="1154431"/>
            <a:ext cx="10972800" cy="4754563"/>
          </a:xfrm>
        </p:spPr>
        <p:txBody>
          <a:bodyPr/>
          <a:lstStyle/>
          <a:p>
            <a:r>
              <a:rPr lang="en-US" sz="1100" dirty="0"/>
              <a:t>Groovy treads lists as first class constructs in the language. You define a list via List </a:t>
            </a:r>
            <a:r>
              <a:rPr lang="en-US" sz="1100" dirty="0" err="1"/>
              <a:t>list</a:t>
            </a:r>
            <a:r>
              <a:rPr lang="en-US" sz="1100" dirty="0"/>
              <a:t> = new List[]. You can also use generics. To access element </a:t>
            </a:r>
            <a:r>
              <a:rPr lang="en-US" sz="1100" dirty="0" err="1"/>
              <a:t>i</a:t>
            </a:r>
            <a:r>
              <a:rPr lang="en-US" sz="1100" dirty="0"/>
              <a:t> in a list you can either use </a:t>
            </a:r>
            <a:r>
              <a:rPr lang="en-US" sz="1100" dirty="0" err="1"/>
              <a:t>list.get</a:t>
            </a:r>
            <a:r>
              <a:rPr lang="en-US" sz="1100" dirty="0"/>
              <a:t>(</a:t>
            </a:r>
            <a:r>
              <a:rPr lang="en-US" sz="1100" dirty="0" err="1"/>
              <a:t>i</a:t>
            </a:r>
            <a:r>
              <a:rPr lang="en-US" sz="1100" dirty="0"/>
              <a:t>) or list[</a:t>
            </a:r>
            <a:r>
              <a:rPr lang="en-US" sz="1100" dirty="0" err="1"/>
              <a:t>i</a:t>
            </a:r>
            <a:r>
              <a:rPr lang="en-US" sz="1100" dirty="0"/>
              <a:t>].</a:t>
            </a:r>
          </a:p>
          <a:p>
            <a:endParaRPr lang="en-US" sz="1100" dirty="0"/>
          </a:p>
          <a:p>
            <a:r>
              <a:rPr lang="en-US" sz="1100" dirty="0"/>
              <a:t>public class Person{</a:t>
            </a:r>
          </a:p>
          <a:p>
            <a:r>
              <a:rPr lang="en-US" sz="1100" dirty="0"/>
              <a:t>        String </a:t>
            </a:r>
            <a:r>
              <a:rPr lang="en-US" sz="1100" dirty="0" err="1"/>
              <a:t>firstName</a:t>
            </a:r>
            <a:r>
              <a:rPr lang="en-US" sz="1100" dirty="0"/>
              <a:t>;</a:t>
            </a:r>
          </a:p>
          <a:p>
            <a:r>
              <a:rPr lang="en-US" sz="1100" dirty="0"/>
              <a:t>        String </a:t>
            </a:r>
            <a:r>
              <a:rPr lang="en-US" sz="1100" dirty="0" err="1"/>
              <a:t>lastName</a:t>
            </a:r>
            <a:r>
              <a:rPr lang="en-US" sz="1100" dirty="0"/>
              <a:t>;</a:t>
            </a:r>
          </a:p>
          <a:p>
            <a:r>
              <a:rPr lang="en-US" sz="1100" dirty="0"/>
              <a:t>        Person(String </a:t>
            </a:r>
            <a:r>
              <a:rPr lang="en-US" sz="1100" dirty="0" err="1"/>
              <a:t>firstName</a:t>
            </a:r>
            <a:r>
              <a:rPr lang="en-US" sz="1100" dirty="0"/>
              <a:t>, String </a:t>
            </a:r>
            <a:r>
              <a:rPr lang="en-US" sz="1100" dirty="0" err="1"/>
              <a:t>lastName</a:t>
            </a:r>
            <a:r>
              <a:rPr lang="en-US" sz="1100" dirty="0"/>
              <a:t>){</a:t>
            </a:r>
          </a:p>
          <a:p>
            <a:r>
              <a:rPr lang="en-US" sz="1100" dirty="0"/>
              <a:t>                </a:t>
            </a:r>
            <a:r>
              <a:rPr lang="en-US" sz="1100" dirty="0" err="1"/>
              <a:t>this.firstName</a:t>
            </a:r>
            <a:r>
              <a:rPr lang="en-US" sz="1100" dirty="0"/>
              <a:t> = </a:t>
            </a:r>
            <a:r>
              <a:rPr lang="en-US" sz="1100" dirty="0" err="1"/>
              <a:t>firstName</a:t>
            </a:r>
            <a:endParaRPr lang="en-US" sz="1100" dirty="0"/>
          </a:p>
          <a:p>
            <a:r>
              <a:rPr lang="en-US" sz="1100" dirty="0"/>
              <a:t>                </a:t>
            </a:r>
            <a:r>
              <a:rPr lang="en-US" sz="1100" dirty="0" err="1"/>
              <a:t>this.lastName</a:t>
            </a:r>
            <a:r>
              <a:rPr lang="en-US" sz="1100" dirty="0"/>
              <a:t>= </a:t>
            </a:r>
            <a:r>
              <a:rPr lang="en-US" sz="1100" dirty="0" err="1"/>
              <a:t>lastName</a:t>
            </a:r>
            <a:endParaRPr lang="en-US" sz="1100" dirty="0"/>
          </a:p>
          <a:p>
            <a:r>
              <a:rPr lang="en-US" sz="1100" dirty="0"/>
              <a:t>        }</a:t>
            </a:r>
          </a:p>
          <a:p>
            <a:r>
              <a:rPr lang="en-US" sz="1100" dirty="0"/>
              <a:t>}</a:t>
            </a:r>
          </a:p>
          <a:p>
            <a:endParaRPr lang="en-US" sz="1100" dirty="0"/>
          </a:p>
          <a:p>
            <a:endParaRPr lang="en-US" sz="1100" dirty="0"/>
          </a:p>
          <a:p>
            <a:r>
              <a:rPr lang="en-US" sz="1100" dirty="0"/>
              <a:t>public class </a:t>
            </a:r>
            <a:r>
              <a:rPr lang="en-US" sz="1100" dirty="0" err="1"/>
              <a:t>ListMapTest</a:t>
            </a:r>
            <a:r>
              <a:rPr lang="en-US" sz="1100" dirty="0"/>
              <a:t>{</a:t>
            </a:r>
          </a:p>
          <a:p>
            <a:r>
              <a:rPr lang="en-US" sz="1100" dirty="0"/>
              <a:t>        public static void main(</a:t>
            </a:r>
            <a:r>
              <a:rPr lang="en-US" sz="1100" dirty="0" err="1"/>
              <a:t>args</a:t>
            </a:r>
            <a:r>
              <a:rPr lang="en-US" sz="1100" dirty="0"/>
              <a:t>){</a:t>
            </a:r>
          </a:p>
          <a:p>
            <a:r>
              <a:rPr lang="en-US" sz="1100" dirty="0"/>
              <a:t>                List&lt;Integer&gt; list = [1,2,3,4]</a:t>
            </a:r>
          </a:p>
          <a:p>
            <a:r>
              <a:rPr lang="en-US" sz="1100" dirty="0"/>
              <a:t>                </a:t>
            </a:r>
            <a:r>
              <a:rPr lang="en-US" sz="1100" dirty="0" err="1"/>
              <a:t>println</a:t>
            </a:r>
            <a:r>
              <a:rPr lang="en-US" sz="1100" dirty="0"/>
              <a:t> list[0]</a:t>
            </a:r>
          </a:p>
          <a:p>
            <a:r>
              <a:rPr lang="en-US" sz="1100" dirty="0"/>
              <a:t>                </a:t>
            </a:r>
            <a:r>
              <a:rPr lang="en-US" sz="1100" dirty="0" err="1"/>
              <a:t>println</a:t>
            </a:r>
            <a:r>
              <a:rPr lang="en-US" sz="1100" dirty="0"/>
              <a:t> list[1]</a:t>
            </a:r>
          </a:p>
          <a:p>
            <a:r>
              <a:rPr lang="en-US" sz="1100" dirty="0"/>
              <a:t>                </a:t>
            </a:r>
            <a:r>
              <a:rPr lang="en-US" sz="1100" dirty="0" err="1"/>
              <a:t>println</a:t>
            </a:r>
            <a:r>
              <a:rPr lang="en-US" sz="1100" dirty="0"/>
              <a:t> list[2]</a:t>
            </a:r>
          </a:p>
          <a:p>
            <a:r>
              <a:rPr lang="en-US" sz="1100" dirty="0"/>
              <a:t>                List&lt;Person&gt; persons = list[]</a:t>
            </a:r>
          </a:p>
          <a:p>
            <a:r>
              <a:rPr lang="en-US" sz="1100" dirty="0"/>
              <a:t>                Person p = new Person("Jim", "Knopf")</a:t>
            </a:r>
          </a:p>
          <a:p>
            <a:r>
              <a:rPr lang="en-US" sz="1100" dirty="0"/>
              <a:t>                persons[0] = p</a:t>
            </a:r>
          </a:p>
          <a:p>
            <a:r>
              <a:rPr lang="en-US" sz="1100" dirty="0"/>
              <a:t>                </a:t>
            </a:r>
            <a:r>
              <a:rPr lang="en-US" sz="1100" dirty="0" err="1"/>
              <a:t>println</a:t>
            </a:r>
            <a:r>
              <a:rPr lang="en-US" sz="1100" dirty="0"/>
              <a:t> </a:t>
            </a:r>
            <a:r>
              <a:rPr lang="en-US" sz="1100" dirty="0" err="1"/>
              <a:t>persons.size</a:t>
            </a:r>
            <a:r>
              <a:rPr lang="en-US" sz="1100" dirty="0"/>
              <a:t>()</a:t>
            </a:r>
          </a:p>
          <a:p>
            <a:r>
              <a:rPr lang="en-US" sz="1100" dirty="0"/>
              <a:t>                </a:t>
            </a:r>
            <a:r>
              <a:rPr lang="en-US" sz="1100" dirty="0" err="1"/>
              <a:t>println</a:t>
            </a:r>
            <a:r>
              <a:rPr lang="en-US" sz="1100" dirty="0"/>
              <a:t> persons[0].</a:t>
            </a:r>
            <a:r>
              <a:rPr lang="en-US" sz="1100" dirty="0" err="1"/>
              <a:t>firstName</a:t>
            </a:r>
            <a:endParaRPr lang="en-US" sz="1100" dirty="0"/>
          </a:p>
          <a:p>
            <a:r>
              <a:rPr lang="en-US" sz="1100" dirty="0"/>
              <a:t>                </a:t>
            </a:r>
            <a:r>
              <a:rPr lang="en-US" sz="1100" dirty="0" err="1"/>
              <a:t>println</a:t>
            </a:r>
            <a:r>
              <a:rPr lang="en-US" sz="1100" dirty="0"/>
              <a:t> </a:t>
            </a:r>
            <a:r>
              <a:rPr lang="en-US" sz="1100" dirty="0" err="1"/>
              <a:t>persons.get</a:t>
            </a:r>
            <a:r>
              <a:rPr lang="en-US" sz="1100" dirty="0"/>
              <a:t>(0).</a:t>
            </a:r>
            <a:r>
              <a:rPr lang="en-US" sz="1100" dirty="0" err="1"/>
              <a:t>firstName</a:t>
            </a:r>
            <a:endParaRPr lang="en-US" sz="1100" dirty="0"/>
          </a:p>
          <a:p>
            <a:r>
              <a:rPr lang="en-US" sz="1100" dirty="0"/>
              <a:t>        }</a:t>
            </a:r>
          </a:p>
          <a:p>
            <a:r>
              <a:rPr lang="en-US" sz="1100" dirty="0"/>
              <a:t>}</a:t>
            </a:r>
          </a:p>
        </p:txBody>
      </p:sp>
      <p:sp>
        <p:nvSpPr>
          <p:cNvPr id="4" name="Rectangle 3"/>
          <p:cNvSpPr/>
          <p:nvPr/>
        </p:nvSpPr>
        <p:spPr>
          <a:xfrm>
            <a:off x="5981700" y="2888082"/>
            <a:ext cx="6096000" cy="2893100"/>
          </a:xfrm>
          <a:prstGeom prst="rect">
            <a:avLst/>
          </a:prstGeom>
          <a:ln>
            <a:solidFill>
              <a:schemeClr val="tx1">
                <a:lumMod val="75000"/>
                <a:lumOff val="25000"/>
              </a:schemeClr>
            </a:solidFill>
          </a:ln>
        </p:spPr>
        <p:txBody>
          <a:bodyPr>
            <a:spAutoFit/>
          </a:bodyPr>
          <a:lstStyle/>
          <a:p>
            <a:r>
              <a:rPr lang="en-US" sz="1400" dirty="0"/>
              <a:t>Groovy allows direct property access for a list of items. This is demonstrated by the following snippet.</a:t>
            </a:r>
          </a:p>
          <a:p>
            <a:endParaRPr lang="en-US" sz="1400" dirty="0"/>
          </a:p>
          <a:p>
            <a:endParaRPr lang="en-US" sz="1400" dirty="0"/>
          </a:p>
          <a:p>
            <a:r>
              <a:rPr lang="en-US" sz="1400" dirty="0"/>
              <a:t>public class </a:t>
            </a:r>
            <a:r>
              <a:rPr lang="en-US" sz="1400" dirty="0" err="1"/>
              <a:t>ListMapTest</a:t>
            </a:r>
            <a:r>
              <a:rPr lang="en-US" sz="1400" dirty="0"/>
              <a:t>{</a:t>
            </a:r>
          </a:p>
          <a:p>
            <a:endParaRPr lang="en-US" sz="1400" dirty="0"/>
          </a:p>
          <a:p>
            <a:r>
              <a:rPr lang="en-US" sz="1400" dirty="0"/>
              <a:t>        public static void main(</a:t>
            </a:r>
            <a:r>
              <a:rPr lang="en-US" sz="1400" dirty="0" err="1"/>
              <a:t>args</a:t>
            </a:r>
            <a:r>
              <a:rPr lang="en-US" sz="1400" dirty="0"/>
              <a:t>){</a:t>
            </a:r>
          </a:p>
          <a:p>
            <a:r>
              <a:rPr lang="en-US" sz="1400" dirty="0"/>
              <a:t>                List&lt;Person&gt; persons = list[]</a:t>
            </a:r>
          </a:p>
          <a:p>
            <a:r>
              <a:rPr lang="en-US" sz="1400" dirty="0"/>
              <a:t>                persons[0] = new Person("Jim", "Knopf")</a:t>
            </a:r>
          </a:p>
          <a:p>
            <a:r>
              <a:rPr lang="en-US" sz="1400" dirty="0"/>
              <a:t>                persons[1] = new Person("Test", "Test")</a:t>
            </a:r>
          </a:p>
          <a:p>
            <a:r>
              <a:rPr lang="en-US" sz="1400" dirty="0"/>
              <a:t>                </a:t>
            </a:r>
            <a:r>
              <a:rPr lang="en-US" sz="1400" dirty="0" err="1"/>
              <a:t>println</a:t>
            </a:r>
            <a:r>
              <a:rPr lang="en-US" sz="1400" dirty="0"/>
              <a:t> </a:t>
            </a:r>
            <a:r>
              <a:rPr lang="en-US" sz="1400" dirty="0" err="1"/>
              <a:t>persons.firstName</a:t>
            </a:r>
            <a:endParaRPr lang="en-US" sz="1400" dirty="0"/>
          </a:p>
          <a:p>
            <a:r>
              <a:rPr lang="en-US" sz="1400" dirty="0"/>
              <a:t>        }</a:t>
            </a:r>
          </a:p>
          <a:p>
            <a:r>
              <a:rPr lang="en-US" sz="1400" dirty="0"/>
              <a:t>}</a:t>
            </a:r>
          </a:p>
        </p:txBody>
      </p:sp>
    </p:spTree>
    <p:extLst>
      <p:ext uri="{BB962C8B-B14F-4D97-AF65-F5344CB8AC3E}">
        <p14:creationId xmlns:p14="http://schemas.microsoft.com/office/powerpoint/2010/main" xmlns="" val="115822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Wiki </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xmlns="" val="3220127441"/>
              </p:ext>
            </p:extLst>
          </p:nvPr>
        </p:nvGraphicFramePr>
        <p:xfrm>
          <a:off x="609600" y="1124329"/>
          <a:ext cx="11094720" cy="5095952"/>
        </p:xfrm>
        <a:graphic>
          <a:graphicData uri="http://schemas.openxmlformats.org/drawingml/2006/table">
            <a:tbl>
              <a:tblPr/>
              <a:tblGrid>
                <a:gridCol w="3428802">
                  <a:extLst>
                    <a:ext uri="{9D8B030D-6E8A-4147-A177-3AD203B41FA5}">
                      <a16:colId xmlns="" xmlns:a16="http://schemas.microsoft.com/office/drawing/2014/main" val="4237939484"/>
                    </a:ext>
                  </a:extLst>
                </a:gridCol>
                <a:gridCol w="7665918">
                  <a:extLst>
                    <a:ext uri="{9D8B030D-6E8A-4147-A177-3AD203B41FA5}">
                      <a16:colId xmlns="" xmlns:a16="http://schemas.microsoft.com/office/drawing/2014/main" val="4012607686"/>
                    </a:ext>
                  </a:extLst>
                </a:gridCol>
              </a:tblGrid>
              <a:tr h="278356">
                <a:tc gridSpan="2">
                  <a:txBody>
                    <a:bodyPr/>
                    <a:lstStyle/>
                    <a:p>
                      <a:pPr algn="ctr" fontAlgn="t"/>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extLst>
                  <a:ext uri="{0D108BD9-81ED-4DB2-BD59-A6C34878D82A}">
                    <a16:rowId xmlns="" xmlns:a16="http://schemas.microsoft.com/office/drawing/2014/main" val="185275207"/>
                  </a:ext>
                </a:extLst>
              </a:tr>
              <a:tr h="278356">
                <a:tc>
                  <a:txBody>
                    <a:bodyPr/>
                    <a:lstStyle/>
                    <a:p>
                      <a:pPr algn="l" fontAlgn="t"/>
                      <a:r>
                        <a:rPr lang="en-US" sz="1400" u="none" strike="noStrike">
                          <a:solidFill>
                            <a:srgbClr val="0B0080"/>
                          </a:solidFill>
                          <a:effectLst/>
                          <a:hlinkClick r:id="rId2" tooltip="Programming paradigm"/>
                        </a:rPr>
                        <a:t>Paradigm</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u="sng">
                          <a:solidFill>
                            <a:srgbClr val="0B0080"/>
                          </a:solidFill>
                          <a:effectLst/>
                          <a:hlinkClick r:id="rId3" tooltip="Object-oriented programming"/>
                        </a:rPr>
                        <a:t>Object-oriented</a:t>
                      </a:r>
                      <a:r>
                        <a:rPr lang="en-US" sz="1400">
                          <a:effectLst/>
                        </a:rPr>
                        <a:t>, </a:t>
                      </a:r>
                      <a:r>
                        <a:rPr lang="en-US" sz="1400" u="none" strike="noStrike">
                          <a:solidFill>
                            <a:srgbClr val="0B0080"/>
                          </a:solidFill>
                          <a:effectLst/>
                          <a:hlinkClick r:id="rId4" tooltip="Imperative programming"/>
                        </a:rPr>
                        <a:t>imperative</a:t>
                      </a:r>
                      <a:r>
                        <a:rPr lang="en-US" sz="1400">
                          <a:effectLst/>
                        </a:rPr>
                        <a:t>, </a:t>
                      </a:r>
                      <a:r>
                        <a:rPr lang="en-US" sz="1400" u="none" strike="noStrike">
                          <a:solidFill>
                            <a:srgbClr val="0B0080"/>
                          </a:solidFill>
                          <a:effectLst/>
                          <a:hlinkClick r:id="rId5" tooltip="Scripting language"/>
                        </a:rPr>
                        <a:t>scripting</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3994980798"/>
                  </a:ext>
                </a:extLst>
              </a:tr>
              <a:tr h="278356">
                <a:tc>
                  <a:txBody>
                    <a:bodyPr/>
                    <a:lstStyle/>
                    <a:p>
                      <a:pPr algn="l" fontAlgn="t"/>
                      <a:r>
                        <a:rPr lang="en-US" sz="1400" u="none" strike="noStrike">
                          <a:solidFill>
                            <a:srgbClr val="0B0080"/>
                          </a:solidFill>
                          <a:effectLst/>
                          <a:hlinkClick r:id="rId6" tooltip="Software design"/>
                        </a:rPr>
                        <a:t>Designed by</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u="none" strike="noStrike">
                          <a:solidFill>
                            <a:srgbClr val="0B0080"/>
                          </a:solidFill>
                          <a:effectLst/>
                          <a:hlinkClick r:id="rId7" tooltip="James Strachan (programmer)"/>
                        </a:rPr>
                        <a:t>James Strachan</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3992024615"/>
                  </a:ext>
                </a:extLst>
              </a:tr>
              <a:tr h="906819">
                <a:tc>
                  <a:txBody>
                    <a:bodyPr/>
                    <a:lstStyle/>
                    <a:p>
                      <a:pPr algn="l" fontAlgn="t"/>
                      <a:r>
                        <a:rPr lang="en-US" sz="1400" u="none" strike="noStrike">
                          <a:solidFill>
                            <a:srgbClr val="0B0080"/>
                          </a:solidFill>
                          <a:effectLst/>
                          <a:hlinkClick r:id="rId8" tooltip="Software developer"/>
                        </a:rPr>
                        <a:t>Developer</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a:effectLst/>
                        </a:rPr>
                        <a:t>Guillaume Laforge (PMC Chair)</a:t>
                      </a:r>
                      <a:br>
                        <a:rPr lang="en-US" sz="1400">
                          <a:effectLst/>
                        </a:rPr>
                      </a:br>
                      <a:r>
                        <a:rPr lang="en-US" sz="1400">
                          <a:effectLst/>
                        </a:rPr>
                        <a:t>Jochen Theodorou (Tech Lead)</a:t>
                      </a:r>
                      <a:br>
                        <a:rPr lang="en-US" sz="1400">
                          <a:effectLst/>
                        </a:rPr>
                      </a:br>
                      <a:r>
                        <a:rPr lang="en-US" sz="1400">
                          <a:effectLst/>
                        </a:rPr>
                        <a:t>Paul King</a:t>
                      </a:r>
                      <a:br>
                        <a:rPr lang="en-US" sz="1400">
                          <a:effectLst/>
                        </a:rPr>
                      </a:br>
                      <a:r>
                        <a:rPr lang="en-US" sz="1400">
                          <a:effectLst/>
                        </a:rPr>
                        <a:t>Cedric Champeau</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3798998030"/>
                  </a:ext>
                </a:extLst>
              </a:tr>
              <a:tr h="278356">
                <a:tc>
                  <a:txBody>
                    <a:bodyPr/>
                    <a:lstStyle/>
                    <a:p>
                      <a:pPr algn="l" fontAlgn="t"/>
                      <a:r>
                        <a:rPr lang="en-US" sz="1400" dirty="0">
                          <a:effectLst/>
                        </a:rPr>
                        <a:t>First appeared</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a:effectLst/>
                        </a:rPr>
                        <a:t>2003; 14 years ago</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1644224924"/>
                  </a:ext>
                </a:extLst>
              </a:tr>
              <a:tr h="278356">
                <a:tc gridSpan="2">
                  <a:txBody>
                    <a:bodyPr/>
                    <a:lstStyle/>
                    <a:p>
                      <a:pPr algn="ctr" fontAlgn="t"/>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extLst>
                  <a:ext uri="{0D108BD9-81ED-4DB2-BD59-A6C34878D82A}">
                    <a16:rowId xmlns="" xmlns:a16="http://schemas.microsoft.com/office/drawing/2014/main" val="1939271973"/>
                  </a:ext>
                </a:extLst>
              </a:tr>
              <a:tr h="278356">
                <a:tc>
                  <a:txBody>
                    <a:bodyPr/>
                    <a:lstStyle/>
                    <a:p>
                      <a:pPr algn="l" fontAlgn="t"/>
                      <a:r>
                        <a:rPr lang="en-US" sz="1400" u="none" strike="noStrike">
                          <a:solidFill>
                            <a:srgbClr val="0B0080"/>
                          </a:solidFill>
                          <a:effectLst/>
                          <a:hlinkClick r:id="rId9" tooltip="Software release life cycle"/>
                        </a:rPr>
                        <a:t>Stable release</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a:effectLst/>
                        </a:rPr>
                        <a:t>2.4.7 / June 7, 2016; 6 months ago</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2128334992"/>
                  </a:ext>
                </a:extLst>
              </a:tr>
              <a:tr h="278356">
                <a:tc>
                  <a:txBody>
                    <a:bodyPr/>
                    <a:lstStyle/>
                    <a:p>
                      <a:pPr algn="l" fontAlgn="t"/>
                      <a:r>
                        <a:rPr lang="en-US" sz="1400" u="none" strike="noStrike">
                          <a:solidFill>
                            <a:srgbClr val="0B0080"/>
                          </a:solidFill>
                          <a:effectLst/>
                          <a:hlinkClick r:id="rId10" tooltip="Type system"/>
                        </a:rPr>
                        <a:t>Typing discipline</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u="none" strike="noStrike">
                          <a:solidFill>
                            <a:srgbClr val="0B0080"/>
                          </a:solidFill>
                          <a:effectLst/>
                          <a:hlinkClick r:id="rId11" tooltip="Dynamic typing"/>
                        </a:rPr>
                        <a:t>Dynamic</a:t>
                      </a:r>
                      <a:r>
                        <a:rPr lang="en-US" sz="1400">
                          <a:effectLst/>
                        </a:rPr>
                        <a:t>, </a:t>
                      </a:r>
                      <a:r>
                        <a:rPr lang="en-US" sz="1400" u="none" strike="noStrike">
                          <a:solidFill>
                            <a:srgbClr val="0B0080"/>
                          </a:solidFill>
                          <a:effectLst/>
                          <a:hlinkClick r:id="rId12" tooltip="Static typing"/>
                        </a:rPr>
                        <a:t>Static</a:t>
                      </a:r>
                      <a:r>
                        <a:rPr lang="en-US" sz="1400">
                          <a:effectLst/>
                        </a:rPr>
                        <a:t>, </a:t>
                      </a:r>
                      <a:r>
                        <a:rPr lang="en-US" sz="1400" u="none" strike="noStrike">
                          <a:solidFill>
                            <a:srgbClr val="0B0080"/>
                          </a:solidFill>
                          <a:effectLst/>
                          <a:hlinkClick r:id="rId13" tooltip="Strong typing"/>
                        </a:rPr>
                        <a:t>Strong</a:t>
                      </a:r>
                      <a:r>
                        <a:rPr lang="en-US" sz="1400">
                          <a:effectLst/>
                        </a:rPr>
                        <a:t>, </a:t>
                      </a:r>
                      <a:r>
                        <a:rPr lang="en-US" sz="1400" u="none" strike="noStrike">
                          <a:solidFill>
                            <a:srgbClr val="0B0080"/>
                          </a:solidFill>
                          <a:effectLst/>
                          <a:hlinkClick r:id="rId14" tooltip="Duck typing"/>
                        </a:rPr>
                        <a:t>Duck</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1596846729"/>
                  </a:ext>
                </a:extLst>
              </a:tr>
              <a:tr h="278356">
                <a:tc>
                  <a:txBody>
                    <a:bodyPr/>
                    <a:lstStyle/>
                    <a:p>
                      <a:pPr algn="l" fontAlgn="t"/>
                      <a:r>
                        <a:rPr lang="en-US" sz="1400" u="none" strike="noStrike">
                          <a:solidFill>
                            <a:srgbClr val="0B0080"/>
                          </a:solidFill>
                          <a:effectLst/>
                          <a:hlinkClick r:id="rId15" tooltip="Computing platform"/>
                        </a:rPr>
                        <a:t>Platform</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u="none" strike="noStrike">
                          <a:solidFill>
                            <a:srgbClr val="0B0080"/>
                          </a:solidFill>
                          <a:effectLst/>
                          <a:hlinkClick r:id="rId16" tooltip="Java SE"/>
                        </a:rPr>
                        <a:t>Java SE</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634183398"/>
                  </a:ext>
                </a:extLst>
              </a:tr>
              <a:tr h="278356">
                <a:tc>
                  <a:txBody>
                    <a:bodyPr/>
                    <a:lstStyle/>
                    <a:p>
                      <a:pPr algn="l" fontAlgn="t"/>
                      <a:r>
                        <a:rPr lang="en-US" sz="1400" u="none" strike="noStrike">
                          <a:solidFill>
                            <a:srgbClr val="0B0080"/>
                          </a:solidFill>
                          <a:effectLst/>
                          <a:hlinkClick r:id="rId17" tooltip="Software license"/>
                        </a:rPr>
                        <a:t>License</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u="none" strike="noStrike" dirty="0">
                          <a:solidFill>
                            <a:srgbClr val="0B0080"/>
                          </a:solidFill>
                          <a:effectLst/>
                          <a:hlinkClick r:id="rId18" tooltip="Apache License"/>
                        </a:rPr>
                        <a:t>Apache License</a:t>
                      </a:r>
                      <a:r>
                        <a:rPr lang="en-US" sz="1400" dirty="0">
                          <a:effectLst/>
                        </a:rPr>
                        <a:t> v2.0</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2742805058"/>
                  </a:ext>
                </a:extLst>
              </a:tr>
              <a:tr h="278356">
                <a:tc>
                  <a:txBody>
                    <a:bodyPr/>
                    <a:lstStyle/>
                    <a:p>
                      <a:pPr algn="l" fontAlgn="t"/>
                      <a:r>
                        <a:rPr lang="en-US" sz="1400" u="none" strike="noStrike">
                          <a:solidFill>
                            <a:srgbClr val="0B0080"/>
                          </a:solidFill>
                          <a:effectLst/>
                          <a:hlinkClick r:id="rId19" tooltip="Filename extension"/>
                        </a:rPr>
                        <a:t>Filename extensions</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a:effectLst/>
                        </a:rPr>
                        <a:t>.groovy</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3943275014"/>
                  </a:ext>
                </a:extLst>
              </a:tr>
              <a:tr h="278356">
                <a:tc>
                  <a:txBody>
                    <a:bodyPr/>
                    <a:lstStyle/>
                    <a:p>
                      <a:pPr algn="l" fontAlgn="t"/>
                      <a:r>
                        <a:rPr lang="en-US" sz="1400">
                          <a:effectLst/>
                        </a:rPr>
                        <a:t>Website</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400" u="none" strike="noStrike">
                          <a:solidFill>
                            <a:srgbClr val="663366"/>
                          </a:solidFill>
                          <a:effectLst/>
                          <a:hlinkClick r:id="rId20"/>
                        </a:rPr>
                        <a:t>groovy-lang.org</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3449270193"/>
                  </a:ext>
                </a:extLst>
              </a:tr>
              <a:tr h="278356">
                <a:tc gridSpan="2">
                  <a:txBody>
                    <a:bodyPr/>
                    <a:lstStyle/>
                    <a:p>
                      <a:pPr algn="ctr" fontAlgn="t"/>
                      <a:r>
                        <a:rPr lang="en-US" sz="1400">
                          <a:effectLst/>
                        </a:rPr>
                        <a:t>Influenced by</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 xmlns:a16="http://schemas.microsoft.com/office/drawing/2014/main" val="3086648985"/>
                  </a:ext>
                </a:extLst>
              </a:tr>
              <a:tr h="278356">
                <a:tc gridSpan="2">
                  <a:txBody>
                    <a:bodyPr/>
                    <a:lstStyle/>
                    <a:p>
                      <a:pPr algn="ctr" fontAlgn="t"/>
                      <a:r>
                        <a:rPr lang="en-US" sz="1400" u="none" strike="noStrike">
                          <a:solidFill>
                            <a:srgbClr val="0B0080"/>
                          </a:solidFill>
                          <a:effectLst/>
                          <a:hlinkClick r:id="rId21" tooltip="Java (programming language)"/>
                        </a:rPr>
                        <a:t>Java</a:t>
                      </a:r>
                      <a:r>
                        <a:rPr lang="en-US" sz="1400">
                          <a:effectLst/>
                        </a:rPr>
                        <a:t>, </a:t>
                      </a:r>
                      <a:r>
                        <a:rPr lang="en-US" sz="1400" u="none" strike="noStrike">
                          <a:solidFill>
                            <a:srgbClr val="0B0080"/>
                          </a:solidFill>
                          <a:effectLst/>
                          <a:hlinkClick r:id="rId22" tooltip="Python (programming language)"/>
                        </a:rPr>
                        <a:t>Python</a:t>
                      </a:r>
                      <a:r>
                        <a:rPr lang="en-US" sz="1400">
                          <a:effectLst/>
                        </a:rPr>
                        <a:t>, </a:t>
                      </a:r>
                      <a:r>
                        <a:rPr lang="en-US" sz="1400" u="none" strike="noStrike">
                          <a:solidFill>
                            <a:srgbClr val="0B0080"/>
                          </a:solidFill>
                          <a:effectLst/>
                          <a:hlinkClick r:id="rId23" tooltip="Ruby (programming language)"/>
                        </a:rPr>
                        <a:t>Ruby</a:t>
                      </a:r>
                      <a:r>
                        <a:rPr lang="en-US" sz="1400">
                          <a:effectLst/>
                        </a:rPr>
                        <a:t>, </a:t>
                      </a:r>
                      <a:r>
                        <a:rPr lang="en-US" sz="1400" u="none" strike="noStrike">
                          <a:solidFill>
                            <a:srgbClr val="0B0080"/>
                          </a:solidFill>
                          <a:effectLst/>
                          <a:hlinkClick r:id="rId24" tooltip="Perl"/>
                        </a:rPr>
                        <a:t>Perl</a:t>
                      </a:r>
                      <a:r>
                        <a:rPr lang="en-US" sz="1400">
                          <a:effectLst/>
                        </a:rPr>
                        <a:t>, </a:t>
                      </a:r>
                      <a:r>
                        <a:rPr lang="en-US" sz="1400" u="none" strike="noStrike">
                          <a:solidFill>
                            <a:srgbClr val="0B0080"/>
                          </a:solidFill>
                          <a:effectLst/>
                          <a:hlinkClick r:id="rId25" tooltip="Smalltalk"/>
                        </a:rPr>
                        <a:t>Smalltalk</a:t>
                      </a:r>
                      <a:r>
                        <a:rPr lang="en-US" sz="1400">
                          <a:effectLst/>
                        </a:rPr>
                        <a:t>, </a:t>
                      </a:r>
                      <a:r>
                        <a:rPr lang="en-US" sz="1400" u="none" strike="noStrike">
                          <a:solidFill>
                            <a:srgbClr val="0B0080"/>
                          </a:solidFill>
                          <a:effectLst/>
                          <a:hlinkClick r:id="rId26" tooltip="Objective-C"/>
                        </a:rPr>
                        <a:t>Objective-C</a:t>
                      </a:r>
                      <a:endParaRPr lang="en-US" sz="140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extLst>
                  <a:ext uri="{0D108BD9-81ED-4DB2-BD59-A6C34878D82A}">
                    <a16:rowId xmlns="" xmlns:a16="http://schemas.microsoft.com/office/drawing/2014/main" val="450547617"/>
                  </a:ext>
                </a:extLst>
              </a:tr>
              <a:tr h="278356">
                <a:tc gridSpan="2">
                  <a:txBody>
                    <a:bodyPr/>
                    <a:lstStyle/>
                    <a:p>
                      <a:pPr algn="ctr" fontAlgn="t"/>
                      <a:r>
                        <a:rPr lang="en-US" sz="1400">
                          <a:effectLst/>
                        </a:rPr>
                        <a:t>Influenced</a:t>
                      </a: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 xmlns:a16="http://schemas.microsoft.com/office/drawing/2014/main" val="3268811432"/>
                  </a:ext>
                </a:extLst>
              </a:tr>
              <a:tr h="278356">
                <a:tc gridSpan="2">
                  <a:txBody>
                    <a:bodyPr/>
                    <a:lstStyle/>
                    <a:p>
                      <a:pPr algn="ctr" fontAlgn="t"/>
                      <a:r>
                        <a:rPr lang="en-US" sz="1400" u="none" strike="noStrike" dirty="0" err="1">
                          <a:solidFill>
                            <a:srgbClr val="0B0080"/>
                          </a:solidFill>
                          <a:effectLst/>
                          <a:hlinkClick r:id="rId27" tooltip="Kotlin (programming language)"/>
                        </a:rPr>
                        <a:t>Kotlin</a:t>
                      </a:r>
                      <a:endParaRPr lang="en-US" sz="1400" dirty="0">
                        <a:effectLst/>
                      </a:endParaRPr>
                    </a:p>
                  </a:txBody>
                  <a:tcPr marL="65131" marR="65131" marT="32566" marB="3256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extLst>
                  <a:ext uri="{0D108BD9-81ED-4DB2-BD59-A6C34878D82A}">
                    <a16:rowId xmlns="" xmlns:a16="http://schemas.microsoft.com/office/drawing/2014/main" val="1029910755"/>
                  </a:ext>
                </a:extLst>
              </a:tr>
            </a:tbl>
          </a:graphicData>
        </a:graphic>
      </p:graphicFrame>
    </p:spTree>
    <p:extLst>
      <p:ext uri="{BB962C8B-B14F-4D97-AF65-F5344CB8AC3E}">
        <p14:creationId xmlns:p14="http://schemas.microsoft.com/office/powerpoint/2010/main" xmlns="" val="1682348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a list to an array and vice versa</a:t>
            </a:r>
            <a:br>
              <a:rPr lang="en-US" dirty="0"/>
            </a:br>
            <a:endParaRPr lang="en-US" dirty="0"/>
          </a:p>
        </p:txBody>
      </p:sp>
      <p:sp>
        <p:nvSpPr>
          <p:cNvPr id="3" name="Content Placeholder 2"/>
          <p:cNvSpPr>
            <a:spLocks noGrp="1"/>
          </p:cNvSpPr>
          <p:nvPr>
            <p:ph idx="1"/>
          </p:nvPr>
        </p:nvSpPr>
        <p:spPr/>
        <p:txBody>
          <a:bodyPr/>
          <a:lstStyle/>
          <a:p>
            <a:r>
              <a:rPr lang="en-US" sz="1800" dirty="0"/>
              <a:t>Groovy converts automatically an Array to a List and vice versa. This is demonstrated by the following snippet.</a:t>
            </a:r>
          </a:p>
          <a:p>
            <a:endParaRPr lang="en-US" sz="1800" dirty="0"/>
          </a:p>
          <a:p>
            <a:r>
              <a:rPr lang="en-US" sz="1800" dirty="0"/>
              <a:t>package list</a:t>
            </a:r>
          </a:p>
          <a:p>
            <a:endParaRPr lang="en-US" sz="1800" dirty="0"/>
          </a:p>
          <a:p>
            <a:r>
              <a:rPr lang="en-US" sz="1800" dirty="0"/>
              <a:t>// demo of auto conversion</a:t>
            </a:r>
          </a:p>
          <a:p>
            <a:r>
              <a:rPr lang="en-US" sz="1800" dirty="0"/>
              <a:t>def String[] strings = "This is a long </a:t>
            </a:r>
            <a:r>
              <a:rPr lang="en-US" sz="1800" dirty="0" err="1"/>
              <a:t>sentence".split</a:t>
            </a:r>
            <a:r>
              <a:rPr lang="en-US" sz="1800" dirty="0"/>
              <a:t>();</a:t>
            </a:r>
          </a:p>
          <a:p>
            <a:r>
              <a:rPr lang="en-US" sz="1800" dirty="0"/>
              <a:t>// convert Array to list</a:t>
            </a:r>
          </a:p>
          <a:p>
            <a:r>
              <a:rPr lang="en-US" sz="1800" dirty="0"/>
              <a:t>def List </a:t>
            </a:r>
            <a:r>
              <a:rPr lang="en-US" sz="1800" dirty="0" err="1"/>
              <a:t>listStrings</a:t>
            </a:r>
            <a:r>
              <a:rPr lang="en-US" sz="1800" dirty="0"/>
              <a:t> = strings</a:t>
            </a:r>
          </a:p>
          <a:p>
            <a:r>
              <a:rPr lang="en-US" sz="1800" dirty="0"/>
              <a:t>// convert List back to Array</a:t>
            </a:r>
          </a:p>
          <a:p>
            <a:r>
              <a:rPr lang="en-US" sz="1800" dirty="0"/>
              <a:t>def String[] </a:t>
            </a:r>
            <a:r>
              <a:rPr lang="en-US" sz="1800" dirty="0" err="1"/>
              <a:t>arrayStrings</a:t>
            </a:r>
            <a:r>
              <a:rPr lang="en-US" sz="1800" dirty="0"/>
              <a:t> = </a:t>
            </a:r>
            <a:r>
              <a:rPr lang="en-US" sz="1800" dirty="0" err="1"/>
              <a:t>listStrings</a:t>
            </a:r>
            <a:endParaRPr lang="en-US" sz="1800" dirty="0"/>
          </a:p>
          <a:p>
            <a:endParaRPr lang="en-US" sz="1800" dirty="0"/>
          </a:p>
          <a:p>
            <a:r>
              <a:rPr lang="en-US" sz="1800" dirty="0" err="1"/>
              <a:t>println</a:t>
            </a:r>
            <a:r>
              <a:rPr lang="en-US" sz="1800" dirty="0"/>
              <a:t> strings.class.name</a:t>
            </a:r>
          </a:p>
          <a:p>
            <a:r>
              <a:rPr lang="en-US" sz="1800" dirty="0" err="1"/>
              <a:t>println</a:t>
            </a:r>
            <a:r>
              <a:rPr lang="en-US" sz="1800" dirty="0"/>
              <a:t> listStrings.class.name</a:t>
            </a:r>
          </a:p>
          <a:p>
            <a:r>
              <a:rPr lang="en-US" sz="1800" dirty="0" err="1"/>
              <a:t>println</a:t>
            </a:r>
            <a:r>
              <a:rPr lang="en-US" sz="1800" dirty="0"/>
              <a:t> arrayStrings.class.name</a:t>
            </a:r>
          </a:p>
        </p:txBody>
      </p:sp>
    </p:spTree>
    <p:extLst>
      <p:ext uri="{BB962C8B-B14F-4D97-AF65-F5344CB8AC3E}">
        <p14:creationId xmlns:p14="http://schemas.microsoft.com/office/powerpoint/2010/main" xmlns="" val="386942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methods</a:t>
            </a:r>
            <a:br>
              <a:rPr lang="en-US" dirty="0"/>
            </a:br>
            <a:endParaRPr lang="en-US" dirty="0"/>
          </a:p>
        </p:txBody>
      </p:sp>
      <p:sp>
        <p:nvSpPr>
          <p:cNvPr id="3" name="Content Placeholder 2"/>
          <p:cNvSpPr>
            <a:spLocks noGrp="1"/>
          </p:cNvSpPr>
          <p:nvPr>
            <p:ph idx="1"/>
          </p:nvPr>
        </p:nvSpPr>
        <p:spPr>
          <a:xfrm>
            <a:off x="217170" y="1371601"/>
            <a:ext cx="11795760" cy="4754563"/>
          </a:xfrm>
        </p:spPr>
        <p:txBody>
          <a:bodyPr/>
          <a:lstStyle/>
          <a:p>
            <a:r>
              <a:rPr lang="en-US" sz="1800" dirty="0"/>
              <a:t>The following lists the most useful methods on List.</a:t>
            </a:r>
          </a:p>
          <a:p>
            <a:endParaRPr lang="en-US" sz="1800" dirty="0"/>
          </a:p>
          <a:p>
            <a:r>
              <a:rPr lang="en-US" sz="1800" dirty="0"/>
              <a:t>reverse()</a:t>
            </a:r>
          </a:p>
          <a:p>
            <a:r>
              <a:rPr lang="en-US" sz="1800" dirty="0"/>
              <a:t>sort()</a:t>
            </a:r>
          </a:p>
          <a:p>
            <a:r>
              <a:rPr lang="en-US" sz="1800" dirty="0"/>
              <a:t>remove(index)</a:t>
            </a:r>
          </a:p>
          <a:p>
            <a:r>
              <a:rPr lang="en-US" sz="1800" dirty="0" err="1"/>
              <a:t>findAll</a:t>
            </a:r>
            <a:r>
              <a:rPr lang="en-US" sz="1800" dirty="0"/>
              <a:t>{closure} - returns all list elements for which the closure validates to true</a:t>
            </a:r>
          </a:p>
          <a:p>
            <a:r>
              <a:rPr lang="en-US" sz="1800" dirty="0"/>
              <a:t>first()</a:t>
            </a:r>
          </a:p>
          <a:p>
            <a:r>
              <a:rPr lang="en-US" sz="1800" dirty="0"/>
              <a:t>last()</a:t>
            </a:r>
          </a:p>
          <a:p>
            <a:r>
              <a:rPr lang="en-US" sz="1800" dirty="0"/>
              <a:t>max()</a:t>
            </a:r>
          </a:p>
          <a:p>
            <a:r>
              <a:rPr lang="en-US" sz="1800" dirty="0"/>
              <a:t>min()</a:t>
            </a:r>
          </a:p>
          <a:p>
            <a:r>
              <a:rPr lang="en-US" sz="1800" dirty="0"/>
              <a:t>join("string") - combines all list elements, calling the </a:t>
            </a:r>
            <a:r>
              <a:rPr lang="en-US" sz="1800" dirty="0" err="1"/>
              <a:t>toString</a:t>
            </a:r>
            <a:r>
              <a:rPr lang="en-US" sz="1800" dirty="0"/>
              <a:t> method and using the string for concatenation.</a:t>
            </a:r>
          </a:p>
          <a:p>
            <a:r>
              <a:rPr lang="en-US" sz="1800" dirty="0"/>
              <a:t>&lt;&lt; e - appends element e to the list</a:t>
            </a:r>
          </a:p>
        </p:txBody>
      </p:sp>
    </p:spTree>
    <p:extLst>
      <p:ext uri="{BB962C8B-B14F-4D97-AF65-F5344CB8AC3E}">
        <p14:creationId xmlns:p14="http://schemas.microsoft.com/office/powerpoint/2010/main" xmlns="" val="564225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Assertions</a:t>
            </a:r>
          </a:p>
        </p:txBody>
      </p:sp>
      <p:sp>
        <p:nvSpPr>
          <p:cNvPr id="3" name="Content Placeholder 2"/>
          <p:cNvSpPr>
            <a:spLocks noGrp="1"/>
          </p:cNvSpPr>
          <p:nvPr>
            <p:ph idx="1"/>
          </p:nvPr>
        </p:nvSpPr>
        <p:spPr/>
        <p:txBody>
          <a:bodyPr/>
          <a:lstStyle/>
          <a:p>
            <a:r>
              <a:rPr lang="en-US" sz="1600" dirty="0"/>
              <a:t>Writing tests means formulating assumptions by using assertions. In Java this can be done by using the assert keyword that has been added in J2SE 1.4. In Java, assert statements can be enabled via the JVM parameters -</a:t>
            </a:r>
            <a:r>
              <a:rPr lang="en-US" sz="1600" dirty="0" err="1"/>
              <a:t>ea</a:t>
            </a:r>
            <a:r>
              <a:rPr lang="en-US" sz="1600" dirty="0"/>
              <a:t> (or -</a:t>
            </a:r>
            <a:r>
              <a:rPr lang="en-US" sz="1600" dirty="0" err="1"/>
              <a:t>enableassertions</a:t>
            </a:r>
            <a:r>
              <a:rPr lang="en-US" sz="1600" dirty="0"/>
              <a:t>) and -da (or -</a:t>
            </a:r>
            <a:r>
              <a:rPr lang="en-US" sz="1600" dirty="0" err="1"/>
              <a:t>disableassertions</a:t>
            </a:r>
            <a:r>
              <a:rPr lang="en-US" sz="1600" dirty="0"/>
              <a:t>). Assertion statements in Java are disabled by default.</a:t>
            </a:r>
          </a:p>
          <a:p>
            <a:endParaRPr lang="en-US" sz="1600" dirty="0"/>
          </a:p>
          <a:p>
            <a:r>
              <a:rPr lang="en-US" sz="1600" dirty="0"/>
              <a:t>Groovy comes with a rather powerful variant of assert also known as power assertion statement. </a:t>
            </a:r>
            <a:r>
              <a:rPr lang="en-US" sz="1600" dirty="0" err="1"/>
              <a:t>Groovy’s</a:t>
            </a:r>
            <a:r>
              <a:rPr lang="en-US" sz="1600" dirty="0"/>
              <a:t> power assert differs from the Java version in its output given the </a:t>
            </a:r>
            <a:r>
              <a:rPr lang="en-US" sz="1600" dirty="0" err="1"/>
              <a:t>boolean</a:t>
            </a:r>
            <a:r>
              <a:rPr lang="en-US" sz="1600" dirty="0"/>
              <a:t> expression validates to false:</a:t>
            </a:r>
          </a:p>
          <a:p>
            <a:endParaRPr lang="en-US" sz="1600" dirty="0"/>
          </a:p>
          <a:p>
            <a:r>
              <a:rPr lang="en-US" sz="1600" dirty="0"/>
              <a:t>def x = 1</a:t>
            </a:r>
          </a:p>
          <a:p>
            <a:r>
              <a:rPr lang="en-US" sz="1600" dirty="0"/>
              <a:t>assert x == 2</a:t>
            </a:r>
          </a:p>
          <a:p>
            <a:endParaRPr lang="en-US" sz="1600" dirty="0"/>
          </a:p>
          <a:p>
            <a:r>
              <a:rPr lang="en-US" sz="1600" dirty="0"/>
              <a:t>// Output:             </a:t>
            </a:r>
          </a:p>
          <a:p>
            <a:r>
              <a:rPr lang="en-US" sz="1600" dirty="0"/>
              <a:t>//</a:t>
            </a:r>
          </a:p>
          <a:p>
            <a:r>
              <a:rPr lang="en-US" sz="1600" dirty="0"/>
              <a:t>// Assertion failed:</a:t>
            </a:r>
          </a:p>
          <a:p>
            <a:r>
              <a:rPr lang="en-US" sz="1600" dirty="0"/>
              <a:t>// assert x == 2</a:t>
            </a:r>
          </a:p>
          <a:p>
            <a:r>
              <a:rPr lang="en-US" sz="1600" dirty="0"/>
              <a:t>//        | |</a:t>
            </a:r>
          </a:p>
          <a:p>
            <a:r>
              <a:rPr lang="en-US" sz="1600" dirty="0"/>
              <a:t>//        1 false</a:t>
            </a:r>
          </a:p>
        </p:txBody>
      </p:sp>
    </p:spTree>
    <p:extLst>
      <p:ext uri="{BB962C8B-B14F-4D97-AF65-F5344CB8AC3E}">
        <p14:creationId xmlns:p14="http://schemas.microsoft.com/office/powerpoint/2010/main" xmlns="" val="1055790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Groovy Assert with Message</a:t>
            </a:r>
          </a:p>
        </p:txBody>
      </p:sp>
      <p:sp>
        <p:nvSpPr>
          <p:cNvPr id="3" name="Content Placeholder 2"/>
          <p:cNvSpPr>
            <a:spLocks noGrp="1"/>
          </p:cNvSpPr>
          <p:nvPr>
            <p:ph idx="1"/>
          </p:nvPr>
        </p:nvSpPr>
        <p:spPr/>
        <p:txBody>
          <a:bodyPr/>
          <a:lstStyle/>
          <a:p>
            <a:endParaRPr lang="en-US" sz="1800" dirty="0"/>
          </a:p>
          <a:p>
            <a:r>
              <a:rPr lang="en-US" sz="1800" dirty="0"/>
              <a:t>We </a:t>
            </a:r>
            <a:r>
              <a:rPr lang="en-US" sz="1800" dirty="0" err="1"/>
              <a:t>we</a:t>
            </a:r>
            <a:r>
              <a:rPr lang="en-US" sz="1800" dirty="0"/>
              <a:t> assert in Groovy, we can introduce a message that will be displayed when an exception is thrown. We just need to use the colon symbol followed by the message. For example: </a:t>
            </a:r>
          </a:p>
          <a:p>
            <a:endParaRPr lang="en-US" sz="1800" dirty="0"/>
          </a:p>
          <a:p>
            <a:r>
              <a:rPr lang="en-US" sz="1800" b="1" dirty="0"/>
              <a:t>def name = "John"</a:t>
            </a:r>
          </a:p>
          <a:p>
            <a:r>
              <a:rPr lang="en-US" sz="1800" b="1" dirty="0"/>
              <a:t>assert name == "Peter" : "Name should be John" When the expression evaluates </a:t>
            </a:r>
          </a:p>
          <a:p>
            <a:endParaRPr lang="en-US" sz="1800" dirty="0"/>
          </a:p>
          <a:p>
            <a:r>
              <a:rPr lang="en-US" sz="1800" dirty="0"/>
              <a:t>to false, the message on the right side is displayed as part of the exception. Here is the output of the code above: </a:t>
            </a:r>
          </a:p>
          <a:p>
            <a:r>
              <a:rPr lang="en-US" sz="1800" dirty="0"/>
              <a:t>Caught: </a:t>
            </a:r>
            <a:r>
              <a:rPr lang="en-US" sz="1800" dirty="0" err="1"/>
              <a:t>java.lang.AssertionError</a:t>
            </a:r>
            <a:r>
              <a:rPr lang="en-US" sz="1800" dirty="0"/>
              <a:t>: Name should be John. Expression: (name == Peter). Values: name = John</a:t>
            </a:r>
          </a:p>
          <a:p>
            <a:r>
              <a:rPr lang="en-US" sz="1800" dirty="0" err="1"/>
              <a:t>java.lang.AssertionError</a:t>
            </a:r>
            <a:r>
              <a:rPr lang="en-US" sz="1800" dirty="0"/>
              <a:t>: Name should be John. Expression: (name == Peter). Values: name = John</a:t>
            </a:r>
          </a:p>
        </p:txBody>
      </p:sp>
    </p:spTree>
    <p:extLst>
      <p:ext uri="{BB962C8B-B14F-4D97-AF65-F5344CB8AC3E}">
        <p14:creationId xmlns:p14="http://schemas.microsoft.com/office/powerpoint/2010/main" xmlns="" val="1966020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dirty="0"/>
              <a:t>class </a:t>
            </a:r>
            <a:r>
              <a:rPr lang="en-US" sz="2000" b="1" dirty="0" err="1"/>
              <a:t>TestingApplication</a:t>
            </a:r>
            <a:r>
              <a:rPr lang="en-US" sz="2000" b="1" dirty="0"/>
              <a:t> {</a:t>
            </a:r>
          </a:p>
          <a:p>
            <a:endParaRPr lang="en-US" sz="2000" b="1" dirty="0"/>
          </a:p>
          <a:p>
            <a:r>
              <a:rPr lang="en-US" sz="2000" b="1" dirty="0"/>
              <a:t>	static void main(def </a:t>
            </a:r>
            <a:r>
              <a:rPr lang="en-US" sz="2000" b="1" dirty="0" err="1"/>
              <a:t>args</a:t>
            </a:r>
            <a:r>
              <a:rPr lang="en-US" sz="2000" b="1" dirty="0"/>
              <a:t>) {</a:t>
            </a:r>
          </a:p>
          <a:p>
            <a:pPr lvl="1"/>
            <a:r>
              <a:rPr lang="en-US" sz="1800" b="1" dirty="0"/>
              <a:t>		try {</a:t>
            </a:r>
          </a:p>
          <a:p>
            <a:pPr lvl="1"/>
            <a:r>
              <a:rPr lang="en-US" sz="1800" b="1" dirty="0"/>
              <a:t>			def name = "John"</a:t>
            </a:r>
          </a:p>
          <a:p>
            <a:pPr lvl="1"/>
            <a:r>
              <a:rPr lang="en-US" sz="1800" b="1" dirty="0"/>
              <a:t>			assert name == "Peter" : "Name should be John"</a:t>
            </a:r>
          </a:p>
          <a:p>
            <a:pPr lvl="1"/>
            <a:r>
              <a:rPr lang="en-US" sz="1800" b="1" dirty="0"/>
              <a:t>		} catch (</a:t>
            </a:r>
            <a:r>
              <a:rPr lang="en-US" sz="1800" b="1" dirty="0" err="1"/>
              <a:t>AssertionError</a:t>
            </a:r>
            <a:r>
              <a:rPr lang="en-US" sz="1800" b="1" dirty="0"/>
              <a:t> e) {</a:t>
            </a:r>
          </a:p>
          <a:p>
            <a:pPr lvl="1"/>
            <a:r>
              <a:rPr lang="en-US" sz="1800" b="1" dirty="0"/>
              <a:t>			</a:t>
            </a:r>
            <a:r>
              <a:rPr lang="en-US" sz="1800" b="1" dirty="0" err="1"/>
              <a:t>println</a:t>
            </a:r>
            <a:r>
              <a:rPr lang="en-US" sz="1800" b="1" dirty="0"/>
              <a:t> "Something bad happened: " + </a:t>
            </a:r>
            <a:r>
              <a:rPr lang="en-US" sz="1800" b="1" dirty="0" err="1"/>
              <a:t>e.getMessage</a:t>
            </a:r>
            <a:r>
              <a:rPr lang="en-US" sz="1800" b="1" dirty="0"/>
              <a:t>()</a:t>
            </a:r>
          </a:p>
          <a:p>
            <a:pPr lvl="1"/>
            <a:r>
              <a:rPr lang="en-US" sz="1800" b="1" dirty="0"/>
              <a:t>		}</a:t>
            </a:r>
          </a:p>
          <a:p>
            <a:r>
              <a:rPr lang="en-US" sz="2000" b="1" dirty="0"/>
              <a:t>	}</a:t>
            </a:r>
          </a:p>
          <a:p>
            <a:endParaRPr lang="en-US" sz="2000" b="1" dirty="0"/>
          </a:p>
          <a:p>
            <a:r>
              <a:rPr lang="en-US" sz="2000" b="1" dirty="0"/>
              <a:t>}</a:t>
            </a:r>
          </a:p>
        </p:txBody>
      </p:sp>
    </p:spTree>
    <p:extLst>
      <p:ext uri="{BB962C8B-B14F-4D97-AF65-F5344CB8AC3E}">
        <p14:creationId xmlns:p14="http://schemas.microsoft.com/office/powerpoint/2010/main" xmlns="" val="1349564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Spreaddot</a:t>
            </a:r>
            <a:r>
              <a:rPr lang="en-US" b="0" dirty="0"/>
              <a:t> operator</a:t>
            </a:r>
            <a:br>
              <a:rPr lang="en-US" b="0" dirty="0"/>
            </a:br>
            <a:endParaRPr lang="en-US" dirty="0"/>
          </a:p>
        </p:txBody>
      </p:sp>
      <p:sp>
        <p:nvSpPr>
          <p:cNvPr id="3" name="Content Placeholder 2"/>
          <p:cNvSpPr>
            <a:spLocks noGrp="1"/>
          </p:cNvSpPr>
          <p:nvPr>
            <p:ph idx="1"/>
          </p:nvPr>
        </p:nvSpPr>
        <p:spPr/>
        <p:txBody>
          <a:bodyPr/>
          <a:lstStyle/>
          <a:p>
            <a:r>
              <a:rPr lang="en-US" dirty="0"/>
              <a:t>The spread dot operator (spread-dot operator) *. is used to invoke a method on all members of a Collection. The result of this operation is another Collection object.</a:t>
            </a:r>
          </a:p>
          <a:p>
            <a:endParaRPr lang="en-US" dirty="0"/>
          </a:p>
          <a:p>
            <a:r>
              <a:rPr lang="en-US" dirty="0"/>
              <a:t>def list = ["Hello", "Test", "Lars"]</a:t>
            </a:r>
          </a:p>
          <a:p>
            <a:endParaRPr lang="en-US" dirty="0"/>
          </a:p>
          <a:p>
            <a:r>
              <a:rPr lang="en-US" dirty="0"/>
              <a:t>// calculate the length of every String in the list</a:t>
            </a:r>
          </a:p>
          <a:p>
            <a:r>
              <a:rPr lang="en-US" dirty="0"/>
              <a:t>def </a:t>
            </a:r>
            <a:r>
              <a:rPr lang="en-US" dirty="0" err="1"/>
              <a:t>sizeList</a:t>
            </a:r>
            <a:r>
              <a:rPr lang="en-US" dirty="0"/>
              <a:t> = list*.size()</a:t>
            </a:r>
          </a:p>
          <a:p>
            <a:r>
              <a:rPr lang="en-US" dirty="0"/>
              <a:t>assert </a:t>
            </a:r>
            <a:r>
              <a:rPr lang="en-US" dirty="0" err="1"/>
              <a:t>sizeList</a:t>
            </a:r>
            <a:r>
              <a:rPr lang="en-US" dirty="0"/>
              <a:t> == [5, 4, 4]</a:t>
            </a:r>
          </a:p>
        </p:txBody>
      </p:sp>
    </p:spTree>
    <p:extLst>
      <p:ext uri="{BB962C8B-B14F-4D97-AF65-F5344CB8AC3E}">
        <p14:creationId xmlns:p14="http://schemas.microsoft.com/office/powerpoint/2010/main" xmlns="" val="2826680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in a list with find, </a:t>
            </a:r>
            <a:r>
              <a:rPr lang="en-US" dirty="0" err="1"/>
              <a:t>findall</a:t>
            </a:r>
            <a:r>
              <a:rPr lang="en-US" dirty="0"/>
              <a:t> and grep</a:t>
            </a:r>
          </a:p>
        </p:txBody>
      </p:sp>
      <p:sp>
        <p:nvSpPr>
          <p:cNvPr id="3" name="Content Placeholder 2"/>
          <p:cNvSpPr>
            <a:spLocks noGrp="1"/>
          </p:cNvSpPr>
          <p:nvPr>
            <p:ph idx="1"/>
          </p:nvPr>
        </p:nvSpPr>
        <p:spPr>
          <a:xfrm>
            <a:off x="495300" y="1066800"/>
            <a:ext cx="10972800" cy="4754563"/>
          </a:xfrm>
        </p:spPr>
        <p:txBody>
          <a:bodyPr/>
          <a:lstStyle/>
          <a:p>
            <a:r>
              <a:rPr lang="en-US" sz="1050" dirty="0"/>
              <a:t>You can search in a list.</a:t>
            </a:r>
          </a:p>
          <a:p>
            <a:endParaRPr lang="en-US" sz="1050" dirty="0"/>
          </a:p>
          <a:p>
            <a:r>
              <a:rPr lang="en-US" sz="1050" dirty="0" err="1"/>
              <a:t>findAll</a:t>
            </a:r>
            <a:r>
              <a:rPr lang="en-US" sz="1050" dirty="0"/>
              <a:t>{closure} - returns all list elements for which the closure validates to true</a:t>
            </a:r>
          </a:p>
          <a:p>
            <a:endParaRPr lang="en-US" sz="1050" dirty="0"/>
          </a:p>
          <a:p>
            <a:r>
              <a:rPr lang="en-US" sz="1050" dirty="0"/>
              <a:t>find{closure} - returns the list element for which the closure validates to true</a:t>
            </a:r>
          </a:p>
          <a:p>
            <a:endParaRPr lang="en-US" sz="1050" dirty="0"/>
          </a:p>
          <a:p>
            <a:r>
              <a:rPr lang="en-US" sz="1050" dirty="0"/>
              <a:t>grep(Object filter) - Iterates over the collection of items and returns each item that matches the given filter - calling the </a:t>
            </a:r>
            <a:r>
              <a:rPr lang="en-US" sz="1050" dirty="0" err="1"/>
              <a:t>Object#isCase</a:t>
            </a:r>
            <a:r>
              <a:rPr lang="en-US" sz="1050" dirty="0"/>
              <a:t>. This method can be used with different kinds of filters like regular expressions, classes, ranges etc.</a:t>
            </a:r>
          </a:p>
          <a:p>
            <a:endParaRPr lang="en-US" sz="1050" dirty="0"/>
          </a:p>
          <a:p>
            <a:r>
              <a:rPr lang="en-US" sz="1050" dirty="0"/>
              <a:t>package list</a:t>
            </a:r>
          </a:p>
          <a:p>
            <a:r>
              <a:rPr lang="en-US" sz="1050" dirty="0"/>
              <a:t>def l1 = ['test', 12, 20, true]</a:t>
            </a:r>
          </a:p>
          <a:p>
            <a:r>
              <a:rPr lang="en-US" sz="1050" dirty="0"/>
              <a:t>// check with grep that one element is a Boolean</a:t>
            </a:r>
          </a:p>
          <a:p>
            <a:r>
              <a:rPr lang="en-US" sz="1050" dirty="0"/>
              <a:t>assert [true] == l1.grep(Boolean)</a:t>
            </a:r>
          </a:p>
          <a:p>
            <a:endParaRPr lang="en-US" sz="1050" dirty="0"/>
          </a:p>
          <a:p>
            <a:r>
              <a:rPr lang="en-US" sz="1050" dirty="0"/>
              <a:t>// grep for all elements which start with a pattern</a:t>
            </a:r>
          </a:p>
          <a:p>
            <a:r>
              <a:rPr lang="en-US" sz="1050" dirty="0"/>
              <a:t>assert ['Groovy'] == ['test', 'Groovy', 'Java'].grep(~/^G.*/)</a:t>
            </a:r>
          </a:p>
          <a:p>
            <a:endParaRPr lang="en-US" sz="1050" dirty="0"/>
          </a:p>
          <a:p>
            <a:r>
              <a:rPr lang="en-US" sz="1050" dirty="0"/>
              <a:t>// grep for if the list contains b and c</a:t>
            </a:r>
          </a:p>
          <a:p>
            <a:r>
              <a:rPr lang="en-US" sz="1050" dirty="0"/>
              <a:t>assert ['b', 'c'] == ['a', 'b', 'c', 'd'].grep(['b', 'c'])</a:t>
            </a:r>
          </a:p>
          <a:p>
            <a:endParaRPr lang="en-US" sz="1050" dirty="0"/>
          </a:p>
          <a:p>
            <a:r>
              <a:rPr lang="en-US" sz="1050" dirty="0"/>
              <a:t>// grep for elements which are contained in the range</a:t>
            </a:r>
          </a:p>
          <a:p>
            <a:r>
              <a:rPr lang="en-US" sz="1050" dirty="0"/>
              <a:t>assert [14, 16] == [5, 14, 16, 75, 12].grep(13..17)</a:t>
            </a:r>
          </a:p>
          <a:p>
            <a:endParaRPr lang="en-US" sz="1050" dirty="0"/>
          </a:p>
          <a:p>
            <a:r>
              <a:rPr lang="en-US" sz="1050" dirty="0"/>
              <a:t>// grep for elements which are equal to 42.031</a:t>
            </a:r>
          </a:p>
          <a:p>
            <a:r>
              <a:rPr lang="en-US" sz="1050" dirty="0"/>
              <a:t>assert [42.031] == [15, 'Peter', 42.031, 42.032].grep(42.031)</a:t>
            </a:r>
          </a:p>
          <a:p>
            <a:endParaRPr lang="en-US" sz="1050" dirty="0"/>
          </a:p>
          <a:p>
            <a:r>
              <a:rPr lang="en-US" sz="1050" dirty="0"/>
              <a:t>// grep for elements which are larger than 40 based on the closure</a:t>
            </a:r>
          </a:p>
          <a:p>
            <a:r>
              <a:rPr lang="en-US" sz="1050" dirty="0"/>
              <a:t>assert [50, 100, 300] == [10, 12, 30, 50, 100, 300].grep({ it &gt; 40 })</a:t>
            </a:r>
          </a:p>
        </p:txBody>
      </p:sp>
    </p:spTree>
    <p:extLst>
      <p:ext uri="{BB962C8B-B14F-4D97-AF65-F5344CB8AC3E}">
        <p14:creationId xmlns:p14="http://schemas.microsoft.com/office/powerpoint/2010/main" xmlns="" val="1551707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0010" y="1066801"/>
            <a:ext cx="11502390" cy="5059364"/>
          </a:xfrm>
        </p:spPr>
        <p:txBody>
          <a:bodyPr/>
          <a:lstStyle/>
          <a:p>
            <a:r>
              <a:rPr lang="en-US" sz="1400" dirty="0"/>
              <a:t>assert [2,4,6] == [1,2,3].collect { it * 2 }</a:t>
            </a:r>
          </a:p>
          <a:p>
            <a:endParaRPr lang="en-US" sz="1400" dirty="0"/>
          </a:p>
          <a:p>
            <a:r>
              <a:rPr lang="en-US" sz="1400" dirty="0"/>
              <a:t>Iterates through this collection transforming each value into a new value using the transform closure and adding it to the supplied collector.</a:t>
            </a:r>
          </a:p>
          <a:p>
            <a:endParaRPr lang="en-US" sz="1400" dirty="0"/>
          </a:p>
          <a:p>
            <a:r>
              <a:rPr lang="en-US" sz="1400" dirty="0"/>
              <a:t>assert [1,2,3] as </a:t>
            </a:r>
            <a:r>
              <a:rPr lang="en-US" sz="1400" dirty="0" err="1"/>
              <a:t>HashSet</a:t>
            </a:r>
            <a:r>
              <a:rPr lang="en-US" sz="1400" dirty="0"/>
              <a:t> == [2,4,5,6].collect(new </a:t>
            </a:r>
            <a:r>
              <a:rPr lang="en-US" sz="1400" dirty="0" err="1"/>
              <a:t>HashSet</a:t>
            </a:r>
            <a:r>
              <a:rPr lang="en-US" sz="1400" dirty="0"/>
              <a:t>()) { (</a:t>
            </a:r>
            <a:r>
              <a:rPr lang="en-US" sz="1400" dirty="0" err="1"/>
              <a:t>int</a:t>
            </a:r>
            <a:r>
              <a:rPr lang="en-US" sz="1400" dirty="0"/>
              <a:t>)(it / 2) }</a:t>
            </a:r>
          </a:p>
          <a:p>
            <a:r>
              <a:rPr lang="en-US" sz="1400" dirty="0"/>
              <a:t>Parameters:</a:t>
            </a:r>
          </a:p>
          <a:p>
            <a:r>
              <a:rPr lang="en-US" sz="1400" dirty="0"/>
              <a:t>collector - the Collection to which the transformed values are added</a:t>
            </a:r>
          </a:p>
          <a:p>
            <a:r>
              <a:rPr lang="en-US" sz="1400" dirty="0"/>
              <a:t>transform - the closure used to transform each item of the collection</a:t>
            </a:r>
          </a:p>
          <a:p>
            <a:endParaRPr lang="en-US" sz="1400" dirty="0"/>
          </a:p>
          <a:p>
            <a:endParaRPr lang="en-US" sz="1400" dirty="0"/>
          </a:p>
          <a:p>
            <a:r>
              <a:rPr lang="en-US" sz="1400" dirty="0"/>
              <a:t>assert [2,[4,6],[8],[]] == [1,[2,3],[4],[]].</a:t>
            </a:r>
            <a:r>
              <a:rPr lang="en-US" sz="1400" dirty="0" err="1"/>
              <a:t>collectNested</a:t>
            </a:r>
            <a:r>
              <a:rPr lang="en-US" sz="1400" dirty="0"/>
              <a:t> { it * 2 }</a:t>
            </a:r>
          </a:p>
          <a:p>
            <a:endParaRPr lang="en-US" sz="1400" dirty="0"/>
          </a:p>
          <a:p>
            <a:r>
              <a:rPr lang="en-US" sz="1400" dirty="0"/>
              <a:t>def items = [null, 0, 0.0, false, '', [], 42, 43]</a:t>
            </a:r>
          </a:p>
          <a:p>
            <a:r>
              <a:rPr lang="en-US" sz="1400" dirty="0"/>
              <a:t>assert </a:t>
            </a:r>
            <a:r>
              <a:rPr lang="en-US" sz="1400" dirty="0" err="1"/>
              <a:t>items.find</a:t>
            </a:r>
            <a:r>
              <a:rPr lang="en-US" sz="1400" dirty="0"/>
              <a:t>() == 42</a:t>
            </a:r>
          </a:p>
          <a:p>
            <a:endParaRPr lang="en-US" sz="1400" dirty="0"/>
          </a:p>
          <a:p>
            <a:endParaRPr lang="en-US" sz="1400" dirty="0"/>
          </a:p>
          <a:p>
            <a:r>
              <a:rPr lang="en-US" sz="1400" dirty="0"/>
              <a:t>assert [2,4] == [1,2,3,4].</a:t>
            </a:r>
            <a:r>
              <a:rPr lang="en-US" sz="1400" dirty="0" err="1"/>
              <a:t>findAll</a:t>
            </a:r>
            <a:r>
              <a:rPr lang="en-US" sz="1400" dirty="0"/>
              <a:t> { it % 2 == 0 }</a:t>
            </a:r>
          </a:p>
          <a:p>
            <a:endParaRPr lang="en-US" sz="1400" dirty="0"/>
          </a:p>
          <a:p>
            <a:r>
              <a:rPr lang="en-US" sz="1400" dirty="0"/>
              <a:t>def list = [1,2,3]</a:t>
            </a:r>
          </a:p>
          <a:p>
            <a:r>
              <a:rPr lang="en-US" sz="1400" dirty="0"/>
              <a:t>assert "Found 2" == </a:t>
            </a:r>
            <a:r>
              <a:rPr lang="en-US" sz="1400" dirty="0" err="1"/>
              <a:t>list.findResult</a:t>
            </a:r>
            <a:r>
              <a:rPr lang="en-US" sz="1400" dirty="0"/>
              <a:t> { it &gt; 1 ? "Found $it" : null }</a:t>
            </a:r>
          </a:p>
          <a:p>
            <a:endParaRPr lang="en-US" sz="1400" dirty="0"/>
          </a:p>
        </p:txBody>
      </p:sp>
    </p:spTree>
    <p:extLst>
      <p:ext uri="{BB962C8B-B14F-4D97-AF65-F5344CB8AC3E}">
        <p14:creationId xmlns:p14="http://schemas.microsoft.com/office/powerpoint/2010/main" xmlns="" val="2045039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def list = [1,2,3]</a:t>
            </a:r>
          </a:p>
          <a:p>
            <a:r>
              <a:rPr lang="en-US" dirty="0"/>
              <a:t>assert "Found 2" == </a:t>
            </a:r>
            <a:r>
              <a:rPr lang="en-US" dirty="0" err="1"/>
              <a:t>list.findResult</a:t>
            </a:r>
            <a:r>
              <a:rPr lang="en-US" dirty="0"/>
              <a:t>("default") { it &gt; 1 ? "Found $it" : null }</a:t>
            </a:r>
          </a:p>
          <a:p>
            <a:r>
              <a:rPr lang="en-US" dirty="0"/>
              <a:t>assert "default" == </a:t>
            </a:r>
            <a:r>
              <a:rPr lang="en-US" dirty="0" err="1"/>
              <a:t>list.findResult</a:t>
            </a:r>
            <a:r>
              <a:rPr lang="en-US" dirty="0"/>
              <a:t>("default") { it &gt; 3 ? "Found $it" : null }</a:t>
            </a:r>
          </a:p>
          <a:p>
            <a:endParaRPr lang="en-US" dirty="0"/>
          </a:p>
          <a:p>
            <a:r>
              <a:rPr lang="en-US" dirty="0"/>
              <a:t>assert [String, Long, Integer] == ["a",5L,2]["class"]</a:t>
            </a:r>
          </a:p>
          <a:p>
            <a:endParaRPr lang="en-US" dirty="0"/>
          </a:p>
          <a:p>
            <a:endParaRPr lang="en-US" dirty="0"/>
          </a:p>
          <a:p>
            <a:r>
              <a:rPr lang="en-US" dirty="0"/>
              <a:t>assert 0..2 == [5, 6, 7].indices</a:t>
            </a:r>
          </a:p>
          <a:p>
            <a:r>
              <a:rPr lang="en-US" dirty="0"/>
              <a:t>OUTPUT: index range</a:t>
            </a:r>
          </a:p>
        </p:txBody>
      </p:sp>
    </p:spTree>
    <p:extLst>
      <p:ext uri="{BB962C8B-B14F-4D97-AF65-F5344CB8AC3E}">
        <p14:creationId xmlns:p14="http://schemas.microsoft.com/office/powerpoint/2010/main" xmlns="" val="921717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Content Placeholder 2"/>
          <p:cNvSpPr>
            <a:spLocks noGrp="1"/>
          </p:cNvSpPr>
          <p:nvPr>
            <p:ph idx="1"/>
          </p:nvPr>
        </p:nvSpPr>
        <p:spPr/>
        <p:txBody>
          <a:bodyPr/>
          <a:lstStyle/>
          <a:p>
            <a:r>
              <a:rPr lang="en-US" sz="2000" dirty="0"/>
              <a:t>A Map (also known as an associative array, dictionary, table, and hash) is an unordered collection of object references. The elements in a Map collection are accessed by a key value. The keys used in a Map can be of any class. When we insert into a Map collection, two values are required: the key and the value.</a:t>
            </a:r>
          </a:p>
          <a:p>
            <a:endParaRPr lang="en-US" sz="2000" dirty="0"/>
          </a:p>
          <a:p>
            <a:r>
              <a:rPr lang="en-US" sz="2000" dirty="0"/>
              <a:t>Following are some examples of maps −</a:t>
            </a:r>
          </a:p>
          <a:p>
            <a:endParaRPr lang="en-US" sz="2000" dirty="0"/>
          </a:p>
          <a:p>
            <a:r>
              <a:rPr lang="en-US" sz="2000" dirty="0"/>
              <a:t>[‘</a:t>
            </a:r>
            <a:r>
              <a:rPr lang="en-US" sz="2000" dirty="0" err="1"/>
              <a:t>TopicName</a:t>
            </a:r>
            <a:r>
              <a:rPr lang="en-US" sz="2000" dirty="0"/>
              <a:t>’ : ‘Lists’, ‘</a:t>
            </a:r>
            <a:r>
              <a:rPr lang="en-US" sz="2000" dirty="0" err="1"/>
              <a:t>TopicName</a:t>
            </a:r>
            <a:r>
              <a:rPr lang="en-US" sz="2000" dirty="0"/>
              <a:t>’ : ‘Maps’] – Collections of key value pairs which has </a:t>
            </a:r>
            <a:r>
              <a:rPr lang="en-US" sz="2000" dirty="0" err="1"/>
              <a:t>TopicName</a:t>
            </a:r>
            <a:r>
              <a:rPr lang="en-US" sz="2000" dirty="0"/>
              <a:t> as the key and their respective values.</a:t>
            </a:r>
          </a:p>
          <a:p>
            <a:endParaRPr lang="en-US" sz="2000" dirty="0"/>
          </a:p>
          <a:p>
            <a:r>
              <a:rPr lang="en-US" sz="2000" dirty="0"/>
              <a:t>[ : ] – An Empty map.</a:t>
            </a:r>
          </a:p>
        </p:txBody>
      </p:sp>
    </p:spTree>
    <p:extLst>
      <p:ext uri="{BB962C8B-B14F-4D97-AF65-F5344CB8AC3E}">
        <p14:creationId xmlns:p14="http://schemas.microsoft.com/office/powerpoint/2010/main" xmlns="" val="114261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Download URL</a:t>
            </a:r>
          </a:p>
          <a:p>
            <a:r>
              <a:rPr lang="en-US" sz="2000" dirty="0"/>
              <a:t>http://www.groovy-lang.org/download.html</a:t>
            </a:r>
          </a:p>
          <a:p>
            <a:endParaRPr lang="en-US" sz="2000" dirty="0"/>
          </a:p>
          <a:p>
            <a:r>
              <a:rPr lang="en-US" sz="2000" dirty="0"/>
              <a:t>Groovy Console</a:t>
            </a:r>
          </a:p>
          <a:p>
            <a:r>
              <a:rPr lang="en-US" sz="2000" dirty="0"/>
              <a:t>https://groovyconsole.appspot.com</a:t>
            </a:r>
          </a:p>
          <a:p>
            <a:endParaRPr lang="en-US" sz="2000" dirty="0"/>
          </a:p>
          <a:p>
            <a:r>
              <a:rPr lang="en-US" sz="2000" dirty="0"/>
              <a:t>Installing to eclipse with specific version</a:t>
            </a:r>
          </a:p>
          <a:p>
            <a:r>
              <a:rPr lang="en-US" sz="2000" dirty="0"/>
              <a:t>https://github.com/groovy/groovy-eclipse/wiki</a:t>
            </a:r>
          </a:p>
          <a:p>
            <a:endParaRPr lang="en-US" sz="2000" dirty="0"/>
          </a:p>
          <a:p>
            <a:r>
              <a:rPr lang="en-US" sz="2000" dirty="0"/>
              <a:t>Version Check </a:t>
            </a:r>
          </a:p>
          <a:p>
            <a:r>
              <a:rPr lang="en-US" sz="2000" dirty="0"/>
              <a:t>http://groovy.codehaus.org/</a:t>
            </a:r>
          </a:p>
        </p:txBody>
      </p:sp>
    </p:spTree>
    <p:extLst>
      <p:ext uri="{BB962C8B-B14F-4D97-AF65-F5344CB8AC3E}">
        <p14:creationId xmlns:p14="http://schemas.microsoft.com/office/powerpoint/2010/main" xmlns="" val="2596132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066800"/>
            <a:ext cx="10972800" cy="4754563"/>
          </a:xfrm>
        </p:spPr>
        <p:txBody>
          <a:bodyPr/>
          <a:lstStyle/>
          <a:p>
            <a:r>
              <a:rPr lang="en-US" sz="1400" dirty="0"/>
              <a:t>class Main {</a:t>
            </a:r>
          </a:p>
          <a:p>
            <a:r>
              <a:rPr lang="en-US" sz="1400" dirty="0"/>
              <a:t>        static main(</a:t>
            </a:r>
            <a:r>
              <a:rPr lang="en-US" sz="1400" dirty="0" err="1"/>
              <a:t>args</a:t>
            </a:r>
            <a:r>
              <a:rPr lang="en-US" sz="1400" dirty="0"/>
              <a:t>) {</a:t>
            </a:r>
          </a:p>
          <a:p>
            <a:r>
              <a:rPr lang="en-US" sz="1400" dirty="0"/>
              <a:t>                // create map</a:t>
            </a:r>
          </a:p>
          <a:p>
            <a:r>
              <a:rPr lang="en-US" sz="1400" dirty="0"/>
              <a:t>                def map = ["</a:t>
            </a:r>
            <a:r>
              <a:rPr lang="en-US" sz="1400" dirty="0" err="1"/>
              <a:t>Jim":"Knopf</a:t>
            </a:r>
            <a:r>
              <a:rPr lang="en-US" sz="1400" dirty="0"/>
              <a:t>", "</a:t>
            </a:r>
            <a:r>
              <a:rPr lang="en-US" sz="1400" dirty="0" err="1"/>
              <a:t>Thomas":"Edison</a:t>
            </a:r>
            <a:r>
              <a:rPr lang="en-US" sz="1400" dirty="0"/>
              <a:t>"]</a:t>
            </a:r>
          </a:p>
          <a:p>
            <a:r>
              <a:rPr lang="en-US" sz="1400" dirty="0"/>
              <a:t>                // the dot operator is overloaded to access the value</a:t>
            </a:r>
          </a:p>
          <a:p>
            <a:r>
              <a:rPr lang="en-US" sz="1400" dirty="0"/>
              <a:t>                </a:t>
            </a:r>
            <a:r>
              <a:rPr lang="en-US" sz="1400" dirty="0" err="1"/>
              <a:t>map.AnotherKey</a:t>
            </a:r>
            <a:r>
              <a:rPr lang="en-US" sz="1400" dirty="0"/>
              <a:t>="Testing"</a:t>
            </a:r>
          </a:p>
          <a:p>
            <a:r>
              <a:rPr lang="en-US" sz="1400" dirty="0"/>
              <a:t>                // create map without quotes for the keys</a:t>
            </a:r>
          </a:p>
          <a:p>
            <a:r>
              <a:rPr lang="en-US" sz="1400" dirty="0"/>
              <a:t>                def </a:t>
            </a:r>
            <a:r>
              <a:rPr lang="en-US" sz="1400" dirty="0" err="1"/>
              <a:t>anotherMap</a:t>
            </a:r>
            <a:r>
              <a:rPr lang="en-US" sz="1400" dirty="0"/>
              <a:t> = [</a:t>
            </a:r>
            <a:r>
              <a:rPr lang="en-US" sz="1400" dirty="0" err="1"/>
              <a:t>Jim:"Knopf</a:t>
            </a:r>
            <a:r>
              <a:rPr lang="en-US" sz="1400" dirty="0"/>
              <a:t>", </a:t>
            </a:r>
            <a:r>
              <a:rPr lang="en-US" sz="1400" dirty="0" err="1"/>
              <a:t>Thomas:"Edison</a:t>
            </a:r>
            <a:r>
              <a:rPr lang="en-US" sz="1400" dirty="0"/>
              <a:t>"]</a:t>
            </a:r>
          </a:p>
          <a:p>
            <a:r>
              <a:rPr lang="en-US" sz="1400" dirty="0"/>
              <a:t>                // size is used to determine the number of elements</a:t>
            </a:r>
          </a:p>
          <a:p>
            <a:r>
              <a:rPr lang="en-US" sz="1400" dirty="0"/>
              <a:t>                assert </a:t>
            </a:r>
            <a:r>
              <a:rPr lang="en-US" sz="1400" dirty="0" err="1"/>
              <a:t>map.size</a:t>
            </a:r>
            <a:r>
              <a:rPr lang="en-US" sz="1400" dirty="0"/>
              <a:t>() == 2</a:t>
            </a:r>
          </a:p>
          <a:p>
            <a:endParaRPr lang="en-US" sz="1400" dirty="0"/>
          </a:p>
          <a:p>
            <a:r>
              <a:rPr lang="en-US" sz="1400" dirty="0"/>
              <a:t>                // if key should be evaluated put it into brackets</a:t>
            </a:r>
          </a:p>
          <a:p>
            <a:r>
              <a:rPr lang="en-US" sz="1400" dirty="0"/>
              <a:t>                def x ="a"</a:t>
            </a:r>
          </a:p>
          <a:p>
            <a:r>
              <a:rPr lang="en-US" sz="1400" dirty="0"/>
              <a:t>                // not true, as x is interpreted as "x"</a:t>
            </a:r>
          </a:p>
          <a:p>
            <a:r>
              <a:rPr lang="en-US" sz="1400" dirty="0"/>
              <a:t>                </a:t>
            </a:r>
            <a:r>
              <a:rPr lang="en-US" sz="1400" dirty="0" err="1"/>
              <a:t>println</a:t>
            </a:r>
            <a:r>
              <a:rPr lang="en-US" sz="1400" dirty="0"/>
              <a:t> ([a:1]==[x:1])</a:t>
            </a:r>
          </a:p>
          <a:p>
            <a:r>
              <a:rPr lang="en-US" sz="1400" dirty="0"/>
              <a:t>                // force Groovy to see x as expression</a:t>
            </a:r>
          </a:p>
          <a:p>
            <a:r>
              <a:rPr lang="en-US" sz="1400" dirty="0"/>
              <a:t>                </a:t>
            </a:r>
            <a:r>
              <a:rPr lang="en-US" sz="1400" dirty="0" err="1"/>
              <a:t>println</a:t>
            </a:r>
            <a:r>
              <a:rPr lang="en-US" sz="1400" dirty="0"/>
              <a:t> ([a:1]==[(x):1])</a:t>
            </a:r>
          </a:p>
          <a:p>
            <a:endParaRPr lang="en-US" sz="1400" dirty="0"/>
          </a:p>
          <a:p>
            <a:r>
              <a:rPr lang="en-US" sz="1400" dirty="0"/>
              <a:t>                // create empty map</a:t>
            </a:r>
          </a:p>
          <a:p>
            <a:r>
              <a:rPr lang="en-US" sz="1400" dirty="0"/>
              <a:t>                def </a:t>
            </a:r>
            <a:r>
              <a:rPr lang="en-US" sz="1400" dirty="0" err="1"/>
              <a:t>emptyMap</a:t>
            </a:r>
            <a:r>
              <a:rPr lang="en-US" sz="1400" dirty="0"/>
              <a:t> = [:]</a:t>
            </a:r>
          </a:p>
          <a:p>
            <a:r>
              <a:rPr lang="en-US" sz="1400" dirty="0"/>
              <a:t>        }</a:t>
            </a:r>
          </a:p>
          <a:p>
            <a:r>
              <a:rPr lang="en-US" sz="1400" dirty="0"/>
              <a:t>}</a:t>
            </a:r>
          </a:p>
        </p:txBody>
      </p:sp>
    </p:spTree>
    <p:extLst>
      <p:ext uri="{BB962C8B-B14F-4D97-AF65-F5344CB8AC3E}">
        <p14:creationId xmlns:p14="http://schemas.microsoft.com/office/powerpoint/2010/main" xmlns="" val="3462358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Each, any and the every method</a:t>
            </a:r>
            <a:endParaRPr lang="en-US" dirty="0"/>
          </a:p>
        </p:txBody>
      </p:sp>
      <p:sp>
        <p:nvSpPr>
          <p:cNvPr id="3" name="Content Placeholder 2"/>
          <p:cNvSpPr>
            <a:spLocks noGrp="1"/>
          </p:cNvSpPr>
          <p:nvPr>
            <p:ph idx="1"/>
          </p:nvPr>
        </p:nvSpPr>
        <p:spPr>
          <a:xfrm>
            <a:off x="609600" y="1066800"/>
            <a:ext cx="10972800" cy="4754563"/>
          </a:xfrm>
        </p:spPr>
        <p:txBody>
          <a:bodyPr/>
          <a:lstStyle/>
          <a:p>
            <a:r>
              <a:rPr lang="en-US" sz="1100" dirty="0"/>
              <a:t>You can call closures on the elements, via the each(), any() and every() method. The any() and every() methods return a </a:t>
            </a:r>
            <a:r>
              <a:rPr lang="en-US" sz="1100" dirty="0" err="1"/>
              <a:t>boolean</a:t>
            </a:r>
            <a:r>
              <a:rPr lang="en-US" sz="1100" dirty="0"/>
              <a:t> depending whether any or every entry in the map satisfies a condition defined by a closure.</a:t>
            </a:r>
          </a:p>
          <a:p>
            <a:endParaRPr lang="en-US" sz="1100" dirty="0"/>
          </a:p>
          <a:p>
            <a:r>
              <a:rPr lang="en-US" sz="1100" dirty="0"/>
              <a:t>class </a:t>
            </a:r>
            <a:r>
              <a:rPr lang="en-US" sz="1100" dirty="0" err="1"/>
              <a:t>CallMethods</a:t>
            </a:r>
            <a:r>
              <a:rPr lang="en-US" sz="1100" dirty="0"/>
              <a:t> {</a:t>
            </a:r>
          </a:p>
          <a:p>
            <a:r>
              <a:rPr lang="en-US" sz="1100" dirty="0"/>
              <a:t>        static main(</a:t>
            </a:r>
            <a:r>
              <a:rPr lang="en-US" sz="1100" dirty="0" err="1"/>
              <a:t>args</a:t>
            </a:r>
            <a:r>
              <a:rPr lang="en-US" sz="1100" dirty="0"/>
              <a:t>) {</a:t>
            </a:r>
          </a:p>
          <a:p>
            <a:r>
              <a:rPr lang="en-US" sz="1100" dirty="0"/>
              <a:t>                def </a:t>
            </a:r>
            <a:r>
              <a:rPr lang="en-US" sz="1100" dirty="0" err="1"/>
              <a:t>mymap</a:t>
            </a:r>
            <a:r>
              <a:rPr lang="en-US" sz="1100" dirty="0"/>
              <a:t> = [1:"Jim Knopf", 2:"Thomas Edison", 3:"Lars Vogel"]</a:t>
            </a:r>
          </a:p>
          <a:p>
            <a:r>
              <a:rPr lang="en-US" sz="1100" dirty="0"/>
              <a:t>                </a:t>
            </a:r>
            <a:r>
              <a:rPr lang="en-US" sz="1100" dirty="0" err="1"/>
              <a:t>mymap.each</a:t>
            </a:r>
            <a:r>
              <a:rPr lang="en-US" sz="1100" dirty="0"/>
              <a:t> {entry -&gt; </a:t>
            </a:r>
            <a:r>
              <a:rPr lang="en-US" sz="1100" dirty="0" err="1"/>
              <a:t>println</a:t>
            </a:r>
            <a:r>
              <a:rPr lang="en-US" sz="1100" dirty="0"/>
              <a:t> (</a:t>
            </a:r>
            <a:r>
              <a:rPr lang="en-US" sz="1100" dirty="0" err="1"/>
              <a:t>entry.key</a:t>
            </a:r>
            <a:r>
              <a:rPr lang="en-US" sz="1100" dirty="0"/>
              <a:t> &gt; 1)}</a:t>
            </a:r>
          </a:p>
          <a:p>
            <a:r>
              <a:rPr lang="en-US" sz="1100" dirty="0"/>
              <a:t>                </a:t>
            </a:r>
            <a:r>
              <a:rPr lang="en-US" sz="1100" dirty="0" err="1"/>
              <a:t>mymap.each</a:t>
            </a:r>
            <a:r>
              <a:rPr lang="en-US" sz="1100" dirty="0"/>
              <a:t> {entry -&gt; </a:t>
            </a:r>
            <a:r>
              <a:rPr lang="en-US" sz="1100" dirty="0" err="1"/>
              <a:t>println</a:t>
            </a:r>
            <a:r>
              <a:rPr lang="en-US" sz="1100" dirty="0"/>
              <a:t> (</a:t>
            </a:r>
            <a:r>
              <a:rPr lang="en-US" sz="1100" dirty="0" err="1"/>
              <a:t>entry.value.contains</a:t>
            </a:r>
            <a:r>
              <a:rPr lang="en-US" sz="1100" dirty="0"/>
              <a:t>("o"))}</a:t>
            </a:r>
          </a:p>
          <a:p>
            <a:r>
              <a:rPr lang="en-US" sz="1100" dirty="0"/>
              <a:t>                </a:t>
            </a:r>
            <a:r>
              <a:rPr lang="en-US" sz="1100" dirty="0" err="1"/>
              <a:t>println</a:t>
            </a:r>
            <a:r>
              <a:rPr lang="en-US" sz="1100" dirty="0"/>
              <a:t> "Lars contained:" + </a:t>
            </a:r>
            <a:r>
              <a:rPr lang="en-US" sz="1100" dirty="0" err="1"/>
              <a:t>mymap.any</a:t>
            </a:r>
            <a:r>
              <a:rPr lang="en-US" sz="1100" dirty="0"/>
              <a:t> {entry -&gt; </a:t>
            </a:r>
            <a:r>
              <a:rPr lang="en-US" sz="1100" dirty="0" err="1"/>
              <a:t>entry.value.contains</a:t>
            </a:r>
            <a:r>
              <a:rPr lang="en-US" sz="1100" dirty="0"/>
              <a:t>("Lars")}</a:t>
            </a:r>
          </a:p>
          <a:p>
            <a:r>
              <a:rPr lang="en-US" sz="1100" dirty="0"/>
              <a:t>                </a:t>
            </a:r>
            <a:r>
              <a:rPr lang="en-US" sz="1100" dirty="0" err="1"/>
              <a:t>println</a:t>
            </a:r>
            <a:r>
              <a:rPr lang="en-US" sz="1100" dirty="0"/>
              <a:t> "Every key small than 4:" + </a:t>
            </a:r>
            <a:r>
              <a:rPr lang="en-US" sz="1100" dirty="0" err="1"/>
              <a:t>mymap.every</a:t>
            </a:r>
            <a:r>
              <a:rPr lang="en-US" sz="1100" dirty="0"/>
              <a:t> {entry -&gt; </a:t>
            </a:r>
            <a:r>
              <a:rPr lang="en-US" sz="1100" dirty="0" err="1"/>
              <a:t>entry.key</a:t>
            </a:r>
            <a:r>
              <a:rPr lang="en-US" sz="1100" dirty="0"/>
              <a:t> &lt; 4}</a:t>
            </a:r>
          </a:p>
          <a:p>
            <a:endParaRPr lang="en-US" sz="1100" dirty="0"/>
          </a:p>
          <a:p>
            <a:r>
              <a:rPr lang="en-US" sz="1100" dirty="0"/>
              <a:t>                def result =''</a:t>
            </a:r>
          </a:p>
          <a:p>
            <a:r>
              <a:rPr lang="en-US" sz="1100" dirty="0"/>
              <a:t>                for (key in </a:t>
            </a:r>
            <a:r>
              <a:rPr lang="en-US" sz="1100" dirty="0" err="1"/>
              <a:t>mymap.keySet</a:t>
            </a:r>
            <a:r>
              <a:rPr lang="en-US" sz="1100" dirty="0"/>
              <a:t>()) {</a:t>
            </a:r>
          </a:p>
          <a:p>
            <a:r>
              <a:rPr lang="en-US" sz="1100" dirty="0"/>
              <a:t>                        result += key</a:t>
            </a:r>
          </a:p>
          <a:p>
            <a:r>
              <a:rPr lang="en-US" sz="1100" dirty="0"/>
              <a:t>                }</a:t>
            </a:r>
          </a:p>
          <a:p>
            <a:r>
              <a:rPr lang="en-US" sz="1100" dirty="0"/>
              <a:t>                </a:t>
            </a:r>
            <a:r>
              <a:rPr lang="en-US" sz="1100" dirty="0" err="1"/>
              <a:t>println</a:t>
            </a:r>
            <a:r>
              <a:rPr lang="en-US" sz="1100" dirty="0"/>
              <a:t> result</a:t>
            </a:r>
          </a:p>
          <a:p>
            <a:r>
              <a:rPr lang="en-US" sz="1100" dirty="0"/>
              <a:t>                </a:t>
            </a:r>
            <a:r>
              <a:rPr lang="en-US" sz="1100" dirty="0" err="1"/>
              <a:t>mymap.each</a:t>
            </a:r>
            <a:r>
              <a:rPr lang="en-US" sz="1100" dirty="0"/>
              <a:t> { key, value -&gt;</a:t>
            </a:r>
          </a:p>
          <a:p>
            <a:r>
              <a:rPr lang="en-US" sz="1100" dirty="0"/>
              <a:t>                        print key + " "</a:t>
            </a:r>
          </a:p>
          <a:p>
            <a:r>
              <a:rPr lang="en-US" sz="1100" dirty="0"/>
              <a:t>                        </a:t>
            </a:r>
            <a:r>
              <a:rPr lang="en-US" sz="1100" dirty="0" err="1"/>
              <a:t>println</a:t>
            </a:r>
            <a:r>
              <a:rPr lang="en-US" sz="1100" dirty="0"/>
              <a:t> value</a:t>
            </a:r>
          </a:p>
          <a:p>
            <a:r>
              <a:rPr lang="en-US" sz="1100" dirty="0"/>
              <a:t>                }</a:t>
            </a:r>
          </a:p>
          <a:p>
            <a:endParaRPr lang="en-US" sz="1100" dirty="0"/>
          </a:p>
          <a:p>
            <a:r>
              <a:rPr lang="en-US" sz="1100" dirty="0"/>
              <a:t>                </a:t>
            </a:r>
            <a:r>
              <a:rPr lang="en-US" sz="1100" dirty="0" err="1"/>
              <a:t>mymap.each</a:t>
            </a:r>
            <a:r>
              <a:rPr lang="en-US" sz="1100" dirty="0"/>
              <a:t> { entry -&gt;</a:t>
            </a:r>
          </a:p>
          <a:p>
            <a:r>
              <a:rPr lang="en-US" sz="1100" dirty="0"/>
              <a:t>                        print </a:t>
            </a:r>
            <a:r>
              <a:rPr lang="en-US" sz="1100" dirty="0" err="1"/>
              <a:t>entry.key</a:t>
            </a:r>
            <a:r>
              <a:rPr lang="en-US" sz="1100" dirty="0"/>
              <a:t> + " "</a:t>
            </a:r>
          </a:p>
          <a:p>
            <a:r>
              <a:rPr lang="en-US" sz="1100" dirty="0"/>
              <a:t>                        </a:t>
            </a:r>
            <a:r>
              <a:rPr lang="en-US" sz="1100" dirty="0" err="1"/>
              <a:t>println</a:t>
            </a:r>
            <a:r>
              <a:rPr lang="en-US" sz="1100" dirty="0"/>
              <a:t> </a:t>
            </a:r>
            <a:r>
              <a:rPr lang="en-US" sz="1100" dirty="0" err="1"/>
              <a:t>entry.value</a:t>
            </a:r>
            <a:endParaRPr lang="en-US" sz="1100" dirty="0"/>
          </a:p>
          <a:p>
            <a:r>
              <a:rPr lang="en-US" sz="1100" dirty="0"/>
              <a:t>                }</a:t>
            </a:r>
          </a:p>
          <a:p>
            <a:r>
              <a:rPr lang="en-US" sz="1100" dirty="0"/>
              <a:t>        }</a:t>
            </a:r>
          </a:p>
          <a:p>
            <a:r>
              <a:rPr lang="en-US" sz="1100" dirty="0"/>
              <a:t>}</a:t>
            </a:r>
          </a:p>
        </p:txBody>
      </p:sp>
    </p:spTree>
    <p:extLst>
      <p:ext uri="{BB962C8B-B14F-4D97-AF65-F5344CB8AC3E}">
        <p14:creationId xmlns:p14="http://schemas.microsoft.com/office/powerpoint/2010/main" xmlns="" val="3830981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Searching in a map</a:t>
            </a:r>
            <a:br>
              <a:rPr lang="en-US" dirty="0"/>
            </a:br>
            <a:endParaRPr lang="en-US" dirty="0"/>
          </a:p>
        </p:txBody>
      </p:sp>
      <p:sp>
        <p:nvSpPr>
          <p:cNvPr id="3" name="Content Placeholder 2"/>
          <p:cNvSpPr>
            <a:spLocks noGrp="1"/>
          </p:cNvSpPr>
          <p:nvPr>
            <p:ph idx="1"/>
          </p:nvPr>
        </p:nvSpPr>
        <p:spPr/>
        <p:txBody>
          <a:bodyPr/>
          <a:lstStyle/>
          <a:p>
            <a:r>
              <a:rPr lang="en-US" sz="2000" dirty="0"/>
              <a:t>You can also use the following methods:</a:t>
            </a:r>
          </a:p>
          <a:p>
            <a:endParaRPr lang="en-US" sz="2000" dirty="0"/>
          </a:p>
          <a:p>
            <a:r>
              <a:rPr lang="en-US" sz="2000" dirty="0" err="1"/>
              <a:t>findAll</a:t>
            </a:r>
            <a:r>
              <a:rPr lang="en-US" sz="2000" dirty="0"/>
              <a:t>(closure) - Finds all entries satisfying the condition defined by the closure</a:t>
            </a:r>
          </a:p>
          <a:p>
            <a:endParaRPr lang="en-US" sz="2000" dirty="0"/>
          </a:p>
          <a:p>
            <a:r>
              <a:rPr lang="en-US" sz="2000" dirty="0"/>
              <a:t>find(closure) - Find the first entry satisfying the condition defined by the closure</a:t>
            </a:r>
          </a:p>
          <a:p>
            <a:endParaRPr lang="en-US" sz="2000" dirty="0"/>
          </a:p>
          <a:p>
            <a:r>
              <a:rPr lang="en-US" sz="2000" dirty="0"/>
              <a:t>collect(closure) - Returns a list based on the map with the values returned by the closure</a:t>
            </a:r>
          </a:p>
          <a:p>
            <a:endParaRPr lang="en-US" sz="2000" dirty="0"/>
          </a:p>
          <a:p>
            <a:r>
              <a:rPr lang="en-US" sz="2000" dirty="0"/>
              <a:t>submap('key1', 'key2', ) - returns a map based on the entries of the listed keys</a:t>
            </a:r>
          </a:p>
        </p:txBody>
      </p:sp>
    </p:spTree>
    <p:extLst>
      <p:ext uri="{BB962C8B-B14F-4D97-AF65-F5344CB8AC3E}">
        <p14:creationId xmlns:p14="http://schemas.microsoft.com/office/powerpoint/2010/main" xmlns="" val="9613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Getting and adding defaults values via the get method</a:t>
            </a:r>
          </a:p>
          <a:p>
            <a:r>
              <a:rPr lang="en-US" dirty="0"/>
              <a:t>The get(key, </a:t>
            </a:r>
            <a:r>
              <a:rPr lang="en-US" dirty="0" err="1"/>
              <a:t>default_value</a:t>
            </a:r>
            <a:r>
              <a:rPr lang="en-US" dirty="0"/>
              <a:t>) allows to add the "</a:t>
            </a:r>
            <a:r>
              <a:rPr lang="en-US" dirty="0" err="1"/>
              <a:t>default_value</a:t>
            </a:r>
            <a:r>
              <a:rPr lang="en-US" dirty="0"/>
              <a:t>" to the map and return it to the caller, if the element identified by "key" is not found in the map. The get(key) method, does not add automatically to the map</a:t>
            </a:r>
          </a:p>
        </p:txBody>
      </p:sp>
    </p:spTree>
    <p:extLst>
      <p:ext uri="{BB962C8B-B14F-4D97-AF65-F5344CB8AC3E}">
        <p14:creationId xmlns:p14="http://schemas.microsoft.com/office/powerpoint/2010/main" xmlns="" val="3443810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arguments for method invocation</a:t>
            </a:r>
            <a:br>
              <a:rPr lang="en-US" dirty="0"/>
            </a:br>
            <a:endParaRPr lang="en-US" dirty="0"/>
          </a:p>
        </p:txBody>
      </p:sp>
      <p:sp>
        <p:nvSpPr>
          <p:cNvPr id="3" name="Content Placeholder 2"/>
          <p:cNvSpPr>
            <a:spLocks noGrp="1"/>
          </p:cNvSpPr>
          <p:nvPr>
            <p:ph idx="1"/>
          </p:nvPr>
        </p:nvSpPr>
        <p:spPr/>
        <p:txBody>
          <a:bodyPr/>
          <a:lstStyle/>
          <a:p>
            <a:r>
              <a:rPr lang="en-US" sz="1600" dirty="0"/>
              <a:t>It is possible to use named arguments in method invocation.</a:t>
            </a:r>
          </a:p>
          <a:p>
            <a:endParaRPr lang="en-US" sz="1600" dirty="0"/>
          </a:p>
          <a:p>
            <a:r>
              <a:rPr lang="en-US" sz="1600" dirty="0"/>
              <a:t>package </a:t>
            </a:r>
            <a:r>
              <a:rPr lang="en-US" sz="1600" dirty="0" err="1"/>
              <a:t>namedarguments</a:t>
            </a:r>
            <a:endParaRPr lang="en-US" sz="1600" dirty="0"/>
          </a:p>
          <a:p>
            <a:endParaRPr lang="en-US" sz="1600" dirty="0"/>
          </a:p>
          <a:p>
            <a:r>
              <a:rPr lang="en-US" sz="1600" dirty="0"/>
              <a:t>def address = new Address(street: '</a:t>
            </a:r>
            <a:r>
              <a:rPr lang="en-US" sz="1600" dirty="0" err="1"/>
              <a:t>Reeperbahn</a:t>
            </a:r>
            <a:r>
              <a:rPr lang="en-US" sz="1600" dirty="0"/>
              <a:t>', city: 'Hamburg')</a:t>
            </a:r>
          </a:p>
          <a:p>
            <a:r>
              <a:rPr lang="en-US" sz="1600" dirty="0"/>
              <a:t>def p = new Person(name: 'Lars', address: address, </a:t>
            </a:r>
            <a:r>
              <a:rPr lang="en-US" sz="1600" dirty="0" err="1"/>
              <a:t>phoneNumber</a:t>
            </a:r>
            <a:r>
              <a:rPr lang="en-US" sz="1600" dirty="0"/>
              <a:t>: '123456789')</a:t>
            </a:r>
          </a:p>
          <a:p>
            <a:endParaRPr lang="en-US" sz="1600" dirty="0"/>
          </a:p>
          <a:p>
            <a:r>
              <a:rPr lang="en-US" sz="1600" dirty="0"/>
              <a:t>// Groovy translates the following call to:</a:t>
            </a:r>
          </a:p>
          <a:p>
            <a:r>
              <a:rPr lang="en-US" sz="1600" dirty="0"/>
              <a:t>// </a:t>
            </a:r>
            <a:r>
              <a:rPr lang="en-US" sz="1600" dirty="0" err="1"/>
              <a:t>p.move</a:t>
            </a:r>
            <a:r>
              <a:rPr lang="en-US" sz="1600" dirty="0"/>
              <a:t>([street: '</a:t>
            </a:r>
            <a:r>
              <a:rPr lang="en-US" sz="1600" dirty="0" err="1"/>
              <a:t>Saselbeck</a:t>
            </a:r>
            <a:r>
              <a:rPr lang="en-US" sz="1600" dirty="0"/>
              <a:t>', city: 'Hamburg'], '23456789')</a:t>
            </a:r>
          </a:p>
          <a:p>
            <a:r>
              <a:rPr lang="en-US" sz="1600" dirty="0" err="1"/>
              <a:t>p.moveToNewPlace</a:t>
            </a:r>
            <a:r>
              <a:rPr lang="en-US" sz="1600" dirty="0"/>
              <a:t>(street: '</a:t>
            </a:r>
            <a:r>
              <a:rPr lang="en-US" sz="1600" dirty="0" err="1"/>
              <a:t>Saselbeck</a:t>
            </a:r>
            <a:r>
              <a:rPr lang="en-US" sz="1600" dirty="0"/>
              <a:t>', '23456789', city: 'Hamburg')</a:t>
            </a:r>
          </a:p>
          <a:p>
            <a:endParaRPr lang="en-US" sz="1600" dirty="0"/>
          </a:p>
          <a:p>
            <a:endParaRPr lang="en-US" sz="1600" dirty="0"/>
          </a:p>
          <a:p>
            <a:r>
              <a:rPr lang="en-US" sz="1600" dirty="0"/>
              <a:t>assert 'Lars' == p.name</a:t>
            </a:r>
          </a:p>
          <a:p>
            <a:r>
              <a:rPr lang="en-US" sz="1600" dirty="0"/>
              <a:t>assert 'Hamburg' == </a:t>
            </a:r>
            <a:r>
              <a:rPr lang="en-US" sz="1600" dirty="0" err="1"/>
              <a:t>p.address.city</a:t>
            </a:r>
            <a:endParaRPr lang="en-US" sz="1600" dirty="0"/>
          </a:p>
          <a:p>
            <a:r>
              <a:rPr lang="en-US" sz="1600" dirty="0"/>
              <a:t>assert '</a:t>
            </a:r>
            <a:r>
              <a:rPr lang="en-US" sz="1600" dirty="0" err="1"/>
              <a:t>Saselbeck</a:t>
            </a:r>
            <a:r>
              <a:rPr lang="en-US" sz="1600" dirty="0"/>
              <a:t>' == </a:t>
            </a:r>
            <a:r>
              <a:rPr lang="en-US" sz="1600" dirty="0" err="1"/>
              <a:t>p.address.street</a:t>
            </a:r>
            <a:endParaRPr lang="en-US" sz="1600" dirty="0"/>
          </a:p>
          <a:p>
            <a:r>
              <a:rPr lang="en-US" sz="1600" dirty="0"/>
              <a:t>assert '23456789' == </a:t>
            </a:r>
            <a:r>
              <a:rPr lang="en-US" sz="1600" dirty="0" err="1"/>
              <a:t>p.phoneNumber</a:t>
            </a:r>
            <a:endParaRPr lang="en-US" sz="1600" dirty="0"/>
          </a:p>
        </p:txBody>
      </p:sp>
    </p:spTree>
    <p:extLst>
      <p:ext uri="{BB962C8B-B14F-4D97-AF65-F5344CB8AC3E}">
        <p14:creationId xmlns:p14="http://schemas.microsoft.com/office/powerpoint/2010/main" xmlns="" val="4130472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400" dirty="0"/>
              <a:t>All named arguments are used are converted by Groovy them a map and passed into the method as first parameter. All other parameters are passed in afterwards. The method can now extract the parameter from the map and perform its setup.</a:t>
            </a:r>
          </a:p>
          <a:p>
            <a:endParaRPr lang="en-US" sz="1400" dirty="0"/>
          </a:p>
          <a:p>
            <a:r>
              <a:rPr lang="en-US" sz="1400" dirty="0"/>
              <a:t>package </a:t>
            </a:r>
            <a:r>
              <a:rPr lang="en-US" sz="1400" dirty="0" err="1"/>
              <a:t>namedarguments</a:t>
            </a:r>
            <a:endParaRPr lang="en-US" sz="1400" dirty="0"/>
          </a:p>
          <a:p>
            <a:endParaRPr lang="en-US" sz="1400" dirty="0"/>
          </a:p>
          <a:p>
            <a:r>
              <a:rPr lang="en-US" sz="1400" dirty="0"/>
              <a:t>class Address {</a:t>
            </a:r>
          </a:p>
          <a:p>
            <a:r>
              <a:rPr lang="en-US" sz="1400" dirty="0"/>
              <a:t>    String street, city</a:t>
            </a:r>
          </a:p>
          <a:p>
            <a:r>
              <a:rPr lang="en-US" sz="1400" dirty="0"/>
              <a:t>}</a:t>
            </a:r>
          </a:p>
          <a:p>
            <a:endParaRPr lang="en-US" sz="1400" dirty="0"/>
          </a:p>
          <a:p>
            <a:r>
              <a:rPr lang="en-US" sz="1400" dirty="0"/>
              <a:t>class Person {</a:t>
            </a:r>
          </a:p>
          <a:p>
            <a:r>
              <a:rPr lang="en-US" sz="1400" dirty="0"/>
              <a:t>    String name</a:t>
            </a:r>
          </a:p>
          <a:p>
            <a:r>
              <a:rPr lang="en-US" sz="1400" dirty="0"/>
              <a:t>    Address </a:t>
            </a:r>
            <a:r>
              <a:rPr lang="en-US" sz="1400" dirty="0" err="1"/>
              <a:t>address</a:t>
            </a:r>
            <a:endParaRPr lang="en-US" sz="1400" dirty="0"/>
          </a:p>
          <a:p>
            <a:r>
              <a:rPr lang="en-US" sz="1400" dirty="0"/>
              <a:t>    String </a:t>
            </a:r>
            <a:r>
              <a:rPr lang="en-US" sz="1400" dirty="0" err="1"/>
              <a:t>phoneNumber</a:t>
            </a:r>
            <a:endParaRPr lang="en-US" sz="1400" dirty="0"/>
          </a:p>
          <a:p>
            <a:endParaRPr lang="en-US" sz="1400" dirty="0"/>
          </a:p>
          <a:p>
            <a:r>
              <a:rPr lang="en-US" sz="1400" dirty="0"/>
              <a:t>    def </a:t>
            </a:r>
            <a:r>
              <a:rPr lang="en-US" sz="1400" dirty="0" err="1"/>
              <a:t>moveToNewPlace</a:t>
            </a:r>
            <a:r>
              <a:rPr lang="en-US" sz="1400" dirty="0"/>
              <a:t>(</a:t>
            </a:r>
            <a:r>
              <a:rPr lang="en-US" sz="1400" dirty="0" err="1"/>
              <a:t>inputAsMap</a:t>
            </a:r>
            <a:r>
              <a:rPr lang="en-US" sz="1400" dirty="0"/>
              <a:t>, </a:t>
            </a:r>
            <a:r>
              <a:rPr lang="en-US" sz="1400" dirty="0" err="1"/>
              <a:t>newPhoneNumber</a:t>
            </a:r>
            <a:r>
              <a:rPr lang="en-US" sz="1400" dirty="0"/>
              <a:t>) {</a:t>
            </a:r>
          </a:p>
          <a:p>
            <a:r>
              <a:rPr lang="en-US" sz="1400" dirty="0"/>
              <a:t>        </a:t>
            </a:r>
            <a:r>
              <a:rPr lang="en-US" sz="1400" dirty="0" err="1"/>
              <a:t>address.street</a:t>
            </a:r>
            <a:r>
              <a:rPr lang="en-US" sz="1400" dirty="0"/>
              <a:t> = </a:t>
            </a:r>
            <a:r>
              <a:rPr lang="en-US" sz="1400" dirty="0" err="1"/>
              <a:t>inputAsMap.street</a:t>
            </a:r>
            <a:endParaRPr lang="en-US" sz="1400" dirty="0"/>
          </a:p>
          <a:p>
            <a:r>
              <a:rPr lang="en-US" sz="1400" dirty="0"/>
              <a:t>        </a:t>
            </a:r>
            <a:r>
              <a:rPr lang="en-US" sz="1400" dirty="0" err="1"/>
              <a:t>address.city</a:t>
            </a:r>
            <a:r>
              <a:rPr lang="en-US" sz="1400" dirty="0"/>
              <a:t>   = </a:t>
            </a:r>
            <a:r>
              <a:rPr lang="en-US" sz="1400" dirty="0" err="1"/>
              <a:t>inputAsMap.city</a:t>
            </a:r>
            <a:endParaRPr lang="en-US" sz="1400" dirty="0"/>
          </a:p>
          <a:p>
            <a:r>
              <a:rPr lang="en-US" sz="1400" dirty="0"/>
              <a:t>        </a:t>
            </a:r>
            <a:r>
              <a:rPr lang="en-US" sz="1400" dirty="0" err="1"/>
              <a:t>phoneNumber</a:t>
            </a:r>
            <a:r>
              <a:rPr lang="en-US" sz="1400" dirty="0"/>
              <a:t> = </a:t>
            </a:r>
            <a:r>
              <a:rPr lang="en-US" sz="1400" dirty="0" err="1"/>
              <a:t>newPhoneNumber</a:t>
            </a:r>
            <a:endParaRPr lang="en-US" sz="1400" dirty="0"/>
          </a:p>
          <a:p>
            <a:r>
              <a:rPr lang="en-US" sz="1400" dirty="0"/>
              <a:t>    }</a:t>
            </a:r>
          </a:p>
          <a:p>
            <a:r>
              <a:rPr lang="en-US" sz="1400" dirty="0"/>
              <a:t>}</a:t>
            </a:r>
          </a:p>
        </p:txBody>
      </p:sp>
    </p:spTree>
    <p:extLst>
      <p:ext uri="{BB962C8B-B14F-4D97-AF65-F5344CB8AC3E}">
        <p14:creationId xmlns:p14="http://schemas.microsoft.com/office/powerpoint/2010/main" xmlns="" val="2313074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a list to a map</a:t>
            </a:r>
            <a:br>
              <a:rPr lang="en-US" dirty="0"/>
            </a:br>
            <a:endParaRPr lang="en-US" dirty="0"/>
          </a:p>
        </p:txBody>
      </p:sp>
      <p:sp>
        <p:nvSpPr>
          <p:cNvPr id="3" name="Content Placeholder 2"/>
          <p:cNvSpPr>
            <a:spLocks noGrp="1"/>
          </p:cNvSpPr>
          <p:nvPr>
            <p:ph idx="1"/>
          </p:nvPr>
        </p:nvSpPr>
        <p:spPr/>
        <p:txBody>
          <a:bodyPr/>
          <a:lstStyle/>
          <a:p>
            <a:r>
              <a:rPr lang="en-US" sz="1400" dirty="0"/>
              <a:t>To convert a list to a map you can use the </a:t>
            </a:r>
            <a:r>
              <a:rPr lang="en-US" sz="1400" dirty="0" err="1"/>
              <a:t>collectEntries</a:t>
            </a:r>
            <a:r>
              <a:rPr lang="en-US" sz="1400" dirty="0"/>
              <a:t> method.</a:t>
            </a:r>
          </a:p>
          <a:p>
            <a:endParaRPr lang="en-US" sz="1400" dirty="0"/>
          </a:p>
          <a:p>
            <a:r>
              <a:rPr lang="en-US" sz="1400" dirty="0"/>
              <a:t>def words = ['Ubuntu', 'Android', 'Mac OS X', 'Windows']</a:t>
            </a:r>
          </a:p>
          <a:p>
            <a:endParaRPr lang="en-US" sz="1400" dirty="0"/>
          </a:p>
          <a:p>
            <a:r>
              <a:rPr lang="en-US" sz="1400" dirty="0"/>
              <a:t>// simple conversion</a:t>
            </a:r>
          </a:p>
          <a:p>
            <a:r>
              <a:rPr lang="en-US" sz="1400" dirty="0"/>
              <a:t>def result = </a:t>
            </a:r>
            <a:r>
              <a:rPr lang="en-US" sz="1400" dirty="0" err="1"/>
              <a:t>words.collectEntries</a:t>
            </a:r>
            <a:r>
              <a:rPr lang="en-US" sz="1400" dirty="0"/>
              <a:t> {</a:t>
            </a:r>
          </a:p>
          <a:p>
            <a:r>
              <a:rPr lang="en-US" sz="1400" dirty="0"/>
              <a:t>        [(it):0]</a:t>
            </a:r>
          </a:p>
          <a:p>
            <a:r>
              <a:rPr lang="en-US" sz="1400" dirty="0"/>
              <a:t>}</a:t>
            </a:r>
          </a:p>
          <a:p>
            <a:endParaRPr lang="en-US" sz="1400" dirty="0"/>
          </a:p>
          <a:p>
            <a:r>
              <a:rPr lang="en-US" sz="1400" dirty="0"/>
              <a:t>assert </a:t>
            </a:r>
            <a:r>
              <a:rPr lang="en-US" sz="1400" dirty="0" err="1"/>
              <a:t>result.size</a:t>
            </a:r>
            <a:r>
              <a:rPr lang="en-US" sz="1400" dirty="0"/>
              <a:t>() == 4</a:t>
            </a:r>
          </a:p>
          <a:p>
            <a:r>
              <a:rPr lang="en-US" sz="1400" dirty="0"/>
              <a:t>assert </a:t>
            </a:r>
            <a:r>
              <a:rPr lang="en-US" sz="1400" dirty="0" err="1"/>
              <a:t>result.Ubuntu</a:t>
            </a:r>
            <a:r>
              <a:rPr lang="en-US" sz="1400" dirty="0"/>
              <a:t> == 0</a:t>
            </a:r>
          </a:p>
          <a:p>
            <a:endParaRPr lang="en-US" sz="1400" dirty="0"/>
          </a:p>
          <a:p>
            <a:r>
              <a:rPr lang="en-US" sz="1400" dirty="0"/>
              <a:t>// now calculate value with a closure, true if word contains "n"</a:t>
            </a:r>
          </a:p>
          <a:p>
            <a:r>
              <a:rPr lang="en-US" sz="1400" dirty="0"/>
              <a:t>def map = </a:t>
            </a:r>
            <a:r>
              <a:rPr lang="en-US" sz="1400" dirty="0" err="1"/>
              <a:t>words.collectEntries</a:t>
            </a:r>
            <a:r>
              <a:rPr lang="en-US" sz="1400" dirty="0"/>
              <a:t> {</a:t>
            </a:r>
          </a:p>
          <a:p>
            <a:r>
              <a:rPr lang="en-US" sz="1400" dirty="0"/>
              <a:t>        [(it): </a:t>
            </a:r>
            <a:r>
              <a:rPr lang="en-US" sz="1400" dirty="0" err="1"/>
              <a:t>it.contains</a:t>
            </a:r>
            <a:r>
              <a:rPr lang="en-US" sz="1400" dirty="0"/>
              <a:t>('n')]</a:t>
            </a:r>
          </a:p>
          <a:p>
            <a:r>
              <a:rPr lang="en-US" sz="1400" dirty="0"/>
              <a:t>}</a:t>
            </a:r>
          </a:p>
          <a:p>
            <a:endParaRPr lang="en-US" sz="1400" dirty="0"/>
          </a:p>
          <a:p>
            <a:r>
              <a:rPr lang="en-US" sz="1400" dirty="0" err="1"/>
              <a:t>println</a:t>
            </a:r>
            <a:r>
              <a:rPr lang="en-US" sz="1400" dirty="0"/>
              <a:t> map</a:t>
            </a:r>
          </a:p>
          <a:p>
            <a:r>
              <a:rPr lang="en-US" sz="1400" dirty="0"/>
              <a:t>assert </a:t>
            </a:r>
            <a:r>
              <a:rPr lang="en-US" sz="1400" dirty="0" err="1"/>
              <a:t>map.Ubuntu</a:t>
            </a:r>
            <a:r>
              <a:rPr lang="en-US" sz="1400" dirty="0"/>
              <a:t> &amp;&amp; </a:t>
            </a:r>
            <a:r>
              <a:rPr lang="en-US" sz="1400" dirty="0" err="1"/>
              <a:t>map.Windows</a:t>
            </a:r>
            <a:r>
              <a:rPr lang="en-US" sz="1400" dirty="0"/>
              <a:t> &amp;&amp; </a:t>
            </a:r>
            <a:r>
              <a:rPr lang="en-US" sz="1400" dirty="0" err="1"/>
              <a:t>map.Android</a:t>
            </a:r>
            <a:r>
              <a:rPr lang="en-US" sz="1400" dirty="0"/>
              <a:t> &amp;&amp; !</a:t>
            </a:r>
            <a:r>
              <a:rPr lang="en-US" sz="1400" dirty="0" err="1"/>
              <a:t>map.'Mac</a:t>
            </a:r>
            <a:r>
              <a:rPr lang="en-US" sz="1400" dirty="0"/>
              <a:t> OS X'</a:t>
            </a:r>
          </a:p>
        </p:txBody>
      </p:sp>
    </p:spTree>
    <p:extLst>
      <p:ext uri="{BB962C8B-B14F-4D97-AF65-F5344CB8AC3E}">
        <p14:creationId xmlns:p14="http://schemas.microsoft.com/office/powerpoint/2010/main" xmlns="" val="3547323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Groovy evaluation of conditions - The Groovy truth</a:t>
            </a:r>
            <a:br>
              <a:rPr lang="en-US" dirty="0"/>
            </a:br>
            <a:endParaRPr lang="en-US" dirty="0"/>
          </a:p>
        </p:txBody>
      </p:sp>
      <p:sp>
        <p:nvSpPr>
          <p:cNvPr id="3" name="Content Placeholder 2"/>
          <p:cNvSpPr>
            <a:spLocks noGrp="1"/>
          </p:cNvSpPr>
          <p:nvPr>
            <p:ph idx="1"/>
          </p:nvPr>
        </p:nvSpPr>
        <p:spPr/>
        <p:txBody>
          <a:bodyPr/>
          <a:lstStyle/>
          <a:p>
            <a:r>
              <a:rPr lang="en-US" sz="1400" dirty="0"/>
              <a:t>Groovy evaluates a condition defined in a control statement differently from Java. A </a:t>
            </a:r>
            <a:r>
              <a:rPr lang="en-US" sz="1400" dirty="0" err="1"/>
              <a:t>boolean</a:t>
            </a:r>
            <a:r>
              <a:rPr lang="en-US" sz="1400" dirty="0"/>
              <a:t> expression is evaluated the same as in Java, but empty collections or null evaluates to false. The number "0" evaluates to true, all other numbers evaluates to true.</a:t>
            </a:r>
          </a:p>
          <a:p>
            <a:endParaRPr lang="en-US" sz="1400" dirty="0"/>
          </a:p>
          <a:p>
            <a:r>
              <a:rPr lang="en-US" sz="1400" dirty="0"/>
              <a:t>package example</a:t>
            </a:r>
          </a:p>
          <a:p>
            <a:endParaRPr lang="en-US" sz="1400" dirty="0"/>
          </a:p>
          <a:p>
            <a:r>
              <a:rPr lang="en-US" sz="1400" dirty="0"/>
              <a:t>map = [:]</a:t>
            </a:r>
          </a:p>
          <a:p>
            <a:r>
              <a:rPr lang="en-US" sz="1400" dirty="0"/>
              <a:t>assert !map</a:t>
            </a:r>
          </a:p>
          <a:p>
            <a:endParaRPr lang="en-US" sz="1400" dirty="0"/>
          </a:p>
          <a:p>
            <a:r>
              <a:rPr lang="en-US" sz="1400" dirty="0"/>
              <a:t>list = ["Ubuntu", "Android"]</a:t>
            </a:r>
          </a:p>
          <a:p>
            <a:r>
              <a:rPr lang="en-US" sz="1400" dirty="0"/>
              <a:t>assert list</a:t>
            </a:r>
          </a:p>
          <a:p>
            <a:r>
              <a:rPr lang="en-US" sz="1400" dirty="0"/>
              <a:t>assert !0</a:t>
            </a:r>
          </a:p>
          <a:p>
            <a:r>
              <a:rPr lang="en-US" sz="1400" dirty="0"/>
              <a:t>assert 1</a:t>
            </a:r>
          </a:p>
          <a:p>
            <a:r>
              <a:rPr lang="en-US" sz="1400" dirty="0"/>
              <a:t>assert -1</a:t>
            </a:r>
          </a:p>
          <a:p>
            <a:r>
              <a:rPr lang="en-US" sz="1400" dirty="0"/>
              <a:t>assert !""</a:t>
            </a:r>
          </a:p>
          <a:p>
            <a:r>
              <a:rPr lang="en-US" sz="1400" dirty="0"/>
              <a:t>assert "Hello"</a:t>
            </a:r>
          </a:p>
          <a:p>
            <a:r>
              <a:rPr lang="en-US" sz="1400" dirty="0"/>
              <a:t>def test = null</a:t>
            </a:r>
          </a:p>
          <a:p>
            <a:r>
              <a:rPr lang="en-US" sz="1400" dirty="0"/>
              <a:t>assert !test</a:t>
            </a:r>
          </a:p>
        </p:txBody>
      </p:sp>
    </p:spTree>
    <p:extLst>
      <p:ext uri="{BB962C8B-B14F-4D97-AF65-F5344CB8AC3E}">
        <p14:creationId xmlns:p14="http://schemas.microsoft.com/office/powerpoint/2010/main" xmlns="" val="1828160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 and the </a:t>
            </a:r>
            <a:r>
              <a:rPr lang="en-US" dirty="0" err="1"/>
              <a:t>isCase</a:t>
            </a:r>
            <a:r>
              <a:rPr lang="en-US" dirty="0"/>
              <a:t> method</a:t>
            </a:r>
          </a:p>
        </p:txBody>
      </p:sp>
      <p:sp>
        <p:nvSpPr>
          <p:cNvPr id="3" name="Content Placeholder 2"/>
          <p:cNvSpPr>
            <a:spLocks noGrp="1"/>
          </p:cNvSpPr>
          <p:nvPr>
            <p:ph idx="1"/>
          </p:nvPr>
        </p:nvSpPr>
        <p:spPr>
          <a:xfrm>
            <a:off x="323850" y="1154431"/>
            <a:ext cx="10972800" cy="4754563"/>
          </a:xfrm>
        </p:spPr>
        <p:txBody>
          <a:bodyPr/>
          <a:lstStyle/>
          <a:p>
            <a:r>
              <a:rPr lang="en-US" sz="1000" dirty="0"/>
              <a:t>The switch statement is very flexible, everything which implements the </a:t>
            </a:r>
            <a:r>
              <a:rPr lang="en-US" sz="1000" dirty="0" err="1"/>
              <a:t>isCase</a:t>
            </a:r>
            <a:r>
              <a:rPr lang="en-US" sz="1000" dirty="0"/>
              <a:t> method can be used as </a:t>
            </a:r>
            <a:r>
              <a:rPr lang="en-US" sz="1000" dirty="0" err="1"/>
              <a:t>classifier.Groovy</a:t>
            </a:r>
            <a:r>
              <a:rPr lang="en-US" sz="1000" dirty="0"/>
              <a:t> provides an implementation of the </a:t>
            </a:r>
            <a:r>
              <a:rPr lang="en-US" sz="1000" dirty="0" err="1"/>
              <a:t>isCase</a:t>
            </a:r>
            <a:r>
              <a:rPr lang="en-US" sz="1000" dirty="0"/>
              <a:t>() method to Class (using </a:t>
            </a:r>
            <a:r>
              <a:rPr lang="en-US" sz="1000" dirty="0" err="1"/>
              <a:t>isInstance</a:t>
            </a:r>
            <a:r>
              <a:rPr lang="en-US" sz="1000" dirty="0"/>
              <a:t>), Object (using (equals), Collections (using contains) and regular expressions (using matches). You can also specify a closure, which is evaluated to a </a:t>
            </a:r>
            <a:r>
              <a:rPr lang="en-US" sz="1000" dirty="0" err="1"/>
              <a:t>boolean</a:t>
            </a:r>
            <a:r>
              <a:rPr lang="en-US" sz="1000" dirty="0"/>
              <a:t> value.</a:t>
            </a:r>
          </a:p>
          <a:p>
            <a:endParaRPr lang="en-US" sz="1000" dirty="0"/>
          </a:p>
          <a:p>
            <a:r>
              <a:rPr lang="en-US" sz="1000" dirty="0"/>
              <a:t>def </a:t>
            </a:r>
            <a:r>
              <a:rPr lang="en-US" sz="1000" dirty="0" err="1"/>
              <a:t>testingSwitch</a:t>
            </a:r>
            <a:r>
              <a:rPr lang="en-US" sz="1000" dirty="0"/>
              <a:t>(input) {</a:t>
            </a:r>
          </a:p>
          <a:p>
            <a:r>
              <a:rPr lang="en-US" sz="1000" dirty="0"/>
              <a:t>    def result</a:t>
            </a:r>
          </a:p>
          <a:p>
            <a:r>
              <a:rPr lang="en-US" sz="1000" dirty="0"/>
              <a:t>    switch (input) {</a:t>
            </a:r>
          </a:p>
          <a:p>
            <a:r>
              <a:rPr lang="en-US" sz="1000" dirty="0"/>
              <a:t>        case 51:</a:t>
            </a:r>
          </a:p>
          <a:p>
            <a:r>
              <a:rPr lang="en-US" sz="1000" dirty="0"/>
              <a:t>            result = 'Object equals'</a:t>
            </a:r>
          </a:p>
          <a:p>
            <a:r>
              <a:rPr lang="en-US" sz="1000" dirty="0"/>
              <a:t>            break</a:t>
            </a:r>
          </a:p>
          <a:p>
            <a:r>
              <a:rPr lang="en-US" sz="1000" dirty="0"/>
              <a:t>        case ~/^Regular.*matching/:</a:t>
            </a:r>
          </a:p>
          <a:p>
            <a:r>
              <a:rPr lang="en-US" sz="1000" dirty="0"/>
              <a:t>            result = 'Pattern match'</a:t>
            </a:r>
          </a:p>
          <a:p>
            <a:r>
              <a:rPr lang="en-US" sz="1000" dirty="0"/>
              <a:t>            break</a:t>
            </a:r>
          </a:p>
          <a:p>
            <a:r>
              <a:rPr lang="en-US" sz="1000" dirty="0"/>
              <a:t>        case 10..50:</a:t>
            </a:r>
          </a:p>
          <a:p>
            <a:r>
              <a:rPr lang="en-US" sz="1000" dirty="0"/>
              <a:t>            result = 'Range contains'</a:t>
            </a:r>
          </a:p>
          <a:p>
            <a:r>
              <a:rPr lang="en-US" sz="1000" dirty="0"/>
              <a:t>            break</a:t>
            </a:r>
          </a:p>
          <a:p>
            <a:r>
              <a:rPr lang="en-US" sz="1000" dirty="0"/>
              <a:t>        case ["Ubuntu", 'Android', 5, 9.12]:</a:t>
            </a:r>
          </a:p>
          <a:p>
            <a:r>
              <a:rPr lang="en-US" sz="1000" dirty="0"/>
              <a:t>            result = 'List contains'</a:t>
            </a:r>
          </a:p>
          <a:p>
            <a:r>
              <a:rPr lang="en-US" sz="1000" dirty="0"/>
              <a:t>            break</a:t>
            </a:r>
          </a:p>
          <a:p>
            <a:r>
              <a:rPr lang="en-US" sz="1000" dirty="0"/>
              <a:t>        case { it </a:t>
            </a:r>
            <a:r>
              <a:rPr lang="en-US" sz="1000" dirty="0" err="1"/>
              <a:t>instanceof</a:t>
            </a:r>
            <a:r>
              <a:rPr lang="en-US" sz="1000" dirty="0"/>
              <a:t> Integer &amp;&amp; it &lt; 50 }:</a:t>
            </a:r>
          </a:p>
          <a:p>
            <a:r>
              <a:rPr lang="en-US" sz="1000" dirty="0"/>
              <a:t>            result = 'Closure </a:t>
            </a:r>
            <a:r>
              <a:rPr lang="en-US" sz="1000" dirty="0" err="1"/>
              <a:t>boolean</a:t>
            </a:r>
            <a:r>
              <a:rPr lang="en-US" sz="1000" dirty="0"/>
              <a:t>'</a:t>
            </a:r>
          </a:p>
          <a:p>
            <a:r>
              <a:rPr lang="en-US" sz="1000" dirty="0"/>
              <a:t>            break</a:t>
            </a:r>
          </a:p>
          <a:p>
            <a:r>
              <a:rPr lang="en-US" sz="1000" dirty="0"/>
              <a:t>        case String:</a:t>
            </a:r>
          </a:p>
          <a:p>
            <a:r>
              <a:rPr lang="en-US" sz="1000" dirty="0"/>
              <a:t>            result = 'Class </a:t>
            </a:r>
            <a:r>
              <a:rPr lang="en-US" sz="1000" dirty="0" err="1"/>
              <a:t>isInstance</a:t>
            </a:r>
            <a:r>
              <a:rPr lang="en-US" sz="1000" dirty="0"/>
              <a:t>'</a:t>
            </a:r>
          </a:p>
          <a:p>
            <a:r>
              <a:rPr lang="en-US" sz="1000" dirty="0"/>
              <a:t>            break</a:t>
            </a:r>
          </a:p>
          <a:p>
            <a:r>
              <a:rPr lang="en-US" sz="1000" dirty="0"/>
              <a:t>        default:</a:t>
            </a:r>
          </a:p>
          <a:p>
            <a:r>
              <a:rPr lang="en-US" sz="1000" dirty="0"/>
              <a:t>            result = 'Default'</a:t>
            </a:r>
          </a:p>
          <a:p>
            <a:r>
              <a:rPr lang="en-US" sz="1000" dirty="0"/>
              <a:t>            break</a:t>
            </a:r>
          </a:p>
          <a:p>
            <a:r>
              <a:rPr lang="en-US" sz="1000" dirty="0"/>
              <a:t>    }</a:t>
            </a:r>
          </a:p>
          <a:p>
            <a:r>
              <a:rPr lang="en-US" sz="1000" dirty="0"/>
              <a:t>    result</a:t>
            </a:r>
          </a:p>
          <a:p>
            <a:r>
              <a:rPr lang="en-US" sz="1000" dirty="0"/>
              <a:t>}</a:t>
            </a:r>
          </a:p>
        </p:txBody>
      </p:sp>
      <p:sp>
        <p:nvSpPr>
          <p:cNvPr id="4" name="Rectangle 3"/>
          <p:cNvSpPr/>
          <p:nvPr/>
        </p:nvSpPr>
        <p:spPr>
          <a:xfrm>
            <a:off x="4949190" y="2786509"/>
            <a:ext cx="6957060" cy="1815882"/>
          </a:xfrm>
          <a:prstGeom prst="rect">
            <a:avLst/>
          </a:prstGeom>
          <a:ln>
            <a:solidFill>
              <a:schemeClr val="accent1">
                <a:lumMod val="25000"/>
              </a:schemeClr>
            </a:solidFill>
          </a:ln>
        </p:spPr>
        <p:txBody>
          <a:bodyPr wrap="square">
            <a:spAutoFit/>
          </a:bodyPr>
          <a:lstStyle/>
          <a:p>
            <a:endParaRPr lang="en-US" sz="1400" dirty="0"/>
          </a:p>
          <a:p>
            <a:r>
              <a:rPr lang="en-US" sz="1400" dirty="0"/>
              <a:t>assert 'Object equals' == </a:t>
            </a:r>
            <a:r>
              <a:rPr lang="en-US" sz="1400" dirty="0" err="1"/>
              <a:t>testingSwitch</a:t>
            </a:r>
            <a:r>
              <a:rPr lang="en-US" sz="1400" dirty="0"/>
              <a:t>(51)</a:t>
            </a:r>
          </a:p>
          <a:p>
            <a:r>
              <a:rPr lang="en-US" sz="1400" dirty="0"/>
              <a:t>assert 'Pattern match' == </a:t>
            </a:r>
            <a:r>
              <a:rPr lang="en-US" sz="1400" dirty="0" err="1"/>
              <a:t>testingSwitch</a:t>
            </a:r>
            <a:r>
              <a:rPr lang="en-US" sz="1400" dirty="0"/>
              <a:t>("Regular pattern matching")</a:t>
            </a:r>
          </a:p>
          <a:p>
            <a:r>
              <a:rPr lang="en-US" sz="1400" dirty="0"/>
              <a:t>assert 'Range contains' == </a:t>
            </a:r>
            <a:r>
              <a:rPr lang="en-US" sz="1400" dirty="0" err="1"/>
              <a:t>testingSwitch</a:t>
            </a:r>
            <a:r>
              <a:rPr lang="en-US" sz="1400" dirty="0"/>
              <a:t>(13)</a:t>
            </a:r>
          </a:p>
          <a:p>
            <a:r>
              <a:rPr lang="en-US" sz="1400" dirty="0"/>
              <a:t>assert 'List contains' == </a:t>
            </a:r>
            <a:r>
              <a:rPr lang="en-US" sz="1400" dirty="0" err="1"/>
              <a:t>testingSwitch</a:t>
            </a:r>
            <a:r>
              <a:rPr lang="en-US" sz="1400" dirty="0"/>
              <a:t>('Ubuntu')</a:t>
            </a:r>
          </a:p>
          <a:p>
            <a:r>
              <a:rPr lang="en-US" sz="1400" dirty="0"/>
              <a:t>assert 'Closure </a:t>
            </a:r>
            <a:r>
              <a:rPr lang="en-US" sz="1400" dirty="0" err="1"/>
              <a:t>boolean</a:t>
            </a:r>
            <a:r>
              <a:rPr lang="en-US" sz="1400" dirty="0"/>
              <a:t>' == </a:t>
            </a:r>
            <a:r>
              <a:rPr lang="en-US" sz="1400" dirty="0" err="1"/>
              <a:t>testingSwitch</a:t>
            </a:r>
            <a:r>
              <a:rPr lang="en-US" sz="1400" dirty="0"/>
              <a:t>(9)</a:t>
            </a:r>
          </a:p>
          <a:p>
            <a:r>
              <a:rPr lang="en-US" sz="1400" dirty="0"/>
              <a:t>assert 'Class </a:t>
            </a:r>
            <a:r>
              <a:rPr lang="en-US" sz="1400" dirty="0" err="1"/>
              <a:t>isInstance</a:t>
            </a:r>
            <a:r>
              <a:rPr lang="en-US" sz="1400" dirty="0"/>
              <a:t>' == </a:t>
            </a:r>
            <a:r>
              <a:rPr lang="en-US" sz="1400" dirty="0" err="1"/>
              <a:t>testingSwitch</a:t>
            </a:r>
            <a:r>
              <a:rPr lang="en-US" sz="1400" dirty="0"/>
              <a:t>('This is an instance of String')</a:t>
            </a:r>
          </a:p>
          <a:p>
            <a:r>
              <a:rPr lang="en-US" sz="1400" dirty="0"/>
              <a:t>assert 'Default' == </a:t>
            </a:r>
            <a:r>
              <a:rPr lang="en-US" sz="1400" dirty="0" err="1"/>
              <a:t>testingSwitch</a:t>
            </a:r>
            <a:r>
              <a:rPr lang="en-US" sz="1400" dirty="0"/>
              <a:t>(200)</a:t>
            </a:r>
          </a:p>
        </p:txBody>
      </p:sp>
    </p:spTree>
    <p:extLst>
      <p:ext uri="{BB962C8B-B14F-4D97-AF65-F5344CB8AC3E}">
        <p14:creationId xmlns:p14="http://schemas.microsoft.com/office/powerpoint/2010/main" xmlns="" val="424784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navigation operator</a:t>
            </a:r>
            <a:br>
              <a:rPr lang="en-US" dirty="0"/>
            </a:br>
            <a:endParaRPr lang="en-US" dirty="0"/>
          </a:p>
        </p:txBody>
      </p:sp>
      <p:sp>
        <p:nvSpPr>
          <p:cNvPr id="3" name="Content Placeholder 2"/>
          <p:cNvSpPr>
            <a:spLocks noGrp="1"/>
          </p:cNvSpPr>
          <p:nvPr>
            <p:ph idx="1"/>
          </p:nvPr>
        </p:nvSpPr>
        <p:spPr/>
        <p:txBody>
          <a:bodyPr/>
          <a:lstStyle/>
          <a:p>
            <a:r>
              <a:rPr lang="en-US" dirty="0"/>
              <a:t>You can use safe navigation operator to check safety for null via the ?. operator. This will avoid a </a:t>
            </a:r>
            <a:r>
              <a:rPr lang="en-US" dirty="0" err="1"/>
              <a:t>NullPointerException</a:t>
            </a:r>
            <a:r>
              <a:rPr lang="en-US" dirty="0"/>
              <a:t> if you access properties of an object which is null.</a:t>
            </a:r>
          </a:p>
          <a:p>
            <a:endParaRPr lang="en-US" dirty="0"/>
          </a:p>
          <a:p>
            <a:r>
              <a:rPr lang="en-US" dirty="0"/>
              <a:t>// </a:t>
            </a:r>
            <a:r>
              <a:rPr lang="en-US" dirty="0" err="1"/>
              <a:t>firstName</a:t>
            </a:r>
            <a:r>
              <a:rPr lang="en-US" dirty="0"/>
              <a:t> is null, if user is null. No NPE</a:t>
            </a:r>
          </a:p>
          <a:p>
            <a:r>
              <a:rPr lang="en-US" dirty="0"/>
              <a:t>def </a:t>
            </a:r>
            <a:r>
              <a:rPr lang="en-US" dirty="0" err="1"/>
              <a:t>firstName</a:t>
            </a:r>
            <a:r>
              <a:rPr lang="en-US" dirty="0"/>
              <a:t> = user?.</a:t>
            </a:r>
            <a:r>
              <a:rPr lang="en-US" dirty="0" err="1"/>
              <a:t>firstName</a:t>
            </a:r>
            <a:endParaRPr lang="en-US" dirty="0"/>
          </a:p>
        </p:txBody>
      </p:sp>
    </p:spTree>
    <p:extLst>
      <p:ext uri="{BB962C8B-B14F-4D97-AF65-F5344CB8AC3E}">
        <p14:creationId xmlns:p14="http://schemas.microsoft.com/office/powerpoint/2010/main" xmlns="" val="109935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Groovy</a:t>
            </a:r>
          </a:p>
          <a:p>
            <a:endParaRPr lang="en-US" dirty="0"/>
          </a:p>
          <a:p>
            <a:r>
              <a:rPr lang="en-US" dirty="0"/>
              <a:t>Object Oriented Language for JVM</a:t>
            </a:r>
          </a:p>
          <a:p>
            <a:r>
              <a:rPr lang="en-US" dirty="0"/>
              <a:t>Java like Syntax</a:t>
            </a:r>
          </a:p>
          <a:p>
            <a:r>
              <a:rPr lang="en-US" dirty="0"/>
              <a:t>Simple &amp; Expressive </a:t>
            </a:r>
          </a:p>
          <a:p>
            <a:r>
              <a:rPr lang="en-US" dirty="0"/>
              <a:t>Optional Types</a:t>
            </a:r>
          </a:p>
          <a:p>
            <a:r>
              <a:rPr lang="en-US" dirty="0"/>
              <a:t>Dynamic or Static </a:t>
            </a:r>
          </a:p>
        </p:txBody>
      </p:sp>
    </p:spTree>
    <p:extLst>
      <p:ext uri="{BB962C8B-B14F-4D97-AF65-F5344CB8AC3E}">
        <p14:creationId xmlns:p14="http://schemas.microsoft.com/office/powerpoint/2010/main" xmlns="" val="244479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Elvis operator</a:t>
            </a:r>
            <a:br>
              <a:rPr lang="en-US" dirty="0"/>
            </a:br>
            <a:endParaRPr lang="en-US" dirty="0"/>
          </a:p>
        </p:txBody>
      </p:sp>
      <p:sp>
        <p:nvSpPr>
          <p:cNvPr id="3" name="Content Placeholder 2"/>
          <p:cNvSpPr>
            <a:spLocks noGrp="1"/>
          </p:cNvSpPr>
          <p:nvPr>
            <p:ph idx="1"/>
          </p:nvPr>
        </p:nvSpPr>
        <p:spPr/>
        <p:txBody>
          <a:bodyPr/>
          <a:lstStyle/>
          <a:p>
            <a:r>
              <a:rPr lang="en-US" sz="2000" dirty="0"/>
              <a:t>The ?: (called the Elvis operator) is a short form for the Java ternary operator. You can use this to set a default if an expression resolves to false or null.</a:t>
            </a:r>
          </a:p>
          <a:p>
            <a:endParaRPr lang="en-US" sz="2000" dirty="0"/>
          </a:p>
          <a:p>
            <a:r>
              <a:rPr lang="en-US" sz="2000" dirty="0"/>
              <a:t>// if user exists, return it, otherwise create a new User</a:t>
            </a:r>
          </a:p>
          <a:p>
            <a:endParaRPr lang="en-US" sz="2000" dirty="0"/>
          </a:p>
          <a:p>
            <a:r>
              <a:rPr lang="en-US" sz="2000" dirty="0"/>
              <a:t>// Groovy with the Elvis operator</a:t>
            </a:r>
          </a:p>
          <a:p>
            <a:r>
              <a:rPr lang="en-US" sz="2000" dirty="0"/>
              <a:t>String test = null</a:t>
            </a:r>
          </a:p>
          <a:p>
            <a:r>
              <a:rPr lang="en-US" sz="2000" dirty="0"/>
              <a:t>String result2 = test ?: new String()</a:t>
            </a:r>
          </a:p>
          <a:p>
            <a:endParaRPr lang="en-US" sz="2000" dirty="0"/>
          </a:p>
          <a:p>
            <a:r>
              <a:rPr lang="en-US" sz="2000" dirty="0"/>
              <a:t>// Java version</a:t>
            </a:r>
          </a:p>
          <a:p>
            <a:r>
              <a:rPr lang="en-US" sz="2000" dirty="0"/>
              <a:t>String user = null;</a:t>
            </a:r>
          </a:p>
          <a:p>
            <a:r>
              <a:rPr lang="en-US" sz="2000" dirty="0"/>
              <a:t>String result1 = user!=null ? user : new String();</a:t>
            </a:r>
          </a:p>
        </p:txBody>
      </p:sp>
    </p:spTree>
    <p:extLst>
      <p:ext uri="{BB962C8B-B14F-4D97-AF65-F5344CB8AC3E}">
        <p14:creationId xmlns:p14="http://schemas.microsoft.com/office/powerpoint/2010/main" xmlns="" val="3103358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with numbers</a:t>
            </a:r>
            <a:br>
              <a:rPr lang="en-US" dirty="0"/>
            </a:br>
            <a:endParaRPr lang="en-US" dirty="0"/>
          </a:p>
        </p:txBody>
      </p:sp>
      <p:sp>
        <p:nvSpPr>
          <p:cNvPr id="3" name="Content Placeholder 2"/>
          <p:cNvSpPr>
            <a:spLocks noGrp="1"/>
          </p:cNvSpPr>
          <p:nvPr>
            <p:ph idx="1"/>
          </p:nvPr>
        </p:nvSpPr>
        <p:spPr/>
        <p:txBody>
          <a:bodyPr/>
          <a:lstStyle/>
          <a:p>
            <a:r>
              <a:rPr lang="en-US" sz="1600" dirty="0"/>
              <a:t>In additional your have the methods </a:t>
            </a:r>
            <a:r>
              <a:rPr lang="en-US" sz="1600" dirty="0" err="1"/>
              <a:t>upto</a:t>
            </a:r>
            <a:r>
              <a:rPr lang="en-US" sz="1600" dirty="0"/>
              <a:t>(), </a:t>
            </a:r>
            <a:r>
              <a:rPr lang="en-US" sz="1600" dirty="0" err="1"/>
              <a:t>downto</a:t>
            </a:r>
            <a:r>
              <a:rPr lang="en-US" sz="1600" dirty="0"/>
              <a:t>(), times() on number variables. Also you can use ranges (this is an additional datatype) to execute certain things from a number to another number. This is demonstrated by the following example.</a:t>
            </a:r>
          </a:p>
          <a:p>
            <a:endParaRPr lang="en-US" sz="1600" dirty="0"/>
          </a:p>
          <a:p>
            <a:r>
              <a:rPr lang="en-US" sz="1600" dirty="0"/>
              <a:t>public class </a:t>
            </a:r>
            <a:r>
              <a:rPr lang="en-US" sz="1600" dirty="0" err="1"/>
              <a:t>LoopTest</a:t>
            </a:r>
            <a:r>
              <a:rPr lang="en-US" sz="1600" dirty="0"/>
              <a:t>{</a:t>
            </a:r>
          </a:p>
          <a:p>
            <a:r>
              <a:rPr lang="en-US" sz="1600" dirty="0"/>
              <a:t>        public static void main(</a:t>
            </a:r>
            <a:r>
              <a:rPr lang="en-US" sz="1600" dirty="0" err="1"/>
              <a:t>args</a:t>
            </a:r>
            <a:r>
              <a:rPr lang="en-US" sz="1600" dirty="0"/>
              <a:t>){</a:t>
            </a:r>
          </a:p>
          <a:p>
            <a:r>
              <a:rPr lang="en-US" sz="1600" dirty="0"/>
              <a:t>                        5.times {</a:t>
            </a:r>
            <a:r>
              <a:rPr lang="en-US" sz="1600" dirty="0" err="1"/>
              <a:t>println</a:t>
            </a:r>
            <a:r>
              <a:rPr lang="en-US" sz="1600" dirty="0"/>
              <a:t> "Times + $it "}</a:t>
            </a:r>
          </a:p>
          <a:p>
            <a:r>
              <a:rPr lang="en-US" sz="1600" dirty="0"/>
              <a:t>                        1.upto(3) {</a:t>
            </a:r>
            <a:r>
              <a:rPr lang="en-US" sz="1600" dirty="0" err="1"/>
              <a:t>println</a:t>
            </a:r>
            <a:r>
              <a:rPr lang="en-US" sz="1600" dirty="0"/>
              <a:t> "Up + $it "}</a:t>
            </a:r>
          </a:p>
          <a:p>
            <a:r>
              <a:rPr lang="en-US" sz="1600" dirty="0"/>
              <a:t>                        4.downto(1) {print "Down + $it "}</a:t>
            </a:r>
          </a:p>
          <a:p>
            <a:r>
              <a:rPr lang="en-US" sz="1600" dirty="0"/>
              <a:t>                        def sum = 0</a:t>
            </a:r>
          </a:p>
          <a:p>
            <a:r>
              <a:rPr lang="en-US" sz="1600" dirty="0"/>
              <a:t>                        1.upto(100) {sum += it}</a:t>
            </a:r>
          </a:p>
          <a:p>
            <a:r>
              <a:rPr lang="en-US" sz="1600" dirty="0"/>
              <a:t>                        print sum</a:t>
            </a:r>
          </a:p>
          <a:p>
            <a:r>
              <a:rPr lang="en-US" sz="1600" dirty="0"/>
              <a:t>                        (1..6).each {print "Range $it"}</a:t>
            </a:r>
          </a:p>
          <a:p>
            <a:r>
              <a:rPr lang="en-US" sz="1600" dirty="0"/>
              <a:t>        }</a:t>
            </a:r>
          </a:p>
          <a:p>
            <a:r>
              <a:rPr lang="en-US" sz="1600" dirty="0"/>
              <a:t>}</a:t>
            </a:r>
          </a:p>
        </p:txBody>
      </p:sp>
    </p:spTree>
    <p:extLst>
      <p:ext uri="{BB962C8B-B14F-4D97-AF65-F5344CB8AC3E}">
        <p14:creationId xmlns:p14="http://schemas.microsoft.com/office/powerpoint/2010/main" xmlns="" val="3643226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lstStyle/>
          <a:p>
            <a:r>
              <a:rPr lang="en-US" sz="1600" dirty="0"/>
              <a:t>A closure is a short anonymous block of code. It just normally spans a few lines of code. A method can even take the block of code as a parameter. They are anonymous in nature.</a:t>
            </a:r>
          </a:p>
          <a:p>
            <a:endParaRPr lang="en-US" sz="1600" dirty="0"/>
          </a:p>
          <a:p>
            <a:r>
              <a:rPr lang="en-US" sz="1600" dirty="0"/>
              <a:t>Following is an example of a simple closure and what it looks like.</a:t>
            </a:r>
          </a:p>
          <a:p>
            <a:endParaRPr lang="en-US" sz="1600" dirty="0"/>
          </a:p>
          <a:p>
            <a:r>
              <a:rPr lang="en-US" sz="1600" dirty="0"/>
              <a:t>class Example {</a:t>
            </a:r>
          </a:p>
          <a:p>
            <a:r>
              <a:rPr lang="en-US" sz="1600" dirty="0"/>
              <a:t>   static void main(String[] </a:t>
            </a:r>
            <a:r>
              <a:rPr lang="en-US" sz="1600" dirty="0" err="1"/>
              <a:t>args</a:t>
            </a:r>
            <a:r>
              <a:rPr lang="en-US" sz="1600" dirty="0"/>
              <a:t>) {</a:t>
            </a:r>
          </a:p>
          <a:p>
            <a:r>
              <a:rPr lang="en-US" sz="1600" dirty="0"/>
              <a:t>      def clos = {</a:t>
            </a:r>
            <a:r>
              <a:rPr lang="en-US" sz="1600" dirty="0" err="1"/>
              <a:t>println</a:t>
            </a:r>
            <a:r>
              <a:rPr lang="en-US" sz="1600" dirty="0"/>
              <a:t> "Hello World"};</a:t>
            </a:r>
          </a:p>
          <a:p>
            <a:r>
              <a:rPr lang="en-US" sz="1600" dirty="0"/>
              <a:t>      </a:t>
            </a:r>
            <a:r>
              <a:rPr lang="en-US" sz="1600" dirty="0" err="1"/>
              <a:t>clos.call</a:t>
            </a:r>
            <a:r>
              <a:rPr lang="en-US" sz="1600" dirty="0"/>
              <a:t>();</a:t>
            </a:r>
          </a:p>
          <a:p>
            <a:r>
              <a:rPr lang="en-US" sz="1600" dirty="0"/>
              <a:t>   } </a:t>
            </a:r>
          </a:p>
          <a:p>
            <a:r>
              <a:rPr lang="en-US" sz="1600" dirty="0"/>
              <a:t>}</a:t>
            </a:r>
          </a:p>
          <a:p>
            <a:r>
              <a:rPr lang="en-US" sz="1600" dirty="0"/>
              <a:t>In the above example, the code line - {</a:t>
            </a:r>
            <a:r>
              <a:rPr lang="en-US" sz="1600" dirty="0" err="1"/>
              <a:t>println</a:t>
            </a:r>
            <a:r>
              <a:rPr lang="en-US" sz="1600" dirty="0"/>
              <a:t> "Hello World"} is known as a closure. The code block referenced by this identifier can be executed with the call statement.</a:t>
            </a:r>
          </a:p>
          <a:p>
            <a:endParaRPr lang="en-US" sz="1600" dirty="0"/>
          </a:p>
          <a:p>
            <a:r>
              <a:rPr lang="en-US" sz="1600" dirty="0"/>
              <a:t>When we run the above program, we will get the following result −</a:t>
            </a:r>
          </a:p>
          <a:p>
            <a:endParaRPr lang="en-US" sz="1600" dirty="0"/>
          </a:p>
          <a:p>
            <a:r>
              <a:rPr lang="en-US" sz="1600" dirty="0"/>
              <a:t>Hello World</a:t>
            </a:r>
          </a:p>
        </p:txBody>
      </p:sp>
    </p:spTree>
    <p:extLst>
      <p:ext uri="{BB962C8B-B14F-4D97-AF65-F5344CB8AC3E}">
        <p14:creationId xmlns:p14="http://schemas.microsoft.com/office/powerpoint/2010/main" xmlns="" val="3553683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parameters in closures</a:t>
            </a:r>
            <a:br>
              <a:rPr lang="en-US" dirty="0"/>
            </a:br>
            <a:endParaRPr lang="en-US" dirty="0"/>
          </a:p>
        </p:txBody>
      </p:sp>
      <p:sp>
        <p:nvSpPr>
          <p:cNvPr id="3" name="Content Placeholder 2"/>
          <p:cNvSpPr>
            <a:spLocks noGrp="1"/>
          </p:cNvSpPr>
          <p:nvPr>
            <p:ph idx="1"/>
          </p:nvPr>
        </p:nvSpPr>
        <p:spPr/>
        <p:txBody>
          <a:bodyPr/>
          <a:lstStyle/>
          <a:p>
            <a:r>
              <a:rPr lang="en-US" sz="1800" dirty="0"/>
              <a:t>Closures can also contain formal parameters to make them more useful just like methods in Groovy.</a:t>
            </a:r>
          </a:p>
          <a:p>
            <a:endParaRPr lang="en-US" sz="1800" dirty="0"/>
          </a:p>
          <a:p>
            <a:r>
              <a:rPr lang="en-US" sz="1800" dirty="0"/>
              <a:t>class Example {</a:t>
            </a:r>
          </a:p>
          <a:p>
            <a:r>
              <a:rPr lang="en-US" sz="1800" dirty="0"/>
              <a:t>   static void main(String[] </a:t>
            </a:r>
            <a:r>
              <a:rPr lang="en-US" sz="1800" dirty="0" err="1"/>
              <a:t>args</a:t>
            </a:r>
            <a:r>
              <a:rPr lang="en-US" sz="1800" dirty="0"/>
              <a:t>) {</a:t>
            </a:r>
          </a:p>
          <a:p>
            <a:r>
              <a:rPr lang="en-US" sz="1800" dirty="0"/>
              <a:t>      def clos = {</a:t>
            </a:r>
            <a:r>
              <a:rPr lang="en-US" sz="1800" dirty="0" err="1"/>
              <a:t>param</a:t>
            </a:r>
            <a:r>
              <a:rPr lang="en-US" sz="1800" dirty="0"/>
              <a:t>-&gt;</a:t>
            </a:r>
            <a:r>
              <a:rPr lang="en-US" sz="1800" dirty="0" err="1"/>
              <a:t>println</a:t>
            </a:r>
            <a:r>
              <a:rPr lang="en-US" sz="1800" dirty="0"/>
              <a:t> "Hello ${</a:t>
            </a:r>
            <a:r>
              <a:rPr lang="en-US" sz="1800" dirty="0" err="1"/>
              <a:t>param</a:t>
            </a:r>
            <a:r>
              <a:rPr lang="en-US" sz="1800" dirty="0"/>
              <a:t>}"};</a:t>
            </a:r>
          </a:p>
          <a:p>
            <a:r>
              <a:rPr lang="en-US" sz="1800" dirty="0"/>
              <a:t>      </a:t>
            </a:r>
            <a:r>
              <a:rPr lang="en-US" sz="1800" dirty="0" err="1"/>
              <a:t>clos.call</a:t>
            </a:r>
            <a:r>
              <a:rPr lang="en-US" sz="1800" dirty="0"/>
              <a:t>("World");</a:t>
            </a:r>
          </a:p>
          <a:p>
            <a:r>
              <a:rPr lang="en-US" sz="1800" dirty="0"/>
              <a:t>   } </a:t>
            </a:r>
          </a:p>
          <a:p>
            <a:r>
              <a:rPr lang="en-US" sz="1800" dirty="0"/>
              <a:t>}</a:t>
            </a:r>
          </a:p>
          <a:p>
            <a:r>
              <a:rPr lang="en-US" sz="1800" dirty="0"/>
              <a:t>In the above code example, notice the use of the ${</a:t>
            </a:r>
            <a:r>
              <a:rPr lang="en-US" sz="1800" dirty="0" err="1"/>
              <a:t>param</a:t>
            </a:r>
            <a:r>
              <a:rPr lang="en-US" sz="1800" dirty="0"/>
              <a:t> } which causes the closure to take a parameter. When calling the closure via the </a:t>
            </a:r>
            <a:r>
              <a:rPr lang="en-US" sz="1800" dirty="0" err="1"/>
              <a:t>clos.call</a:t>
            </a:r>
            <a:r>
              <a:rPr lang="en-US" sz="1800" dirty="0"/>
              <a:t> statement we now have the option to pass a parameter to the closure.</a:t>
            </a:r>
          </a:p>
          <a:p>
            <a:endParaRPr lang="en-US" sz="1800" dirty="0"/>
          </a:p>
          <a:p>
            <a:r>
              <a:rPr lang="en-US" sz="1800" dirty="0"/>
              <a:t>When we run the above program, we will get the following result −</a:t>
            </a:r>
          </a:p>
          <a:p>
            <a:endParaRPr lang="en-US" sz="1800" dirty="0"/>
          </a:p>
          <a:p>
            <a:r>
              <a:rPr lang="en-US" sz="1800" dirty="0"/>
              <a:t>Hello World</a:t>
            </a:r>
          </a:p>
        </p:txBody>
      </p:sp>
    </p:spTree>
    <p:extLst>
      <p:ext uri="{BB962C8B-B14F-4D97-AF65-F5344CB8AC3E}">
        <p14:creationId xmlns:p14="http://schemas.microsoft.com/office/powerpoint/2010/main" xmlns="" val="10016633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The next illustration repeats the previous example and produces the same result, but shows that an implicit single parameter referred to as it can be used. Here ‘it’ is a keyword in Groovy.</a:t>
            </a:r>
          </a:p>
          <a:p>
            <a:endParaRPr lang="en-US" sz="1800" dirty="0"/>
          </a:p>
          <a:p>
            <a:r>
              <a:rPr lang="en-US" sz="1800" dirty="0"/>
              <a:t>class Example {</a:t>
            </a:r>
          </a:p>
          <a:p>
            <a:r>
              <a:rPr lang="en-US" sz="1800" dirty="0"/>
              <a:t>   static void main(String[] </a:t>
            </a:r>
            <a:r>
              <a:rPr lang="en-US" sz="1800" dirty="0" err="1"/>
              <a:t>args</a:t>
            </a:r>
            <a:r>
              <a:rPr lang="en-US" sz="1800" dirty="0"/>
              <a:t>) {</a:t>
            </a:r>
          </a:p>
          <a:p>
            <a:r>
              <a:rPr lang="en-US" sz="1800" dirty="0"/>
              <a:t>      def clos = {</a:t>
            </a:r>
            <a:r>
              <a:rPr lang="en-US" sz="1800" dirty="0" err="1"/>
              <a:t>println</a:t>
            </a:r>
            <a:r>
              <a:rPr lang="en-US" sz="1800" dirty="0"/>
              <a:t> "Hello ${it}"};</a:t>
            </a:r>
          </a:p>
          <a:p>
            <a:r>
              <a:rPr lang="en-US" sz="1800" dirty="0"/>
              <a:t>      </a:t>
            </a:r>
            <a:r>
              <a:rPr lang="en-US" sz="1800" dirty="0" err="1"/>
              <a:t>clos.call</a:t>
            </a:r>
            <a:r>
              <a:rPr lang="en-US" sz="1800" dirty="0"/>
              <a:t>("World");</a:t>
            </a:r>
          </a:p>
          <a:p>
            <a:r>
              <a:rPr lang="en-US" sz="1800" dirty="0"/>
              <a:t>   } </a:t>
            </a:r>
          </a:p>
          <a:p>
            <a:r>
              <a:rPr lang="en-US" sz="1800" dirty="0"/>
              <a:t>}</a:t>
            </a:r>
          </a:p>
          <a:p>
            <a:r>
              <a:rPr lang="en-US" sz="1800" dirty="0"/>
              <a:t>When we run the above program, we will get the following result −</a:t>
            </a:r>
          </a:p>
          <a:p>
            <a:endParaRPr lang="en-US" sz="1800" dirty="0"/>
          </a:p>
          <a:p>
            <a:r>
              <a:rPr lang="en-US" sz="1800" dirty="0"/>
              <a:t>Hello World</a:t>
            </a:r>
          </a:p>
        </p:txBody>
      </p:sp>
    </p:spTree>
    <p:extLst>
      <p:ext uri="{BB962C8B-B14F-4D97-AF65-F5344CB8AC3E}">
        <p14:creationId xmlns:p14="http://schemas.microsoft.com/office/powerpoint/2010/main" xmlns="" val="240421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 and Variables</a:t>
            </a:r>
            <a:br>
              <a:rPr lang="en-US" dirty="0"/>
            </a:br>
            <a:endParaRPr lang="en-US" dirty="0"/>
          </a:p>
        </p:txBody>
      </p:sp>
      <p:sp>
        <p:nvSpPr>
          <p:cNvPr id="3" name="Content Placeholder 2"/>
          <p:cNvSpPr>
            <a:spLocks noGrp="1"/>
          </p:cNvSpPr>
          <p:nvPr>
            <p:ph idx="1"/>
          </p:nvPr>
        </p:nvSpPr>
        <p:spPr>
          <a:xfrm>
            <a:off x="609600" y="1066800"/>
            <a:ext cx="10972800" cy="4754563"/>
          </a:xfrm>
        </p:spPr>
        <p:txBody>
          <a:bodyPr/>
          <a:lstStyle/>
          <a:p>
            <a:r>
              <a:rPr lang="en-US" sz="1400" dirty="0"/>
              <a:t>More formally, closures can refer to variables at the time the closure is defined. Following is an example of how this can be achieved.</a:t>
            </a:r>
          </a:p>
          <a:p>
            <a:endParaRPr lang="en-US" sz="1400" dirty="0"/>
          </a:p>
          <a:p>
            <a:r>
              <a:rPr lang="en-US" sz="1400" dirty="0"/>
              <a:t>class Example {     </a:t>
            </a:r>
          </a:p>
          <a:p>
            <a:r>
              <a:rPr lang="en-US" sz="1400" dirty="0"/>
              <a:t>   static void main(String[] </a:t>
            </a:r>
            <a:r>
              <a:rPr lang="en-US" sz="1400" dirty="0" err="1"/>
              <a:t>args</a:t>
            </a:r>
            <a:r>
              <a:rPr lang="en-US" sz="1400" dirty="0"/>
              <a:t>) {</a:t>
            </a:r>
          </a:p>
          <a:p>
            <a:r>
              <a:rPr lang="en-US" sz="1400" dirty="0"/>
              <a:t>      def str1 = "Hello";</a:t>
            </a:r>
          </a:p>
          <a:p>
            <a:r>
              <a:rPr lang="en-US" sz="1400" dirty="0"/>
              <a:t>      def clos = {</a:t>
            </a:r>
            <a:r>
              <a:rPr lang="en-US" sz="1400" dirty="0" err="1"/>
              <a:t>param</a:t>
            </a:r>
            <a:r>
              <a:rPr lang="en-US" sz="1400" dirty="0"/>
              <a:t> -&gt; </a:t>
            </a:r>
            <a:r>
              <a:rPr lang="en-US" sz="1400" dirty="0" err="1"/>
              <a:t>println</a:t>
            </a:r>
            <a:r>
              <a:rPr lang="en-US" sz="1400" dirty="0"/>
              <a:t> "${str1} ${</a:t>
            </a:r>
            <a:r>
              <a:rPr lang="en-US" sz="1400" dirty="0" err="1"/>
              <a:t>param</a:t>
            </a:r>
            <a:r>
              <a:rPr lang="en-US" sz="1400" dirty="0"/>
              <a:t>}"}</a:t>
            </a:r>
          </a:p>
          <a:p>
            <a:r>
              <a:rPr lang="en-US" sz="1400" dirty="0"/>
              <a:t>      </a:t>
            </a:r>
            <a:r>
              <a:rPr lang="en-US" sz="1400" dirty="0" err="1"/>
              <a:t>clos.call</a:t>
            </a:r>
            <a:r>
              <a:rPr lang="en-US" sz="1400" dirty="0"/>
              <a:t>("World");</a:t>
            </a:r>
          </a:p>
          <a:p>
            <a:r>
              <a:rPr lang="en-US" sz="1400" dirty="0"/>
              <a:t>		</a:t>
            </a:r>
          </a:p>
          <a:p>
            <a:r>
              <a:rPr lang="en-US" sz="1400" dirty="0"/>
              <a:t>      // We are now changing the value of the String str1 which is referenced in the closure</a:t>
            </a:r>
          </a:p>
          <a:p>
            <a:r>
              <a:rPr lang="en-US" sz="1400" dirty="0"/>
              <a:t>      str1 = "Welcome";</a:t>
            </a:r>
          </a:p>
          <a:p>
            <a:r>
              <a:rPr lang="en-US" sz="1400" dirty="0"/>
              <a:t>      </a:t>
            </a:r>
            <a:r>
              <a:rPr lang="en-US" sz="1400" dirty="0" err="1"/>
              <a:t>clos.call</a:t>
            </a:r>
            <a:r>
              <a:rPr lang="en-US" sz="1400" dirty="0"/>
              <a:t>("World");</a:t>
            </a:r>
          </a:p>
          <a:p>
            <a:r>
              <a:rPr lang="en-US" sz="1400" dirty="0"/>
              <a:t>   } </a:t>
            </a:r>
          </a:p>
          <a:p>
            <a:r>
              <a:rPr lang="en-US" sz="1400" dirty="0"/>
              <a:t>}</a:t>
            </a:r>
          </a:p>
          <a:p>
            <a:r>
              <a:rPr lang="en-US" sz="1400" dirty="0"/>
              <a:t>In the above example, in addition to passing a parameter to the closure, we are also defining a variable called str1. The closure also takes on the variable along with the parameter.</a:t>
            </a:r>
          </a:p>
          <a:p>
            <a:endParaRPr lang="en-US" sz="1400" dirty="0"/>
          </a:p>
          <a:p>
            <a:r>
              <a:rPr lang="en-US" sz="1400" dirty="0"/>
              <a:t>When we run the above program, we will get the following result −</a:t>
            </a:r>
          </a:p>
          <a:p>
            <a:endParaRPr lang="en-US" sz="1400" dirty="0"/>
          </a:p>
          <a:p>
            <a:r>
              <a:rPr lang="en-US" sz="1400" dirty="0"/>
              <a:t>Hello World </a:t>
            </a:r>
          </a:p>
          <a:p>
            <a:r>
              <a:rPr lang="en-US" sz="1400" dirty="0"/>
              <a:t>Welcome World</a:t>
            </a:r>
          </a:p>
        </p:txBody>
      </p:sp>
    </p:spTree>
    <p:extLst>
      <p:ext uri="{BB962C8B-B14F-4D97-AF65-F5344CB8AC3E}">
        <p14:creationId xmlns:p14="http://schemas.microsoft.com/office/powerpoint/2010/main" xmlns="" val="3852593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Closures in Methods</a:t>
            </a:r>
          </a:p>
        </p:txBody>
      </p:sp>
      <p:sp>
        <p:nvSpPr>
          <p:cNvPr id="3" name="Content Placeholder 2"/>
          <p:cNvSpPr>
            <a:spLocks noGrp="1"/>
          </p:cNvSpPr>
          <p:nvPr>
            <p:ph idx="1"/>
          </p:nvPr>
        </p:nvSpPr>
        <p:spPr>
          <a:xfrm>
            <a:off x="400050" y="1066800"/>
            <a:ext cx="11182350" cy="4842194"/>
          </a:xfrm>
        </p:spPr>
        <p:txBody>
          <a:bodyPr/>
          <a:lstStyle/>
          <a:p>
            <a:r>
              <a:rPr lang="en-US" sz="1100" dirty="0"/>
              <a:t>Closures can also be used as parameters to methods. In Groovy, a lot of the inbuilt methods for data types such as Lists and collections have closures as a parameter type.</a:t>
            </a:r>
          </a:p>
          <a:p>
            <a:endParaRPr lang="en-US" sz="1100" dirty="0"/>
          </a:p>
          <a:p>
            <a:r>
              <a:rPr lang="en-US" sz="1100" dirty="0"/>
              <a:t>The following example shows how a closure can be sent to a method as a parameter.</a:t>
            </a:r>
          </a:p>
          <a:p>
            <a:r>
              <a:rPr lang="en-US" sz="1100" dirty="0"/>
              <a:t>class Example { </a:t>
            </a:r>
          </a:p>
          <a:p>
            <a:r>
              <a:rPr lang="en-US" sz="1100" dirty="0"/>
              <a:t>   def static Display(</a:t>
            </a:r>
            <a:r>
              <a:rPr lang="en-US" sz="1100" dirty="0" err="1"/>
              <a:t>clo</a:t>
            </a:r>
            <a:r>
              <a:rPr lang="en-US" sz="1100" dirty="0"/>
              <a:t>) {</a:t>
            </a:r>
          </a:p>
          <a:p>
            <a:r>
              <a:rPr lang="en-US" sz="1100" dirty="0"/>
              <a:t>      // This time the $</a:t>
            </a:r>
            <a:r>
              <a:rPr lang="en-US" sz="1100" dirty="0" err="1"/>
              <a:t>param</a:t>
            </a:r>
            <a:r>
              <a:rPr lang="en-US" sz="1100" dirty="0"/>
              <a:t> parameter gets replaced by the string "Inner"         </a:t>
            </a:r>
          </a:p>
          <a:p>
            <a:r>
              <a:rPr lang="en-US" sz="1100" dirty="0"/>
              <a:t>      </a:t>
            </a:r>
            <a:r>
              <a:rPr lang="en-US" sz="1100" dirty="0" err="1"/>
              <a:t>clo.call</a:t>
            </a:r>
            <a:r>
              <a:rPr lang="en-US" sz="1100" dirty="0"/>
              <a:t>("Inner");</a:t>
            </a:r>
          </a:p>
          <a:p>
            <a:r>
              <a:rPr lang="en-US" sz="1100" dirty="0"/>
              <a:t>   } </a:t>
            </a:r>
          </a:p>
          <a:p>
            <a:r>
              <a:rPr lang="en-US" sz="1100" dirty="0"/>
              <a:t>	</a:t>
            </a:r>
          </a:p>
          <a:p>
            <a:r>
              <a:rPr lang="en-US" sz="1100" dirty="0"/>
              <a:t>   static void main(String[] </a:t>
            </a:r>
            <a:r>
              <a:rPr lang="en-US" sz="1100" dirty="0" err="1"/>
              <a:t>args</a:t>
            </a:r>
            <a:r>
              <a:rPr lang="en-US" sz="1100" dirty="0"/>
              <a:t>) {</a:t>
            </a:r>
          </a:p>
          <a:p>
            <a:r>
              <a:rPr lang="en-US" sz="1100" dirty="0"/>
              <a:t>      def str1 = "Hello";</a:t>
            </a:r>
          </a:p>
          <a:p>
            <a:r>
              <a:rPr lang="en-US" sz="1100" dirty="0"/>
              <a:t>      def clos = { </a:t>
            </a:r>
            <a:r>
              <a:rPr lang="en-US" sz="1100" dirty="0" err="1"/>
              <a:t>param</a:t>
            </a:r>
            <a:r>
              <a:rPr lang="en-US" sz="1100" dirty="0"/>
              <a:t> -&gt; </a:t>
            </a:r>
            <a:r>
              <a:rPr lang="en-US" sz="1100" dirty="0" err="1"/>
              <a:t>println</a:t>
            </a:r>
            <a:r>
              <a:rPr lang="en-US" sz="1100" dirty="0"/>
              <a:t> "${str1} ${</a:t>
            </a:r>
            <a:r>
              <a:rPr lang="en-US" sz="1100" dirty="0" err="1"/>
              <a:t>param</a:t>
            </a:r>
            <a:r>
              <a:rPr lang="en-US" sz="1100" dirty="0"/>
              <a:t>}" }</a:t>
            </a:r>
          </a:p>
          <a:p>
            <a:r>
              <a:rPr lang="en-US" sz="1100" dirty="0"/>
              <a:t>      </a:t>
            </a:r>
            <a:r>
              <a:rPr lang="en-US" sz="1100" dirty="0" err="1"/>
              <a:t>clos.call</a:t>
            </a:r>
            <a:r>
              <a:rPr lang="en-US" sz="1100" dirty="0"/>
              <a:t>("World");</a:t>
            </a:r>
          </a:p>
          <a:p>
            <a:r>
              <a:rPr lang="en-US" sz="1100" dirty="0"/>
              <a:t>      // We are now changing the value of the String str1 which is referenced in the closure</a:t>
            </a:r>
          </a:p>
          <a:p>
            <a:r>
              <a:rPr lang="en-US" sz="1100" dirty="0"/>
              <a:t>      str1 = "Welcome";</a:t>
            </a:r>
          </a:p>
          <a:p>
            <a:r>
              <a:rPr lang="en-US" sz="1100" dirty="0"/>
              <a:t>      </a:t>
            </a:r>
            <a:r>
              <a:rPr lang="en-US" sz="1100" dirty="0" err="1"/>
              <a:t>clos.call</a:t>
            </a:r>
            <a:r>
              <a:rPr lang="en-US" sz="1100" dirty="0"/>
              <a:t>("World");</a:t>
            </a:r>
          </a:p>
          <a:p>
            <a:r>
              <a:rPr lang="en-US" sz="1100" dirty="0"/>
              <a:t>		</a:t>
            </a:r>
          </a:p>
          <a:p>
            <a:r>
              <a:rPr lang="en-US" sz="1100" dirty="0"/>
              <a:t>      // Passing our closure to a method</a:t>
            </a:r>
          </a:p>
          <a:p>
            <a:r>
              <a:rPr lang="en-US" sz="1100" dirty="0"/>
              <a:t>      </a:t>
            </a:r>
            <a:r>
              <a:rPr lang="en-US" sz="1100" dirty="0" err="1"/>
              <a:t>Example.Display</a:t>
            </a:r>
            <a:r>
              <a:rPr lang="en-US" sz="1100" dirty="0"/>
              <a:t>(clos);</a:t>
            </a:r>
          </a:p>
          <a:p>
            <a:r>
              <a:rPr lang="en-US" sz="1100" dirty="0"/>
              <a:t>   } </a:t>
            </a:r>
          </a:p>
          <a:p>
            <a:r>
              <a:rPr lang="en-US" sz="1100" dirty="0"/>
              <a:t>}</a:t>
            </a:r>
          </a:p>
          <a:p>
            <a:r>
              <a:rPr lang="en-US" sz="1100" dirty="0"/>
              <a:t>In the above example,</a:t>
            </a:r>
          </a:p>
          <a:p>
            <a:r>
              <a:rPr lang="en-US" sz="1100" dirty="0"/>
              <a:t>We are defining a static method called Display which takes a closure as an argument.</a:t>
            </a:r>
          </a:p>
          <a:p>
            <a:r>
              <a:rPr lang="en-US" sz="1100" dirty="0"/>
              <a:t>We are then defining a closure in our main method and passing it to our Display method as a parameter.</a:t>
            </a:r>
          </a:p>
          <a:p>
            <a:r>
              <a:rPr lang="en-US" sz="1100" dirty="0"/>
              <a:t>When we run the above program, we will get the following result −</a:t>
            </a:r>
          </a:p>
          <a:p>
            <a:r>
              <a:rPr lang="en-US" sz="1100" dirty="0"/>
              <a:t>Hello World </a:t>
            </a:r>
          </a:p>
          <a:p>
            <a:r>
              <a:rPr lang="en-US" sz="1100" dirty="0"/>
              <a:t>Welcome World </a:t>
            </a:r>
          </a:p>
          <a:p>
            <a:r>
              <a:rPr lang="en-US" sz="1100" dirty="0"/>
              <a:t>Welcome Inner</a:t>
            </a:r>
          </a:p>
        </p:txBody>
      </p:sp>
    </p:spTree>
    <p:extLst>
      <p:ext uri="{BB962C8B-B14F-4D97-AF65-F5344CB8AC3E}">
        <p14:creationId xmlns:p14="http://schemas.microsoft.com/office/powerpoint/2010/main" xmlns="" val="3427766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 in Collections and String</a:t>
            </a:r>
            <a:br>
              <a:rPr lang="en-US" dirty="0"/>
            </a:br>
            <a:endParaRPr lang="en-US" dirty="0"/>
          </a:p>
        </p:txBody>
      </p:sp>
      <p:sp>
        <p:nvSpPr>
          <p:cNvPr id="3" name="Content Placeholder 2"/>
          <p:cNvSpPr>
            <a:spLocks noGrp="1"/>
          </p:cNvSpPr>
          <p:nvPr>
            <p:ph idx="1"/>
          </p:nvPr>
        </p:nvSpPr>
        <p:spPr/>
        <p:txBody>
          <a:bodyPr/>
          <a:lstStyle/>
          <a:p>
            <a:r>
              <a:rPr lang="en-US" sz="1400" dirty="0"/>
              <a:t>Several List, Map, and String methods accept a closure as an argument. Let’s look at example of how closures can be used in these data types.</a:t>
            </a:r>
          </a:p>
          <a:p>
            <a:endParaRPr lang="en-US" sz="1400" dirty="0"/>
          </a:p>
          <a:p>
            <a:r>
              <a:rPr lang="en-US" sz="1400" dirty="0"/>
              <a:t>Using Closures with Lists</a:t>
            </a:r>
          </a:p>
          <a:p>
            <a:r>
              <a:rPr lang="en-US" sz="1400" dirty="0"/>
              <a:t>The following example shows how closures can be used with Lists. In the following example we are first defining a simple list of values. The list collection type then defines a function called .each. This function takes on a closure as a parameter and applies the closure to each element of the list.</a:t>
            </a:r>
          </a:p>
          <a:p>
            <a:endParaRPr lang="en-US" sz="1400" dirty="0"/>
          </a:p>
          <a:p>
            <a:r>
              <a:rPr lang="en-US" sz="1400" dirty="0"/>
              <a:t>class Example {</a:t>
            </a:r>
          </a:p>
          <a:p>
            <a:r>
              <a:rPr lang="en-US" sz="1400" dirty="0"/>
              <a:t>   static void main(String[] </a:t>
            </a:r>
            <a:r>
              <a:rPr lang="en-US" sz="1400" dirty="0" err="1"/>
              <a:t>args</a:t>
            </a:r>
            <a:r>
              <a:rPr lang="en-US" sz="1400" dirty="0"/>
              <a:t>) {</a:t>
            </a:r>
          </a:p>
          <a:p>
            <a:r>
              <a:rPr lang="en-US" sz="1400" dirty="0"/>
              <a:t>      def </a:t>
            </a:r>
            <a:r>
              <a:rPr lang="en-US" sz="1400" dirty="0" err="1"/>
              <a:t>lst</a:t>
            </a:r>
            <a:r>
              <a:rPr lang="en-US" sz="1400" dirty="0"/>
              <a:t> = [11, 12, 13, 14];</a:t>
            </a:r>
          </a:p>
          <a:p>
            <a:r>
              <a:rPr lang="en-US" sz="1400" dirty="0"/>
              <a:t>      </a:t>
            </a:r>
            <a:r>
              <a:rPr lang="en-US" sz="1400" dirty="0" err="1"/>
              <a:t>lst.each</a:t>
            </a:r>
            <a:r>
              <a:rPr lang="en-US" sz="1400" dirty="0"/>
              <a:t> {</a:t>
            </a:r>
            <a:r>
              <a:rPr lang="en-US" sz="1400" dirty="0" err="1"/>
              <a:t>println</a:t>
            </a:r>
            <a:r>
              <a:rPr lang="en-US" sz="1400" dirty="0"/>
              <a:t> it}</a:t>
            </a:r>
          </a:p>
          <a:p>
            <a:r>
              <a:rPr lang="en-US" sz="1400" dirty="0"/>
              <a:t>   } </a:t>
            </a:r>
          </a:p>
          <a:p>
            <a:r>
              <a:rPr lang="en-US" sz="1400" dirty="0"/>
              <a:t>}</a:t>
            </a:r>
          </a:p>
          <a:p>
            <a:r>
              <a:rPr lang="en-US" sz="1400" dirty="0"/>
              <a:t>When we run the above program, we will get the following result −</a:t>
            </a:r>
          </a:p>
          <a:p>
            <a:endParaRPr lang="en-US" sz="1400" dirty="0"/>
          </a:p>
          <a:p>
            <a:r>
              <a:rPr lang="en-US" sz="1400" dirty="0"/>
              <a:t>11 </a:t>
            </a:r>
          </a:p>
          <a:p>
            <a:r>
              <a:rPr lang="en-US" sz="1400" dirty="0"/>
              <a:t>12 </a:t>
            </a:r>
          </a:p>
          <a:p>
            <a:r>
              <a:rPr lang="en-US" sz="1400" dirty="0"/>
              <a:t>13 </a:t>
            </a:r>
          </a:p>
          <a:p>
            <a:r>
              <a:rPr lang="en-US" sz="1400" dirty="0"/>
              <a:t>14</a:t>
            </a:r>
          </a:p>
        </p:txBody>
      </p:sp>
    </p:spTree>
    <p:extLst>
      <p:ext uri="{BB962C8B-B14F-4D97-AF65-F5344CB8AC3E}">
        <p14:creationId xmlns:p14="http://schemas.microsoft.com/office/powerpoint/2010/main" xmlns="" val="11957408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Closures with Maps</a:t>
            </a:r>
            <a:br>
              <a:rPr lang="en-US" dirty="0"/>
            </a:br>
            <a:endParaRPr lang="en-US" dirty="0"/>
          </a:p>
        </p:txBody>
      </p:sp>
      <p:sp>
        <p:nvSpPr>
          <p:cNvPr id="3" name="Content Placeholder 2"/>
          <p:cNvSpPr>
            <a:spLocks noGrp="1"/>
          </p:cNvSpPr>
          <p:nvPr>
            <p:ph idx="1"/>
          </p:nvPr>
        </p:nvSpPr>
        <p:spPr>
          <a:xfrm>
            <a:off x="609600" y="1066800"/>
            <a:ext cx="10972800" cy="4754563"/>
          </a:xfrm>
        </p:spPr>
        <p:txBody>
          <a:bodyPr/>
          <a:lstStyle/>
          <a:p>
            <a:r>
              <a:rPr lang="en-US" sz="1600" dirty="0"/>
              <a:t>The following example shows how closures can be used with Maps. In the following example we are first defining a simple Map of key value items. The map collection type then defines a function called .each. This function takes on a closure as a parameter and applies the closure to each key-value pair of the map.</a:t>
            </a:r>
          </a:p>
          <a:p>
            <a:endParaRPr lang="en-US" sz="1600" dirty="0"/>
          </a:p>
          <a:p>
            <a:r>
              <a:rPr lang="en-US" sz="1600" dirty="0"/>
              <a:t>class Example {</a:t>
            </a:r>
          </a:p>
          <a:p>
            <a:r>
              <a:rPr lang="en-US" sz="1600" dirty="0"/>
              <a:t>   static void main(String[] </a:t>
            </a:r>
            <a:r>
              <a:rPr lang="en-US" sz="1600" dirty="0" err="1"/>
              <a:t>args</a:t>
            </a:r>
            <a:r>
              <a:rPr lang="en-US" sz="1600" dirty="0"/>
              <a:t>) {</a:t>
            </a:r>
          </a:p>
          <a:p>
            <a:r>
              <a:rPr lang="en-US" sz="1600" dirty="0"/>
              <a:t>      def </a:t>
            </a:r>
            <a:r>
              <a:rPr lang="en-US" sz="1600" dirty="0" err="1"/>
              <a:t>mp</a:t>
            </a:r>
            <a:r>
              <a:rPr lang="en-US" sz="1600" dirty="0"/>
              <a:t> = ["</a:t>
            </a:r>
            <a:r>
              <a:rPr lang="en-US" sz="1600" dirty="0" err="1"/>
              <a:t>TopicName</a:t>
            </a:r>
            <a:r>
              <a:rPr lang="en-US" sz="1600" dirty="0"/>
              <a:t>" : "Maps", "</a:t>
            </a:r>
            <a:r>
              <a:rPr lang="en-US" sz="1600" dirty="0" err="1"/>
              <a:t>TopicDescription</a:t>
            </a:r>
            <a:r>
              <a:rPr lang="en-US" sz="1600" dirty="0"/>
              <a:t>" : "Methods in Maps"]             </a:t>
            </a:r>
          </a:p>
          <a:p>
            <a:r>
              <a:rPr lang="en-US" sz="1600" dirty="0"/>
              <a:t>      </a:t>
            </a:r>
            <a:r>
              <a:rPr lang="en-US" sz="1600" dirty="0" err="1"/>
              <a:t>mp.each</a:t>
            </a:r>
            <a:r>
              <a:rPr lang="en-US" sz="1600" dirty="0"/>
              <a:t> {</a:t>
            </a:r>
            <a:r>
              <a:rPr lang="en-US" sz="1600" dirty="0" err="1"/>
              <a:t>println</a:t>
            </a:r>
            <a:r>
              <a:rPr lang="en-US" sz="1600" dirty="0"/>
              <a:t> it}</a:t>
            </a:r>
          </a:p>
          <a:p>
            <a:r>
              <a:rPr lang="en-US" sz="1600" dirty="0"/>
              <a:t>      </a:t>
            </a:r>
            <a:r>
              <a:rPr lang="en-US" sz="1600" dirty="0" err="1"/>
              <a:t>mp.each</a:t>
            </a:r>
            <a:r>
              <a:rPr lang="en-US" sz="1600" dirty="0"/>
              <a:t> {</a:t>
            </a:r>
            <a:r>
              <a:rPr lang="en-US" sz="1600" dirty="0" err="1"/>
              <a:t>println</a:t>
            </a:r>
            <a:r>
              <a:rPr lang="en-US" sz="1600" dirty="0"/>
              <a:t> "${</a:t>
            </a:r>
            <a:r>
              <a:rPr lang="en-US" sz="1600" dirty="0" err="1"/>
              <a:t>it.key</a:t>
            </a:r>
            <a:r>
              <a:rPr lang="en-US" sz="1600" dirty="0"/>
              <a:t>} maps to: ${</a:t>
            </a:r>
            <a:r>
              <a:rPr lang="en-US" sz="1600" dirty="0" err="1"/>
              <a:t>it.value</a:t>
            </a:r>
            <a:r>
              <a:rPr lang="en-US" sz="1600" dirty="0"/>
              <a:t>}"}</a:t>
            </a:r>
          </a:p>
          <a:p>
            <a:r>
              <a:rPr lang="en-US" sz="1600" dirty="0"/>
              <a:t>   } </a:t>
            </a:r>
          </a:p>
          <a:p>
            <a:r>
              <a:rPr lang="en-US" sz="1600" dirty="0"/>
              <a:t>}</a:t>
            </a:r>
          </a:p>
          <a:p>
            <a:r>
              <a:rPr lang="en-US" sz="1600" dirty="0"/>
              <a:t>When we run the above program, we will get the following result −</a:t>
            </a:r>
          </a:p>
          <a:p>
            <a:endParaRPr lang="en-US" sz="1600" dirty="0"/>
          </a:p>
          <a:p>
            <a:r>
              <a:rPr lang="en-US" sz="1600" dirty="0" err="1"/>
              <a:t>TopicName</a:t>
            </a:r>
            <a:r>
              <a:rPr lang="en-US" sz="1600" dirty="0"/>
              <a:t> = Maps </a:t>
            </a:r>
          </a:p>
          <a:p>
            <a:r>
              <a:rPr lang="en-US" sz="1600" dirty="0" err="1"/>
              <a:t>TopicDescription</a:t>
            </a:r>
            <a:r>
              <a:rPr lang="en-US" sz="1600" dirty="0"/>
              <a:t> = Methods in Maps </a:t>
            </a:r>
          </a:p>
          <a:p>
            <a:r>
              <a:rPr lang="en-US" sz="1600" dirty="0" err="1"/>
              <a:t>TopicName</a:t>
            </a:r>
            <a:r>
              <a:rPr lang="en-US" sz="1600" dirty="0"/>
              <a:t> maps to: Maps </a:t>
            </a:r>
          </a:p>
          <a:p>
            <a:r>
              <a:rPr lang="en-US" sz="1600" dirty="0" err="1"/>
              <a:t>TopicDescription</a:t>
            </a:r>
            <a:r>
              <a:rPr lang="en-US" sz="1600" dirty="0"/>
              <a:t> maps to: Methods in Maps</a:t>
            </a:r>
          </a:p>
        </p:txBody>
      </p:sp>
    </p:spTree>
    <p:extLst>
      <p:ext uri="{BB962C8B-B14F-4D97-AF65-F5344CB8AC3E}">
        <p14:creationId xmlns:p14="http://schemas.microsoft.com/office/powerpoint/2010/main" xmlns="" val="1673280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in Groovy</a:t>
            </a:r>
          </a:p>
        </p:txBody>
      </p:sp>
      <p:sp>
        <p:nvSpPr>
          <p:cNvPr id="3" name="Content Placeholder 2"/>
          <p:cNvSpPr>
            <a:spLocks noGrp="1"/>
          </p:cNvSpPr>
          <p:nvPr>
            <p:ph idx="1"/>
          </p:nvPr>
        </p:nvSpPr>
        <p:spPr/>
        <p:txBody>
          <a:bodyPr/>
          <a:lstStyle/>
          <a:p>
            <a:r>
              <a:rPr lang="en-US" sz="2000" dirty="0"/>
              <a:t>Following is an example of a class in Groovy. The name of the class is Student which has two fields – </a:t>
            </a:r>
            <a:r>
              <a:rPr lang="en-US" sz="2000" dirty="0" err="1"/>
              <a:t>StudentID</a:t>
            </a:r>
            <a:r>
              <a:rPr lang="en-US" sz="2000" dirty="0"/>
              <a:t> and </a:t>
            </a:r>
            <a:r>
              <a:rPr lang="en-US" sz="2000" dirty="0" err="1"/>
              <a:t>StudentName</a:t>
            </a:r>
            <a:r>
              <a:rPr lang="en-US" sz="2000" dirty="0"/>
              <a:t>. In the main function, we are creating an object of this class and assigning values to the </a:t>
            </a:r>
            <a:r>
              <a:rPr lang="en-US" sz="2000" dirty="0" err="1"/>
              <a:t>StudentID</a:t>
            </a:r>
            <a:r>
              <a:rPr lang="en-US" sz="2000" dirty="0"/>
              <a:t> and </a:t>
            </a:r>
            <a:r>
              <a:rPr lang="en-US" sz="2000" dirty="0" err="1"/>
              <a:t>StudentName</a:t>
            </a:r>
            <a:r>
              <a:rPr lang="en-US" sz="2000" dirty="0"/>
              <a:t> of the object.</a:t>
            </a:r>
          </a:p>
          <a:p>
            <a:endParaRPr lang="en-US" sz="2000" dirty="0"/>
          </a:p>
          <a:p>
            <a:r>
              <a:rPr lang="en-US" sz="2000" dirty="0"/>
              <a:t>class Student {</a:t>
            </a:r>
          </a:p>
          <a:p>
            <a:r>
              <a:rPr lang="en-US" sz="2000" dirty="0"/>
              <a:t>   </a:t>
            </a:r>
            <a:r>
              <a:rPr lang="en-US" sz="2000" dirty="0" err="1"/>
              <a:t>int</a:t>
            </a:r>
            <a:r>
              <a:rPr lang="en-US" sz="2000" dirty="0"/>
              <a:t> </a:t>
            </a:r>
            <a:r>
              <a:rPr lang="en-US" sz="2000" dirty="0" err="1"/>
              <a:t>StudentID</a:t>
            </a:r>
            <a:r>
              <a:rPr lang="en-US" sz="2000" dirty="0"/>
              <a:t>;</a:t>
            </a:r>
          </a:p>
          <a:p>
            <a:r>
              <a:rPr lang="en-US" sz="2000" dirty="0"/>
              <a:t>   String </a:t>
            </a:r>
            <a:r>
              <a:rPr lang="en-US" sz="2000" dirty="0" err="1"/>
              <a:t>StudentName</a:t>
            </a:r>
            <a:r>
              <a:rPr lang="en-US" sz="2000" dirty="0"/>
              <a:t>;</a:t>
            </a:r>
          </a:p>
          <a:p>
            <a:r>
              <a:rPr lang="en-US" sz="2000" dirty="0"/>
              <a:t>	</a:t>
            </a:r>
          </a:p>
          <a:p>
            <a:r>
              <a:rPr lang="en-US" sz="2000" dirty="0"/>
              <a:t>   static void main(String[] </a:t>
            </a:r>
            <a:r>
              <a:rPr lang="en-US" sz="2000" dirty="0" err="1"/>
              <a:t>args</a:t>
            </a:r>
            <a:r>
              <a:rPr lang="en-US" sz="2000" dirty="0"/>
              <a:t>) {</a:t>
            </a:r>
          </a:p>
          <a:p>
            <a:r>
              <a:rPr lang="en-US" sz="2000" dirty="0"/>
              <a:t>      Student </a:t>
            </a:r>
            <a:r>
              <a:rPr lang="en-US" sz="2000" dirty="0" err="1"/>
              <a:t>st</a:t>
            </a:r>
            <a:r>
              <a:rPr lang="en-US" sz="2000" dirty="0"/>
              <a:t> = new Student();</a:t>
            </a:r>
          </a:p>
          <a:p>
            <a:r>
              <a:rPr lang="en-US" sz="2000" dirty="0"/>
              <a:t>      </a:t>
            </a:r>
            <a:r>
              <a:rPr lang="en-US" sz="2000" dirty="0" err="1"/>
              <a:t>st.StudentID</a:t>
            </a:r>
            <a:r>
              <a:rPr lang="en-US" sz="2000" dirty="0"/>
              <a:t> = 1;</a:t>
            </a:r>
          </a:p>
          <a:p>
            <a:r>
              <a:rPr lang="en-US" sz="2000" dirty="0"/>
              <a:t>      </a:t>
            </a:r>
            <a:r>
              <a:rPr lang="en-US" sz="2000" dirty="0" err="1"/>
              <a:t>st.StudentName</a:t>
            </a:r>
            <a:r>
              <a:rPr lang="en-US" sz="2000" dirty="0"/>
              <a:t> = "Joe"     </a:t>
            </a:r>
          </a:p>
          <a:p>
            <a:r>
              <a:rPr lang="en-US" sz="2000" dirty="0"/>
              <a:t>   } </a:t>
            </a:r>
          </a:p>
          <a:p>
            <a:r>
              <a:rPr lang="en-US" sz="2000" dirty="0"/>
              <a:t>}</a:t>
            </a:r>
          </a:p>
        </p:txBody>
      </p:sp>
    </p:spTree>
    <p:extLst>
      <p:ext uri="{BB962C8B-B14F-4D97-AF65-F5344CB8AC3E}">
        <p14:creationId xmlns:p14="http://schemas.microsoft.com/office/powerpoint/2010/main" xmlns="" val="419570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Features of Groovy</a:t>
            </a:r>
          </a:p>
          <a:p>
            <a:r>
              <a:rPr lang="en-US" sz="2000" dirty="0"/>
              <a:t>Groovy has the following features −</a:t>
            </a:r>
          </a:p>
          <a:p>
            <a:endParaRPr lang="en-US" sz="2000" dirty="0"/>
          </a:p>
          <a:p>
            <a:r>
              <a:rPr lang="en-US" sz="2000" dirty="0"/>
              <a:t>Support for both static and dynamic typing.</a:t>
            </a:r>
          </a:p>
          <a:p>
            <a:r>
              <a:rPr lang="en-US" sz="2000" dirty="0"/>
              <a:t>Support for operator overloading.</a:t>
            </a:r>
          </a:p>
          <a:p>
            <a:r>
              <a:rPr lang="en-US" sz="2000" dirty="0"/>
              <a:t>Native syntax for lists and associative arrays.</a:t>
            </a:r>
          </a:p>
          <a:p>
            <a:r>
              <a:rPr lang="en-US" sz="2000" dirty="0"/>
              <a:t>Native support for regular expressions.</a:t>
            </a:r>
          </a:p>
          <a:p>
            <a:r>
              <a:rPr lang="en-US" sz="2000" dirty="0"/>
              <a:t>Native support for various markup languages such as XML and HTML.</a:t>
            </a:r>
          </a:p>
          <a:p>
            <a:r>
              <a:rPr lang="en-US" sz="2000" dirty="0"/>
              <a:t>Groovy is simple for Java developers since the syntax for Java and Groovy are very similar.</a:t>
            </a:r>
          </a:p>
          <a:p>
            <a:r>
              <a:rPr lang="en-US" sz="2000" dirty="0"/>
              <a:t>You can use existing Java libraries.</a:t>
            </a:r>
          </a:p>
          <a:p>
            <a:r>
              <a:rPr lang="en-US" sz="2000" dirty="0"/>
              <a:t>Groovy extends the </a:t>
            </a:r>
            <a:r>
              <a:rPr lang="en-US" sz="2000" dirty="0" err="1"/>
              <a:t>java.lang.Object</a:t>
            </a:r>
            <a:r>
              <a:rPr lang="en-US" sz="2000" dirty="0"/>
              <a:t>.</a:t>
            </a:r>
          </a:p>
        </p:txBody>
      </p:sp>
    </p:spTree>
    <p:extLst>
      <p:ext uri="{BB962C8B-B14F-4D97-AF65-F5344CB8AC3E}">
        <p14:creationId xmlns:p14="http://schemas.microsoft.com/office/powerpoint/2010/main" xmlns="" val="1490479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a:xfrm>
            <a:off x="609600" y="1066800"/>
            <a:ext cx="10972800" cy="4754563"/>
          </a:xfrm>
        </p:spPr>
        <p:txBody>
          <a:bodyPr/>
          <a:lstStyle/>
          <a:p>
            <a:r>
              <a:rPr lang="en-US" sz="1050" dirty="0"/>
              <a:t>class Student {</a:t>
            </a:r>
          </a:p>
          <a:p>
            <a:r>
              <a:rPr lang="en-US" sz="1050" dirty="0"/>
              <a:t>   private </a:t>
            </a:r>
            <a:r>
              <a:rPr lang="en-US" sz="1050" dirty="0" err="1"/>
              <a:t>int</a:t>
            </a:r>
            <a:r>
              <a:rPr lang="en-US" sz="1050" dirty="0"/>
              <a:t> </a:t>
            </a:r>
            <a:r>
              <a:rPr lang="en-US" sz="1050" dirty="0" err="1"/>
              <a:t>StudentID</a:t>
            </a:r>
            <a:r>
              <a:rPr lang="en-US" sz="1050" dirty="0"/>
              <a:t>;</a:t>
            </a:r>
          </a:p>
          <a:p>
            <a:r>
              <a:rPr lang="en-US" sz="1050" dirty="0"/>
              <a:t>   private String </a:t>
            </a:r>
            <a:r>
              <a:rPr lang="en-US" sz="1050" dirty="0" err="1"/>
              <a:t>StudentName</a:t>
            </a:r>
            <a:r>
              <a:rPr lang="en-US" sz="1050" dirty="0"/>
              <a:t>;</a:t>
            </a:r>
          </a:p>
          <a:p>
            <a:r>
              <a:rPr lang="en-US" sz="1050" dirty="0"/>
              <a:t>	</a:t>
            </a:r>
          </a:p>
          <a:p>
            <a:r>
              <a:rPr lang="en-US" sz="1050" dirty="0"/>
              <a:t>   void </a:t>
            </a:r>
            <a:r>
              <a:rPr lang="en-US" sz="1050" dirty="0" err="1"/>
              <a:t>setStudentID</a:t>
            </a:r>
            <a:r>
              <a:rPr lang="en-US" sz="1050" dirty="0"/>
              <a:t>(</a:t>
            </a:r>
            <a:r>
              <a:rPr lang="en-US" sz="1050" dirty="0" err="1"/>
              <a:t>int</a:t>
            </a:r>
            <a:r>
              <a:rPr lang="en-US" sz="1050" dirty="0"/>
              <a:t> </a:t>
            </a:r>
            <a:r>
              <a:rPr lang="en-US" sz="1050" dirty="0" err="1"/>
              <a:t>pID</a:t>
            </a:r>
            <a:r>
              <a:rPr lang="en-US" sz="1050" dirty="0"/>
              <a:t>) {</a:t>
            </a:r>
          </a:p>
          <a:p>
            <a:r>
              <a:rPr lang="en-US" sz="1050" dirty="0"/>
              <a:t>      </a:t>
            </a:r>
            <a:r>
              <a:rPr lang="en-US" sz="1050" dirty="0" err="1"/>
              <a:t>StudentID</a:t>
            </a:r>
            <a:r>
              <a:rPr lang="en-US" sz="1050" dirty="0"/>
              <a:t> = </a:t>
            </a:r>
            <a:r>
              <a:rPr lang="en-US" sz="1050" dirty="0" err="1"/>
              <a:t>pID</a:t>
            </a:r>
            <a:r>
              <a:rPr lang="en-US" sz="1050" dirty="0"/>
              <a:t>;</a:t>
            </a:r>
          </a:p>
          <a:p>
            <a:r>
              <a:rPr lang="en-US" sz="1050" dirty="0"/>
              <a:t>   }</a:t>
            </a:r>
          </a:p>
          <a:p>
            <a:r>
              <a:rPr lang="en-US" sz="1050" dirty="0"/>
              <a:t>	</a:t>
            </a:r>
          </a:p>
          <a:p>
            <a:r>
              <a:rPr lang="en-US" sz="1050" dirty="0"/>
              <a:t>   void </a:t>
            </a:r>
            <a:r>
              <a:rPr lang="en-US" sz="1050" dirty="0" err="1"/>
              <a:t>setStudentName</a:t>
            </a:r>
            <a:r>
              <a:rPr lang="en-US" sz="1050" dirty="0"/>
              <a:t>(String </a:t>
            </a:r>
            <a:r>
              <a:rPr lang="en-US" sz="1050" dirty="0" err="1"/>
              <a:t>pName</a:t>
            </a:r>
            <a:r>
              <a:rPr lang="en-US" sz="1050" dirty="0"/>
              <a:t>) {</a:t>
            </a:r>
          </a:p>
          <a:p>
            <a:r>
              <a:rPr lang="en-US" sz="1050" dirty="0"/>
              <a:t>      </a:t>
            </a:r>
            <a:r>
              <a:rPr lang="en-US" sz="1050" dirty="0" err="1"/>
              <a:t>StudentName</a:t>
            </a:r>
            <a:r>
              <a:rPr lang="en-US" sz="1050" dirty="0"/>
              <a:t> = </a:t>
            </a:r>
            <a:r>
              <a:rPr lang="en-US" sz="1050" dirty="0" err="1"/>
              <a:t>pName</a:t>
            </a:r>
            <a:r>
              <a:rPr lang="en-US" sz="1050" dirty="0"/>
              <a:t>;</a:t>
            </a:r>
          </a:p>
          <a:p>
            <a:r>
              <a:rPr lang="en-US" sz="1050" dirty="0"/>
              <a:t>   }</a:t>
            </a:r>
          </a:p>
          <a:p>
            <a:r>
              <a:rPr lang="en-US" sz="1050" dirty="0"/>
              <a:t>	</a:t>
            </a:r>
          </a:p>
          <a:p>
            <a:r>
              <a:rPr lang="en-US" sz="1050" dirty="0"/>
              <a:t>   </a:t>
            </a:r>
            <a:r>
              <a:rPr lang="en-US" sz="1050" dirty="0" err="1"/>
              <a:t>int</a:t>
            </a:r>
            <a:r>
              <a:rPr lang="en-US" sz="1050" dirty="0"/>
              <a:t> </a:t>
            </a:r>
            <a:r>
              <a:rPr lang="en-US" sz="1050" dirty="0" err="1"/>
              <a:t>getStudentID</a:t>
            </a:r>
            <a:r>
              <a:rPr lang="en-US" sz="1050" dirty="0"/>
              <a:t>() {</a:t>
            </a:r>
          </a:p>
          <a:p>
            <a:r>
              <a:rPr lang="en-US" sz="1050" dirty="0"/>
              <a:t>      return </a:t>
            </a:r>
            <a:r>
              <a:rPr lang="en-US" sz="1050" dirty="0" err="1"/>
              <a:t>this.StudentID</a:t>
            </a:r>
            <a:r>
              <a:rPr lang="en-US" sz="1050" dirty="0"/>
              <a:t>;</a:t>
            </a:r>
          </a:p>
          <a:p>
            <a:r>
              <a:rPr lang="en-US" sz="1050" dirty="0"/>
              <a:t>   }</a:t>
            </a:r>
          </a:p>
          <a:p>
            <a:r>
              <a:rPr lang="en-US" sz="1050" dirty="0"/>
              <a:t>	</a:t>
            </a:r>
          </a:p>
          <a:p>
            <a:r>
              <a:rPr lang="en-US" sz="1050" dirty="0"/>
              <a:t>   String </a:t>
            </a:r>
            <a:r>
              <a:rPr lang="en-US" sz="1050" dirty="0" err="1"/>
              <a:t>getStudentName</a:t>
            </a:r>
            <a:r>
              <a:rPr lang="en-US" sz="1050" dirty="0"/>
              <a:t>() {</a:t>
            </a:r>
          </a:p>
          <a:p>
            <a:r>
              <a:rPr lang="en-US" sz="1050" dirty="0"/>
              <a:t>      return </a:t>
            </a:r>
            <a:r>
              <a:rPr lang="en-US" sz="1050" dirty="0" err="1"/>
              <a:t>this.StudentName</a:t>
            </a:r>
            <a:r>
              <a:rPr lang="en-US" sz="1050" dirty="0"/>
              <a:t>;</a:t>
            </a:r>
          </a:p>
          <a:p>
            <a:r>
              <a:rPr lang="en-US" sz="1050" dirty="0"/>
              <a:t>   }</a:t>
            </a:r>
          </a:p>
          <a:p>
            <a:r>
              <a:rPr lang="en-US" sz="1050" dirty="0"/>
              <a:t>	</a:t>
            </a:r>
          </a:p>
          <a:p>
            <a:r>
              <a:rPr lang="en-US" sz="1050" dirty="0"/>
              <a:t>   static void main(String[] </a:t>
            </a:r>
            <a:r>
              <a:rPr lang="en-US" sz="1050" dirty="0" err="1"/>
              <a:t>args</a:t>
            </a:r>
            <a:r>
              <a:rPr lang="en-US" sz="1050" dirty="0"/>
              <a:t>) {</a:t>
            </a:r>
          </a:p>
          <a:p>
            <a:r>
              <a:rPr lang="en-US" sz="1050" dirty="0"/>
              <a:t>      Student </a:t>
            </a:r>
            <a:r>
              <a:rPr lang="en-US" sz="1050" dirty="0" err="1"/>
              <a:t>st</a:t>
            </a:r>
            <a:r>
              <a:rPr lang="en-US" sz="1050" dirty="0"/>
              <a:t> = new Student();</a:t>
            </a:r>
          </a:p>
          <a:p>
            <a:r>
              <a:rPr lang="en-US" sz="1050" dirty="0"/>
              <a:t>      </a:t>
            </a:r>
            <a:r>
              <a:rPr lang="en-US" sz="1050" dirty="0" err="1"/>
              <a:t>st.setStudentID</a:t>
            </a:r>
            <a:r>
              <a:rPr lang="en-US" sz="1050" dirty="0"/>
              <a:t>(1);</a:t>
            </a:r>
          </a:p>
          <a:p>
            <a:r>
              <a:rPr lang="en-US" sz="1050" dirty="0"/>
              <a:t>      </a:t>
            </a:r>
            <a:r>
              <a:rPr lang="en-US" sz="1050" dirty="0" err="1"/>
              <a:t>st.setStudentName</a:t>
            </a:r>
            <a:r>
              <a:rPr lang="en-US" sz="1050" dirty="0"/>
              <a:t>("Joe");</a:t>
            </a:r>
          </a:p>
          <a:p>
            <a:r>
              <a:rPr lang="en-US" sz="1050" dirty="0"/>
              <a:t>		</a:t>
            </a:r>
          </a:p>
          <a:p>
            <a:r>
              <a:rPr lang="en-US" sz="1050" dirty="0"/>
              <a:t>      </a:t>
            </a:r>
            <a:r>
              <a:rPr lang="en-US" sz="1050" dirty="0" err="1"/>
              <a:t>println</a:t>
            </a:r>
            <a:r>
              <a:rPr lang="en-US" sz="1050" dirty="0"/>
              <a:t>(</a:t>
            </a:r>
            <a:r>
              <a:rPr lang="en-US" sz="1050" dirty="0" err="1"/>
              <a:t>st.getStudentID</a:t>
            </a:r>
            <a:r>
              <a:rPr lang="en-US" sz="1050" dirty="0"/>
              <a:t>());</a:t>
            </a:r>
          </a:p>
          <a:p>
            <a:r>
              <a:rPr lang="en-US" sz="1050" dirty="0"/>
              <a:t>      </a:t>
            </a:r>
            <a:r>
              <a:rPr lang="en-US" sz="1050" dirty="0" err="1"/>
              <a:t>println</a:t>
            </a:r>
            <a:r>
              <a:rPr lang="en-US" sz="1050" dirty="0"/>
              <a:t>(</a:t>
            </a:r>
            <a:r>
              <a:rPr lang="en-US" sz="1050" dirty="0" err="1"/>
              <a:t>st.getStudentName</a:t>
            </a:r>
            <a:r>
              <a:rPr lang="en-US" sz="1050" dirty="0"/>
              <a:t>());</a:t>
            </a:r>
          </a:p>
          <a:p>
            <a:r>
              <a:rPr lang="en-US" sz="1050" dirty="0"/>
              <a:t>   } </a:t>
            </a:r>
          </a:p>
          <a:p>
            <a:r>
              <a:rPr lang="en-US" sz="1050" dirty="0"/>
              <a:t>}</a:t>
            </a:r>
          </a:p>
        </p:txBody>
      </p:sp>
    </p:spTree>
    <p:extLst>
      <p:ext uri="{BB962C8B-B14F-4D97-AF65-F5344CB8AC3E}">
        <p14:creationId xmlns:p14="http://schemas.microsoft.com/office/powerpoint/2010/main" xmlns="" val="2722281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Methods</a:t>
            </a:r>
            <a:br>
              <a:rPr lang="en-US" dirty="0"/>
            </a:br>
            <a:endParaRPr lang="en-US" dirty="0"/>
          </a:p>
        </p:txBody>
      </p:sp>
      <p:sp>
        <p:nvSpPr>
          <p:cNvPr id="3" name="Content Placeholder 2"/>
          <p:cNvSpPr>
            <a:spLocks noGrp="1"/>
          </p:cNvSpPr>
          <p:nvPr>
            <p:ph idx="1"/>
          </p:nvPr>
        </p:nvSpPr>
        <p:spPr/>
        <p:txBody>
          <a:bodyPr/>
          <a:lstStyle/>
          <a:p>
            <a:r>
              <a:rPr lang="en-US" dirty="0"/>
              <a:t>It’s normally a natural to include more methods inside of the class which actually does some sort of functionality for the class. In our student example, let’s add instance members of Marks1, Marks2 and Marks3 to denote the marks of the student in 3 subjects. We will then add a new instance method which will calculate the total marks of the student. Following is how the code would look like.</a:t>
            </a:r>
          </a:p>
          <a:p>
            <a:endParaRPr lang="en-US" dirty="0"/>
          </a:p>
          <a:p>
            <a:r>
              <a:rPr lang="en-US" dirty="0"/>
              <a:t>In the following example, the method Total is an additional Instance method which has some logic built into it.</a:t>
            </a:r>
          </a:p>
        </p:txBody>
      </p:sp>
    </p:spTree>
    <p:extLst>
      <p:ext uri="{BB962C8B-B14F-4D97-AF65-F5344CB8AC3E}">
        <p14:creationId xmlns:p14="http://schemas.microsoft.com/office/powerpoint/2010/main" xmlns="" val="4054695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200" dirty="0"/>
              <a:t>class Student {</a:t>
            </a:r>
          </a:p>
          <a:p>
            <a:r>
              <a:rPr lang="en-US" sz="1200" dirty="0"/>
              <a:t>   </a:t>
            </a:r>
            <a:r>
              <a:rPr lang="en-US" sz="1200" dirty="0" err="1"/>
              <a:t>int</a:t>
            </a:r>
            <a:r>
              <a:rPr lang="en-US" sz="1200" dirty="0"/>
              <a:t> </a:t>
            </a:r>
            <a:r>
              <a:rPr lang="en-US" sz="1200" dirty="0" err="1"/>
              <a:t>StudentID</a:t>
            </a:r>
            <a:r>
              <a:rPr lang="en-US" sz="1200" dirty="0"/>
              <a:t>;</a:t>
            </a:r>
          </a:p>
          <a:p>
            <a:r>
              <a:rPr lang="en-US" sz="1200" dirty="0"/>
              <a:t>   String </a:t>
            </a:r>
            <a:r>
              <a:rPr lang="en-US" sz="1200" dirty="0" err="1"/>
              <a:t>StudentName</a:t>
            </a:r>
            <a:r>
              <a:rPr lang="en-US" sz="1200" dirty="0"/>
              <a:t>;</a:t>
            </a:r>
          </a:p>
          <a:p>
            <a:r>
              <a:rPr lang="en-US" sz="1200" dirty="0"/>
              <a:t>	</a:t>
            </a:r>
          </a:p>
          <a:p>
            <a:r>
              <a:rPr lang="en-US" sz="1200" dirty="0"/>
              <a:t>   </a:t>
            </a:r>
            <a:r>
              <a:rPr lang="en-US" sz="1200" dirty="0" err="1"/>
              <a:t>int</a:t>
            </a:r>
            <a:r>
              <a:rPr lang="en-US" sz="1200" dirty="0"/>
              <a:t> Marks1;</a:t>
            </a:r>
          </a:p>
          <a:p>
            <a:r>
              <a:rPr lang="en-US" sz="1200" dirty="0"/>
              <a:t>   </a:t>
            </a:r>
            <a:r>
              <a:rPr lang="en-US" sz="1200" dirty="0" err="1"/>
              <a:t>int</a:t>
            </a:r>
            <a:r>
              <a:rPr lang="en-US" sz="1200" dirty="0"/>
              <a:t> Marks2;</a:t>
            </a:r>
          </a:p>
          <a:p>
            <a:r>
              <a:rPr lang="en-US" sz="1200" dirty="0"/>
              <a:t>   </a:t>
            </a:r>
            <a:r>
              <a:rPr lang="en-US" sz="1200" dirty="0" err="1"/>
              <a:t>int</a:t>
            </a:r>
            <a:r>
              <a:rPr lang="en-US" sz="1200" dirty="0"/>
              <a:t> Marks3;</a:t>
            </a:r>
          </a:p>
          <a:p>
            <a:r>
              <a:rPr lang="en-US" sz="1200" dirty="0"/>
              <a:t>	</a:t>
            </a:r>
          </a:p>
          <a:p>
            <a:r>
              <a:rPr lang="en-US" sz="1200" dirty="0"/>
              <a:t>   </a:t>
            </a:r>
            <a:r>
              <a:rPr lang="en-US" sz="1200" dirty="0" err="1"/>
              <a:t>int</a:t>
            </a:r>
            <a:r>
              <a:rPr lang="en-US" sz="1200" dirty="0"/>
              <a:t> Total() {</a:t>
            </a:r>
          </a:p>
          <a:p>
            <a:r>
              <a:rPr lang="en-US" sz="1200" dirty="0"/>
              <a:t>      return Marks1+Marks2+Marks3;</a:t>
            </a:r>
          </a:p>
          <a:p>
            <a:r>
              <a:rPr lang="en-US" sz="1200" dirty="0"/>
              <a:t>   }</a:t>
            </a:r>
          </a:p>
          <a:p>
            <a:r>
              <a:rPr lang="en-US" sz="1200" dirty="0"/>
              <a:t>	</a:t>
            </a:r>
          </a:p>
          <a:p>
            <a:r>
              <a:rPr lang="en-US" sz="1200" dirty="0"/>
              <a:t>   static void main(String[] </a:t>
            </a:r>
            <a:r>
              <a:rPr lang="en-US" sz="1200" dirty="0" err="1"/>
              <a:t>args</a:t>
            </a:r>
            <a:r>
              <a:rPr lang="en-US" sz="1200" dirty="0"/>
              <a:t>) {</a:t>
            </a:r>
          </a:p>
          <a:p>
            <a:r>
              <a:rPr lang="en-US" sz="1200" dirty="0"/>
              <a:t>      Student </a:t>
            </a:r>
            <a:r>
              <a:rPr lang="en-US" sz="1200" dirty="0" err="1"/>
              <a:t>st</a:t>
            </a:r>
            <a:r>
              <a:rPr lang="en-US" sz="1200" dirty="0"/>
              <a:t> = new Student();</a:t>
            </a:r>
          </a:p>
          <a:p>
            <a:r>
              <a:rPr lang="en-US" sz="1200" dirty="0"/>
              <a:t>      </a:t>
            </a:r>
            <a:r>
              <a:rPr lang="en-US" sz="1200" dirty="0" err="1"/>
              <a:t>st.StudentID</a:t>
            </a:r>
            <a:r>
              <a:rPr lang="en-US" sz="1200" dirty="0"/>
              <a:t> = 1;</a:t>
            </a:r>
          </a:p>
          <a:p>
            <a:r>
              <a:rPr lang="en-US" sz="1200" dirty="0"/>
              <a:t>      </a:t>
            </a:r>
            <a:r>
              <a:rPr lang="en-US" sz="1200" dirty="0" err="1"/>
              <a:t>st.StudentName</a:t>
            </a:r>
            <a:r>
              <a:rPr lang="en-US" sz="1200" dirty="0"/>
              <a:t>="Joe";</a:t>
            </a:r>
          </a:p>
          <a:p>
            <a:r>
              <a:rPr lang="en-US" sz="1200" dirty="0"/>
              <a:t>		</a:t>
            </a:r>
          </a:p>
          <a:p>
            <a:r>
              <a:rPr lang="en-US" sz="1200" dirty="0"/>
              <a:t>      st.Marks1 = 10;</a:t>
            </a:r>
          </a:p>
          <a:p>
            <a:r>
              <a:rPr lang="en-US" sz="1200" dirty="0"/>
              <a:t>      st.Marks2 = 20;</a:t>
            </a:r>
          </a:p>
          <a:p>
            <a:r>
              <a:rPr lang="en-US" sz="1200" dirty="0"/>
              <a:t>      st.Marks3 = 30;</a:t>
            </a:r>
          </a:p>
          <a:p>
            <a:r>
              <a:rPr lang="en-US" sz="1200" dirty="0"/>
              <a:t>		</a:t>
            </a:r>
          </a:p>
          <a:p>
            <a:r>
              <a:rPr lang="en-US" sz="1200" dirty="0"/>
              <a:t>      </a:t>
            </a:r>
            <a:r>
              <a:rPr lang="en-US" sz="1200" dirty="0" err="1"/>
              <a:t>println</a:t>
            </a:r>
            <a:r>
              <a:rPr lang="en-US" sz="1200" dirty="0"/>
              <a:t>(</a:t>
            </a:r>
            <a:r>
              <a:rPr lang="en-US" sz="1200" dirty="0" err="1"/>
              <a:t>st.Total</a:t>
            </a:r>
            <a:r>
              <a:rPr lang="en-US" sz="1200" dirty="0"/>
              <a:t>());</a:t>
            </a:r>
          </a:p>
          <a:p>
            <a:r>
              <a:rPr lang="en-US" sz="1200" dirty="0"/>
              <a:t>   }</a:t>
            </a:r>
          </a:p>
          <a:p>
            <a:r>
              <a:rPr lang="en-US" sz="1200" dirty="0"/>
              <a:t>}</a:t>
            </a:r>
          </a:p>
        </p:txBody>
      </p:sp>
    </p:spTree>
    <p:extLst>
      <p:ext uri="{BB962C8B-B14F-4D97-AF65-F5344CB8AC3E}">
        <p14:creationId xmlns:p14="http://schemas.microsoft.com/office/powerpoint/2010/main" xmlns="" val="16328219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Inheritance</a:t>
            </a:r>
            <a:br>
              <a:rPr lang="en-US" b="0" dirty="0"/>
            </a:br>
            <a:endParaRPr lang="en-US" dirty="0"/>
          </a:p>
        </p:txBody>
      </p:sp>
      <p:sp>
        <p:nvSpPr>
          <p:cNvPr id="3" name="Content Placeholder 2"/>
          <p:cNvSpPr>
            <a:spLocks noGrp="1"/>
          </p:cNvSpPr>
          <p:nvPr>
            <p:ph idx="1"/>
          </p:nvPr>
        </p:nvSpPr>
        <p:spPr>
          <a:xfrm>
            <a:off x="609600" y="1066800"/>
            <a:ext cx="10972800" cy="4754563"/>
          </a:xfrm>
        </p:spPr>
        <p:txBody>
          <a:bodyPr/>
          <a:lstStyle/>
          <a:p>
            <a:r>
              <a:rPr lang="en-US" sz="1200" dirty="0"/>
              <a:t>class Example {</a:t>
            </a:r>
          </a:p>
          <a:p>
            <a:r>
              <a:rPr lang="en-US" sz="1200" dirty="0"/>
              <a:t>   static void main(String[] </a:t>
            </a:r>
            <a:r>
              <a:rPr lang="en-US" sz="1200" dirty="0" err="1"/>
              <a:t>args</a:t>
            </a:r>
            <a:r>
              <a:rPr lang="en-US" sz="1200" dirty="0"/>
              <a:t>) {</a:t>
            </a:r>
          </a:p>
          <a:p>
            <a:r>
              <a:rPr lang="en-US" sz="1200" dirty="0"/>
              <a:t>      Student </a:t>
            </a:r>
            <a:r>
              <a:rPr lang="en-US" sz="1200" dirty="0" err="1"/>
              <a:t>st</a:t>
            </a:r>
            <a:r>
              <a:rPr lang="en-US" sz="1200" dirty="0"/>
              <a:t> = new Student();</a:t>
            </a:r>
          </a:p>
          <a:p>
            <a:r>
              <a:rPr lang="en-US" sz="1200" dirty="0"/>
              <a:t>      </a:t>
            </a:r>
            <a:r>
              <a:rPr lang="en-US" sz="1200" dirty="0" err="1"/>
              <a:t>st.StudentID</a:t>
            </a:r>
            <a:r>
              <a:rPr lang="en-US" sz="1200" dirty="0"/>
              <a:t> = 1;</a:t>
            </a:r>
          </a:p>
          <a:p>
            <a:r>
              <a:rPr lang="en-US" sz="1200" dirty="0"/>
              <a:t>		</a:t>
            </a:r>
          </a:p>
          <a:p>
            <a:r>
              <a:rPr lang="en-US" sz="1200" dirty="0"/>
              <a:t>      st.Marks1 = 10;</a:t>
            </a:r>
          </a:p>
          <a:p>
            <a:r>
              <a:rPr lang="en-US" sz="1200" dirty="0"/>
              <a:t>      st.name = "Joe";</a:t>
            </a:r>
          </a:p>
          <a:p>
            <a:r>
              <a:rPr lang="en-US" sz="1200" dirty="0"/>
              <a:t>		</a:t>
            </a:r>
          </a:p>
          <a:p>
            <a:r>
              <a:rPr lang="en-US" sz="1200" dirty="0"/>
              <a:t>      </a:t>
            </a:r>
            <a:r>
              <a:rPr lang="en-US" sz="1200" dirty="0" err="1"/>
              <a:t>println</a:t>
            </a:r>
            <a:r>
              <a:rPr lang="en-US" sz="1200" dirty="0"/>
              <a:t>(st.name);</a:t>
            </a:r>
          </a:p>
          <a:p>
            <a:r>
              <a:rPr lang="en-US" sz="1200" dirty="0"/>
              <a:t>   }</a:t>
            </a:r>
          </a:p>
          <a:p>
            <a:r>
              <a:rPr lang="en-US" sz="1200" dirty="0"/>
              <a:t>} </a:t>
            </a:r>
          </a:p>
          <a:p>
            <a:endParaRPr lang="en-US" sz="1200" dirty="0"/>
          </a:p>
          <a:p>
            <a:r>
              <a:rPr lang="en-US" sz="1200" dirty="0"/>
              <a:t>class Person {</a:t>
            </a:r>
          </a:p>
          <a:p>
            <a:r>
              <a:rPr lang="en-US" sz="1200" dirty="0"/>
              <a:t>   public String name;</a:t>
            </a:r>
          </a:p>
          <a:p>
            <a:r>
              <a:rPr lang="en-US" sz="1200" dirty="0"/>
              <a:t>   public Person() {}  </a:t>
            </a:r>
          </a:p>
          <a:p>
            <a:r>
              <a:rPr lang="en-US" sz="1200" dirty="0"/>
              <a:t>} </a:t>
            </a:r>
          </a:p>
          <a:p>
            <a:endParaRPr lang="en-US" sz="1200" dirty="0"/>
          </a:p>
          <a:p>
            <a:r>
              <a:rPr lang="en-US" sz="1200" dirty="0"/>
              <a:t>class Student extends Person {</a:t>
            </a:r>
          </a:p>
          <a:p>
            <a:r>
              <a:rPr lang="en-US" sz="1200" dirty="0"/>
              <a:t>   </a:t>
            </a:r>
            <a:r>
              <a:rPr lang="en-US" sz="1200" dirty="0" err="1"/>
              <a:t>int</a:t>
            </a:r>
            <a:r>
              <a:rPr lang="en-US" sz="1200" dirty="0"/>
              <a:t> </a:t>
            </a:r>
            <a:r>
              <a:rPr lang="en-US" sz="1200" dirty="0" err="1"/>
              <a:t>StudentID</a:t>
            </a:r>
            <a:endParaRPr lang="en-US" sz="1200" dirty="0"/>
          </a:p>
          <a:p>
            <a:r>
              <a:rPr lang="en-US" sz="1200" dirty="0"/>
              <a:t>   </a:t>
            </a:r>
            <a:r>
              <a:rPr lang="en-US" sz="1200" dirty="0" err="1"/>
              <a:t>int</a:t>
            </a:r>
            <a:r>
              <a:rPr lang="en-US" sz="1200" dirty="0"/>
              <a:t> Marks1;</a:t>
            </a:r>
          </a:p>
          <a:p>
            <a:r>
              <a:rPr lang="en-US" sz="1200" dirty="0"/>
              <a:t>	</a:t>
            </a:r>
          </a:p>
          <a:p>
            <a:r>
              <a:rPr lang="en-US" sz="1200" dirty="0"/>
              <a:t>   public Student() {</a:t>
            </a:r>
          </a:p>
          <a:p>
            <a:r>
              <a:rPr lang="en-US" sz="1200" dirty="0"/>
              <a:t>      super();</a:t>
            </a:r>
          </a:p>
          <a:p>
            <a:r>
              <a:rPr lang="en-US" sz="1200" dirty="0"/>
              <a:t>   } </a:t>
            </a:r>
          </a:p>
          <a:p>
            <a:r>
              <a:rPr lang="en-US" sz="1200" dirty="0"/>
              <a:t>} </a:t>
            </a:r>
          </a:p>
        </p:txBody>
      </p:sp>
    </p:spTree>
    <p:extLst>
      <p:ext uri="{BB962C8B-B14F-4D97-AF65-F5344CB8AC3E}">
        <p14:creationId xmlns:p14="http://schemas.microsoft.com/office/powerpoint/2010/main" xmlns="" val="5752146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Inner Classes</a:t>
            </a:r>
            <a:br>
              <a:rPr lang="en-US" b="0" dirty="0"/>
            </a:br>
            <a:endParaRPr lang="en-US" dirty="0"/>
          </a:p>
        </p:txBody>
      </p:sp>
      <p:sp>
        <p:nvSpPr>
          <p:cNvPr id="3" name="Content Placeholder 2"/>
          <p:cNvSpPr>
            <a:spLocks noGrp="1"/>
          </p:cNvSpPr>
          <p:nvPr>
            <p:ph idx="1"/>
          </p:nvPr>
        </p:nvSpPr>
        <p:spPr/>
        <p:txBody>
          <a:bodyPr/>
          <a:lstStyle/>
          <a:p>
            <a:r>
              <a:rPr lang="en-US" sz="1200" dirty="0"/>
              <a:t>class Example { </a:t>
            </a:r>
          </a:p>
          <a:p>
            <a:r>
              <a:rPr lang="en-US" sz="1200" dirty="0"/>
              <a:t>   static void main(String[] </a:t>
            </a:r>
            <a:r>
              <a:rPr lang="en-US" sz="1200" dirty="0" err="1"/>
              <a:t>args</a:t>
            </a:r>
            <a:r>
              <a:rPr lang="en-US" sz="1200" dirty="0"/>
              <a:t>) { </a:t>
            </a:r>
          </a:p>
          <a:p>
            <a:r>
              <a:rPr lang="en-US" sz="1200" dirty="0"/>
              <a:t>      Outer </a:t>
            </a:r>
            <a:r>
              <a:rPr lang="en-US" sz="1200" dirty="0" err="1"/>
              <a:t>outobj</a:t>
            </a:r>
            <a:r>
              <a:rPr lang="en-US" sz="1200" dirty="0"/>
              <a:t> = new Outer(); </a:t>
            </a:r>
          </a:p>
          <a:p>
            <a:r>
              <a:rPr lang="en-US" sz="1200" dirty="0"/>
              <a:t>      outobj.name = "Joe"; </a:t>
            </a:r>
          </a:p>
          <a:p>
            <a:r>
              <a:rPr lang="en-US" sz="1200" dirty="0"/>
              <a:t>      </a:t>
            </a:r>
            <a:r>
              <a:rPr lang="en-US" sz="1200" dirty="0" err="1"/>
              <a:t>outobj.callInnerMethod</a:t>
            </a:r>
            <a:r>
              <a:rPr lang="en-US" sz="1200" dirty="0"/>
              <a:t>() </a:t>
            </a:r>
          </a:p>
          <a:p>
            <a:r>
              <a:rPr lang="en-US" sz="1200" dirty="0"/>
              <a:t>   } </a:t>
            </a:r>
          </a:p>
          <a:p>
            <a:r>
              <a:rPr lang="en-US" sz="1200" dirty="0"/>
              <a:t>} </a:t>
            </a:r>
          </a:p>
          <a:p>
            <a:endParaRPr lang="en-US" sz="1200" dirty="0"/>
          </a:p>
          <a:p>
            <a:r>
              <a:rPr lang="en-US" sz="1200" dirty="0"/>
              <a:t>class Outer { </a:t>
            </a:r>
          </a:p>
          <a:p>
            <a:r>
              <a:rPr lang="en-US" sz="1200" dirty="0"/>
              <a:t>   String name;</a:t>
            </a:r>
          </a:p>
          <a:p>
            <a:r>
              <a:rPr lang="en-US" sz="1200" dirty="0"/>
              <a:t>	</a:t>
            </a:r>
          </a:p>
          <a:p>
            <a:r>
              <a:rPr lang="en-US" sz="1200" dirty="0"/>
              <a:t>   def </a:t>
            </a:r>
            <a:r>
              <a:rPr lang="en-US" sz="1200" dirty="0" err="1"/>
              <a:t>callInnerMethod</a:t>
            </a:r>
            <a:r>
              <a:rPr lang="en-US" sz="1200" dirty="0"/>
              <a:t>() { </a:t>
            </a:r>
          </a:p>
          <a:p>
            <a:r>
              <a:rPr lang="en-US" sz="1200" dirty="0"/>
              <a:t>      new Inner().</a:t>
            </a:r>
            <a:r>
              <a:rPr lang="en-US" sz="1200" dirty="0" err="1"/>
              <a:t>methodA</a:t>
            </a:r>
            <a:r>
              <a:rPr lang="en-US" sz="1200" dirty="0"/>
              <a:t>() </a:t>
            </a:r>
          </a:p>
          <a:p>
            <a:r>
              <a:rPr lang="en-US" sz="1200" dirty="0"/>
              <a:t>   } </a:t>
            </a:r>
          </a:p>
          <a:p>
            <a:r>
              <a:rPr lang="en-US" sz="1200" dirty="0"/>
              <a:t>	</a:t>
            </a:r>
          </a:p>
          <a:p>
            <a:r>
              <a:rPr lang="en-US" sz="1200" dirty="0"/>
              <a:t>   class Inner {</a:t>
            </a:r>
          </a:p>
          <a:p>
            <a:r>
              <a:rPr lang="en-US" sz="1200" dirty="0"/>
              <a:t>      def </a:t>
            </a:r>
            <a:r>
              <a:rPr lang="en-US" sz="1200" dirty="0" err="1"/>
              <a:t>methodA</a:t>
            </a:r>
            <a:r>
              <a:rPr lang="en-US" sz="1200" dirty="0"/>
              <a:t>() { </a:t>
            </a:r>
          </a:p>
          <a:p>
            <a:r>
              <a:rPr lang="en-US" sz="1200" dirty="0"/>
              <a:t>         </a:t>
            </a:r>
            <a:r>
              <a:rPr lang="en-US" sz="1200" dirty="0" err="1"/>
              <a:t>println</a:t>
            </a:r>
            <a:r>
              <a:rPr lang="en-US" sz="1200" dirty="0"/>
              <a:t>(name); </a:t>
            </a:r>
          </a:p>
          <a:p>
            <a:r>
              <a:rPr lang="en-US" sz="1200" dirty="0"/>
              <a:t>      } </a:t>
            </a:r>
          </a:p>
          <a:p>
            <a:r>
              <a:rPr lang="en-US" sz="1200" dirty="0"/>
              <a:t>   } </a:t>
            </a:r>
          </a:p>
          <a:p>
            <a:r>
              <a:rPr lang="en-US" sz="1200" dirty="0"/>
              <a:t>	</a:t>
            </a:r>
          </a:p>
          <a:p>
            <a:r>
              <a:rPr lang="en-US" sz="1200" dirty="0"/>
              <a:t>} </a:t>
            </a:r>
          </a:p>
        </p:txBody>
      </p:sp>
    </p:spTree>
    <p:extLst>
      <p:ext uri="{BB962C8B-B14F-4D97-AF65-F5344CB8AC3E}">
        <p14:creationId xmlns:p14="http://schemas.microsoft.com/office/powerpoint/2010/main" xmlns="" val="4293234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2910" y="1066801"/>
            <a:ext cx="8126730" cy="5059364"/>
          </a:xfrm>
        </p:spPr>
        <p:txBody>
          <a:bodyPr/>
          <a:lstStyle/>
          <a:p>
            <a:r>
              <a:rPr lang="en-US" sz="1000" dirty="0"/>
              <a:t>class Example { </a:t>
            </a:r>
          </a:p>
          <a:p>
            <a:r>
              <a:rPr lang="en-US" sz="1000" dirty="0"/>
              <a:t>   static void main(String[] </a:t>
            </a:r>
            <a:r>
              <a:rPr lang="en-US" sz="1000" dirty="0" err="1"/>
              <a:t>args</a:t>
            </a:r>
            <a:r>
              <a:rPr lang="en-US" sz="1000" dirty="0"/>
              <a:t>) { </a:t>
            </a:r>
          </a:p>
          <a:p>
            <a:r>
              <a:rPr lang="en-US" sz="1000" dirty="0"/>
              <a:t>      Student </a:t>
            </a:r>
            <a:r>
              <a:rPr lang="en-US" sz="1000" dirty="0" err="1"/>
              <a:t>st</a:t>
            </a:r>
            <a:r>
              <a:rPr lang="en-US" sz="1000" dirty="0"/>
              <a:t> = new Student(); </a:t>
            </a:r>
          </a:p>
          <a:p>
            <a:r>
              <a:rPr lang="en-US" sz="1000" dirty="0"/>
              <a:t>      </a:t>
            </a:r>
            <a:r>
              <a:rPr lang="en-US" sz="1000" dirty="0" err="1"/>
              <a:t>st.StudentID</a:t>
            </a:r>
            <a:r>
              <a:rPr lang="en-US" sz="1000" dirty="0"/>
              <a:t> = 1;</a:t>
            </a:r>
          </a:p>
          <a:p>
            <a:r>
              <a:rPr lang="en-US" sz="1000" dirty="0"/>
              <a:t>		</a:t>
            </a:r>
          </a:p>
          <a:p>
            <a:r>
              <a:rPr lang="en-US" sz="1000" dirty="0"/>
              <a:t>      st.Marks1 = 10; </a:t>
            </a:r>
          </a:p>
          <a:p>
            <a:r>
              <a:rPr lang="en-US" sz="1000" dirty="0"/>
              <a:t>      st.name="Joe"; </a:t>
            </a:r>
          </a:p>
          <a:p>
            <a:r>
              <a:rPr lang="en-US" sz="1000" dirty="0"/>
              <a:t>		</a:t>
            </a:r>
          </a:p>
          <a:p>
            <a:r>
              <a:rPr lang="en-US" sz="1000" dirty="0"/>
              <a:t>      </a:t>
            </a:r>
            <a:r>
              <a:rPr lang="en-US" sz="1000" dirty="0" err="1"/>
              <a:t>println</a:t>
            </a:r>
            <a:r>
              <a:rPr lang="en-US" sz="1000" dirty="0"/>
              <a:t>(st.name); </a:t>
            </a:r>
          </a:p>
          <a:p>
            <a:r>
              <a:rPr lang="en-US" sz="1000" dirty="0"/>
              <a:t>      </a:t>
            </a:r>
            <a:r>
              <a:rPr lang="en-US" sz="1000" dirty="0" err="1"/>
              <a:t>println</a:t>
            </a:r>
            <a:r>
              <a:rPr lang="en-US" sz="1000" dirty="0"/>
              <a:t>(</a:t>
            </a:r>
            <a:r>
              <a:rPr lang="en-US" sz="1000" dirty="0" err="1"/>
              <a:t>st.DisplayMarks</a:t>
            </a:r>
            <a:r>
              <a:rPr lang="en-US" sz="1000" dirty="0"/>
              <a:t>()); </a:t>
            </a:r>
          </a:p>
          <a:p>
            <a:r>
              <a:rPr lang="en-US" sz="1000" dirty="0"/>
              <a:t>   } </a:t>
            </a:r>
          </a:p>
          <a:p>
            <a:r>
              <a:rPr lang="en-US" sz="1000" dirty="0"/>
              <a:t>} </a:t>
            </a:r>
          </a:p>
          <a:p>
            <a:endParaRPr lang="en-US" sz="1000" dirty="0"/>
          </a:p>
          <a:p>
            <a:r>
              <a:rPr lang="en-US" sz="1000" dirty="0"/>
              <a:t>abstract class Person { </a:t>
            </a:r>
          </a:p>
          <a:p>
            <a:r>
              <a:rPr lang="en-US" sz="1000" dirty="0"/>
              <a:t>   public String name; </a:t>
            </a:r>
          </a:p>
          <a:p>
            <a:r>
              <a:rPr lang="en-US" sz="1000" dirty="0"/>
              <a:t>   public Person() { } </a:t>
            </a:r>
          </a:p>
          <a:p>
            <a:r>
              <a:rPr lang="en-US" sz="1000" dirty="0"/>
              <a:t>   abstract void </a:t>
            </a:r>
            <a:r>
              <a:rPr lang="en-US" sz="1000" dirty="0" err="1"/>
              <a:t>DisplayMarks</a:t>
            </a:r>
            <a:r>
              <a:rPr lang="en-US" sz="1000" dirty="0"/>
              <a:t>();</a:t>
            </a:r>
          </a:p>
          <a:p>
            <a:r>
              <a:rPr lang="en-US" sz="1000" dirty="0"/>
              <a:t>}</a:t>
            </a:r>
          </a:p>
          <a:p>
            <a:r>
              <a:rPr lang="en-US" sz="1000" dirty="0"/>
              <a:t> </a:t>
            </a:r>
          </a:p>
          <a:p>
            <a:r>
              <a:rPr lang="en-US" sz="1000" dirty="0"/>
              <a:t>class Student extends Person { </a:t>
            </a:r>
          </a:p>
          <a:p>
            <a:r>
              <a:rPr lang="en-US" sz="1000" dirty="0"/>
              <a:t>   </a:t>
            </a:r>
            <a:r>
              <a:rPr lang="en-US" sz="1000" dirty="0" err="1"/>
              <a:t>int</a:t>
            </a:r>
            <a:r>
              <a:rPr lang="en-US" sz="1000" dirty="0"/>
              <a:t> </a:t>
            </a:r>
            <a:r>
              <a:rPr lang="en-US" sz="1000" dirty="0" err="1"/>
              <a:t>StudentID</a:t>
            </a:r>
            <a:r>
              <a:rPr lang="en-US" sz="1000" dirty="0"/>
              <a:t> </a:t>
            </a:r>
          </a:p>
          <a:p>
            <a:r>
              <a:rPr lang="en-US" sz="1000" dirty="0"/>
              <a:t>   </a:t>
            </a:r>
            <a:r>
              <a:rPr lang="en-US" sz="1000" dirty="0" err="1"/>
              <a:t>int</a:t>
            </a:r>
            <a:r>
              <a:rPr lang="en-US" sz="1000" dirty="0"/>
              <a:t> Marks1; </a:t>
            </a:r>
          </a:p>
          <a:p>
            <a:r>
              <a:rPr lang="en-US" sz="1000" dirty="0"/>
              <a:t>	</a:t>
            </a:r>
          </a:p>
          <a:p>
            <a:r>
              <a:rPr lang="en-US" sz="1000" dirty="0"/>
              <a:t>   public Student() { </a:t>
            </a:r>
          </a:p>
          <a:p>
            <a:r>
              <a:rPr lang="en-US" sz="1000" dirty="0"/>
              <a:t>      super(); </a:t>
            </a:r>
          </a:p>
          <a:p>
            <a:r>
              <a:rPr lang="en-US" sz="1000" dirty="0"/>
              <a:t>   } </a:t>
            </a:r>
          </a:p>
          <a:p>
            <a:r>
              <a:rPr lang="en-US" sz="1000" dirty="0"/>
              <a:t>	</a:t>
            </a:r>
          </a:p>
          <a:p>
            <a:r>
              <a:rPr lang="en-US" sz="1000" dirty="0"/>
              <a:t>   void </a:t>
            </a:r>
            <a:r>
              <a:rPr lang="en-US" sz="1000" dirty="0" err="1"/>
              <a:t>DisplayMarks</a:t>
            </a:r>
            <a:r>
              <a:rPr lang="en-US" sz="1000" dirty="0"/>
              <a:t>() { </a:t>
            </a:r>
          </a:p>
          <a:p>
            <a:r>
              <a:rPr lang="en-US" sz="1000" dirty="0"/>
              <a:t>      </a:t>
            </a:r>
            <a:r>
              <a:rPr lang="en-US" sz="1000" dirty="0" err="1"/>
              <a:t>println</a:t>
            </a:r>
            <a:r>
              <a:rPr lang="en-US" sz="1000" dirty="0"/>
              <a:t>(Marks1); </a:t>
            </a:r>
          </a:p>
          <a:p>
            <a:r>
              <a:rPr lang="en-US" sz="1000" dirty="0"/>
              <a:t>   }  </a:t>
            </a:r>
          </a:p>
          <a:p>
            <a:r>
              <a:rPr lang="en-US" sz="1000" dirty="0"/>
              <a:t>} </a:t>
            </a:r>
          </a:p>
          <a:p>
            <a:endParaRPr lang="en-US" sz="1000" dirty="0"/>
          </a:p>
        </p:txBody>
      </p:sp>
      <p:sp>
        <p:nvSpPr>
          <p:cNvPr id="4" name="Rectangle 3"/>
          <p:cNvSpPr/>
          <p:nvPr/>
        </p:nvSpPr>
        <p:spPr>
          <a:xfrm>
            <a:off x="5276850" y="1994556"/>
            <a:ext cx="6096000" cy="1754326"/>
          </a:xfrm>
          <a:prstGeom prst="rect">
            <a:avLst/>
          </a:prstGeom>
        </p:spPr>
        <p:txBody>
          <a:bodyPr>
            <a:spAutoFit/>
          </a:bodyPr>
          <a:lstStyle/>
          <a:p>
            <a:r>
              <a:rPr lang="en-US" dirty="0"/>
              <a:t>When we run the above program, we will get the following result −</a:t>
            </a:r>
          </a:p>
          <a:p>
            <a:endParaRPr lang="en-US" dirty="0"/>
          </a:p>
          <a:p>
            <a:r>
              <a:rPr lang="en-US" dirty="0"/>
              <a:t>Joe </a:t>
            </a:r>
          </a:p>
          <a:p>
            <a:r>
              <a:rPr lang="en-US" dirty="0"/>
              <a:t>10 </a:t>
            </a:r>
          </a:p>
          <a:p>
            <a:r>
              <a:rPr lang="en-US" dirty="0"/>
              <a:t>null</a:t>
            </a:r>
          </a:p>
        </p:txBody>
      </p:sp>
    </p:spTree>
    <p:extLst>
      <p:ext uri="{BB962C8B-B14F-4D97-AF65-F5344CB8AC3E}">
        <p14:creationId xmlns:p14="http://schemas.microsoft.com/office/powerpoint/2010/main" xmlns="" val="3427513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lstStyle/>
          <a:p>
            <a:r>
              <a:rPr lang="en-US" sz="1400" dirty="0"/>
              <a:t>class Example {</a:t>
            </a:r>
          </a:p>
          <a:p>
            <a:r>
              <a:rPr lang="en-US" sz="1400" dirty="0"/>
              <a:t>   static void main(String[] </a:t>
            </a:r>
            <a:r>
              <a:rPr lang="en-US" sz="1400" dirty="0" err="1"/>
              <a:t>args</a:t>
            </a:r>
            <a:r>
              <a:rPr lang="en-US" sz="1400" dirty="0"/>
              <a:t>) {</a:t>
            </a:r>
          </a:p>
          <a:p>
            <a:r>
              <a:rPr lang="en-US" sz="1400" dirty="0"/>
              <a:t>      Student </a:t>
            </a:r>
            <a:r>
              <a:rPr lang="en-US" sz="1400" dirty="0" err="1"/>
              <a:t>st</a:t>
            </a:r>
            <a:r>
              <a:rPr lang="en-US" sz="1400" dirty="0"/>
              <a:t> = new Student();</a:t>
            </a:r>
          </a:p>
          <a:p>
            <a:r>
              <a:rPr lang="en-US" sz="1400" dirty="0"/>
              <a:t>      </a:t>
            </a:r>
            <a:r>
              <a:rPr lang="en-US" sz="1400" dirty="0" err="1"/>
              <a:t>st.StudentID</a:t>
            </a:r>
            <a:r>
              <a:rPr lang="en-US" sz="1400" dirty="0"/>
              <a:t> = 1;</a:t>
            </a:r>
          </a:p>
          <a:p>
            <a:r>
              <a:rPr lang="en-US" sz="1400" dirty="0"/>
              <a:t>      st.Marks1 = 10;</a:t>
            </a:r>
          </a:p>
          <a:p>
            <a:r>
              <a:rPr lang="en-US" sz="1400" dirty="0"/>
              <a:t>      </a:t>
            </a:r>
            <a:r>
              <a:rPr lang="en-US" sz="1400" dirty="0" err="1"/>
              <a:t>println</a:t>
            </a:r>
            <a:r>
              <a:rPr lang="en-US" sz="1400" dirty="0"/>
              <a:t>(</a:t>
            </a:r>
            <a:r>
              <a:rPr lang="en-US" sz="1400" dirty="0" err="1"/>
              <a:t>st.DisplayMarks</a:t>
            </a:r>
            <a:r>
              <a:rPr lang="en-US" sz="1400" dirty="0"/>
              <a:t>());</a:t>
            </a:r>
          </a:p>
          <a:p>
            <a:r>
              <a:rPr lang="en-US" sz="1400" dirty="0"/>
              <a:t>   } </a:t>
            </a:r>
          </a:p>
          <a:p>
            <a:r>
              <a:rPr lang="en-US" sz="1400" dirty="0"/>
              <a:t>} </a:t>
            </a:r>
          </a:p>
          <a:p>
            <a:endParaRPr lang="en-US" sz="1400" dirty="0"/>
          </a:p>
          <a:p>
            <a:r>
              <a:rPr lang="en-US" sz="1400" dirty="0"/>
              <a:t>interface Marks { </a:t>
            </a:r>
          </a:p>
          <a:p>
            <a:r>
              <a:rPr lang="en-US" sz="1400" dirty="0"/>
              <a:t>   void </a:t>
            </a:r>
            <a:r>
              <a:rPr lang="en-US" sz="1400" dirty="0" err="1"/>
              <a:t>DisplayMarks</a:t>
            </a:r>
            <a:r>
              <a:rPr lang="en-US" sz="1400" dirty="0"/>
              <a:t>(); </a:t>
            </a:r>
          </a:p>
          <a:p>
            <a:r>
              <a:rPr lang="en-US" sz="1400" dirty="0"/>
              <a:t>} </a:t>
            </a:r>
          </a:p>
          <a:p>
            <a:endParaRPr lang="en-US" sz="1400" dirty="0"/>
          </a:p>
          <a:p>
            <a:r>
              <a:rPr lang="en-US" sz="1400" dirty="0"/>
              <a:t>class Student implements Marks {</a:t>
            </a:r>
          </a:p>
          <a:p>
            <a:r>
              <a:rPr lang="en-US" sz="1400" dirty="0"/>
              <a:t>   </a:t>
            </a:r>
            <a:r>
              <a:rPr lang="en-US" sz="1400" dirty="0" err="1"/>
              <a:t>int</a:t>
            </a:r>
            <a:r>
              <a:rPr lang="en-US" sz="1400" dirty="0"/>
              <a:t> </a:t>
            </a:r>
            <a:r>
              <a:rPr lang="en-US" sz="1400" dirty="0" err="1"/>
              <a:t>StudentID</a:t>
            </a:r>
            <a:endParaRPr lang="en-US" sz="1400" dirty="0"/>
          </a:p>
          <a:p>
            <a:r>
              <a:rPr lang="en-US" sz="1400" dirty="0"/>
              <a:t>   </a:t>
            </a:r>
            <a:r>
              <a:rPr lang="en-US" sz="1400" dirty="0" err="1"/>
              <a:t>int</a:t>
            </a:r>
            <a:r>
              <a:rPr lang="en-US" sz="1400" dirty="0"/>
              <a:t> Marks1;</a:t>
            </a:r>
          </a:p>
          <a:p>
            <a:r>
              <a:rPr lang="en-US" sz="1400" dirty="0"/>
              <a:t>	</a:t>
            </a:r>
          </a:p>
          <a:p>
            <a:r>
              <a:rPr lang="en-US" sz="1400" dirty="0"/>
              <a:t>   void </a:t>
            </a:r>
            <a:r>
              <a:rPr lang="en-US" sz="1400" dirty="0" err="1"/>
              <a:t>DisplayMarks</a:t>
            </a:r>
            <a:r>
              <a:rPr lang="en-US" sz="1400" dirty="0"/>
              <a:t>() {</a:t>
            </a:r>
          </a:p>
          <a:p>
            <a:r>
              <a:rPr lang="en-US" sz="1400" dirty="0"/>
              <a:t>      </a:t>
            </a:r>
            <a:r>
              <a:rPr lang="en-US" sz="1400" dirty="0" err="1"/>
              <a:t>println</a:t>
            </a:r>
            <a:r>
              <a:rPr lang="en-US" sz="1400" dirty="0"/>
              <a:t>(Marks1);</a:t>
            </a:r>
          </a:p>
          <a:p>
            <a:r>
              <a:rPr lang="en-US" sz="1400" dirty="0"/>
              <a:t>   }</a:t>
            </a:r>
          </a:p>
          <a:p>
            <a:r>
              <a:rPr lang="en-US" sz="1400" dirty="0"/>
              <a:t>}</a:t>
            </a:r>
          </a:p>
        </p:txBody>
      </p:sp>
    </p:spTree>
    <p:extLst>
      <p:ext uri="{BB962C8B-B14F-4D97-AF65-F5344CB8AC3E}">
        <p14:creationId xmlns:p14="http://schemas.microsoft.com/office/powerpoint/2010/main" xmlns="" val="1044596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Groovy XML</a:t>
            </a:r>
          </a:p>
        </p:txBody>
      </p:sp>
      <p:sp>
        <p:nvSpPr>
          <p:cNvPr id="3" name="Content Placeholder 2"/>
          <p:cNvSpPr>
            <a:spLocks noGrp="1"/>
          </p:cNvSpPr>
          <p:nvPr>
            <p:ph idx="1"/>
          </p:nvPr>
        </p:nvSpPr>
        <p:spPr/>
        <p:txBody>
          <a:bodyPr/>
          <a:lstStyle/>
          <a:p>
            <a:r>
              <a:rPr lang="en-US" sz="1800" dirty="0"/>
              <a:t>The Groovy language also provides a rich support of the XML language. The two most basic XML classes used are −</a:t>
            </a:r>
          </a:p>
          <a:p>
            <a:endParaRPr lang="en-US" sz="1800" dirty="0"/>
          </a:p>
          <a:p>
            <a:r>
              <a:rPr lang="en-US" sz="1800" dirty="0"/>
              <a:t>XML Markup Builder − Groovy supports a tree-based markup generator, </a:t>
            </a:r>
            <a:r>
              <a:rPr lang="en-US" sz="1800" dirty="0" err="1"/>
              <a:t>BuilderSupport</a:t>
            </a:r>
            <a:r>
              <a:rPr lang="en-US" sz="1800" dirty="0"/>
              <a:t>, that can be </a:t>
            </a:r>
            <a:r>
              <a:rPr lang="en-US" sz="1800" dirty="0" err="1"/>
              <a:t>subclassed</a:t>
            </a:r>
            <a:r>
              <a:rPr lang="en-US" sz="1800" dirty="0"/>
              <a:t> to make a variety of tree-structured object representations. Commonly, these builders are used to represent XML markup, HTML markup. </a:t>
            </a:r>
            <a:r>
              <a:rPr lang="en-US" sz="1800" dirty="0" err="1"/>
              <a:t>Groovy’s</a:t>
            </a:r>
            <a:r>
              <a:rPr lang="en-US" sz="1800" dirty="0"/>
              <a:t> markup generator catches calls to </a:t>
            </a:r>
            <a:r>
              <a:rPr lang="en-US" sz="1800" dirty="0" err="1"/>
              <a:t>pseudomethods</a:t>
            </a:r>
            <a:r>
              <a:rPr lang="en-US" sz="1800" dirty="0"/>
              <a:t> and converts them into elements or nodes of a tree structure. Parameters to these </a:t>
            </a:r>
            <a:r>
              <a:rPr lang="en-US" sz="1800" dirty="0" err="1"/>
              <a:t>pseudomethods</a:t>
            </a:r>
            <a:r>
              <a:rPr lang="en-US" sz="1800" dirty="0"/>
              <a:t> are treated as attributes of the nodes. Closures as part of the method call are considered as nested </a:t>
            </a:r>
            <a:r>
              <a:rPr lang="en-US" sz="1800" dirty="0" err="1"/>
              <a:t>subcontent</a:t>
            </a:r>
            <a:r>
              <a:rPr lang="en-US" sz="1800" dirty="0"/>
              <a:t> for the resulting tree node.</a:t>
            </a:r>
          </a:p>
          <a:p>
            <a:endParaRPr lang="en-US" sz="1800" dirty="0"/>
          </a:p>
          <a:p>
            <a:r>
              <a:rPr lang="en-US" sz="1800" dirty="0"/>
              <a:t>XML Parser − The Groovy </a:t>
            </a:r>
            <a:r>
              <a:rPr lang="en-US" sz="1800" dirty="0" err="1"/>
              <a:t>XmlParser</a:t>
            </a:r>
            <a:r>
              <a:rPr lang="en-US" sz="1800" dirty="0"/>
              <a:t> class employs a simple model for parsing an XML document into a tree of Node instances. Each Node has the name of the XML element, the attributes of the element, and references to any child Nodes. This model is sufficient for most simple XML processing.</a:t>
            </a:r>
          </a:p>
        </p:txBody>
      </p:sp>
    </p:spTree>
    <p:extLst>
      <p:ext uri="{BB962C8B-B14F-4D97-AF65-F5344CB8AC3E}">
        <p14:creationId xmlns:p14="http://schemas.microsoft.com/office/powerpoint/2010/main" xmlns="" val="1641864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a:t>import </a:t>
            </a:r>
            <a:r>
              <a:rPr lang="en-US" sz="1600" dirty="0" err="1"/>
              <a:t>groovy.xml.MarkupBuilder</a:t>
            </a:r>
            <a:r>
              <a:rPr lang="en-US" sz="1600" dirty="0"/>
              <a:t> </a:t>
            </a:r>
          </a:p>
          <a:p>
            <a:endParaRPr lang="en-US" sz="1600" dirty="0"/>
          </a:p>
          <a:p>
            <a:r>
              <a:rPr lang="en-US" sz="1600" dirty="0"/>
              <a:t>class Example {</a:t>
            </a:r>
          </a:p>
          <a:p>
            <a:r>
              <a:rPr lang="en-US" sz="1600" dirty="0"/>
              <a:t>   static void main(String[] </a:t>
            </a:r>
            <a:r>
              <a:rPr lang="en-US" sz="1600" dirty="0" err="1"/>
              <a:t>args</a:t>
            </a:r>
            <a:r>
              <a:rPr lang="en-US" sz="1600" dirty="0"/>
              <a:t>) {</a:t>
            </a:r>
          </a:p>
          <a:p>
            <a:r>
              <a:rPr lang="en-US" sz="1600" dirty="0"/>
              <a:t>      def </a:t>
            </a:r>
            <a:r>
              <a:rPr lang="en-US" sz="1600" dirty="0" err="1"/>
              <a:t>mB</a:t>
            </a:r>
            <a:r>
              <a:rPr lang="en-US" sz="1600" dirty="0"/>
              <a:t> = new </a:t>
            </a:r>
            <a:r>
              <a:rPr lang="en-US" sz="1600" dirty="0" err="1"/>
              <a:t>MarkupBuilder</a:t>
            </a:r>
            <a:r>
              <a:rPr lang="en-US" sz="1600" dirty="0"/>
              <a:t>()</a:t>
            </a:r>
          </a:p>
          <a:p>
            <a:r>
              <a:rPr lang="en-US" sz="1600" dirty="0"/>
              <a:t>		</a:t>
            </a:r>
          </a:p>
          <a:p>
            <a:r>
              <a:rPr lang="en-US" sz="1600" dirty="0"/>
              <a:t>      // Compose the builder</a:t>
            </a:r>
          </a:p>
          <a:p>
            <a:r>
              <a:rPr lang="en-US" sz="1600" dirty="0"/>
              <a:t>      </a:t>
            </a:r>
            <a:r>
              <a:rPr lang="en-US" sz="1600" dirty="0" err="1"/>
              <a:t>mB.collection</a:t>
            </a:r>
            <a:r>
              <a:rPr lang="en-US" sz="1600" dirty="0"/>
              <a:t>(shelf : 'New Arrivals') {</a:t>
            </a:r>
          </a:p>
          <a:p>
            <a:r>
              <a:rPr lang="en-US" sz="1600" dirty="0"/>
              <a:t>         movie(title : 'Enemy Behind')</a:t>
            </a:r>
          </a:p>
          <a:p>
            <a:r>
              <a:rPr lang="en-US" sz="1600" dirty="0"/>
              <a:t>         type('War, Thriller')</a:t>
            </a:r>
          </a:p>
          <a:p>
            <a:r>
              <a:rPr lang="en-US" sz="1600" dirty="0"/>
              <a:t>         format('DVD')</a:t>
            </a:r>
          </a:p>
          <a:p>
            <a:r>
              <a:rPr lang="en-US" sz="1600" dirty="0"/>
              <a:t>         year('2003')</a:t>
            </a:r>
          </a:p>
          <a:p>
            <a:r>
              <a:rPr lang="en-US" sz="1600" dirty="0"/>
              <a:t>         rating('PG')</a:t>
            </a:r>
          </a:p>
          <a:p>
            <a:r>
              <a:rPr lang="en-US" sz="1600" dirty="0"/>
              <a:t>         stars(10)</a:t>
            </a:r>
          </a:p>
          <a:p>
            <a:r>
              <a:rPr lang="en-US" sz="1600" dirty="0"/>
              <a:t>         description('Talk about a US-Japan war') </a:t>
            </a:r>
          </a:p>
          <a:p>
            <a:r>
              <a:rPr lang="en-US" sz="1600" dirty="0"/>
              <a:t>      }</a:t>
            </a:r>
          </a:p>
          <a:p>
            <a:r>
              <a:rPr lang="en-US" sz="1600" dirty="0"/>
              <a:t>   } </a:t>
            </a:r>
          </a:p>
          <a:p>
            <a:r>
              <a:rPr lang="en-US" sz="1600" dirty="0"/>
              <a:t>}</a:t>
            </a:r>
          </a:p>
        </p:txBody>
      </p:sp>
      <p:sp>
        <p:nvSpPr>
          <p:cNvPr id="5" name="Rectangle 4"/>
          <p:cNvSpPr/>
          <p:nvPr/>
        </p:nvSpPr>
        <p:spPr>
          <a:xfrm>
            <a:off x="6625590" y="1825050"/>
            <a:ext cx="5158740" cy="3139321"/>
          </a:xfrm>
          <a:prstGeom prst="rect">
            <a:avLst/>
          </a:prstGeom>
          <a:ln>
            <a:solidFill>
              <a:schemeClr val="accent2">
                <a:lumMod val="75000"/>
              </a:schemeClr>
            </a:solidFill>
          </a:ln>
        </p:spPr>
        <p:txBody>
          <a:bodyPr wrap="square">
            <a:spAutoFit/>
          </a:bodyPr>
          <a:lstStyle/>
          <a:p>
            <a:r>
              <a:rPr lang="en-US" dirty="0"/>
              <a:t>&lt;collection shelf = 'New Arrivals'&gt; </a:t>
            </a:r>
          </a:p>
          <a:p>
            <a:r>
              <a:rPr lang="en-US" dirty="0"/>
              <a:t>   &lt;movie title = 'Enemy Behind' /&gt; </a:t>
            </a:r>
          </a:p>
          <a:p>
            <a:r>
              <a:rPr lang="en-US" dirty="0"/>
              <a:t>      &lt;type&gt;War, Thriller&lt;/type&gt; </a:t>
            </a:r>
          </a:p>
          <a:p>
            <a:r>
              <a:rPr lang="en-US" dirty="0"/>
              <a:t>      &lt;format&gt;DVD&lt;/format&gt; </a:t>
            </a:r>
          </a:p>
          <a:p>
            <a:r>
              <a:rPr lang="en-US" dirty="0"/>
              <a:t>      &lt;year&gt;2003&lt;/year&gt; </a:t>
            </a:r>
          </a:p>
          <a:p>
            <a:r>
              <a:rPr lang="en-US" dirty="0"/>
              <a:t>      &lt;rating&gt;PG&lt;/rating&gt; </a:t>
            </a:r>
          </a:p>
          <a:p>
            <a:r>
              <a:rPr lang="en-US" dirty="0"/>
              <a:t>      &lt;stars&gt;10&lt;/stars&gt; </a:t>
            </a:r>
          </a:p>
          <a:p>
            <a:r>
              <a:rPr lang="en-US" dirty="0"/>
              <a:t>      &lt;description&gt;Talk about a US-Japan war&lt;/description&gt; </a:t>
            </a:r>
          </a:p>
          <a:p>
            <a:r>
              <a:rPr lang="en-US" dirty="0"/>
              <a:t>   &lt;/movie&gt; </a:t>
            </a:r>
          </a:p>
          <a:p>
            <a:r>
              <a:rPr lang="en-US" dirty="0"/>
              <a:t>&lt;/collection&gt;</a:t>
            </a:r>
          </a:p>
        </p:txBody>
      </p:sp>
    </p:spTree>
    <p:extLst>
      <p:ext uri="{BB962C8B-B14F-4D97-AF65-F5344CB8AC3E}">
        <p14:creationId xmlns:p14="http://schemas.microsoft.com/office/powerpoint/2010/main" xmlns="" val="2557535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066800"/>
            <a:ext cx="10972800" cy="4754563"/>
          </a:xfrm>
        </p:spPr>
        <p:txBody>
          <a:bodyPr/>
          <a:lstStyle/>
          <a:p>
            <a:r>
              <a:rPr lang="en-US" sz="1100" dirty="0"/>
              <a:t>import </a:t>
            </a:r>
            <a:r>
              <a:rPr lang="en-US" sz="1100" dirty="0" err="1"/>
              <a:t>groovy.xml.MarkupBuilder</a:t>
            </a:r>
            <a:r>
              <a:rPr lang="en-US" sz="1100" dirty="0"/>
              <a:t> </a:t>
            </a:r>
          </a:p>
          <a:p>
            <a:r>
              <a:rPr lang="en-US" sz="1100" dirty="0"/>
              <a:t>class Example {</a:t>
            </a:r>
          </a:p>
          <a:p>
            <a:r>
              <a:rPr lang="en-US" sz="1100" dirty="0"/>
              <a:t>   static void main(String[] </a:t>
            </a:r>
            <a:r>
              <a:rPr lang="en-US" sz="1100" dirty="0" err="1"/>
              <a:t>args</a:t>
            </a:r>
            <a:r>
              <a:rPr lang="en-US" sz="1100" dirty="0"/>
              <a:t>) {</a:t>
            </a:r>
          </a:p>
          <a:p>
            <a:r>
              <a:rPr lang="en-US" sz="1100" dirty="0"/>
              <a:t>      def </a:t>
            </a:r>
            <a:r>
              <a:rPr lang="en-US" sz="1100" dirty="0" err="1"/>
              <a:t>mp</a:t>
            </a:r>
            <a:r>
              <a:rPr lang="en-US" sz="1100" dirty="0"/>
              <a:t> = [1 : ['Enemy Behind', 'War, Thriller','DVD','2003', </a:t>
            </a:r>
          </a:p>
          <a:p>
            <a:r>
              <a:rPr lang="en-US" sz="1100" dirty="0"/>
              <a:t>         'PG', '10','Talk about a US-Japan war'],</a:t>
            </a:r>
          </a:p>
          <a:p>
            <a:r>
              <a:rPr lang="en-US" sz="1100" dirty="0"/>
              <a:t>         2 : ['</a:t>
            </a:r>
            <a:r>
              <a:rPr lang="en-US" sz="1100" dirty="0" err="1"/>
              <a:t>Transformers','Anime</a:t>
            </a:r>
            <a:r>
              <a:rPr lang="en-US" sz="1100" dirty="0"/>
              <a:t>, Science Fiction','DVD','1989', </a:t>
            </a:r>
          </a:p>
          <a:p>
            <a:r>
              <a:rPr lang="en-US" sz="1100" dirty="0"/>
              <a:t>         'R', '8','A scientific fiction'],</a:t>
            </a:r>
          </a:p>
          <a:p>
            <a:r>
              <a:rPr lang="en-US" sz="1100" dirty="0"/>
              <a:t>         3 : ['</a:t>
            </a:r>
            <a:r>
              <a:rPr lang="en-US" sz="1100" dirty="0" err="1"/>
              <a:t>Trigun</a:t>
            </a:r>
            <a:r>
              <a:rPr lang="en-US" sz="1100" dirty="0"/>
              <a:t>','Anime, Action','DVD','1986', </a:t>
            </a:r>
          </a:p>
          <a:p>
            <a:r>
              <a:rPr lang="en-US" sz="1100" dirty="0"/>
              <a:t>         'PG', '10','Vash the </a:t>
            </a:r>
            <a:r>
              <a:rPr lang="en-US" sz="1100" dirty="0" err="1"/>
              <a:t>Stam</a:t>
            </a:r>
            <a:r>
              <a:rPr lang="en-US" sz="1100" dirty="0"/>
              <a:t> </a:t>
            </a:r>
            <a:r>
              <a:rPr lang="en-US" sz="1100" dirty="0" err="1"/>
              <a:t>pede</a:t>
            </a:r>
            <a:r>
              <a:rPr lang="en-US" sz="1100" dirty="0"/>
              <a:t>'],</a:t>
            </a:r>
          </a:p>
          <a:p>
            <a:r>
              <a:rPr lang="en-US" sz="1100" dirty="0"/>
              <a:t>         4 : ['Ishtar','Comedy','VHS','1987', 'PG', </a:t>
            </a:r>
          </a:p>
          <a:p>
            <a:r>
              <a:rPr lang="en-US" sz="1100" dirty="0"/>
              <a:t>         '2','Viewable boredom ']] </a:t>
            </a:r>
          </a:p>
          <a:p>
            <a:r>
              <a:rPr lang="en-US" sz="1100" dirty="0"/>
              <a:t>			</a:t>
            </a:r>
          </a:p>
          <a:p>
            <a:r>
              <a:rPr lang="en-US" sz="1100" dirty="0"/>
              <a:t>      def </a:t>
            </a:r>
            <a:r>
              <a:rPr lang="en-US" sz="1100" dirty="0" err="1"/>
              <a:t>mB</a:t>
            </a:r>
            <a:r>
              <a:rPr lang="en-US" sz="1100" dirty="0"/>
              <a:t> = new </a:t>
            </a:r>
            <a:r>
              <a:rPr lang="en-US" sz="1100" dirty="0" err="1"/>
              <a:t>MarkupBuilder</a:t>
            </a:r>
            <a:r>
              <a:rPr lang="en-US" sz="1100" dirty="0"/>
              <a:t>()  </a:t>
            </a:r>
          </a:p>
          <a:p>
            <a:r>
              <a:rPr lang="en-US" sz="1100" dirty="0"/>
              <a:t>      // Compose the builder</a:t>
            </a:r>
          </a:p>
          <a:p>
            <a:r>
              <a:rPr lang="en-US" sz="1100" dirty="0"/>
              <a:t>      def MOVIEDB = </a:t>
            </a:r>
            <a:r>
              <a:rPr lang="en-US" sz="1100" dirty="0" err="1"/>
              <a:t>mB.collection</a:t>
            </a:r>
            <a:r>
              <a:rPr lang="en-US" sz="1100" dirty="0"/>
              <a:t>('shelf': 'New Arrivals') {</a:t>
            </a:r>
          </a:p>
          <a:p>
            <a:r>
              <a:rPr lang="en-US" sz="1100" dirty="0"/>
              <a:t>         </a:t>
            </a:r>
            <a:r>
              <a:rPr lang="en-US" sz="1100" dirty="0" err="1"/>
              <a:t>mp.each</a:t>
            </a:r>
            <a:r>
              <a:rPr lang="en-US" sz="1100" dirty="0"/>
              <a:t> {</a:t>
            </a:r>
          </a:p>
          <a:p>
            <a:r>
              <a:rPr lang="en-US" sz="1100" dirty="0"/>
              <a:t>            </a:t>
            </a:r>
            <a:r>
              <a:rPr lang="en-US" sz="1100" dirty="0" err="1"/>
              <a:t>sd</a:t>
            </a:r>
            <a:r>
              <a:rPr lang="en-US" sz="1100" dirty="0"/>
              <a:t> -&gt; </a:t>
            </a:r>
          </a:p>
          <a:p>
            <a:r>
              <a:rPr lang="en-US" sz="1100" dirty="0"/>
              <a:t>            </a:t>
            </a:r>
            <a:r>
              <a:rPr lang="en-US" sz="1100" dirty="0" err="1"/>
              <a:t>mB.movie</a:t>
            </a:r>
            <a:r>
              <a:rPr lang="en-US" sz="1100" dirty="0"/>
              <a:t>('title': </a:t>
            </a:r>
            <a:r>
              <a:rPr lang="en-US" sz="1100" dirty="0" err="1"/>
              <a:t>sd.value</a:t>
            </a:r>
            <a:r>
              <a:rPr lang="en-US" sz="1100" dirty="0"/>
              <a:t>[0]) {  </a:t>
            </a:r>
          </a:p>
          <a:p>
            <a:r>
              <a:rPr lang="en-US" sz="1100" dirty="0"/>
              <a:t>               type(</a:t>
            </a:r>
            <a:r>
              <a:rPr lang="en-US" sz="1100" dirty="0" err="1"/>
              <a:t>sd.value</a:t>
            </a:r>
            <a:r>
              <a:rPr lang="en-US" sz="1100" dirty="0"/>
              <a:t>[1])</a:t>
            </a:r>
          </a:p>
          <a:p>
            <a:r>
              <a:rPr lang="en-US" sz="1100" dirty="0"/>
              <a:t>               format(</a:t>
            </a:r>
            <a:r>
              <a:rPr lang="en-US" sz="1100" dirty="0" err="1"/>
              <a:t>sd.value</a:t>
            </a:r>
            <a:r>
              <a:rPr lang="en-US" sz="1100" dirty="0"/>
              <a:t>[2])</a:t>
            </a:r>
          </a:p>
          <a:p>
            <a:r>
              <a:rPr lang="en-US" sz="1100" dirty="0"/>
              <a:t>               year(</a:t>
            </a:r>
            <a:r>
              <a:rPr lang="en-US" sz="1100" dirty="0" err="1"/>
              <a:t>sd.value</a:t>
            </a:r>
            <a:r>
              <a:rPr lang="en-US" sz="1100" dirty="0"/>
              <a:t>[3]) </a:t>
            </a:r>
          </a:p>
          <a:p>
            <a:r>
              <a:rPr lang="en-US" sz="1100" dirty="0"/>
              <a:t>               rating(</a:t>
            </a:r>
            <a:r>
              <a:rPr lang="en-US" sz="1100" dirty="0" err="1"/>
              <a:t>sd.value</a:t>
            </a:r>
            <a:r>
              <a:rPr lang="en-US" sz="1100" dirty="0"/>
              <a:t>[4])</a:t>
            </a:r>
          </a:p>
          <a:p>
            <a:r>
              <a:rPr lang="en-US" sz="1100" dirty="0"/>
              <a:t>               stars(</a:t>
            </a:r>
            <a:r>
              <a:rPr lang="en-US" sz="1100" dirty="0" err="1"/>
              <a:t>sd.value</a:t>
            </a:r>
            <a:r>
              <a:rPr lang="en-US" sz="1100" dirty="0"/>
              <a:t>[4]) </a:t>
            </a:r>
          </a:p>
          <a:p>
            <a:r>
              <a:rPr lang="en-US" sz="1100" dirty="0"/>
              <a:t>               description(</a:t>
            </a:r>
            <a:r>
              <a:rPr lang="en-US" sz="1100" dirty="0" err="1"/>
              <a:t>sd.value</a:t>
            </a:r>
            <a:r>
              <a:rPr lang="en-US" sz="1100" dirty="0"/>
              <a:t>[5]) </a:t>
            </a:r>
          </a:p>
          <a:p>
            <a:r>
              <a:rPr lang="en-US" sz="1100" dirty="0"/>
              <a:t>            }</a:t>
            </a:r>
          </a:p>
          <a:p>
            <a:r>
              <a:rPr lang="en-US" sz="1100" dirty="0"/>
              <a:t>         }      }</a:t>
            </a:r>
          </a:p>
          <a:p>
            <a:r>
              <a:rPr lang="en-US" sz="1100" dirty="0"/>
              <a:t>   } </a:t>
            </a:r>
          </a:p>
          <a:p>
            <a:r>
              <a:rPr lang="en-US" sz="1100" dirty="0"/>
              <a:t>}</a:t>
            </a:r>
          </a:p>
        </p:txBody>
      </p:sp>
    </p:spTree>
    <p:extLst>
      <p:ext uri="{BB962C8B-B14F-4D97-AF65-F5344CB8AC3E}">
        <p14:creationId xmlns:p14="http://schemas.microsoft.com/office/powerpoint/2010/main" xmlns="" val="320261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First Hello World Program</a:t>
            </a:r>
          </a:p>
        </p:txBody>
      </p:sp>
      <p:sp>
        <p:nvSpPr>
          <p:cNvPr id="3" name="Content Placeholder 2"/>
          <p:cNvSpPr>
            <a:spLocks noGrp="1"/>
          </p:cNvSpPr>
          <p:nvPr>
            <p:ph idx="1"/>
          </p:nvPr>
        </p:nvSpPr>
        <p:spPr/>
        <p:txBody>
          <a:bodyPr/>
          <a:lstStyle/>
          <a:p>
            <a:r>
              <a:rPr lang="en-US" sz="2000" dirty="0"/>
              <a:t>Creating your first hello world program is as simple as just entering the following code line −</a:t>
            </a:r>
          </a:p>
          <a:p>
            <a:endParaRPr lang="en-US" sz="2000" dirty="0"/>
          </a:p>
          <a:p>
            <a:r>
              <a:rPr lang="en-US" sz="2000" b="1" dirty="0"/>
              <a:t>class Example {</a:t>
            </a:r>
          </a:p>
          <a:p>
            <a:r>
              <a:rPr lang="en-US" sz="2000" b="1" dirty="0"/>
              <a:t>   static void main(String[] </a:t>
            </a:r>
            <a:r>
              <a:rPr lang="en-US" sz="2000" b="1" dirty="0" err="1"/>
              <a:t>args</a:t>
            </a:r>
            <a:r>
              <a:rPr lang="en-US" sz="2000" b="1" dirty="0"/>
              <a:t>) {</a:t>
            </a:r>
          </a:p>
          <a:p>
            <a:r>
              <a:rPr lang="en-US" sz="2000" b="1" dirty="0"/>
              <a:t>      // Using a simple </a:t>
            </a:r>
            <a:r>
              <a:rPr lang="en-US" sz="2000" b="1" dirty="0" err="1"/>
              <a:t>println</a:t>
            </a:r>
            <a:r>
              <a:rPr lang="en-US" sz="2000" b="1" dirty="0"/>
              <a:t> statement to print output to the console</a:t>
            </a:r>
          </a:p>
          <a:p>
            <a:r>
              <a:rPr lang="en-US" sz="2000" b="1" dirty="0"/>
              <a:t>      </a:t>
            </a:r>
            <a:r>
              <a:rPr lang="en-US" sz="2000" b="1" dirty="0" err="1"/>
              <a:t>println</a:t>
            </a:r>
            <a:r>
              <a:rPr lang="en-US" sz="2000" b="1" dirty="0"/>
              <a:t>('Hello World');</a:t>
            </a:r>
          </a:p>
          <a:p>
            <a:r>
              <a:rPr lang="en-US" sz="2000" b="1" dirty="0"/>
              <a:t>   }</a:t>
            </a:r>
          </a:p>
          <a:p>
            <a:r>
              <a:rPr lang="en-US" sz="2000" b="1" dirty="0"/>
              <a:t>}</a:t>
            </a:r>
          </a:p>
          <a:p>
            <a:endParaRPr lang="en-US" sz="2000" dirty="0"/>
          </a:p>
          <a:p>
            <a:r>
              <a:rPr lang="en-US" sz="2000" dirty="0"/>
              <a:t>OUTPUT:</a:t>
            </a:r>
          </a:p>
          <a:p>
            <a:endParaRPr lang="en-US" sz="2000" dirty="0"/>
          </a:p>
          <a:p>
            <a:r>
              <a:rPr lang="en-US" sz="2000" dirty="0"/>
              <a:t>Hello World</a:t>
            </a:r>
          </a:p>
        </p:txBody>
      </p:sp>
    </p:spTree>
    <p:extLst>
      <p:ext uri="{BB962C8B-B14F-4D97-AF65-F5344CB8AC3E}">
        <p14:creationId xmlns:p14="http://schemas.microsoft.com/office/powerpoint/2010/main" xmlns="" val="28222736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XML Parsing</a:t>
            </a:r>
          </a:p>
          <a:p>
            <a:r>
              <a:rPr lang="en-US" dirty="0"/>
              <a:t>The Groovy </a:t>
            </a:r>
            <a:r>
              <a:rPr lang="en-US" dirty="0" err="1"/>
              <a:t>XmlParser</a:t>
            </a:r>
            <a:r>
              <a:rPr lang="en-US" dirty="0"/>
              <a:t> class employs a simple model for parsing an XML document into a tree of Node instances. Each Node has the name of the XML element, the attributes of the element, and references to any child Nodes. This model is sufficient for most simple XML processing.</a:t>
            </a:r>
          </a:p>
          <a:p>
            <a:endParaRPr lang="en-US" dirty="0"/>
          </a:p>
          <a:p>
            <a:r>
              <a:rPr lang="en-US" dirty="0"/>
              <a:t>Syntax</a:t>
            </a:r>
          </a:p>
          <a:p>
            <a:r>
              <a:rPr lang="en-US" dirty="0"/>
              <a:t>public </a:t>
            </a:r>
            <a:r>
              <a:rPr lang="en-US" dirty="0" err="1"/>
              <a:t>XmlParser</a:t>
            </a:r>
            <a:r>
              <a:rPr lang="en-US" dirty="0"/>
              <a:t>() </a:t>
            </a:r>
          </a:p>
          <a:p>
            <a:r>
              <a:rPr lang="en-US" dirty="0"/>
              <a:t>   throws </a:t>
            </a:r>
            <a:r>
              <a:rPr lang="en-US" dirty="0" err="1"/>
              <a:t>ParserConfigurationException</a:t>
            </a:r>
            <a:r>
              <a:rPr lang="en-US" dirty="0"/>
              <a:t>, </a:t>
            </a:r>
          </a:p>
          <a:p>
            <a:r>
              <a:rPr lang="en-US" dirty="0"/>
              <a:t>      </a:t>
            </a:r>
            <a:r>
              <a:rPr lang="en-US" dirty="0" err="1"/>
              <a:t>SAXException</a:t>
            </a:r>
            <a:endParaRPr lang="en-US" dirty="0"/>
          </a:p>
        </p:txBody>
      </p:sp>
    </p:spTree>
    <p:extLst>
      <p:ext uri="{BB962C8B-B14F-4D97-AF65-F5344CB8AC3E}">
        <p14:creationId xmlns:p14="http://schemas.microsoft.com/office/powerpoint/2010/main" xmlns="" val="1713888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9580" y="1066800"/>
            <a:ext cx="10972800" cy="4754563"/>
          </a:xfrm>
        </p:spPr>
        <p:txBody>
          <a:bodyPr/>
          <a:lstStyle/>
          <a:p>
            <a:r>
              <a:rPr lang="en-US" sz="1000" dirty="0"/>
              <a:t>import </a:t>
            </a:r>
            <a:r>
              <a:rPr lang="en-US" sz="1000" dirty="0" err="1"/>
              <a:t>groovy.xml.MarkupBuilder</a:t>
            </a:r>
            <a:r>
              <a:rPr lang="en-US" sz="1000" dirty="0"/>
              <a:t> </a:t>
            </a:r>
          </a:p>
          <a:p>
            <a:r>
              <a:rPr lang="en-US" sz="1000" dirty="0"/>
              <a:t>import groovy.util.*</a:t>
            </a:r>
          </a:p>
          <a:p>
            <a:r>
              <a:rPr lang="en-US" sz="1000" dirty="0"/>
              <a:t>class Example {</a:t>
            </a:r>
          </a:p>
          <a:p>
            <a:r>
              <a:rPr lang="en-US" sz="1000" dirty="0"/>
              <a:t>   static void main(String[] </a:t>
            </a:r>
            <a:r>
              <a:rPr lang="en-US" sz="1000" dirty="0" err="1"/>
              <a:t>args</a:t>
            </a:r>
            <a:r>
              <a:rPr lang="en-US" sz="1000" dirty="0"/>
              <a:t>) { </a:t>
            </a:r>
          </a:p>
          <a:p>
            <a:r>
              <a:rPr lang="en-US" sz="1000" dirty="0"/>
              <a:t>      def parser = new </a:t>
            </a:r>
            <a:r>
              <a:rPr lang="en-US" sz="1000" dirty="0" err="1"/>
              <a:t>XmlParser</a:t>
            </a:r>
            <a:r>
              <a:rPr lang="en-US" sz="1000" dirty="0"/>
              <a:t>()</a:t>
            </a:r>
          </a:p>
          <a:p>
            <a:r>
              <a:rPr lang="en-US" sz="1000" dirty="0"/>
              <a:t>      def doc = </a:t>
            </a:r>
            <a:r>
              <a:rPr lang="en-US" sz="1000" dirty="0" err="1"/>
              <a:t>parser.parse</a:t>
            </a:r>
            <a:r>
              <a:rPr lang="en-US" sz="1000" dirty="0"/>
              <a:t>("D:\\Movies.xml");</a:t>
            </a:r>
          </a:p>
          <a:p>
            <a:r>
              <a:rPr lang="en-US" sz="1000" dirty="0"/>
              <a:t>		</a:t>
            </a:r>
          </a:p>
          <a:p>
            <a:r>
              <a:rPr lang="en-US" sz="1000" dirty="0"/>
              <a:t>      </a:t>
            </a:r>
            <a:r>
              <a:rPr lang="en-US" sz="1000" dirty="0" err="1"/>
              <a:t>doc.movie.each</a:t>
            </a:r>
            <a:r>
              <a:rPr lang="en-US" sz="1000" dirty="0"/>
              <a:t>{</a:t>
            </a:r>
          </a:p>
          <a:p>
            <a:r>
              <a:rPr lang="en-US" sz="1000" dirty="0"/>
              <a:t>         </a:t>
            </a:r>
            <a:r>
              <a:rPr lang="en-US" sz="1000" dirty="0" err="1"/>
              <a:t>bk</a:t>
            </a:r>
            <a:r>
              <a:rPr lang="en-US" sz="1000" dirty="0"/>
              <a:t>-&gt;</a:t>
            </a:r>
          </a:p>
          <a:p>
            <a:r>
              <a:rPr lang="en-US" sz="1000" dirty="0"/>
              <a:t>         print("Movie Name:")</a:t>
            </a:r>
          </a:p>
          <a:p>
            <a:r>
              <a:rPr lang="en-US" sz="1000" dirty="0"/>
              <a:t>         </a:t>
            </a:r>
            <a:r>
              <a:rPr lang="en-US" sz="1000" dirty="0" err="1"/>
              <a:t>println</a:t>
            </a:r>
            <a:r>
              <a:rPr lang="en-US" sz="1000" dirty="0"/>
              <a:t> "${</a:t>
            </a:r>
            <a:r>
              <a:rPr lang="en-US" sz="1000" dirty="0" err="1"/>
              <a:t>bk</a:t>
            </a:r>
            <a:r>
              <a:rPr lang="en-US" sz="1000" dirty="0"/>
              <a:t>['@title']}"</a:t>
            </a:r>
          </a:p>
          <a:p>
            <a:r>
              <a:rPr lang="en-US" sz="1000" dirty="0"/>
              <a:t>			</a:t>
            </a:r>
          </a:p>
          <a:p>
            <a:r>
              <a:rPr lang="en-US" sz="1000" dirty="0"/>
              <a:t>         print("Movie Type:")</a:t>
            </a:r>
          </a:p>
          <a:p>
            <a:r>
              <a:rPr lang="en-US" sz="1000" dirty="0"/>
              <a:t>         </a:t>
            </a:r>
            <a:r>
              <a:rPr lang="en-US" sz="1000" dirty="0" err="1"/>
              <a:t>println</a:t>
            </a:r>
            <a:r>
              <a:rPr lang="en-US" sz="1000" dirty="0"/>
              <a:t> "${</a:t>
            </a:r>
            <a:r>
              <a:rPr lang="en-US" sz="1000" dirty="0" err="1"/>
              <a:t>bk.type</a:t>
            </a:r>
            <a:r>
              <a:rPr lang="en-US" sz="1000" dirty="0"/>
              <a:t>[0].text()}"</a:t>
            </a:r>
          </a:p>
          <a:p>
            <a:r>
              <a:rPr lang="en-US" sz="1000" dirty="0"/>
              <a:t>			</a:t>
            </a:r>
          </a:p>
          <a:p>
            <a:r>
              <a:rPr lang="en-US" sz="1000" dirty="0"/>
              <a:t>         print("Movie Format:")</a:t>
            </a:r>
          </a:p>
          <a:p>
            <a:r>
              <a:rPr lang="en-US" sz="1000" dirty="0"/>
              <a:t>         </a:t>
            </a:r>
            <a:r>
              <a:rPr lang="en-US" sz="1000" dirty="0" err="1"/>
              <a:t>println</a:t>
            </a:r>
            <a:r>
              <a:rPr lang="en-US" sz="1000" dirty="0"/>
              <a:t> "${</a:t>
            </a:r>
            <a:r>
              <a:rPr lang="en-US" sz="1000" dirty="0" err="1"/>
              <a:t>bk.format</a:t>
            </a:r>
            <a:r>
              <a:rPr lang="en-US" sz="1000" dirty="0"/>
              <a:t>[0].text()}"</a:t>
            </a:r>
          </a:p>
          <a:p>
            <a:r>
              <a:rPr lang="en-US" sz="1000" dirty="0"/>
              <a:t>			</a:t>
            </a:r>
          </a:p>
          <a:p>
            <a:r>
              <a:rPr lang="en-US" sz="1000" dirty="0"/>
              <a:t>         print("Movie year:")</a:t>
            </a:r>
          </a:p>
          <a:p>
            <a:r>
              <a:rPr lang="en-US" sz="1000" dirty="0"/>
              <a:t>         </a:t>
            </a:r>
            <a:r>
              <a:rPr lang="en-US" sz="1000" dirty="0" err="1"/>
              <a:t>println</a:t>
            </a:r>
            <a:r>
              <a:rPr lang="en-US" sz="1000" dirty="0"/>
              <a:t> "${</a:t>
            </a:r>
            <a:r>
              <a:rPr lang="en-US" sz="1000" dirty="0" err="1"/>
              <a:t>bk.year</a:t>
            </a:r>
            <a:r>
              <a:rPr lang="en-US" sz="1000" dirty="0"/>
              <a:t>[0].text()}"</a:t>
            </a:r>
          </a:p>
          <a:p>
            <a:r>
              <a:rPr lang="en-US" sz="1000" dirty="0"/>
              <a:t>			</a:t>
            </a:r>
          </a:p>
          <a:p>
            <a:r>
              <a:rPr lang="en-US" sz="1000" dirty="0"/>
              <a:t>         print("Movie rating:")</a:t>
            </a:r>
          </a:p>
          <a:p>
            <a:r>
              <a:rPr lang="en-US" sz="1000" dirty="0"/>
              <a:t>         </a:t>
            </a:r>
            <a:r>
              <a:rPr lang="en-US" sz="1000" dirty="0" err="1"/>
              <a:t>println</a:t>
            </a:r>
            <a:r>
              <a:rPr lang="en-US" sz="1000" dirty="0"/>
              <a:t> "${</a:t>
            </a:r>
            <a:r>
              <a:rPr lang="en-US" sz="1000" dirty="0" err="1"/>
              <a:t>bk.rating</a:t>
            </a:r>
            <a:r>
              <a:rPr lang="en-US" sz="1000" dirty="0"/>
              <a:t>[0].text()}"</a:t>
            </a:r>
          </a:p>
          <a:p>
            <a:r>
              <a:rPr lang="en-US" sz="1000" dirty="0"/>
              <a:t>			</a:t>
            </a:r>
          </a:p>
          <a:p>
            <a:r>
              <a:rPr lang="en-US" sz="1000" dirty="0"/>
              <a:t>         print("Movie stars:")</a:t>
            </a:r>
          </a:p>
          <a:p>
            <a:r>
              <a:rPr lang="en-US" sz="1000" dirty="0"/>
              <a:t>         </a:t>
            </a:r>
            <a:r>
              <a:rPr lang="en-US" sz="1000" dirty="0" err="1"/>
              <a:t>println</a:t>
            </a:r>
            <a:r>
              <a:rPr lang="en-US" sz="1000" dirty="0"/>
              <a:t> "${</a:t>
            </a:r>
            <a:r>
              <a:rPr lang="en-US" sz="1000" dirty="0" err="1"/>
              <a:t>bk.stars</a:t>
            </a:r>
            <a:r>
              <a:rPr lang="en-US" sz="1000" dirty="0"/>
              <a:t>[0].text()}"</a:t>
            </a:r>
          </a:p>
          <a:p>
            <a:r>
              <a:rPr lang="en-US" sz="1000" dirty="0"/>
              <a:t>			</a:t>
            </a:r>
          </a:p>
          <a:p>
            <a:r>
              <a:rPr lang="en-US" sz="1000" dirty="0"/>
              <a:t>         print("Movie description:")</a:t>
            </a:r>
          </a:p>
          <a:p>
            <a:r>
              <a:rPr lang="en-US" sz="1000" dirty="0"/>
              <a:t>         </a:t>
            </a:r>
            <a:r>
              <a:rPr lang="en-US" sz="1000" dirty="0" err="1"/>
              <a:t>println</a:t>
            </a:r>
            <a:r>
              <a:rPr lang="en-US" sz="1000" dirty="0"/>
              <a:t> "${</a:t>
            </a:r>
            <a:r>
              <a:rPr lang="en-US" sz="1000" dirty="0" err="1"/>
              <a:t>bk.description</a:t>
            </a:r>
            <a:r>
              <a:rPr lang="en-US" sz="1000" dirty="0"/>
              <a:t>[0].text()}"</a:t>
            </a:r>
          </a:p>
          <a:p>
            <a:r>
              <a:rPr lang="en-US" sz="1000" dirty="0"/>
              <a:t>         </a:t>
            </a:r>
            <a:r>
              <a:rPr lang="en-US" sz="1000" dirty="0" err="1"/>
              <a:t>println</a:t>
            </a:r>
            <a:r>
              <a:rPr lang="en-US" sz="1000" dirty="0"/>
              <a:t>("*******************************")</a:t>
            </a:r>
          </a:p>
          <a:p>
            <a:r>
              <a:rPr lang="en-US" sz="1000" dirty="0"/>
              <a:t>      }   }}</a:t>
            </a:r>
          </a:p>
        </p:txBody>
      </p:sp>
      <p:sp>
        <p:nvSpPr>
          <p:cNvPr id="4" name="Rectangle 3"/>
          <p:cNvSpPr/>
          <p:nvPr/>
        </p:nvSpPr>
        <p:spPr>
          <a:xfrm>
            <a:off x="5642610" y="1475165"/>
            <a:ext cx="6096000" cy="2031325"/>
          </a:xfrm>
          <a:prstGeom prst="rect">
            <a:avLst/>
          </a:prstGeom>
        </p:spPr>
        <p:txBody>
          <a:bodyPr>
            <a:spAutoFit/>
          </a:bodyPr>
          <a:lstStyle/>
          <a:p>
            <a:r>
              <a:rPr lang="en-US" dirty="0">
                <a:solidFill>
                  <a:srgbClr val="000000"/>
                </a:solidFill>
                <a:latin typeface="Verdana" panose="020B0604030504040204" pitchFamily="34" charset="0"/>
              </a:rPr>
              <a:t>Let’s assume we have the same document called Movies.xml and we wanted to parse the XML document and display a proper output to the user. The following </a:t>
            </a:r>
            <a:r>
              <a:rPr lang="en-US" dirty="0" err="1">
                <a:solidFill>
                  <a:srgbClr val="000000"/>
                </a:solidFill>
                <a:latin typeface="Verdana" panose="020B0604030504040204" pitchFamily="34" charset="0"/>
              </a:rPr>
              <a:t>codeis</a:t>
            </a:r>
            <a:r>
              <a:rPr lang="en-US" dirty="0">
                <a:solidFill>
                  <a:srgbClr val="000000"/>
                </a:solidFill>
                <a:latin typeface="Verdana" panose="020B0604030504040204" pitchFamily="34" charset="0"/>
              </a:rPr>
              <a:t> a snippet of how we can traverse through the entire content of the XML document and display a proper response to the user.</a:t>
            </a:r>
            <a:endParaRPr lang="en-US" dirty="0"/>
          </a:p>
        </p:txBody>
      </p:sp>
    </p:spTree>
    <p:extLst>
      <p:ext uri="{BB962C8B-B14F-4D97-AF65-F5344CB8AC3E}">
        <p14:creationId xmlns:p14="http://schemas.microsoft.com/office/powerpoint/2010/main" xmlns="" val="2968577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83000255"/>
              </p:ext>
            </p:extLst>
          </p:nvPr>
        </p:nvGraphicFramePr>
        <p:xfrm>
          <a:off x="1451610" y="1462881"/>
          <a:ext cx="8675370" cy="3200400"/>
        </p:xfrm>
        <a:graphic>
          <a:graphicData uri="http://schemas.openxmlformats.org/drawingml/2006/table">
            <a:tbl>
              <a:tblPr/>
              <a:tblGrid>
                <a:gridCol w="4337685">
                  <a:extLst>
                    <a:ext uri="{9D8B030D-6E8A-4147-A177-3AD203B41FA5}">
                      <a16:colId xmlns="" xmlns:a16="http://schemas.microsoft.com/office/drawing/2014/main" val="64938708"/>
                    </a:ext>
                  </a:extLst>
                </a:gridCol>
                <a:gridCol w="4337685">
                  <a:extLst>
                    <a:ext uri="{9D8B030D-6E8A-4147-A177-3AD203B41FA5}">
                      <a16:colId xmlns="" xmlns:a16="http://schemas.microsoft.com/office/drawing/2014/main" val="2975702115"/>
                    </a:ext>
                  </a:extLst>
                </a:gridCol>
              </a:tblGrid>
              <a:tr h="0">
                <a:tc>
                  <a:txBody>
                    <a:bodyPr/>
                    <a:lstStyle/>
                    <a:p>
                      <a:pPr algn="l" fontAlgn="t"/>
                      <a:r>
                        <a:rPr lang="en-US">
                          <a:effectLst/>
                        </a:rPr>
                        <a:t>Function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Libraries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3456464198"/>
                  </a:ext>
                </a:extLst>
              </a:tr>
              <a:tr h="0">
                <a:tc>
                  <a:txBody>
                    <a:bodyPr/>
                    <a:lstStyle/>
                    <a:p>
                      <a:pPr fontAlgn="ctr"/>
                      <a:r>
                        <a:rPr lang="en-US">
                          <a:effectLst/>
                        </a:rPr>
                        <a:t>JsonSlurper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a:solidFill>
                            <a:srgbClr val="000000"/>
                          </a:solidFill>
                          <a:effectLst/>
                        </a:rPr>
                        <a:t>JsonSlurper is a class that parses JSON text or reader content into Groovy data</a:t>
                      </a:r>
                    </a:p>
                    <a:p>
                      <a:pPr algn="just" fontAlgn="t"/>
                      <a:r>
                        <a:rPr lang="en-US">
                          <a:solidFill>
                            <a:srgbClr val="000000"/>
                          </a:solidFill>
                          <a:effectLst/>
                        </a:rPr>
                        <a:t>Structures such as maps, lists and primitive types like Integer, Double, Boolean and 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737856176"/>
                  </a:ext>
                </a:extLst>
              </a:tr>
              <a:tr h="0">
                <a:tc>
                  <a:txBody>
                    <a:bodyPr/>
                    <a:lstStyle/>
                    <a:p>
                      <a:pPr fontAlgn="t"/>
                      <a:r>
                        <a:rPr lang="en-US">
                          <a:effectLst/>
                        </a:rPr>
                        <a:t>JsonOutput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This method is responsible for </a:t>
                      </a:r>
                      <a:r>
                        <a:rPr lang="en-US" dirty="0" err="1">
                          <a:effectLst/>
                        </a:rPr>
                        <a:t>serialising</a:t>
                      </a:r>
                      <a:r>
                        <a:rPr lang="en-US" dirty="0">
                          <a:effectLst/>
                        </a:rPr>
                        <a:t> Groovy objects into JSON strings.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672921736"/>
                  </a:ext>
                </a:extLst>
              </a:tr>
            </a:tbl>
          </a:graphicData>
        </a:graphic>
      </p:graphicFrame>
    </p:spTree>
    <p:extLst>
      <p:ext uri="{BB962C8B-B14F-4D97-AF65-F5344CB8AC3E}">
        <p14:creationId xmlns:p14="http://schemas.microsoft.com/office/powerpoint/2010/main" xmlns="" val="6458147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import </a:t>
            </a:r>
            <a:r>
              <a:rPr lang="en-US" dirty="0" err="1"/>
              <a:t>groovy.json.JsonSlurper</a:t>
            </a:r>
            <a:endParaRPr lang="en-US" dirty="0"/>
          </a:p>
          <a:p>
            <a:r>
              <a:rPr lang="en-US" dirty="0"/>
              <a:t>import </a:t>
            </a:r>
            <a:r>
              <a:rPr lang="en-US" dirty="0" err="1"/>
              <a:t>java.nio.file.Paths</a:t>
            </a:r>
            <a:endParaRPr lang="en-US" dirty="0"/>
          </a:p>
          <a:p>
            <a:r>
              <a:rPr lang="en-US" dirty="0" err="1"/>
              <a:t>JsonSlurper</a:t>
            </a:r>
            <a:r>
              <a:rPr lang="en-US" dirty="0"/>
              <a:t> </a:t>
            </a:r>
            <a:r>
              <a:rPr lang="en-US" dirty="0" err="1"/>
              <a:t>slurper</a:t>
            </a:r>
            <a:r>
              <a:rPr lang="en-US" dirty="0"/>
              <a:t> = new </a:t>
            </a:r>
            <a:r>
              <a:rPr lang="en-US" dirty="0" err="1"/>
              <a:t>JsonSlurper</a:t>
            </a:r>
            <a:r>
              <a:rPr lang="en-US" dirty="0"/>
              <a:t>()</a:t>
            </a:r>
          </a:p>
          <a:p>
            <a:r>
              <a:rPr lang="en-US" dirty="0"/>
              <a:t>def </a:t>
            </a:r>
            <a:r>
              <a:rPr lang="en-US" dirty="0" err="1"/>
              <a:t>studentList</a:t>
            </a:r>
            <a:endParaRPr lang="en-US" dirty="0"/>
          </a:p>
          <a:p>
            <a:r>
              <a:rPr lang="en-US" dirty="0" err="1"/>
              <a:t>Paths.get</a:t>
            </a:r>
            <a:r>
              <a:rPr lang="en-US" dirty="0"/>
              <a:t>('resources/</a:t>
            </a:r>
            <a:r>
              <a:rPr lang="en-US" dirty="0" err="1"/>
              <a:t>report.json</a:t>
            </a:r>
            <a:r>
              <a:rPr lang="en-US" dirty="0"/>
              <a:t>').</a:t>
            </a:r>
            <a:r>
              <a:rPr lang="en-US" dirty="0" err="1"/>
              <a:t>withReader</a:t>
            </a:r>
            <a:r>
              <a:rPr lang="en-US" dirty="0"/>
              <a:t> { reader -&gt;</a:t>
            </a:r>
          </a:p>
          <a:p>
            <a:r>
              <a:rPr lang="en-US" dirty="0"/>
              <a:t>    </a:t>
            </a:r>
            <a:r>
              <a:rPr lang="en-US" dirty="0" err="1"/>
              <a:t>studentList</a:t>
            </a:r>
            <a:r>
              <a:rPr lang="en-US" dirty="0"/>
              <a:t> = </a:t>
            </a:r>
            <a:r>
              <a:rPr lang="en-US" dirty="0" err="1"/>
              <a:t>slurper.parse</a:t>
            </a:r>
            <a:r>
              <a:rPr lang="en-US" dirty="0"/>
              <a:t>(reader)</a:t>
            </a:r>
          </a:p>
          <a:p>
            <a:r>
              <a:rPr lang="en-US" dirty="0"/>
              <a:t>}</a:t>
            </a:r>
          </a:p>
          <a:p>
            <a:r>
              <a:rPr lang="en-US" dirty="0" err="1"/>
              <a:t>println</a:t>
            </a:r>
            <a:r>
              <a:rPr lang="en-US" dirty="0"/>
              <a:t> </a:t>
            </a:r>
            <a:r>
              <a:rPr lang="en-US" dirty="0" err="1"/>
              <a:t>studentList.dump</a:t>
            </a:r>
            <a:r>
              <a:rPr lang="en-US" dirty="0"/>
              <a:t>()</a:t>
            </a:r>
          </a:p>
        </p:txBody>
      </p:sp>
    </p:spTree>
    <p:extLst>
      <p:ext uri="{BB962C8B-B14F-4D97-AF65-F5344CB8AC3E}">
        <p14:creationId xmlns:p14="http://schemas.microsoft.com/office/powerpoint/2010/main" xmlns="" val="32467700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JSON</a:t>
            </a:r>
          </a:p>
        </p:txBody>
      </p:sp>
      <p:sp>
        <p:nvSpPr>
          <p:cNvPr id="3" name="Content Placeholder 2"/>
          <p:cNvSpPr>
            <a:spLocks noGrp="1"/>
          </p:cNvSpPr>
          <p:nvPr>
            <p:ph idx="1"/>
          </p:nvPr>
        </p:nvSpPr>
        <p:spPr>
          <a:xfrm>
            <a:off x="243840" y="1165861"/>
            <a:ext cx="10972800" cy="4754563"/>
          </a:xfrm>
        </p:spPr>
        <p:txBody>
          <a:bodyPr/>
          <a:lstStyle/>
          <a:p>
            <a:r>
              <a:rPr lang="en-US" sz="700" b="1" dirty="0"/>
              <a:t>import </a:t>
            </a:r>
            <a:r>
              <a:rPr lang="en-US" sz="700" b="1" dirty="0" err="1"/>
              <a:t>groovy.json.JsonOutput</a:t>
            </a:r>
            <a:endParaRPr lang="en-US" sz="700" b="1" dirty="0"/>
          </a:p>
          <a:p>
            <a:r>
              <a:rPr lang="en-US" sz="700" b="1" dirty="0"/>
              <a:t>import </a:t>
            </a:r>
            <a:r>
              <a:rPr lang="en-US" sz="700" b="1" dirty="0" err="1"/>
              <a:t>groovy.json.JsonSlurper</a:t>
            </a:r>
            <a:endParaRPr lang="en-US" sz="700" b="1" dirty="0"/>
          </a:p>
          <a:p>
            <a:endParaRPr lang="en-US" sz="700" dirty="0"/>
          </a:p>
          <a:p>
            <a:r>
              <a:rPr lang="en-US" sz="700" b="1" dirty="0"/>
              <a:t>class Position {</a:t>
            </a:r>
          </a:p>
          <a:p>
            <a:r>
              <a:rPr lang="en-US" sz="700" dirty="0"/>
              <a:t>    String department, role</a:t>
            </a:r>
          </a:p>
          <a:p>
            <a:r>
              <a:rPr lang="en-US" sz="700" dirty="0"/>
              <a:t>}</a:t>
            </a:r>
          </a:p>
          <a:p>
            <a:endParaRPr lang="en-US" sz="700" dirty="0"/>
          </a:p>
          <a:p>
            <a:r>
              <a:rPr lang="en-US" sz="700" b="1" dirty="0"/>
              <a:t>class </a:t>
            </a:r>
            <a:r>
              <a:rPr lang="en-US" sz="700" b="1" dirty="0" err="1"/>
              <a:t>StaffMember</a:t>
            </a:r>
            <a:r>
              <a:rPr lang="en-US" sz="700" b="1" dirty="0"/>
              <a:t> {</a:t>
            </a:r>
          </a:p>
          <a:p>
            <a:r>
              <a:rPr lang="en-US" sz="700" dirty="0"/>
              <a:t>    Number id</a:t>
            </a:r>
          </a:p>
          <a:p>
            <a:r>
              <a:rPr lang="en-US" sz="700" dirty="0"/>
              <a:t>    String name</a:t>
            </a:r>
          </a:p>
          <a:p>
            <a:endParaRPr lang="en-US" sz="700" dirty="0"/>
          </a:p>
          <a:p>
            <a:r>
              <a:rPr lang="en-US" sz="700" dirty="0"/>
              <a:t>    Position </a:t>
            </a:r>
            <a:r>
              <a:rPr lang="en-US" sz="700" dirty="0" err="1"/>
              <a:t>position</a:t>
            </a:r>
            <a:endParaRPr lang="en-US" sz="700" dirty="0"/>
          </a:p>
          <a:p>
            <a:endParaRPr lang="en-US" sz="700" dirty="0"/>
          </a:p>
          <a:p>
            <a:r>
              <a:rPr lang="en-US" sz="700" dirty="0"/>
              <a:t>    </a:t>
            </a:r>
            <a:r>
              <a:rPr lang="en-US" sz="700" b="1" dirty="0"/>
              <a:t>def </a:t>
            </a:r>
            <a:r>
              <a:rPr lang="en-US" sz="700" b="1" dirty="0" err="1"/>
              <a:t>displayNameTag</a:t>
            </a:r>
            <a:r>
              <a:rPr lang="en-US" sz="700" b="1" dirty="0"/>
              <a:t>() {</a:t>
            </a:r>
          </a:p>
          <a:p>
            <a:r>
              <a:rPr lang="en-US" sz="700" dirty="0"/>
              <a:t>        "Staff member: $name [$id]\n${</a:t>
            </a:r>
            <a:r>
              <a:rPr lang="en-US" sz="700" dirty="0" err="1"/>
              <a:t>position.role</a:t>
            </a:r>
            <a:r>
              <a:rPr lang="en-US" sz="700" dirty="0"/>
              <a:t>} - ${</a:t>
            </a:r>
            <a:r>
              <a:rPr lang="en-US" sz="700" dirty="0" err="1"/>
              <a:t>position.department</a:t>
            </a:r>
            <a:r>
              <a:rPr lang="en-US" sz="700" dirty="0"/>
              <a:t>}"</a:t>
            </a:r>
          </a:p>
          <a:p>
            <a:r>
              <a:rPr lang="en-US" sz="700" dirty="0"/>
              <a:t>    }</a:t>
            </a:r>
          </a:p>
          <a:p>
            <a:r>
              <a:rPr lang="en-US" sz="700" dirty="0"/>
              <a:t>}</a:t>
            </a:r>
          </a:p>
          <a:p>
            <a:endParaRPr lang="en-US" sz="700" dirty="0"/>
          </a:p>
          <a:p>
            <a:r>
              <a:rPr lang="en-US" sz="700" b="1" dirty="0"/>
              <a:t>def </a:t>
            </a:r>
            <a:r>
              <a:rPr lang="en-US" sz="700" b="1" dirty="0" err="1"/>
              <a:t>staffList</a:t>
            </a:r>
            <a:r>
              <a:rPr lang="en-US" sz="700" b="1" dirty="0"/>
              <a:t> = [</a:t>
            </a:r>
          </a:p>
          <a:p>
            <a:r>
              <a:rPr lang="en-US" sz="700" dirty="0"/>
              <a:t>        </a:t>
            </a:r>
            <a:r>
              <a:rPr lang="en-US" sz="700" b="1" dirty="0"/>
              <a:t>new </a:t>
            </a:r>
            <a:r>
              <a:rPr lang="en-US" sz="700" b="1" dirty="0" err="1"/>
              <a:t>StaffMember</a:t>
            </a:r>
            <a:r>
              <a:rPr lang="en-US" sz="700" b="1" dirty="0"/>
              <a:t>(id: 1234, name: 'Fred </a:t>
            </a:r>
            <a:r>
              <a:rPr lang="en-US" sz="700" b="1" dirty="0" err="1"/>
              <a:t>Nurk</a:t>
            </a:r>
            <a:r>
              <a:rPr lang="en-US" sz="700" b="1" dirty="0"/>
              <a:t>',</a:t>
            </a:r>
          </a:p>
          <a:p>
            <a:r>
              <a:rPr lang="en-US" sz="700" dirty="0"/>
              <a:t>                position: [ department: 'Accounts', role: 'Manager' ] </a:t>
            </a:r>
            <a:r>
              <a:rPr lang="en-US" sz="700" b="1" dirty="0"/>
              <a:t>as Position),</a:t>
            </a:r>
          </a:p>
          <a:p>
            <a:r>
              <a:rPr lang="en-US" sz="700" dirty="0"/>
              <a:t>        </a:t>
            </a:r>
            <a:r>
              <a:rPr lang="en-US" sz="700" b="1" dirty="0"/>
              <a:t>new </a:t>
            </a:r>
            <a:r>
              <a:rPr lang="en-US" sz="700" b="1" dirty="0" err="1"/>
              <a:t>StaffMember</a:t>
            </a:r>
            <a:r>
              <a:rPr lang="en-US" sz="700" b="1" dirty="0"/>
              <a:t>(id: 8673, name: 'Alexa Sample',</a:t>
            </a:r>
          </a:p>
          <a:p>
            <a:r>
              <a:rPr lang="en-US" sz="700" dirty="0"/>
              <a:t>                position: [ department: 'Accounts', role: 'Manager' ] </a:t>
            </a:r>
            <a:r>
              <a:rPr lang="en-US" sz="700" b="1" dirty="0"/>
              <a:t>as Position),</a:t>
            </a:r>
          </a:p>
          <a:p>
            <a:r>
              <a:rPr lang="en-US" sz="700" dirty="0"/>
              <a:t>        </a:t>
            </a:r>
            <a:r>
              <a:rPr lang="en-US" sz="700" b="1" dirty="0"/>
              <a:t>new </a:t>
            </a:r>
            <a:r>
              <a:rPr lang="en-US" sz="700" b="1" dirty="0" err="1"/>
              <a:t>StaffMember</a:t>
            </a:r>
            <a:r>
              <a:rPr lang="en-US" sz="700" b="1" dirty="0"/>
              <a:t>(id: 4568, name: 'Jane Doe',</a:t>
            </a:r>
          </a:p>
          <a:p>
            <a:r>
              <a:rPr lang="en-US" sz="700" dirty="0"/>
              <a:t>                position: [ department: 'Accounts', role: 'Manager' ] </a:t>
            </a:r>
            <a:r>
              <a:rPr lang="en-US" sz="700" b="1" dirty="0"/>
              <a:t>as Position),</a:t>
            </a:r>
          </a:p>
          <a:p>
            <a:r>
              <a:rPr lang="en-US" sz="700" dirty="0"/>
              <a:t>        </a:t>
            </a:r>
            <a:r>
              <a:rPr lang="en-US" sz="700" b="1" dirty="0"/>
              <a:t>new </a:t>
            </a:r>
            <a:r>
              <a:rPr lang="en-US" sz="700" b="1" dirty="0" err="1"/>
              <a:t>StaffMember</a:t>
            </a:r>
            <a:r>
              <a:rPr lang="en-US" sz="700" b="1" dirty="0"/>
              <a:t>(id: 8473, name: 'Ian Random',</a:t>
            </a:r>
          </a:p>
          <a:p>
            <a:r>
              <a:rPr lang="en-US" sz="700" dirty="0"/>
              <a:t>                position: [ department: 'Accounts', role: 'Manager' ] </a:t>
            </a:r>
            <a:r>
              <a:rPr lang="en-US" sz="700" b="1" dirty="0"/>
              <a:t>as Position)</a:t>
            </a:r>
          </a:p>
          <a:p>
            <a:r>
              <a:rPr lang="en-US" sz="700" dirty="0"/>
              <a:t>]</a:t>
            </a:r>
          </a:p>
          <a:p>
            <a:endParaRPr lang="en-US" sz="700" dirty="0"/>
          </a:p>
          <a:p>
            <a:r>
              <a:rPr lang="en-US" sz="700" dirty="0"/>
              <a:t>//Convert the </a:t>
            </a:r>
            <a:r>
              <a:rPr lang="en-US" sz="700" dirty="0" err="1"/>
              <a:t>staffList</a:t>
            </a:r>
            <a:r>
              <a:rPr lang="en-US" sz="700" dirty="0"/>
              <a:t> to JSON using </a:t>
            </a:r>
            <a:r>
              <a:rPr lang="en-US" sz="700" dirty="0" err="1"/>
              <a:t>JsonOutput</a:t>
            </a:r>
            <a:endParaRPr lang="en-US" sz="700" dirty="0"/>
          </a:p>
          <a:p>
            <a:r>
              <a:rPr lang="en-US" sz="700" b="1" dirty="0"/>
              <a:t>def </a:t>
            </a:r>
            <a:r>
              <a:rPr lang="en-US" sz="700" b="1" dirty="0" err="1"/>
              <a:t>json</a:t>
            </a:r>
            <a:r>
              <a:rPr lang="en-US" sz="700" b="1" dirty="0"/>
              <a:t> = </a:t>
            </a:r>
            <a:r>
              <a:rPr lang="en-US" sz="700" b="1" dirty="0" err="1"/>
              <a:t>JsonOutput.</a:t>
            </a:r>
            <a:r>
              <a:rPr lang="en-US" sz="700" b="1" i="1" dirty="0" err="1"/>
              <a:t>toJson</a:t>
            </a:r>
            <a:r>
              <a:rPr lang="en-US" sz="700" b="1" i="1" dirty="0"/>
              <a:t>(</a:t>
            </a:r>
            <a:r>
              <a:rPr lang="en-US" sz="700" b="1" i="1" dirty="0" err="1"/>
              <a:t>staffList</a:t>
            </a:r>
            <a:r>
              <a:rPr lang="en-US" sz="700" b="1" i="1" dirty="0"/>
              <a:t>)</a:t>
            </a:r>
          </a:p>
          <a:p>
            <a:r>
              <a:rPr lang="en-US" sz="700" dirty="0" err="1"/>
              <a:t>println</a:t>
            </a:r>
            <a:r>
              <a:rPr lang="en-US" sz="700" dirty="0"/>
              <a:t> </a:t>
            </a:r>
            <a:r>
              <a:rPr lang="en-US" sz="700" dirty="0" err="1"/>
              <a:t>JsonOutput.</a:t>
            </a:r>
            <a:r>
              <a:rPr lang="en-US" sz="700" i="1" dirty="0" err="1"/>
              <a:t>prettyPrint</a:t>
            </a:r>
            <a:r>
              <a:rPr lang="en-US" sz="700" i="1" dirty="0"/>
              <a:t>(</a:t>
            </a:r>
            <a:r>
              <a:rPr lang="en-US" sz="700" i="1" dirty="0" err="1"/>
              <a:t>json</a:t>
            </a:r>
            <a:r>
              <a:rPr lang="en-US" sz="700" i="1" dirty="0"/>
              <a:t>)</a:t>
            </a:r>
          </a:p>
          <a:p>
            <a:endParaRPr lang="en-US" sz="700" dirty="0"/>
          </a:p>
          <a:p>
            <a:r>
              <a:rPr lang="en-US" sz="700" dirty="0"/>
              <a:t>//Now read the JSON back in using </a:t>
            </a:r>
            <a:r>
              <a:rPr lang="en-US" sz="700" dirty="0" err="1"/>
              <a:t>JsonSlurper</a:t>
            </a:r>
            <a:endParaRPr lang="en-US" sz="700" dirty="0"/>
          </a:p>
          <a:p>
            <a:r>
              <a:rPr lang="en-US" sz="700" dirty="0" err="1"/>
              <a:t>JsonSlurper</a:t>
            </a:r>
            <a:r>
              <a:rPr lang="en-US" sz="700" dirty="0"/>
              <a:t> </a:t>
            </a:r>
            <a:r>
              <a:rPr lang="en-US" sz="700" dirty="0" err="1"/>
              <a:t>slurper</a:t>
            </a:r>
            <a:r>
              <a:rPr lang="en-US" sz="700" dirty="0"/>
              <a:t> = </a:t>
            </a:r>
            <a:r>
              <a:rPr lang="en-US" sz="700" b="1" dirty="0"/>
              <a:t>new </a:t>
            </a:r>
            <a:r>
              <a:rPr lang="en-US" sz="700" b="1" dirty="0" err="1"/>
              <a:t>JsonSlurper</a:t>
            </a:r>
            <a:r>
              <a:rPr lang="en-US" sz="700" b="1" dirty="0"/>
              <a:t>()</a:t>
            </a:r>
          </a:p>
          <a:p>
            <a:r>
              <a:rPr lang="en-US" sz="700" b="1" dirty="0"/>
              <a:t>def </a:t>
            </a:r>
            <a:r>
              <a:rPr lang="en-US" sz="700" b="1" dirty="0" err="1"/>
              <a:t>staffListImport</a:t>
            </a:r>
            <a:r>
              <a:rPr lang="en-US" sz="700" b="1" dirty="0"/>
              <a:t> = </a:t>
            </a:r>
            <a:r>
              <a:rPr lang="en-US" sz="700" b="1" dirty="0" err="1"/>
              <a:t>slurper.parseText</a:t>
            </a:r>
            <a:r>
              <a:rPr lang="en-US" sz="700" b="1" dirty="0"/>
              <a:t>(</a:t>
            </a:r>
            <a:r>
              <a:rPr lang="en-US" sz="700" b="1" dirty="0" err="1"/>
              <a:t>json</a:t>
            </a:r>
            <a:r>
              <a:rPr lang="en-US" sz="700" b="1" dirty="0"/>
              <a:t>)</a:t>
            </a:r>
          </a:p>
          <a:p>
            <a:endParaRPr lang="en-US" sz="700" dirty="0"/>
          </a:p>
          <a:p>
            <a:r>
              <a:rPr lang="en-US" sz="700" b="1" dirty="0"/>
              <a:t>for (person in </a:t>
            </a:r>
            <a:r>
              <a:rPr lang="en-US" sz="700" b="1" dirty="0" err="1"/>
              <a:t>staffListImport</a:t>
            </a:r>
            <a:r>
              <a:rPr lang="en-US" sz="700" b="1" dirty="0"/>
              <a:t>) {</a:t>
            </a:r>
          </a:p>
          <a:p>
            <a:r>
              <a:rPr lang="en-US" sz="700" dirty="0"/>
              <a:t>    </a:t>
            </a:r>
            <a:r>
              <a:rPr lang="en-US" sz="700" dirty="0" err="1"/>
              <a:t>StaffMember</a:t>
            </a:r>
            <a:r>
              <a:rPr lang="en-US" sz="700" dirty="0"/>
              <a:t> staff = person </a:t>
            </a:r>
            <a:r>
              <a:rPr lang="en-US" sz="700" b="1" dirty="0"/>
              <a:t>as </a:t>
            </a:r>
            <a:r>
              <a:rPr lang="en-US" sz="700" b="1" dirty="0" err="1"/>
              <a:t>StaffMember</a:t>
            </a:r>
            <a:endParaRPr lang="en-US" sz="700" b="1" dirty="0"/>
          </a:p>
          <a:p>
            <a:r>
              <a:rPr lang="en-US" sz="700" dirty="0"/>
              <a:t>    </a:t>
            </a:r>
            <a:r>
              <a:rPr lang="en-US" sz="700" dirty="0" err="1"/>
              <a:t>println</a:t>
            </a:r>
            <a:r>
              <a:rPr lang="en-US" sz="700" dirty="0"/>
              <a:t> </a:t>
            </a:r>
            <a:r>
              <a:rPr lang="en-US" sz="700" dirty="0" err="1"/>
              <a:t>staff.displayNameTag</a:t>
            </a:r>
            <a:r>
              <a:rPr lang="en-US" sz="700" dirty="0"/>
              <a:t>()</a:t>
            </a:r>
          </a:p>
          <a:p>
            <a:r>
              <a:rPr lang="en-US" sz="700" dirty="0"/>
              <a:t>}</a:t>
            </a:r>
          </a:p>
        </p:txBody>
      </p:sp>
    </p:spTree>
    <p:extLst>
      <p:ext uri="{BB962C8B-B14F-4D97-AF65-F5344CB8AC3E}">
        <p14:creationId xmlns:p14="http://schemas.microsoft.com/office/powerpoint/2010/main" xmlns="" val="35393576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JSON</a:t>
            </a:r>
          </a:p>
        </p:txBody>
      </p:sp>
      <p:sp>
        <p:nvSpPr>
          <p:cNvPr id="3" name="Content Placeholder 2"/>
          <p:cNvSpPr>
            <a:spLocks noGrp="1"/>
          </p:cNvSpPr>
          <p:nvPr>
            <p:ph idx="1"/>
          </p:nvPr>
        </p:nvSpPr>
        <p:spPr/>
        <p:txBody>
          <a:bodyPr/>
          <a:lstStyle/>
          <a:p>
            <a:r>
              <a:rPr lang="en-US" sz="1800" b="1" dirty="0"/>
              <a:t>import </a:t>
            </a:r>
            <a:r>
              <a:rPr lang="en-US" sz="1800" b="1" dirty="0" err="1"/>
              <a:t>groovy.json.JsonBuilder</a:t>
            </a:r>
            <a:endParaRPr lang="en-US" sz="1800" b="1" dirty="0"/>
          </a:p>
          <a:p>
            <a:endParaRPr lang="en-US" sz="1800" dirty="0"/>
          </a:p>
          <a:p>
            <a:r>
              <a:rPr lang="en-US" sz="1800" b="1" dirty="0"/>
              <a:t>def </a:t>
            </a:r>
            <a:r>
              <a:rPr lang="en-US" sz="1800" b="1" dirty="0" err="1"/>
              <a:t>json</a:t>
            </a:r>
            <a:r>
              <a:rPr lang="en-US" sz="1800" b="1" dirty="0"/>
              <a:t> = new </a:t>
            </a:r>
            <a:r>
              <a:rPr lang="en-US" sz="1800" b="1" dirty="0" err="1"/>
              <a:t>JsonBuilder</a:t>
            </a:r>
            <a:r>
              <a:rPr lang="en-US" sz="1800" b="1" dirty="0"/>
              <a:t>()</a:t>
            </a:r>
          </a:p>
          <a:p>
            <a:r>
              <a:rPr lang="en-US" sz="1800" b="1" dirty="0"/>
              <a:t>def </a:t>
            </a:r>
            <a:r>
              <a:rPr lang="en-US" sz="1800" b="1" dirty="0" err="1"/>
              <a:t>staffListExport</a:t>
            </a:r>
            <a:r>
              <a:rPr lang="en-US" sz="1800" b="1" dirty="0"/>
              <a:t> = </a:t>
            </a:r>
            <a:r>
              <a:rPr lang="en-US" sz="1800" b="1" dirty="0" err="1"/>
              <a:t>json.</a:t>
            </a:r>
            <a:r>
              <a:rPr lang="en-US" sz="1800" b="1" u="sng" dirty="0" err="1"/>
              <a:t>staff</a:t>
            </a:r>
            <a:r>
              <a:rPr lang="en-US" sz="1800" b="1" u="sng" dirty="0"/>
              <a:t> {</a:t>
            </a:r>
          </a:p>
          <a:p>
            <a:r>
              <a:rPr lang="en-US" sz="1800" dirty="0"/>
              <a:t>    '1234' {</a:t>
            </a:r>
          </a:p>
          <a:p>
            <a:r>
              <a:rPr lang="en-US" sz="1800" dirty="0"/>
              <a:t>        </a:t>
            </a:r>
            <a:r>
              <a:rPr lang="en-US" sz="1800" u="sng" dirty="0"/>
              <a:t>id 1234</a:t>
            </a:r>
          </a:p>
          <a:p>
            <a:r>
              <a:rPr lang="en-US" sz="1800" dirty="0"/>
              <a:t>        </a:t>
            </a:r>
            <a:r>
              <a:rPr lang="en-US" sz="1800" u="sng" dirty="0"/>
              <a:t>name 'Fred </a:t>
            </a:r>
            <a:r>
              <a:rPr lang="en-US" sz="1800" u="sng" dirty="0" err="1"/>
              <a:t>Nurk</a:t>
            </a:r>
            <a:r>
              <a:rPr lang="en-US" sz="1800" u="sng" dirty="0"/>
              <a:t>'</a:t>
            </a:r>
          </a:p>
          <a:p>
            <a:r>
              <a:rPr lang="en-US" sz="1800" dirty="0"/>
              <a:t>        </a:t>
            </a:r>
            <a:r>
              <a:rPr lang="en-US" sz="1800" u="sng" dirty="0"/>
              <a:t>position (</a:t>
            </a:r>
          </a:p>
          <a:p>
            <a:r>
              <a:rPr lang="en-US" sz="1800" dirty="0"/>
              <a:t>            department: 'Accounts',</a:t>
            </a:r>
          </a:p>
          <a:p>
            <a:r>
              <a:rPr lang="en-US" sz="1800" dirty="0"/>
              <a:t>            role: 'Manager'</a:t>
            </a:r>
          </a:p>
          <a:p>
            <a:r>
              <a:rPr lang="en-US" sz="1800" dirty="0"/>
              <a:t>        )</a:t>
            </a:r>
          </a:p>
          <a:p>
            <a:r>
              <a:rPr lang="en-US" sz="1800" dirty="0"/>
              <a:t>    }</a:t>
            </a:r>
          </a:p>
          <a:p>
            <a:r>
              <a:rPr lang="en-US" sz="1800" dirty="0"/>
              <a:t>}</a:t>
            </a:r>
          </a:p>
          <a:p>
            <a:endParaRPr lang="en-US" sz="1800" dirty="0"/>
          </a:p>
          <a:p>
            <a:r>
              <a:rPr lang="en-US" sz="1800" dirty="0" err="1"/>
              <a:t>println</a:t>
            </a:r>
            <a:r>
              <a:rPr lang="en-US" sz="1800" dirty="0"/>
              <a:t> </a:t>
            </a:r>
            <a:r>
              <a:rPr lang="en-US" sz="1800" dirty="0" err="1"/>
              <a:t>json.toPrettyString</a:t>
            </a:r>
            <a:r>
              <a:rPr lang="en-US" sz="1800" dirty="0"/>
              <a:t>()</a:t>
            </a:r>
          </a:p>
        </p:txBody>
      </p:sp>
    </p:spTree>
    <p:extLst>
      <p:ext uri="{BB962C8B-B14F-4D97-AF65-F5344CB8AC3E}">
        <p14:creationId xmlns:p14="http://schemas.microsoft.com/office/powerpoint/2010/main" xmlns="" val="1181075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Connectivity with MYSQL</a:t>
            </a:r>
          </a:p>
        </p:txBody>
      </p:sp>
      <p:sp>
        <p:nvSpPr>
          <p:cNvPr id="3" name="Content Placeholder 2"/>
          <p:cNvSpPr>
            <a:spLocks noGrp="1"/>
          </p:cNvSpPr>
          <p:nvPr>
            <p:ph idx="1"/>
          </p:nvPr>
        </p:nvSpPr>
        <p:spPr>
          <a:xfrm>
            <a:off x="609600" y="1383031"/>
            <a:ext cx="10972800" cy="4754563"/>
          </a:xfrm>
        </p:spPr>
        <p:txBody>
          <a:bodyPr/>
          <a:lstStyle/>
          <a:p>
            <a:r>
              <a:rPr lang="en-US" sz="1400" b="1" dirty="0"/>
              <a:t>import </a:t>
            </a:r>
            <a:r>
              <a:rPr lang="en-US" sz="1400" b="1" dirty="0" err="1"/>
              <a:t>java.sql</a:t>
            </a:r>
            <a:r>
              <a:rPr lang="en-US" sz="1400" b="1" dirty="0"/>
              <a:t>.*; </a:t>
            </a:r>
          </a:p>
          <a:p>
            <a:r>
              <a:rPr lang="en-US" sz="1400" b="1" dirty="0"/>
              <a:t>import </a:t>
            </a:r>
            <a:r>
              <a:rPr lang="en-US" sz="1400" b="1" dirty="0" err="1"/>
              <a:t>groovy.sql.Sql</a:t>
            </a:r>
            <a:r>
              <a:rPr lang="en-US" sz="1400" b="1" dirty="0"/>
              <a:t> </a:t>
            </a:r>
          </a:p>
          <a:p>
            <a:endParaRPr lang="en-US" sz="1400" dirty="0"/>
          </a:p>
          <a:p>
            <a:r>
              <a:rPr lang="en-US" sz="1400" b="1" dirty="0"/>
              <a:t>class </a:t>
            </a:r>
            <a:r>
              <a:rPr lang="en-US" sz="1400" b="1" dirty="0" err="1"/>
              <a:t>TestingApplication</a:t>
            </a:r>
            <a:r>
              <a:rPr lang="en-US" sz="1400" b="1" dirty="0"/>
              <a:t> {</a:t>
            </a:r>
          </a:p>
          <a:p>
            <a:r>
              <a:rPr lang="en-US" sz="1400" dirty="0"/>
              <a:t>   </a:t>
            </a:r>
            <a:r>
              <a:rPr lang="en-US" sz="1400" b="1" dirty="0"/>
              <a:t>static void main(String[] </a:t>
            </a:r>
            <a:r>
              <a:rPr lang="en-US" sz="1400" b="1" dirty="0" err="1"/>
              <a:t>args</a:t>
            </a:r>
            <a:r>
              <a:rPr lang="en-US" sz="1400" b="1" dirty="0"/>
              <a:t>) {</a:t>
            </a:r>
          </a:p>
          <a:p>
            <a:r>
              <a:rPr lang="en-US" sz="1400" dirty="0"/>
              <a:t>      // Creating a connection to the database</a:t>
            </a:r>
          </a:p>
          <a:p>
            <a:r>
              <a:rPr lang="en-US" sz="1400" dirty="0"/>
              <a:t>      </a:t>
            </a:r>
            <a:r>
              <a:rPr lang="en-US" sz="1400" b="1" dirty="0"/>
              <a:t>def </a:t>
            </a:r>
            <a:r>
              <a:rPr lang="en-US" sz="1400" b="1" dirty="0" err="1"/>
              <a:t>sql</a:t>
            </a:r>
            <a:r>
              <a:rPr lang="en-US" sz="1400" b="1" dirty="0"/>
              <a:t> = </a:t>
            </a:r>
            <a:r>
              <a:rPr lang="en-US" sz="1400" b="1" dirty="0" err="1"/>
              <a:t>Sql.</a:t>
            </a:r>
            <a:r>
              <a:rPr lang="en-US" sz="1400" b="1" i="1" dirty="0" err="1"/>
              <a:t>newInstance</a:t>
            </a:r>
            <a:r>
              <a:rPr lang="en-US" sz="1400" b="1" i="1" dirty="0"/>
              <a:t>('</a:t>
            </a:r>
            <a:r>
              <a:rPr lang="en-US" sz="1400" b="1" i="1" dirty="0" err="1"/>
              <a:t>jdbc:mysql</a:t>
            </a:r>
            <a:r>
              <a:rPr lang="en-US" sz="1400" b="1" i="1" dirty="0"/>
              <a:t>://localhost:3306/</a:t>
            </a:r>
            <a:r>
              <a:rPr lang="en-US" sz="1400" b="1" i="1" dirty="0" err="1"/>
              <a:t>shital</a:t>
            </a:r>
            <a:r>
              <a:rPr lang="en-US" sz="1400" b="1" i="1" dirty="0"/>
              <a:t>', </a:t>
            </a:r>
          </a:p>
          <a:p>
            <a:r>
              <a:rPr lang="en-US" sz="1400" dirty="0"/>
              <a:t>         'root', '</a:t>
            </a:r>
            <a:r>
              <a:rPr lang="en-US" sz="1400" dirty="0" err="1"/>
              <a:t>shital</a:t>
            </a:r>
            <a:r>
              <a:rPr lang="en-US" sz="1400" dirty="0"/>
              <a:t>', '</a:t>
            </a:r>
            <a:r>
              <a:rPr lang="en-US" sz="1400" dirty="0" err="1"/>
              <a:t>com.mysql.jdbc.Driver</a:t>
            </a:r>
            <a:r>
              <a:rPr lang="en-US" sz="1400" dirty="0"/>
              <a:t>')</a:t>
            </a:r>
          </a:p>
          <a:p>
            <a:endParaRPr lang="en-US" sz="1400" dirty="0"/>
          </a:p>
          <a:p>
            <a:r>
              <a:rPr lang="en-US" sz="1400" dirty="0"/>
              <a:t>      // Executing the query SELECT VERSION which gets the version of the database</a:t>
            </a:r>
          </a:p>
          <a:p>
            <a:r>
              <a:rPr lang="en-US" sz="1400" dirty="0"/>
              <a:t>      // Also using the </a:t>
            </a:r>
            <a:r>
              <a:rPr lang="en-US" sz="1400" dirty="0" err="1"/>
              <a:t>eachROW</a:t>
            </a:r>
            <a:r>
              <a:rPr lang="en-US" sz="1400" dirty="0"/>
              <a:t> method to fetch the result from the database</a:t>
            </a:r>
          </a:p>
          <a:p>
            <a:r>
              <a:rPr lang="en-US" sz="1400" dirty="0"/>
              <a:t>   </a:t>
            </a:r>
          </a:p>
          <a:p>
            <a:r>
              <a:rPr lang="en-US" sz="1400" dirty="0"/>
              <a:t>      </a:t>
            </a:r>
            <a:r>
              <a:rPr lang="en-US" sz="1400" dirty="0" err="1"/>
              <a:t>sql.eachRow</a:t>
            </a:r>
            <a:r>
              <a:rPr lang="en-US" sz="1400" dirty="0"/>
              <a:t>('SELECT VERSION()'){ row -&gt;</a:t>
            </a:r>
          </a:p>
          <a:p>
            <a:r>
              <a:rPr lang="en-US" sz="1400" dirty="0"/>
              <a:t>         </a:t>
            </a:r>
            <a:r>
              <a:rPr lang="en-US" sz="1400" dirty="0" err="1"/>
              <a:t>println</a:t>
            </a:r>
            <a:r>
              <a:rPr lang="en-US" sz="1400" dirty="0"/>
              <a:t> row[0]</a:t>
            </a:r>
          </a:p>
          <a:p>
            <a:r>
              <a:rPr lang="en-US" sz="1400" dirty="0"/>
              <a:t>      }</a:t>
            </a:r>
          </a:p>
          <a:p>
            <a:endParaRPr lang="en-US" sz="1400" dirty="0"/>
          </a:p>
          <a:p>
            <a:r>
              <a:rPr lang="en-US" sz="1400" dirty="0"/>
              <a:t>      </a:t>
            </a:r>
            <a:r>
              <a:rPr lang="en-US" sz="1400" dirty="0" err="1"/>
              <a:t>sql.close</a:t>
            </a:r>
            <a:r>
              <a:rPr lang="en-US" sz="1400" dirty="0"/>
              <a:t>()  </a:t>
            </a:r>
          </a:p>
          <a:p>
            <a:r>
              <a:rPr lang="en-US" sz="1400" dirty="0"/>
              <a:t>   } </a:t>
            </a:r>
          </a:p>
          <a:p>
            <a:r>
              <a:rPr lang="en-US" sz="1400" dirty="0"/>
              <a:t>}</a:t>
            </a:r>
          </a:p>
        </p:txBody>
      </p:sp>
      <p:sp>
        <p:nvSpPr>
          <p:cNvPr id="4" name="Rectangle 3"/>
          <p:cNvSpPr/>
          <p:nvPr/>
        </p:nvSpPr>
        <p:spPr>
          <a:xfrm>
            <a:off x="8679056" y="1186935"/>
            <a:ext cx="2768065" cy="369332"/>
          </a:xfrm>
          <a:prstGeom prst="rect">
            <a:avLst/>
          </a:prstGeom>
        </p:spPr>
        <p:txBody>
          <a:bodyPr wrap="none">
            <a:spAutoFit/>
          </a:bodyPr>
          <a:lstStyle/>
          <a:p>
            <a:r>
              <a:rPr lang="en-US" dirty="0"/>
              <a:t>com.mysql.jdbc_5.1.5</a:t>
            </a:r>
          </a:p>
        </p:txBody>
      </p:sp>
    </p:spTree>
    <p:extLst>
      <p:ext uri="{BB962C8B-B14F-4D97-AF65-F5344CB8AC3E}">
        <p14:creationId xmlns:p14="http://schemas.microsoft.com/office/powerpoint/2010/main" xmlns="" val="6860460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82991" y="1066800"/>
            <a:ext cx="10972800" cy="4754563"/>
          </a:xfrm>
        </p:spPr>
        <p:txBody>
          <a:bodyPr/>
          <a:lstStyle/>
          <a:p>
            <a:r>
              <a:rPr lang="en-US" sz="1100" b="1" dirty="0"/>
              <a:t>import </a:t>
            </a:r>
            <a:r>
              <a:rPr lang="en-US" sz="1100" b="1" dirty="0" err="1"/>
              <a:t>java.sql</a:t>
            </a:r>
            <a:r>
              <a:rPr lang="en-US" sz="1100" b="1" dirty="0"/>
              <a:t>.*; </a:t>
            </a:r>
          </a:p>
          <a:p>
            <a:r>
              <a:rPr lang="en-US" sz="1100" b="1" dirty="0"/>
              <a:t>import </a:t>
            </a:r>
            <a:r>
              <a:rPr lang="en-US" sz="1100" b="1" dirty="0" err="1"/>
              <a:t>groovy.sql.Sql</a:t>
            </a:r>
            <a:r>
              <a:rPr lang="en-US" sz="1100" b="1" dirty="0"/>
              <a:t> </a:t>
            </a:r>
          </a:p>
          <a:p>
            <a:endParaRPr lang="en-US" sz="1100" dirty="0"/>
          </a:p>
          <a:p>
            <a:r>
              <a:rPr lang="en-US" sz="1100" b="1" dirty="0"/>
              <a:t>class </a:t>
            </a:r>
            <a:r>
              <a:rPr lang="en-US" sz="1100" b="1" dirty="0" err="1"/>
              <a:t>TestingApplication</a:t>
            </a:r>
            <a:r>
              <a:rPr lang="en-US" sz="1100" b="1" dirty="0"/>
              <a:t> {</a:t>
            </a:r>
          </a:p>
          <a:p>
            <a:r>
              <a:rPr lang="en-US" sz="1100" dirty="0"/>
              <a:t>   </a:t>
            </a:r>
            <a:r>
              <a:rPr lang="en-US" sz="1100" b="1" dirty="0"/>
              <a:t>static void main(String[] </a:t>
            </a:r>
            <a:r>
              <a:rPr lang="en-US" sz="1100" b="1" dirty="0" err="1"/>
              <a:t>args</a:t>
            </a:r>
            <a:r>
              <a:rPr lang="en-US" sz="1100" b="1" dirty="0"/>
              <a:t>) {</a:t>
            </a:r>
          </a:p>
          <a:p>
            <a:r>
              <a:rPr lang="en-US" sz="1100" dirty="0"/>
              <a:t>      // Creating a connection to the database</a:t>
            </a:r>
          </a:p>
          <a:p>
            <a:r>
              <a:rPr lang="en-US" sz="1100" dirty="0"/>
              <a:t>      </a:t>
            </a:r>
            <a:r>
              <a:rPr lang="en-US" sz="1100" b="1" dirty="0"/>
              <a:t>def </a:t>
            </a:r>
            <a:r>
              <a:rPr lang="en-US" sz="1100" b="1" dirty="0" err="1"/>
              <a:t>sql</a:t>
            </a:r>
            <a:r>
              <a:rPr lang="en-US" sz="1100" b="1" dirty="0"/>
              <a:t> = </a:t>
            </a:r>
            <a:r>
              <a:rPr lang="en-US" sz="1100" b="1" dirty="0" err="1"/>
              <a:t>Sql.</a:t>
            </a:r>
            <a:r>
              <a:rPr lang="en-US" sz="1100" b="1" i="1" dirty="0" err="1"/>
              <a:t>newInstance</a:t>
            </a:r>
            <a:r>
              <a:rPr lang="en-US" sz="1100" b="1" i="1" dirty="0"/>
              <a:t>('</a:t>
            </a:r>
            <a:r>
              <a:rPr lang="en-US" sz="1100" b="1" i="1" dirty="0" err="1"/>
              <a:t>jdbc:mysql</a:t>
            </a:r>
            <a:r>
              <a:rPr lang="en-US" sz="1100" b="1" i="1" dirty="0"/>
              <a:t>://localhost:3306/</a:t>
            </a:r>
            <a:r>
              <a:rPr lang="en-US" sz="1100" b="1" i="1" dirty="0" err="1"/>
              <a:t>shital</a:t>
            </a:r>
            <a:r>
              <a:rPr lang="en-US" sz="1100" b="1" i="1" dirty="0"/>
              <a:t>', </a:t>
            </a:r>
          </a:p>
          <a:p>
            <a:r>
              <a:rPr lang="en-US" sz="1100" dirty="0"/>
              <a:t>         'root', '</a:t>
            </a:r>
            <a:r>
              <a:rPr lang="en-US" sz="1100" dirty="0" err="1"/>
              <a:t>shital</a:t>
            </a:r>
            <a:r>
              <a:rPr lang="en-US" sz="1100" dirty="0"/>
              <a:t>', '</a:t>
            </a:r>
            <a:r>
              <a:rPr lang="en-US" sz="1100" dirty="0" err="1"/>
              <a:t>com.mysql.jdbc.Driver</a:t>
            </a:r>
            <a:r>
              <a:rPr lang="en-US" sz="1100" dirty="0"/>
              <a:t>')</a:t>
            </a:r>
          </a:p>
          <a:p>
            <a:endParaRPr lang="en-US" sz="1100" dirty="0"/>
          </a:p>
          <a:p>
            <a:r>
              <a:rPr lang="en-US" sz="1100" dirty="0"/>
              <a:t>  </a:t>
            </a:r>
          </a:p>
          <a:p>
            <a:r>
              <a:rPr lang="en-US" sz="1100" dirty="0"/>
              <a:t>      // Executing the query SELECT VERSION which gets the version of the database</a:t>
            </a:r>
          </a:p>
          <a:p>
            <a:r>
              <a:rPr lang="en-US" sz="1100" dirty="0"/>
              <a:t>      // Also using the </a:t>
            </a:r>
            <a:r>
              <a:rPr lang="en-US" sz="1100" dirty="0" err="1"/>
              <a:t>eachROW</a:t>
            </a:r>
            <a:r>
              <a:rPr lang="en-US" sz="1100" dirty="0"/>
              <a:t> method to fetch the result from the database</a:t>
            </a:r>
          </a:p>
          <a:p>
            <a:r>
              <a:rPr lang="en-US" sz="1100" dirty="0"/>
              <a:t>   </a:t>
            </a:r>
          </a:p>
          <a:p>
            <a:r>
              <a:rPr lang="en-US" sz="1100" dirty="0"/>
              <a:t>      </a:t>
            </a:r>
            <a:r>
              <a:rPr lang="en-US" sz="1100" dirty="0" err="1"/>
              <a:t>sql.eachRow</a:t>
            </a:r>
            <a:r>
              <a:rPr lang="en-US" sz="1100" dirty="0"/>
              <a:t>('SELECT VERSION()'){ row -&gt;</a:t>
            </a:r>
          </a:p>
          <a:p>
            <a:r>
              <a:rPr lang="en-US" sz="1100" dirty="0"/>
              <a:t>         </a:t>
            </a:r>
            <a:r>
              <a:rPr lang="en-US" sz="1100" dirty="0" err="1"/>
              <a:t>println</a:t>
            </a:r>
            <a:r>
              <a:rPr lang="en-US" sz="1100" dirty="0"/>
              <a:t> row[0]</a:t>
            </a:r>
          </a:p>
          <a:p>
            <a:r>
              <a:rPr lang="en-US" sz="1100" dirty="0"/>
              <a:t>      }</a:t>
            </a:r>
          </a:p>
          <a:p>
            <a:r>
              <a:rPr lang="en-US" sz="1100" dirty="0"/>
              <a:t>  </a:t>
            </a:r>
          </a:p>
          <a:p>
            <a:r>
              <a:rPr lang="en-US" sz="1100" dirty="0"/>
              <a:t>  </a:t>
            </a:r>
            <a:r>
              <a:rPr lang="en-US" sz="1100" b="1" dirty="0"/>
              <a:t>def </a:t>
            </a:r>
            <a:r>
              <a:rPr lang="en-US" sz="1100" b="1" dirty="0" err="1"/>
              <a:t>sqlstr</a:t>
            </a:r>
            <a:r>
              <a:rPr lang="en-US" sz="1100" b="1" dirty="0"/>
              <a:t> = """CREATE TABLE </a:t>
            </a:r>
            <a:r>
              <a:rPr lang="en-US" sz="1100" b="1" dirty="0" err="1"/>
              <a:t>newTesting</a:t>
            </a:r>
            <a:r>
              <a:rPr lang="en-US" sz="1100" b="1" dirty="0"/>
              <a:t> (</a:t>
            </a:r>
          </a:p>
          <a:p>
            <a:r>
              <a:rPr lang="en-US" sz="1100" dirty="0"/>
              <a:t>         FIRST_NAME CHAR(20) NOT NULL,</a:t>
            </a:r>
          </a:p>
          <a:p>
            <a:r>
              <a:rPr lang="en-US" sz="1100" dirty="0"/>
              <a:t>         LAST_NAME CHAR(20),</a:t>
            </a:r>
          </a:p>
          <a:p>
            <a:r>
              <a:rPr lang="en-US" sz="1100" dirty="0"/>
              <a:t>         AGE INT,</a:t>
            </a:r>
          </a:p>
          <a:p>
            <a:r>
              <a:rPr lang="en-US" sz="1100" dirty="0"/>
              <a:t>         SEX CHAR(1),</a:t>
            </a:r>
          </a:p>
          <a:p>
            <a:r>
              <a:rPr lang="en-US" sz="1100" dirty="0"/>
              <a:t>         INCOME FLOAT )""" </a:t>
            </a:r>
          </a:p>
          <a:p>
            <a:endParaRPr lang="en-US" sz="1100" dirty="0"/>
          </a:p>
          <a:p>
            <a:r>
              <a:rPr lang="en-US" sz="1100" dirty="0"/>
              <a:t>  </a:t>
            </a:r>
            <a:r>
              <a:rPr lang="en-US" sz="1100" dirty="0" err="1"/>
              <a:t>sql.execute</a:t>
            </a:r>
            <a:r>
              <a:rPr lang="en-US" sz="1100" dirty="0"/>
              <a:t>(</a:t>
            </a:r>
            <a:r>
              <a:rPr lang="en-US" sz="1100" dirty="0" err="1"/>
              <a:t>sqlstr</a:t>
            </a:r>
            <a:r>
              <a:rPr lang="en-US" sz="1100" dirty="0"/>
              <a:t>);</a:t>
            </a:r>
          </a:p>
          <a:p>
            <a:r>
              <a:rPr lang="en-US" sz="1100" dirty="0"/>
              <a:t>      </a:t>
            </a:r>
            <a:r>
              <a:rPr lang="en-US" sz="1100" dirty="0" err="1"/>
              <a:t>sql.close</a:t>
            </a:r>
            <a:r>
              <a:rPr lang="en-US" sz="1100" dirty="0"/>
              <a:t>()  </a:t>
            </a:r>
          </a:p>
          <a:p>
            <a:r>
              <a:rPr lang="en-US" sz="1100" dirty="0"/>
              <a:t>   } </a:t>
            </a:r>
          </a:p>
          <a:p>
            <a:r>
              <a:rPr lang="en-US" sz="1100" dirty="0"/>
              <a:t>} </a:t>
            </a:r>
          </a:p>
        </p:txBody>
      </p:sp>
    </p:spTree>
    <p:extLst>
      <p:ext uri="{BB962C8B-B14F-4D97-AF65-F5344CB8AC3E}">
        <p14:creationId xmlns:p14="http://schemas.microsoft.com/office/powerpoint/2010/main" xmlns="" val="3845048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a:t>
            </a:r>
          </a:p>
        </p:txBody>
      </p:sp>
      <p:sp>
        <p:nvSpPr>
          <p:cNvPr id="3" name="Content Placeholder 2"/>
          <p:cNvSpPr>
            <a:spLocks noGrp="1"/>
          </p:cNvSpPr>
          <p:nvPr>
            <p:ph idx="1"/>
          </p:nvPr>
        </p:nvSpPr>
        <p:spPr/>
        <p:txBody>
          <a:bodyPr/>
          <a:lstStyle/>
          <a:p>
            <a:r>
              <a:rPr lang="en-US" sz="1100" dirty="0"/>
              <a:t>import </a:t>
            </a:r>
            <a:r>
              <a:rPr lang="en-US" sz="1100" dirty="0" err="1"/>
              <a:t>java.sql</a:t>
            </a:r>
            <a:r>
              <a:rPr lang="en-US" sz="1100" dirty="0"/>
              <a:t>.*; </a:t>
            </a:r>
          </a:p>
          <a:p>
            <a:r>
              <a:rPr lang="en-US" sz="1100" dirty="0"/>
              <a:t>import </a:t>
            </a:r>
            <a:r>
              <a:rPr lang="en-US" sz="1100" dirty="0" err="1"/>
              <a:t>groovy.sql.Sql</a:t>
            </a:r>
            <a:r>
              <a:rPr lang="en-US" sz="1100" dirty="0"/>
              <a:t> </a:t>
            </a:r>
          </a:p>
          <a:p>
            <a:endParaRPr lang="en-US" sz="1100" dirty="0"/>
          </a:p>
          <a:p>
            <a:r>
              <a:rPr lang="en-US" sz="1100" dirty="0"/>
              <a:t>class Example {</a:t>
            </a:r>
          </a:p>
          <a:p>
            <a:r>
              <a:rPr lang="en-US" sz="1100" dirty="0"/>
              <a:t>   static void main(String[] </a:t>
            </a:r>
            <a:r>
              <a:rPr lang="en-US" sz="1100" dirty="0" err="1"/>
              <a:t>args</a:t>
            </a:r>
            <a:r>
              <a:rPr lang="en-US" sz="1100" dirty="0"/>
              <a:t>) { </a:t>
            </a:r>
          </a:p>
          <a:p>
            <a:r>
              <a:rPr lang="en-US" sz="1100" dirty="0"/>
              <a:t>      // Creating a connection to the database</a:t>
            </a:r>
          </a:p>
          <a:p>
            <a:r>
              <a:rPr lang="en-US" sz="1100" dirty="0"/>
              <a:t>      def </a:t>
            </a:r>
            <a:r>
              <a:rPr lang="en-US" sz="1100" dirty="0" err="1"/>
              <a:t>sql</a:t>
            </a:r>
            <a:r>
              <a:rPr lang="en-US" sz="1100" dirty="0"/>
              <a:t> = </a:t>
            </a:r>
            <a:r>
              <a:rPr lang="en-US" sz="1100" dirty="0" err="1"/>
              <a:t>Sql.newInstance</a:t>
            </a:r>
            <a:r>
              <a:rPr lang="en-US" sz="1100" dirty="0"/>
              <a:t>('</a:t>
            </a:r>
            <a:r>
              <a:rPr lang="en-US" sz="1100" dirty="0" err="1"/>
              <a:t>jdbc:mysql</a:t>
            </a:r>
            <a:r>
              <a:rPr lang="en-US" sz="1100" dirty="0"/>
              <a:t>://localhost:3306/</a:t>
            </a:r>
            <a:r>
              <a:rPr lang="en-US" sz="1100" dirty="0" err="1"/>
              <a:t>shital</a:t>
            </a:r>
            <a:r>
              <a:rPr lang="en-US" sz="1100" dirty="0"/>
              <a:t>', 'root', </a:t>
            </a:r>
          </a:p>
          <a:p>
            <a:r>
              <a:rPr lang="en-US" sz="1100" dirty="0"/>
              <a:t>         '</a:t>
            </a:r>
            <a:r>
              <a:rPr lang="en-US" sz="1100" dirty="0" err="1"/>
              <a:t>shital</a:t>
            </a:r>
            <a:r>
              <a:rPr lang="en-US" sz="1100" dirty="0"/>
              <a:t>', '</a:t>
            </a:r>
            <a:r>
              <a:rPr lang="en-US" sz="1100" dirty="0" err="1"/>
              <a:t>com.mysql.jdbc.Driver</a:t>
            </a:r>
            <a:r>
              <a:rPr lang="en-US" sz="1100" dirty="0"/>
              <a:t>')</a:t>
            </a:r>
          </a:p>
          <a:p>
            <a:r>
              <a:rPr lang="en-US" sz="1100" dirty="0"/>
              <a:t>			</a:t>
            </a:r>
          </a:p>
          <a:p>
            <a:r>
              <a:rPr lang="en-US" sz="1100" dirty="0"/>
              <a:t>      </a:t>
            </a:r>
            <a:r>
              <a:rPr lang="en-US" sz="1100" dirty="0" err="1"/>
              <a:t>sql.connection.autoCommit</a:t>
            </a:r>
            <a:r>
              <a:rPr lang="en-US" sz="1100" dirty="0"/>
              <a:t> = false</a:t>
            </a:r>
          </a:p>
          <a:p>
            <a:r>
              <a:rPr lang="en-US" sz="1100" dirty="0"/>
              <a:t>		</a:t>
            </a:r>
          </a:p>
          <a:p>
            <a:r>
              <a:rPr lang="en-US" sz="1100" dirty="0"/>
              <a:t>      def </a:t>
            </a:r>
            <a:r>
              <a:rPr lang="en-US" sz="1100" dirty="0" err="1"/>
              <a:t>sqlstr</a:t>
            </a:r>
            <a:r>
              <a:rPr lang="en-US" sz="1100" dirty="0"/>
              <a:t> = """INSERT INTO EMPLOYEE(FIRST_NAME,</a:t>
            </a:r>
          </a:p>
          <a:p>
            <a:r>
              <a:rPr lang="en-US" sz="1100" dirty="0"/>
              <a:t>         LAST_NAME, AGE, SEX, INCOME) VALUES ('Mac', 'Mohan', 20, 'M', 2000)""" </a:t>
            </a:r>
          </a:p>
          <a:p>
            <a:r>
              <a:rPr lang="en-US" sz="1100" dirty="0"/>
              <a:t>      try {</a:t>
            </a:r>
          </a:p>
          <a:p>
            <a:r>
              <a:rPr lang="en-US" sz="1100" dirty="0"/>
              <a:t>         </a:t>
            </a:r>
            <a:r>
              <a:rPr lang="en-US" sz="1100" dirty="0" err="1"/>
              <a:t>sql.execute</a:t>
            </a:r>
            <a:r>
              <a:rPr lang="en-US" sz="1100" dirty="0"/>
              <a:t>(</a:t>
            </a:r>
            <a:r>
              <a:rPr lang="en-US" sz="1100" dirty="0" err="1"/>
              <a:t>sqlstr</a:t>
            </a:r>
            <a:r>
              <a:rPr lang="en-US" sz="1100" dirty="0"/>
              <a:t>);</a:t>
            </a:r>
          </a:p>
          <a:p>
            <a:r>
              <a:rPr lang="en-US" sz="1100" dirty="0"/>
              <a:t>         </a:t>
            </a:r>
            <a:r>
              <a:rPr lang="en-US" sz="1100" dirty="0" err="1"/>
              <a:t>sql.commit</a:t>
            </a:r>
            <a:r>
              <a:rPr lang="en-US" sz="1100" dirty="0"/>
              <a:t>()</a:t>
            </a:r>
          </a:p>
          <a:p>
            <a:r>
              <a:rPr lang="en-US" sz="1100" dirty="0"/>
              <a:t>         </a:t>
            </a:r>
            <a:r>
              <a:rPr lang="en-US" sz="1100" dirty="0" err="1"/>
              <a:t>println</a:t>
            </a:r>
            <a:r>
              <a:rPr lang="en-US" sz="1100" dirty="0"/>
              <a:t>("Successfully committed") </a:t>
            </a:r>
          </a:p>
          <a:p>
            <a:r>
              <a:rPr lang="en-US" sz="1100" dirty="0"/>
              <a:t>      }catch(Exception ex) {</a:t>
            </a:r>
          </a:p>
          <a:p>
            <a:r>
              <a:rPr lang="en-US" sz="1100" dirty="0"/>
              <a:t>         </a:t>
            </a:r>
            <a:r>
              <a:rPr lang="en-US" sz="1100" dirty="0" err="1"/>
              <a:t>sql.rollback</a:t>
            </a:r>
            <a:r>
              <a:rPr lang="en-US" sz="1100" dirty="0"/>
              <a:t>()</a:t>
            </a:r>
          </a:p>
          <a:p>
            <a:r>
              <a:rPr lang="en-US" sz="1100" dirty="0"/>
              <a:t>         </a:t>
            </a:r>
            <a:r>
              <a:rPr lang="en-US" sz="1100" dirty="0" err="1"/>
              <a:t>println</a:t>
            </a:r>
            <a:r>
              <a:rPr lang="en-US" sz="1100" dirty="0"/>
              <a:t>("Transaction rollback") </a:t>
            </a:r>
          </a:p>
          <a:p>
            <a:r>
              <a:rPr lang="en-US" sz="1100" dirty="0"/>
              <a:t>      }</a:t>
            </a:r>
          </a:p>
          <a:p>
            <a:r>
              <a:rPr lang="en-US" sz="1100" dirty="0"/>
              <a:t>		</a:t>
            </a:r>
          </a:p>
          <a:p>
            <a:r>
              <a:rPr lang="en-US" sz="1100" dirty="0"/>
              <a:t>      </a:t>
            </a:r>
            <a:r>
              <a:rPr lang="en-US" sz="1100" dirty="0" err="1"/>
              <a:t>sql.close</a:t>
            </a:r>
            <a:r>
              <a:rPr lang="en-US" sz="1100" dirty="0"/>
              <a:t>()</a:t>
            </a:r>
          </a:p>
          <a:p>
            <a:r>
              <a:rPr lang="en-US" sz="1100" dirty="0"/>
              <a:t>   } </a:t>
            </a:r>
          </a:p>
          <a:p>
            <a:r>
              <a:rPr lang="en-US" sz="1100" dirty="0"/>
              <a:t>}</a:t>
            </a:r>
          </a:p>
        </p:txBody>
      </p:sp>
    </p:spTree>
    <p:extLst>
      <p:ext uri="{BB962C8B-B14F-4D97-AF65-F5344CB8AC3E}">
        <p14:creationId xmlns:p14="http://schemas.microsoft.com/office/powerpoint/2010/main" xmlns="" val="3981806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066800"/>
            <a:ext cx="10972800" cy="4754563"/>
          </a:xfrm>
        </p:spPr>
        <p:txBody>
          <a:bodyPr/>
          <a:lstStyle/>
          <a:p>
            <a:r>
              <a:rPr lang="en-US" sz="900" dirty="0"/>
              <a:t>import </a:t>
            </a:r>
            <a:r>
              <a:rPr lang="en-US" sz="900" dirty="0" err="1"/>
              <a:t>java.sql</a:t>
            </a:r>
            <a:r>
              <a:rPr lang="en-US" sz="900" dirty="0"/>
              <a:t>.*; </a:t>
            </a:r>
          </a:p>
          <a:p>
            <a:r>
              <a:rPr lang="en-US" sz="900" dirty="0"/>
              <a:t>import </a:t>
            </a:r>
            <a:r>
              <a:rPr lang="en-US" sz="900" dirty="0" err="1"/>
              <a:t>groovy.sql.Sql</a:t>
            </a:r>
            <a:endParaRPr lang="en-US" sz="900" dirty="0"/>
          </a:p>
          <a:p>
            <a:r>
              <a:rPr lang="en-US" sz="900" dirty="0"/>
              <a:t> </a:t>
            </a:r>
          </a:p>
          <a:p>
            <a:r>
              <a:rPr lang="en-US" sz="900" dirty="0"/>
              <a:t>class Example {</a:t>
            </a:r>
          </a:p>
          <a:p>
            <a:r>
              <a:rPr lang="en-US" sz="900" dirty="0"/>
              <a:t>   static void main(String[] </a:t>
            </a:r>
            <a:r>
              <a:rPr lang="en-US" sz="900" dirty="0" err="1"/>
              <a:t>args</a:t>
            </a:r>
            <a:r>
              <a:rPr lang="en-US" sz="900" dirty="0"/>
              <a:t>) {</a:t>
            </a:r>
          </a:p>
          <a:p>
            <a:r>
              <a:rPr lang="en-US" sz="900" dirty="0"/>
              <a:t>      // Creating a connection to the database</a:t>
            </a:r>
          </a:p>
          <a:p>
            <a:r>
              <a:rPr lang="en-US" sz="900" dirty="0"/>
              <a:t>      def </a:t>
            </a:r>
            <a:r>
              <a:rPr lang="en-US" sz="900" dirty="0" err="1"/>
              <a:t>sql</a:t>
            </a:r>
            <a:r>
              <a:rPr lang="en-US" sz="900" dirty="0"/>
              <a:t> = </a:t>
            </a:r>
            <a:r>
              <a:rPr lang="en-US" sz="900" dirty="0" err="1"/>
              <a:t>Sql.newInstance</a:t>
            </a:r>
            <a:r>
              <a:rPr lang="en-US" sz="900" dirty="0"/>
              <a:t>('</a:t>
            </a:r>
            <a:r>
              <a:rPr lang="en-US" sz="900" dirty="0" err="1"/>
              <a:t>jdbc:mysql</a:t>
            </a:r>
            <a:r>
              <a:rPr lang="en-US" sz="900" dirty="0"/>
              <a:t>://localhost:3306/</a:t>
            </a:r>
            <a:r>
              <a:rPr lang="en-US" sz="900" dirty="0" err="1"/>
              <a:t>shital</a:t>
            </a:r>
            <a:r>
              <a:rPr lang="en-US" sz="900" dirty="0"/>
              <a:t>', 'root', </a:t>
            </a:r>
          </a:p>
          <a:p>
            <a:r>
              <a:rPr lang="en-US" sz="900" dirty="0"/>
              <a:t>         '</a:t>
            </a:r>
            <a:r>
              <a:rPr lang="en-US" sz="900" dirty="0" err="1"/>
              <a:t>shital</a:t>
            </a:r>
            <a:r>
              <a:rPr lang="en-US" sz="900" dirty="0"/>
              <a:t>', '</a:t>
            </a:r>
            <a:r>
              <a:rPr lang="en-US" sz="900" dirty="0" err="1"/>
              <a:t>com.mysql.jdbc.Driver</a:t>
            </a:r>
            <a:r>
              <a:rPr lang="en-US" sz="900" dirty="0"/>
              <a:t>')</a:t>
            </a:r>
          </a:p>
          <a:p>
            <a:r>
              <a:rPr lang="en-US" sz="900" dirty="0"/>
              <a:t>			</a:t>
            </a:r>
          </a:p>
          <a:p>
            <a:r>
              <a:rPr lang="en-US" sz="900" dirty="0"/>
              <a:t>      </a:t>
            </a:r>
            <a:r>
              <a:rPr lang="en-US" sz="900" dirty="0" err="1"/>
              <a:t>sql.connection.autoCommit</a:t>
            </a:r>
            <a:r>
              <a:rPr lang="en-US" sz="900" dirty="0"/>
              <a:t> = false  </a:t>
            </a:r>
          </a:p>
          <a:p>
            <a:r>
              <a:rPr lang="en-US" sz="900" dirty="0"/>
              <a:t>      </a:t>
            </a:r>
          </a:p>
          <a:p>
            <a:r>
              <a:rPr lang="en-US" sz="900" dirty="0"/>
              <a:t>      def </a:t>
            </a:r>
            <a:r>
              <a:rPr lang="en-US" sz="900" dirty="0" err="1"/>
              <a:t>firstname</a:t>
            </a:r>
            <a:r>
              <a:rPr lang="en-US" sz="900" dirty="0"/>
              <a:t> = "Mac"</a:t>
            </a:r>
          </a:p>
          <a:p>
            <a:r>
              <a:rPr lang="en-US" sz="900" dirty="0"/>
              <a:t>      def </a:t>
            </a:r>
            <a:r>
              <a:rPr lang="en-US" sz="900" dirty="0" err="1"/>
              <a:t>lastname</a:t>
            </a:r>
            <a:r>
              <a:rPr lang="en-US" sz="900" dirty="0"/>
              <a:t> ="Mohan"</a:t>
            </a:r>
          </a:p>
          <a:p>
            <a:r>
              <a:rPr lang="en-US" sz="900" dirty="0"/>
              <a:t>      def age = 20</a:t>
            </a:r>
          </a:p>
          <a:p>
            <a:r>
              <a:rPr lang="en-US" sz="900" dirty="0"/>
              <a:t>      def sex = "M"</a:t>
            </a:r>
          </a:p>
          <a:p>
            <a:r>
              <a:rPr lang="en-US" sz="900" dirty="0"/>
              <a:t>      def income = 2000  </a:t>
            </a:r>
          </a:p>
          <a:p>
            <a:r>
              <a:rPr lang="en-US" sz="900" dirty="0"/>
              <a:t>		</a:t>
            </a:r>
          </a:p>
          <a:p>
            <a:r>
              <a:rPr lang="en-US" sz="900" dirty="0"/>
              <a:t>      def </a:t>
            </a:r>
            <a:r>
              <a:rPr lang="en-US" sz="900" dirty="0" err="1"/>
              <a:t>sqlstr</a:t>
            </a:r>
            <a:r>
              <a:rPr lang="en-US" sz="900" dirty="0"/>
              <a:t> = "INSERT INTO EMPLOYEE(FIRST_NAME,LAST_NAME, AGE, SEX, </a:t>
            </a:r>
          </a:p>
          <a:p>
            <a:r>
              <a:rPr lang="en-US" sz="900" dirty="0"/>
              <a:t>         INCOME) VALUES " + "(${</a:t>
            </a:r>
            <a:r>
              <a:rPr lang="en-US" sz="900" dirty="0" err="1"/>
              <a:t>firstname</a:t>
            </a:r>
            <a:r>
              <a:rPr lang="en-US" sz="900" dirty="0"/>
              <a:t>}, ${</a:t>
            </a:r>
            <a:r>
              <a:rPr lang="en-US" sz="900" dirty="0" err="1"/>
              <a:t>lastname</a:t>
            </a:r>
            <a:r>
              <a:rPr lang="en-US" sz="900" dirty="0"/>
              <a:t>}, ${age}, ${sex}, ${income} )"</a:t>
            </a:r>
          </a:p>
          <a:p>
            <a:r>
              <a:rPr lang="en-US" sz="900" dirty="0"/>
              <a:t>			</a:t>
            </a:r>
          </a:p>
          <a:p>
            <a:r>
              <a:rPr lang="en-US" sz="900" dirty="0"/>
              <a:t>      try {</a:t>
            </a:r>
          </a:p>
          <a:p>
            <a:r>
              <a:rPr lang="en-US" sz="900" dirty="0"/>
              <a:t>         </a:t>
            </a:r>
            <a:r>
              <a:rPr lang="en-US" sz="900" dirty="0" err="1"/>
              <a:t>sql.execute</a:t>
            </a:r>
            <a:r>
              <a:rPr lang="en-US" sz="900" dirty="0"/>
              <a:t>(</a:t>
            </a:r>
            <a:r>
              <a:rPr lang="en-US" sz="900" dirty="0" err="1"/>
              <a:t>sqlstr</a:t>
            </a:r>
            <a:r>
              <a:rPr lang="en-US" sz="900" dirty="0"/>
              <a:t>);</a:t>
            </a:r>
          </a:p>
          <a:p>
            <a:r>
              <a:rPr lang="en-US" sz="900" dirty="0"/>
              <a:t>         </a:t>
            </a:r>
            <a:r>
              <a:rPr lang="en-US" sz="900" dirty="0" err="1"/>
              <a:t>sql.commit</a:t>
            </a:r>
            <a:r>
              <a:rPr lang="en-US" sz="900" dirty="0"/>
              <a:t>()</a:t>
            </a:r>
          </a:p>
          <a:p>
            <a:r>
              <a:rPr lang="en-US" sz="900" dirty="0"/>
              <a:t>         </a:t>
            </a:r>
            <a:r>
              <a:rPr lang="en-US" sz="900" dirty="0" err="1"/>
              <a:t>println</a:t>
            </a:r>
            <a:r>
              <a:rPr lang="en-US" sz="900" dirty="0"/>
              <a:t>("Successfully committed") </a:t>
            </a:r>
          </a:p>
          <a:p>
            <a:r>
              <a:rPr lang="en-US" sz="900" dirty="0"/>
              <a:t>      } catch(Exception ex) {</a:t>
            </a:r>
          </a:p>
          <a:p>
            <a:r>
              <a:rPr lang="en-US" sz="900" dirty="0"/>
              <a:t>         </a:t>
            </a:r>
            <a:r>
              <a:rPr lang="en-US" sz="900" dirty="0" err="1"/>
              <a:t>sql.rollback</a:t>
            </a:r>
            <a:r>
              <a:rPr lang="en-US" sz="900" dirty="0"/>
              <a:t>()</a:t>
            </a:r>
          </a:p>
          <a:p>
            <a:r>
              <a:rPr lang="en-US" sz="900" dirty="0"/>
              <a:t>         </a:t>
            </a:r>
            <a:r>
              <a:rPr lang="en-US" sz="900" dirty="0" err="1"/>
              <a:t>println</a:t>
            </a:r>
            <a:r>
              <a:rPr lang="en-US" sz="900" dirty="0"/>
              <a:t>("Transaction rollback")</a:t>
            </a:r>
          </a:p>
          <a:p>
            <a:r>
              <a:rPr lang="en-US" sz="900" dirty="0"/>
              <a:t>      }</a:t>
            </a:r>
          </a:p>
          <a:p>
            <a:r>
              <a:rPr lang="en-US" sz="900" dirty="0"/>
              <a:t>		</a:t>
            </a:r>
          </a:p>
          <a:p>
            <a:r>
              <a:rPr lang="en-US" sz="900" dirty="0"/>
              <a:t>      </a:t>
            </a:r>
            <a:r>
              <a:rPr lang="en-US" sz="900" dirty="0" err="1"/>
              <a:t>sql.close</a:t>
            </a:r>
            <a:r>
              <a:rPr lang="en-US" sz="900" dirty="0"/>
              <a:t>()</a:t>
            </a:r>
          </a:p>
          <a:p>
            <a:r>
              <a:rPr lang="en-US" sz="900" dirty="0"/>
              <a:t>   }</a:t>
            </a:r>
          </a:p>
          <a:p>
            <a:r>
              <a:rPr lang="en-US" sz="900" dirty="0"/>
              <a:t>}</a:t>
            </a:r>
          </a:p>
        </p:txBody>
      </p:sp>
    </p:spTree>
    <p:extLst>
      <p:ext uri="{BB962C8B-B14F-4D97-AF65-F5344CB8AC3E}">
        <p14:creationId xmlns:p14="http://schemas.microsoft.com/office/powerpoint/2010/main" xmlns="" val="386797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in groovy</a:t>
            </a:r>
          </a:p>
        </p:txBody>
      </p:sp>
      <p:sp>
        <p:nvSpPr>
          <p:cNvPr id="3" name="Content Placeholder 2"/>
          <p:cNvSpPr>
            <a:spLocks noGrp="1"/>
          </p:cNvSpPr>
          <p:nvPr>
            <p:ph idx="1"/>
          </p:nvPr>
        </p:nvSpPr>
        <p:spPr/>
        <p:txBody>
          <a:bodyPr/>
          <a:lstStyle/>
          <a:p>
            <a:r>
              <a:rPr lang="en-US" sz="1800" dirty="0"/>
              <a:t>Comments in Groovy</a:t>
            </a:r>
          </a:p>
          <a:p>
            <a:r>
              <a:rPr lang="en-US" sz="1800" dirty="0"/>
              <a:t>Comments are used to document your code. Comments in Groovy can be single line or multiline.</a:t>
            </a:r>
          </a:p>
          <a:p>
            <a:endParaRPr lang="en-US" sz="1800" dirty="0"/>
          </a:p>
          <a:p>
            <a:r>
              <a:rPr lang="en-US" sz="1800" dirty="0"/>
              <a:t>Single line comments are identified by using the // at any position in the line</a:t>
            </a:r>
          </a:p>
          <a:p>
            <a:r>
              <a:rPr lang="en-US" sz="1800" dirty="0"/>
              <a:t>Multiline comments are identified by using the /* */</a:t>
            </a:r>
          </a:p>
          <a:p>
            <a:endParaRPr lang="en-US" sz="1800" dirty="0"/>
          </a:p>
          <a:p>
            <a:r>
              <a:rPr lang="en-US" sz="1800" dirty="0"/>
              <a:t>class Example {</a:t>
            </a:r>
          </a:p>
          <a:p>
            <a:r>
              <a:rPr lang="en-US" sz="1800" dirty="0"/>
              <a:t>   static void main(String[] </a:t>
            </a:r>
            <a:r>
              <a:rPr lang="en-US" sz="1800" dirty="0" err="1"/>
              <a:t>args</a:t>
            </a:r>
            <a:r>
              <a:rPr lang="en-US" sz="1800" dirty="0"/>
              <a:t>) {</a:t>
            </a:r>
          </a:p>
          <a:p>
            <a:r>
              <a:rPr lang="en-US" sz="1800" dirty="0"/>
              <a:t>      // Using a simple </a:t>
            </a:r>
            <a:r>
              <a:rPr lang="en-US" sz="1800" dirty="0" err="1"/>
              <a:t>println</a:t>
            </a:r>
            <a:r>
              <a:rPr lang="en-US" sz="1800" dirty="0"/>
              <a:t> statement to      </a:t>
            </a:r>
          </a:p>
          <a:p>
            <a:r>
              <a:rPr lang="en-US" sz="1800" dirty="0"/>
              <a:t>      /* This program is the first program</a:t>
            </a:r>
          </a:p>
          <a:p>
            <a:r>
              <a:rPr lang="en-US" sz="1800" dirty="0"/>
              <a:t>      This program shows how to display hello world */</a:t>
            </a:r>
          </a:p>
          <a:p>
            <a:r>
              <a:rPr lang="en-US" sz="1800" dirty="0"/>
              <a:t> </a:t>
            </a:r>
          </a:p>
          <a:p>
            <a:r>
              <a:rPr lang="en-US" sz="1800" dirty="0"/>
              <a:t>   }</a:t>
            </a:r>
          </a:p>
          <a:p>
            <a:r>
              <a:rPr lang="en-US" sz="1800" dirty="0"/>
              <a:t>}</a:t>
            </a:r>
          </a:p>
          <a:p>
            <a:endParaRPr lang="en-US" sz="1800" dirty="0"/>
          </a:p>
        </p:txBody>
      </p:sp>
    </p:spTree>
    <p:extLst>
      <p:ext uri="{BB962C8B-B14F-4D97-AF65-F5344CB8AC3E}">
        <p14:creationId xmlns:p14="http://schemas.microsoft.com/office/powerpoint/2010/main" xmlns="" val="38193527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a:t>
            </a:r>
          </a:p>
        </p:txBody>
      </p:sp>
      <p:sp>
        <p:nvSpPr>
          <p:cNvPr id="3" name="Content Placeholder 2"/>
          <p:cNvSpPr>
            <a:spLocks noGrp="1"/>
          </p:cNvSpPr>
          <p:nvPr>
            <p:ph idx="1"/>
          </p:nvPr>
        </p:nvSpPr>
        <p:spPr/>
        <p:txBody>
          <a:bodyPr/>
          <a:lstStyle/>
          <a:p>
            <a:r>
              <a:rPr lang="en-US" sz="1600" dirty="0"/>
              <a:t>import </a:t>
            </a:r>
            <a:r>
              <a:rPr lang="en-US" sz="1600" dirty="0" err="1"/>
              <a:t>java.sql</a:t>
            </a:r>
            <a:r>
              <a:rPr lang="en-US" sz="1600" dirty="0"/>
              <a:t>.*; </a:t>
            </a:r>
          </a:p>
          <a:p>
            <a:r>
              <a:rPr lang="en-US" sz="1600" dirty="0"/>
              <a:t>import </a:t>
            </a:r>
            <a:r>
              <a:rPr lang="en-US" sz="1600" dirty="0" err="1"/>
              <a:t>groovy.sql.Sql</a:t>
            </a:r>
            <a:endParaRPr lang="en-US" sz="1600" dirty="0"/>
          </a:p>
          <a:p>
            <a:r>
              <a:rPr lang="en-US" sz="1600" dirty="0"/>
              <a:t> </a:t>
            </a:r>
          </a:p>
          <a:p>
            <a:r>
              <a:rPr lang="en-US" sz="1600" dirty="0"/>
              <a:t>class Example {</a:t>
            </a:r>
          </a:p>
          <a:p>
            <a:r>
              <a:rPr lang="en-US" sz="1600" dirty="0"/>
              <a:t>   static void main(String[] </a:t>
            </a:r>
            <a:r>
              <a:rPr lang="en-US" sz="1600" dirty="0" err="1"/>
              <a:t>args</a:t>
            </a:r>
            <a:r>
              <a:rPr lang="en-US" sz="1600" dirty="0"/>
              <a:t>) {</a:t>
            </a:r>
          </a:p>
          <a:p>
            <a:r>
              <a:rPr lang="en-US" sz="1600" dirty="0"/>
              <a:t>      // Creating a connection to the database</a:t>
            </a:r>
          </a:p>
          <a:p>
            <a:r>
              <a:rPr lang="en-US" sz="1600" dirty="0"/>
              <a:t>      def </a:t>
            </a:r>
            <a:r>
              <a:rPr lang="en-US" sz="1600" dirty="0" err="1"/>
              <a:t>sql</a:t>
            </a:r>
            <a:r>
              <a:rPr lang="en-US" sz="1600" dirty="0"/>
              <a:t> = </a:t>
            </a:r>
            <a:r>
              <a:rPr lang="en-US" sz="1600" dirty="0" err="1"/>
              <a:t>Sql.newInstance</a:t>
            </a:r>
            <a:r>
              <a:rPr lang="en-US" sz="1600" dirty="0"/>
              <a:t>('</a:t>
            </a:r>
            <a:r>
              <a:rPr lang="en-US" sz="1600" dirty="0" err="1"/>
              <a:t>jdbc:mysql</a:t>
            </a:r>
            <a:r>
              <a:rPr lang="en-US" sz="1600" dirty="0"/>
              <a:t>://localhost:3306/</a:t>
            </a:r>
            <a:r>
              <a:rPr lang="en-US" sz="1600" dirty="0" err="1"/>
              <a:t>shital</a:t>
            </a:r>
            <a:r>
              <a:rPr lang="en-US" sz="1600" dirty="0"/>
              <a:t>', 'root', </a:t>
            </a:r>
          </a:p>
          <a:p>
            <a:r>
              <a:rPr lang="en-US" sz="1600" dirty="0"/>
              <a:t>         '</a:t>
            </a:r>
            <a:r>
              <a:rPr lang="en-US" sz="1600" dirty="0" err="1"/>
              <a:t>shital</a:t>
            </a:r>
            <a:r>
              <a:rPr lang="en-US" sz="1600" dirty="0"/>
              <a:t>', '</a:t>
            </a:r>
            <a:r>
              <a:rPr lang="en-US" sz="1600" dirty="0" err="1"/>
              <a:t>com.mysql.jdbc.Driver</a:t>
            </a:r>
            <a:r>
              <a:rPr lang="en-US" sz="1600" dirty="0"/>
              <a:t>')  </a:t>
            </a:r>
          </a:p>
          <a:p>
            <a:r>
              <a:rPr lang="en-US" sz="1600" dirty="0"/>
              <a:t>			</a:t>
            </a:r>
          </a:p>
          <a:p>
            <a:r>
              <a:rPr lang="en-US" sz="1600" dirty="0"/>
              <a:t>      </a:t>
            </a:r>
            <a:r>
              <a:rPr lang="en-US" sz="1600" dirty="0" err="1"/>
              <a:t>sql.eachRow</a:t>
            </a:r>
            <a:r>
              <a:rPr lang="en-US" sz="1600" dirty="0"/>
              <a:t>('select * from employee') {</a:t>
            </a:r>
          </a:p>
          <a:p>
            <a:r>
              <a:rPr lang="en-US" sz="1600" dirty="0"/>
              <a:t>         </a:t>
            </a:r>
            <a:r>
              <a:rPr lang="en-US" sz="1600" dirty="0" err="1"/>
              <a:t>tp</a:t>
            </a:r>
            <a:r>
              <a:rPr lang="en-US" sz="1600" dirty="0"/>
              <a:t> -&gt; </a:t>
            </a:r>
          </a:p>
          <a:p>
            <a:r>
              <a:rPr lang="en-US" sz="1600" dirty="0"/>
              <a:t>         </a:t>
            </a:r>
            <a:r>
              <a:rPr lang="en-US" sz="1600" dirty="0" err="1"/>
              <a:t>println</a:t>
            </a:r>
            <a:r>
              <a:rPr lang="en-US" sz="1600" dirty="0"/>
              <a:t>([</a:t>
            </a:r>
            <a:r>
              <a:rPr lang="en-US" sz="1600" dirty="0" err="1"/>
              <a:t>tp.FIRST_NAME,tp.LAST_NAME,tp.age,tp.sex,tp.INCOME</a:t>
            </a:r>
            <a:r>
              <a:rPr lang="en-US" sz="1600" dirty="0"/>
              <a:t>])</a:t>
            </a:r>
          </a:p>
          <a:p>
            <a:r>
              <a:rPr lang="en-US" sz="1600" dirty="0"/>
              <a:t>      }  </a:t>
            </a:r>
          </a:p>
          <a:p>
            <a:r>
              <a:rPr lang="en-US" sz="1600" dirty="0"/>
              <a:t>		</a:t>
            </a:r>
          </a:p>
          <a:p>
            <a:r>
              <a:rPr lang="en-US" sz="1600" dirty="0"/>
              <a:t>      </a:t>
            </a:r>
            <a:r>
              <a:rPr lang="en-US" sz="1600" dirty="0" err="1"/>
              <a:t>sql.close</a:t>
            </a:r>
            <a:r>
              <a:rPr lang="en-US" sz="1600" dirty="0"/>
              <a:t>()</a:t>
            </a:r>
          </a:p>
          <a:p>
            <a:r>
              <a:rPr lang="en-US" sz="1600" dirty="0"/>
              <a:t>   } </a:t>
            </a:r>
          </a:p>
          <a:p>
            <a:r>
              <a:rPr lang="en-US" sz="1600" dirty="0"/>
              <a:t>}</a:t>
            </a:r>
          </a:p>
        </p:txBody>
      </p:sp>
    </p:spTree>
    <p:extLst>
      <p:ext uri="{BB962C8B-B14F-4D97-AF65-F5344CB8AC3E}">
        <p14:creationId xmlns:p14="http://schemas.microsoft.com/office/powerpoint/2010/main" xmlns="" val="16571669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a:t>
            </a:r>
          </a:p>
        </p:txBody>
      </p:sp>
      <p:sp>
        <p:nvSpPr>
          <p:cNvPr id="3" name="Content Placeholder 2"/>
          <p:cNvSpPr>
            <a:spLocks noGrp="1"/>
          </p:cNvSpPr>
          <p:nvPr>
            <p:ph idx="1"/>
          </p:nvPr>
        </p:nvSpPr>
        <p:spPr/>
        <p:txBody>
          <a:bodyPr/>
          <a:lstStyle/>
          <a:p>
            <a:r>
              <a:rPr lang="en-US" sz="1200" dirty="0"/>
              <a:t>import </a:t>
            </a:r>
            <a:r>
              <a:rPr lang="en-US" sz="1200" dirty="0" err="1"/>
              <a:t>java.sql</a:t>
            </a:r>
            <a:r>
              <a:rPr lang="en-US" sz="1200" dirty="0"/>
              <a:t>.*; </a:t>
            </a:r>
          </a:p>
          <a:p>
            <a:r>
              <a:rPr lang="en-US" sz="1200" dirty="0"/>
              <a:t>import </a:t>
            </a:r>
            <a:r>
              <a:rPr lang="en-US" sz="1200" dirty="0" err="1"/>
              <a:t>groovy.sql.Sql</a:t>
            </a:r>
            <a:r>
              <a:rPr lang="en-US" sz="1200" dirty="0"/>
              <a:t> </a:t>
            </a:r>
          </a:p>
          <a:p>
            <a:endParaRPr lang="en-US" sz="1200" dirty="0"/>
          </a:p>
          <a:p>
            <a:r>
              <a:rPr lang="en-US" sz="1200" dirty="0"/>
              <a:t>class Example {</a:t>
            </a:r>
          </a:p>
          <a:p>
            <a:r>
              <a:rPr lang="en-US" sz="1200" dirty="0"/>
              <a:t>   static void main(String[] </a:t>
            </a:r>
            <a:r>
              <a:rPr lang="en-US" sz="1200" dirty="0" err="1"/>
              <a:t>args</a:t>
            </a:r>
            <a:r>
              <a:rPr lang="en-US" sz="1200" dirty="0"/>
              <a:t>){</a:t>
            </a:r>
          </a:p>
          <a:p>
            <a:r>
              <a:rPr lang="en-US" sz="1200" dirty="0"/>
              <a:t>      // Creating a connection to the database</a:t>
            </a:r>
          </a:p>
          <a:p>
            <a:r>
              <a:rPr lang="en-US" sz="1200" dirty="0"/>
              <a:t>      def </a:t>
            </a:r>
            <a:r>
              <a:rPr lang="en-US" sz="1200" dirty="0" err="1"/>
              <a:t>sql</a:t>
            </a:r>
            <a:r>
              <a:rPr lang="en-US" sz="1200" dirty="0"/>
              <a:t> = </a:t>
            </a:r>
            <a:r>
              <a:rPr lang="en-US" sz="1200" dirty="0" err="1"/>
              <a:t>Sql.newInstance</a:t>
            </a:r>
            <a:r>
              <a:rPr lang="en-US" sz="1200" dirty="0"/>
              <a:t>('</a:t>
            </a:r>
            <a:r>
              <a:rPr lang="en-US" sz="1200" dirty="0" err="1"/>
              <a:t>jdbc:mysql</a:t>
            </a:r>
            <a:r>
              <a:rPr lang="en-US" sz="1200" dirty="0"/>
              <a:t>://localhost:3306/</a:t>
            </a:r>
            <a:r>
              <a:rPr lang="en-US" sz="1200" dirty="0" err="1"/>
              <a:t>shital</a:t>
            </a:r>
            <a:r>
              <a:rPr lang="en-US" sz="1200" dirty="0"/>
              <a:t>', 'root', </a:t>
            </a:r>
          </a:p>
          <a:p>
            <a:r>
              <a:rPr lang="en-US" sz="1200" dirty="0"/>
              <a:t>         '</a:t>
            </a:r>
            <a:r>
              <a:rPr lang="en-US" sz="1200" dirty="0" err="1"/>
              <a:t>shital</a:t>
            </a:r>
            <a:r>
              <a:rPr lang="en-US" sz="1200" dirty="0"/>
              <a:t>', '</a:t>
            </a:r>
            <a:r>
              <a:rPr lang="en-US" sz="1200" dirty="0" err="1"/>
              <a:t>com.mysql.jdbc.Driver</a:t>
            </a:r>
            <a:r>
              <a:rPr lang="en-US" sz="1200" dirty="0"/>
              <a:t>')</a:t>
            </a:r>
          </a:p>
          <a:p>
            <a:r>
              <a:rPr lang="en-US" sz="1200" dirty="0"/>
              <a:t>			</a:t>
            </a:r>
          </a:p>
          <a:p>
            <a:r>
              <a:rPr lang="en-US" sz="1200" dirty="0"/>
              <a:t>      </a:t>
            </a:r>
            <a:r>
              <a:rPr lang="en-US" sz="1200" dirty="0" err="1"/>
              <a:t>sql.connection.autoCommit</a:t>
            </a:r>
            <a:r>
              <a:rPr lang="en-US" sz="1200" dirty="0"/>
              <a:t> = false</a:t>
            </a:r>
          </a:p>
          <a:p>
            <a:r>
              <a:rPr lang="en-US" sz="1200" dirty="0"/>
              <a:t>      def </a:t>
            </a:r>
            <a:r>
              <a:rPr lang="en-US" sz="1200" dirty="0" err="1"/>
              <a:t>sqlstr</a:t>
            </a:r>
            <a:r>
              <a:rPr lang="en-US" sz="1200" dirty="0"/>
              <a:t> = "UPDATE EMPLOYEE SET AGE = AGE + 1 WHERE SEX = 'M'" </a:t>
            </a:r>
          </a:p>
          <a:p>
            <a:r>
              <a:rPr lang="en-US" sz="1200" dirty="0"/>
              <a:t>	  </a:t>
            </a:r>
          </a:p>
          <a:p>
            <a:r>
              <a:rPr lang="en-US" sz="1200" dirty="0"/>
              <a:t>      try {</a:t>
            </a:r>
          </a:p>
          <a:p>
            <a:r>
              <a:rPr lang="en-US" sz="1200" dirty="0"/>
              <a:t>         </a:t>
            </a:r>
            <a:r>
              <a:rPr lang="en-US" sz="1200" dirty="0" err="1"/>
              <a:t>sql.execute</a:t>
            </a:r>
            <a:r>
              <a:rPr lang="en-US" sz="1200" dirty="0"/>
              <a:t>(</a:t>
            </a:r>
            <a:r>
              <a:rPr lang="en-US" sz="1200" dirty="0" err="1"/>
              <a:t>sqlstr</a:t>
            </a:r>
            <a:r>
              <a:rPr lang="en-US" sz="1200" dirty="0"/>
              <a:t>);</a:t>
            </a:r>
          </a:p>
          <a:p>
            <a:r>
              <a:rPr lang="en-US" sz="1200" dirty="0"/>
              <a:t>         </a:t>
            </a:r>
            <a:r>
              <a:rPr lang="en-US" sz="1200" dirty="0" err="1"/>
              <a:t>sql.commit</a:t>
            </a:r>
            <a:r>
              <a:rPr lang="en-US" sz="1200" dirty="0"/>
              <a:t>()</a:t>
            </a:r>
          </a:p>
          <a:p>
            <a:r>
              <a:rPr lang="en-US" sz="1200" dirty="0"/>
              <a:t>         </a:t>
            </a:r>
            <a:r>
              <a:rPr lang="en-US" sz="1200" dirty="0" err="1"/>
              <a:t>println</a:t>
            </a:r>
            <a:r>
              <a:rPr lang="en-US" sz="1200" dirty="0"/>
              <a:t>("Successfully committed")</a:t>
            </a:r>
          </a:p>
          <a:p>
            <a:r>
              <a:rPr lang="en-US" sz="1200" dirty="0"/>
              <a:t>      }catch(Exception ex) {</a:t>
            </a:r>
          </a:p>
          <a:p>
            <a:r>
              <a:rPr lang="en-US" sz="1200" dirty="0"/>
              <a:t>         </a:t>
            </a:r>
            <a:r>
              <a:rPr lang="en-US" sz="1200" dirty="0" err="1"/>
              <a:t>sql.rollback</a:t>
            </a:r>
            <a:r>
              <a:rPr lang="en-US" sz="1200" dirty="0"/>
              <a:t>() </a:t>
            </a:r>
          </a:p>
          <a:p>
            <a:r>
              <a:rPr lang="en-US" sz="1200" dirty="0"/>
              <a:t>         </a:t>
            </a:r>
            <a:r>
              <a:rPr lang="en-US" sz="1200" dirty="0" err="1"/>
              <a:t>println</a:t>
            </a:r>
            <a:r>
              <a:rPr lang="en-US" sz="1200" dirty="0"/>
              <a:t>("Transaction rollback")</a:t>
            </a:r>
          </a:p>
          <a:p>
            <a:r>
              <a:rPr lang="en-US" sz="1200" dirty="0"/>
              <a:t>      }</a:t>
            </a:r>
          </a:p>
          <a:p>
            <a:r>
              <a:rPr lang="en-US" sz="1200" dirty="0"/>
              <a:t>		</a:t>
            </a:r>
          </a:p>
          <a:p>
            <a:r>
              <a:rPr lang="en-US" sz="1200" dirty="0"/>
              <a:t>      </a:t>
            </a:r>
            <a:r>
              <a:rPr lang="en-US" sz="1200" dirty="0" err="1"/>
              <a:t>sql.close</a:t>
            </a:r>
            <a:r>
              <a:rPr lang="en-US" sz="1200" dirty="0"/>
              <a:t>()</a:t>
            </a:r>
          </a:p>
          <a:p>
            <a:r>
              <a:rPr lang="en-US" sz="1200" dirty="0"/>
              <a:t>   } </a:t>
            </a:r>
          </a:p>
          <a:p>
            <a:r>
              <a:rPr lang="en-US" sz="1200" dirty="0"/>
              <a:t>}</a:t>
            </a:r>
          </a:p>
        </p:txBody>
      </p:sp>
    </p:spTree>
    <p:extLst>
      <p:ext uri="{BB962C8B-B14F-4D97-AF65-F5344CB8AC3E}">
        <p14:creationId xmlns:p14="http://schemas.microsoft.com/office/powerpoint/2010/main" xmlns="" val="1194143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3" name="Content Placeholder 2"/>
          <p:cNvSpPr>
            <a:spLocks noGrp="1"/>
          </p:cNvSpPr>
          <p:nvPr>
            <p:ph idx="1"/>
          </p:nvPr>
        </p:nvSpPr>
        <p:spPr/>
        <p:txBody>
          <a:bodyPr/>
          <a:lstStyle/>
          <a:p>
            <a:r>
              <a:rPr lang="en-US" sz="1200" dirty="0"/>
              <a:t>import </a:t>
            </a:r>
            <a:r>
              <a:rPr lang="en-US" sz="1200" dirty="0" err="1"/>
              <a:t>java.sql</a:t>
            </a:r>
            <a:r>
              <a:rPr lang="en-US" sz="1200" dirty="0"/>
              <a:t>.*; </a:t>
            </a:r>
          </a:p>
          <a:p>
            <a:r>
              <a:rPr lang="en-US" sz="1200" dirty="0"/>
              <a:t>import </a:t>
            </a:r>
            <a:r>
              <a:rPr lang="en-US" sz="1200" dirty="0" err="1"/>
              <a:t>groovy.sql.Sql</a:t>
            </a:r>
            <a:r>
              <a:rPr lang="en-US" sz="1200" dirty="0"/>
              <a:t> </a:t>
            </a:r>
          </a:p>
          <a:p>
            <a:endParaRPr lang="en-US" sz="1200" dirty="0"/>
          </a:p>
          <a:p>
            <a:r>
              <a:rPr lang="en-US" sz="1200" dirty="0"/>
              <a:t>class Example {</a:t>
            </a:r>
          </a:p>
          <a:p>
            <a:r>
              <a:rPr lang="en-US" sz="1200" dirty="0"/>
              <a:t>   static void main(String[] </a:t>
            </a:r>
            <a:r>
              <a:rPr lang="en-US" sz="1200" dirty="0" err="1"/>
              <a:t>args</a:t>
            </a:r>
            <a:r>
              <a:rPr lang="en-US" sz="1200" dirty="0"/>
              <a:t>) {</a:t>
            </a:r>
          </a:p>
          <a:p>
            <a:r>
              <a:rPr lang="en-US" sz="1200" dirty="0"/>
              <a:t>      // Creating a connection to the database</a:t>
            </a:r>
          </a:p>
          <a:p>
            <a:r>
              <a:rPr lang="en-US" sz="1200" dirty="0"/>
              <a:t>      def </a:t>
            </a:r>
            <a:r>
              <a:rPr lang="en-US" sz="1200" dirty="0" err="1"/>
              <a:t>sql</a:t>
            </a:r>
            <a:r>
              <a:rPr lang="en-US" sz="1200" dirty="0"/>
              <a:t> = </a:t>
            </a:r>
            <a:r>
              <a:rPr lang="en-US" sz="1200" dirty="0" err="1"/>
              <a:t>Sql.newInstance</a:t>
            </a:r>
            <a:r>
              <a:rPr lang="en-US" sz="1200" dirty="0"/>
              <a:t>('</a:t>
            </a:r>
            <a:r>
              <a:rPr lang="en-US" sz="1200" dirty="0" err="1"/>
              <a:t>jdbc:mysql</a:t>
            </a:r>
            <a:r>
              <a:rPr lang="en-US" sz="1200" dirty="0"/>
              <a:t>://localhost:3306/</a:t>
            </a:r>
            <a:r>
              <a:rPr lang="en-US" sz="1200" dirty="0" err="1"/>
              <a:t>shital</a:t>
            </a:r>
            <a:r>
              <a:rPr lang="en-US" sz="1200" dirty="0"/>
              <a:t>', 'root', </a:t>
            </a:r>
          </a:p>
          <a:p>
            <a:r>
              <a:rPr lang="en-US" sz="1200" dirty="0"/>
              <a:t>         '</a:t>
            </a:r>
            <a:r>
              <a:rPr lang="en-US" sz="1200" dirty="0" err="1"/>
              <a:t>shital</a:t>
            </a:r>
            <a:r>
              <a:rPr lang="en-US" sz="1200" dirty="0"/>
              <a:t>', '</a:t>
            </a:r>
            <a:r>
              <a:rPr lang="en-US" sz="1200" dirty="0" err="1"/>
              <a:t>com.mysql.jdbc.Driver</a:t>
            </a:r>
            <a:r>
              <a:rPr lang="en-US" sz="1200" dirty="0"/>
              <a:t>')</a:t>
            </a:r>
          </a:p>
          <a:p>
            <a:r>
              <a:rPr lang="en-US" sz="1200" dirty="0"/>
              <a:t>			</a:t>
            </a:r>
          </a:p>
          <a:p>
            <a:r>
              <a:rPr lang="en-US" sz="1200" dirty="0"/>
              <a:t>      </a:t>
            </a:r>
            <a:r>
              <a:rPr lang="en-US" sz="1200" dirty="0" err="1"/>
              <a:t>sql.connection.autoCommit</a:t>
            </a:r>
            <a:r>
              <a:rPr lang="en-US" sz="1200" dirty="0"/>
              <a:t> = false</a:t>
            </a:r>
          </a:p>
          <a:p>
            <a:r>
              <a:rPr lang="en-US" sz="1200" dirty="0"/>
              <a:t>      def </a:t>
            </a:r>
            <a:r>
              <a:rPr lang="en-US" sz="1200" dirty="0" err="1"/>
              <a:t>sqlstr</a:t>
            </a:r>
            <a:r>
              <a:rPr lang="en-US" sz="1200" dirty="0"/>
              <a:t> = "DELETE FROM EMPLOYEE WHERE AGE &gt; 20"</a:t>
            </a:r>
          </a:p>
          <a:p>
            <a:r>
              <a:rPr lang="en-US" sz="1200" dirty="0"/>
              <a:t>   </a:t>
            </a:r>
          </a:p>
          <a:p>
            <a:r>
              <a:rPr lang="en-US" sz="1200" dirty="0"/>
              <a:t>      try {</a:t>
            </a:r>
          </a:p>
          <a:p>
            <a:r>
              <a:rPr lang="en-US" sz="1200" dirty="0"/>
              <a:t>         </a:t>
            </a:r>
            <a:r>
              <a:rPr lang="en-US" sz="1200" dirty="0" err="1"/>
              <a:t>sql.execute</a:t>
            </a:r>
            <a:r>
              <a:rPr lang="en-US" sz="1200" dirty="0"/>
              <a:t>(</a:t>
            </a:r>
            <a:r>
              <a:rPr lang="en-US" sz="1200" dirty="0" err="1"/>
              <a:t>sqlstr</a:t>
            </a:r>
            <a:r>
              <a:rPr lang="en-US" sz="1200" dirty="0"/>
              <a:t>);</a:t>
            </a:r>
          </a:p>
          <a:p>
            <a:r>
              <a:rPr lang="en-US" sz="1200" dirty="0"/>
              <a:t>         </a:t>
            </a:r>
            <a:r>
              <a:rPr lang="en-US" sz="1200" dirty="0" err="1"/>
              <a:t>sql.commit</a:t>
            </a:r>
            <a:r>
              <a:rPr lang="en-US" sz="1200" dirty="0"/>
              <a:t>()</a:t>
            </a:r>
          </a:p>
          <a:p>
            <a:r>
              <a:rPr lang="en-US" sz="1200" dirty="0"/>
              <a:t>         </a:t>
            </a:r>
            <a:r>
              <a:rPr lang="en-US" sz="1200" dirty="0" err="1"/>
              <a:t>println</a:t>
            </a:r>
            <a:r>
              <a:rPr lang="en-US" sz="1200" dirty="0"/>
              <a:t>("Successfully committed")</a:t>
            </a:r>
          </a:p>
          <a:p>
            <a:r>
              <a:rPr lang="en-US" sz="1200" dirty="0"/>
              <a:t>      }catch(Exception ex) {</a:t>
            </a:r>
          </a:p>
          <a:p>
            <a:r>
              <a:rPr lang="en-US" sz="1200" dirty="0"/>
              <a:t>         </a:t>
            </a:r>
            <a:r>
              <a:rPr lang="en-US" sz="1200" dirty="0" err="1"/>
              <a:t>sql.rollback</a:t>
            </a:r>
            <a:r>
              <a:rPr lang="en-US" sz="1200" dirty="0"/>
              <a:t>()</a:t>
            </a:r>
          </a:p>
          <a:p>
            <a:r>
              <a:rPr lang="en-US" sz="1200" dirty="0"/>
              <a:t>         </a:t>
            </a:r>
            <a:r>
              <a:rPr lang="en-US" sz="1200" dirty="0" err="1"/>
              <a:t>println</a:t>
            </a:r>
            <a:r>
              <a:rPr lang="en-US" sz="1200" dirty="0"/>
              <a:t>("Transaction rollback")</a:t>
            </a:r>
          </a:p>
          <a:p>
            <a:r>
              <a:rPr lang="en-US" sz="1200" dirty="0"/>
              <a:t>      }</a:t>
            </a:r>
          </a:p>
          <a:p>
            <a:r>
              <a:rPr lang="en-US" sz="1200" dirty="0"/>
              <a:t>   </a:t>
            </a:r>
          </a:p>
          <a:p>
            <a:r>
              <a:rPr lang="en-US" sz="1200" dirty="0"/>
              <a:t>      </a:t>
            </a:r>
            <a:r>
              <a:rPr lang="en-US" sz="1200" dirty="0" err="1"/>
              <a:t>sql.close</a:t>
            </a:r>
            <a:r>
              <a:rPr lang="en-US" sz="1200" dirty="0"/>
              <a:t>()</a:t>
            </a:r>
          </a:p>
          <a:p>
            <a:r>
              <a:rPr lang="en-US" sz="1200" dirty="0"/>
              <a:t>   } </a:t>
            </a:r>
          </a:p>
          <a:p>
            <a:r>
              <a:rPr lang="en-US" sz="1200" dirty="0"/>
              <a:t>}</a:t>
            </a:r>
          </a:p>
        </p:txBody>
      </p:sp>
    </p:spTree>
    <p:extLst>
      <p:ext uri="{BB962C8B-B14F-4D97-AF65-F5344CB8AC3E}">
        <p14:creationId xmlns:p14="http://schemas.microsoft.com/office/powerpoint/2010/main" xmlns="" val="33872106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Performing Transactions</a:t>
            </a:r>
          </a:p>
          <a:p>
            <a:r>
              <a:rPr lang="en-US" sz="1800" dirty="0"/>
              <a:t>Transactions are a mechanism that ensures data consistency. Transactions have the following four properties −</a:t>
            </a:r>
          </a:p>
          <a:p>
            <a:endParaRPr lang="en-US" sz="1800" dirty="0"/>
          </a:p>
          <a:p>
            <a:r>
              <a:rPr lang="en-US" sz="1800" dirty="0"/>
              <a:t>Atomicity − Either a transaction completes or nothing happens at all.</a:t>
            </a:r>
          </a:p>
          <a:p>
            <a:endParaRPr lang="en-US" sz="1800" dirty="0"/>
          </a:p>
          <a:p>
            <a:r>
              <a:rPr lang="en-US" sz="1800" dirty="0"/>
              <a:t>Consistency − A transaction must start in a consistent state and leave the system in a consistent state.</a:t>
            </a:r>
          </a:p>
          <a:p>
            <a:endParaRPr lang="en-US" sz="1800" dirty="0"/>
          </a:p>
          <a:p>
            <a:r>
              <a:rPr lang="en-US" sz="1800" dirty="0"/>
              <a:t>Isolation − Intermediate results of a transaction are not visible outside the current transaction.</a:t>
            </a:r>
          </a:p>
          <a:p>
            <a:endParaRPr lang="en-US" sz="1800" dirty="0"/>
          </a:p>
          <a:p>
            <a:r>
              <a:rPr lang="en-US" sz="1800" dirty="0"/>
              <a:t>Durability − Once a transaction was committed, the effects are persistent, even after a system failure.</a:t>
            </a:r>
          </a:p>
        </p:txBody>
      </p:sp>
    </p:spTree>
    <p:extLst>
      <p:ext uri="{BB962C8B-B14F-4D97-AF65-F5344CB8AC3E}">
        <p14:creationId xmlns:p14="http://schemas.microsoft.com/office/powerpoint/2010/main" xmlns="" val="3571511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Here is a simple example of how to implement transactions. We have already seen this example from our previous topic of the DELETE operation.</a:t>
            </a:r>
          </a:p>
          <a:p>
            <a:endParaRPr lang="en-US" sz="2000" dirty="0"/>
          </a:p>
          <a:p>
            <a:r>
              <a:rPr lang="en-US" sz="2000" dirty="0"/>
              <a:t>def </a:t>
            </a:r>
            <a:r>
              <a:rPr lang="en-US" sz="2000" dirty="0" err="1"/>
              <a:t>sqlstr</a:t>
            </a:r>
            <a:r>
              <a:rPr lang="en-US" sz="2000" dirty="0"/>
              <a:t> = "DELETE FROM EMPLOYEE WHERE AGE &gt; 20" </a:t>
            </a:r>
          </a:p>
          <a:p>
            <a:r>
              <a:rPr lang="en-US" sz="2000" dirty="0"/>
              <a:t> </a:t>
            </a:r>
          </a:p>
          <a:p>
            <a:r>
              <a:rPr lang="en-US" sz="2000" dirty="0"/>
              <a:t>try {</a:t>
            </a:r>
          </a:p>
          <a:p>
            <a:r>
              <a:rPr lang="en-US" sz="2000" dirty="0"/>
              <a:t>   </a:t>
            </a:r>
            <a:r>
              <a:rPr lang="en-US" sz="2000" dirty="0" err="1"/>
              <a:t>sql.execute</a:t>
            </a:r>
            <a:r>
              <a:rPr lang="en-US" sz="2000" dirty="0"/>
              <a:t>(</a:t>
            </a:r>
            <a:r>
              <a:rPr lang="en-US" sz="2000" dirty="0" err="1"/>
              <a:t>sqlstr</a:t>
            </a:r>
            <a:r>
              <a:rPr lang="en-US" sz="2000" dirty="0"/>
              <a:t>); </a:t>
            </a:r>
          </a:p>
          <a:p>
            <a:r>
              <a:rPr lang="en-US" sz="2000" dirty="0"/>
              <a:t>   </a:t>
            </a:r>
            <a:r>
              <a:rPr lang="en-US" sz="2000" dirty="0" err="1"/>
              <a:t>sql.commit</a:t>
            </a:r>
            <a:r>
              <a:rPr lang="en-US" sz="2000" dirty="0"/>
              <a:t>()</a:t>
            </a:r>
          </a:p>
          <a:p>
            <a:r>
              <a:rPr lang="en-US" sz="2000" dirty="0"/>
              <a:t>   </a:t>
            </a:r>
            <a:r>
              <a:rPr lang="en-US" sz="2000" dirty="0" err="1"/>
              <a:t>println</a:t>
            </a:r>
            <a:r>
              <a:rPr lang="en-US" sz="2000" dirty="0"/>
              <a:t>("Successfully committed") </a:t>
            </a:r>
          </a:p>
          <a:p>
            <a:r>
              <a:rPr lang="en-US" sz="2000" dirty="0"/>
              <a:t>}catch(Exception ex) {</a:t>
            </a:r>
          </a:p>
          <a:p>
            <a:r>
              <a:rPr lang="en-US" sz="2000" dirty="0"/>
              <a:t>   </a:t>
            </a:r>
            <a:r>
              <a:rPr lang="en-US" sz="2000" dirty="0" err="1"/>
              <a:t>sql.rollback</a:t>
            </a:r>
            <a:r>
              <a:rPr lang="en-US" sz="2000" dirty="0"/>
              <a:t>()</a:t>
            </a:r>
          </a:p>
          <a:p>
            <a:r>
              <a:rPr lang="en-US" sz="2000" dirty="0"/>
              <a:t>   </a:t>
            </a:r>
            <a:r>
              <a:rPr lang="en-US" sz="2000" dirty="0" err="1"/>
              <a:t>println</a:t>
            </a:r>
            <a:r>
              <a:rPr lang="en-US" sz="2000" dirty="0"/>
              <a:t>("Transaction rollback") </a:t>
            </a:r>
          </a:p>
          <a:p>
            <a:r>
              <a:rPr lang="en-US" sz="2000" dirty="0"/>
              <a:t>} </a:t>
            </a:r>
          </a:p>
          <a:p>
            <a:r>
              <a:rPr lang="en-US" sz="2000" dirty="0" err="1"/>
              <a:t>sql.close</a:t>
            </a:r>
            <a:r>
              <a:rPr lang="en-US" sz="2000" dirty="0"/>
              <a:t>()</a:t>
            </a:r>
          </a:p>
        </p:txBody>
      </p:sp>
    </p:spTree>
    <p:extLst>
      <p:ext uri="{BB962C8B-B14F-4D97-AF65-F5344CB8AC3E}">
        <p14:creationId xmlns:p14="http://schemas.microsoft.com/office/powerpoint/2010/main" xmlns="" val="33395287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a:t>Commit Operation</a:t>
            </a:r>
          </a:p>
          <a:p>
            <a:r>
              <a:rPr lang="en-US" sz="1600" dirty="0"/>
              <a:t>The commit operation is what tells the database to proceed ahead with the operation and finalize all changes to the database.</a:t>
            </a:r>
          </a:p>
          <a:p>
            <a:endParaRPr lang="en-US" sz="1600" dirty="0"/>
          </a:p>
          <a:p>
            <a:r>
              <a:rPr lang="en-US" sz="1600" dirty="0"/>
              <a:t>In our above example, this is achieved by the following statement −</a:t>
            </a:r>
          </a:p>
          <a:p>
            <a:endParaRPr lang="en-US" sz="1600" dirty="0"/>
          </a:p>
          <a:p>
            <a:r>
              <a:rPr lang="en-US" sz="1600" dirty="0" err="1"/>
              <a:t>sql.commit</a:t>
            </a:r>
            <a:r>
              <a:rPr lang="en-US" sz="1600" dirty="0"/>
              <a:t>()</a:t>
            </a:r>
          </a:p>
          <a:p>
            <a:r>
              <a:rPr lang="en-US" sz="1600" dirty="0"/>
              <a:t>Rollback Operation</a:t>
            </a:r>
          </a:p>
          <a:p>
            <a:r>
              <a:rPr lang="en-US" sz="1600" dirty="0"/>
              <a:t>If you are not satisfied with one or more of the changes and you want to revert back those changes completely, then use rollback method. In our above example, this is achieved by the following statement −</a:t>
            </a:r>
          </a:p>
          <a:p>
            <a:endParaRPr lang="en-US" sz="1600" dirty="0"/>
          </a:p>
          <a:p>
            <a:r>
              <a:rPr lang="en-US" sz="1600" dirty="0" err="1"/>
              <a:t>sql.rollback</a:t>
            </a:r>
            <a:r>
              <a:rPr lang="en-US" sz="1600" dirty="0"/>
              <a:t>()</a:t>
            </a:r>
          </a:p>
          <a:p>
            <a:r>
              <a:rPr lang="en-US" sz="1600" dirty="0"/>
              <a:t>Disconnecting Databases</a:t>
            </a:r>
          </a:p>
          <a:p>
            <a:r>
              <a:rPr lang="en-US" sz="1600" dirty="0"/>
              <a:t>To disconnect Database connection, use the close method.</a:t>
            </a:r>
          </a:p>
          <a:p>
            <a:endParaRPr lang="en-US" sz="1600" dirty="0"/>
          </a:p>
          <a:p>
            <a:r>
              <a:rPr lang="en-US" sz="1600" dirty="0" err="1"/>
              <a:t>sql.close</a:t>
            </a:r>
            <a:r>
              <a:rPr lang="en-US" sz="1600" dirty="0"/>
              <a:t>()</a:t>
            </a:r>
          </a:p>
        </p:txBody>
      </p:sp>
    </p:spTree>
    <p:extLst>
      <p:ext uri="{BB962C8B-B14F-4D97-AF65-F5344CB8AC3E}">
        <p14:creationId xmlns:p14="http://schemas.microsoft.com/office/powerpoint/2010/main" xmlns="" val="13467331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Groovy Script into java</a:t>
            </a:r>
          </a:p>
        </p:txBody>
      </p:sp>
      <p:sp>
        <p:nvSpPr>
          <p:cNvPr id="3" name="Content Placeholder 2"/>
          <p:cNvSpPr>
            <a:spLocks noGrp="1"/>
          </p:cNvSpPr>
          <p:nvPr>
            <p:ph idx="1"/>
          </p:nvPr>
        </p:nvSpPr>
        <p:spPr/>
        <p:txBody>
          <a:bodyPr/>
          <a:lstStyle/>
          <a:p>
            <a:r>
              <a:rPr lang="en-US" sz="1200" b="1" dirty="0"/>
              <a:t>import </a:t>
            </a:r>
            <a:r>
              <a:rPr lang="en-US" sz="1200" b="1" dirty="0" err="1"/>
              <a:t>java.io.FileNotFoundException</a:t>
            </a:r>
            <a:r>
              <a:rPr lang="en-US" sz="1200" b="1" dirty="0"/>
              <a:t>;</a:t>
            </a:r>
          </a:p>
          <a:p>
            <a:r>
              <a:rPr lang="en-US" sz="1200" b="1" dirty="0"/>
              <a:t>import </a:t>
            </a:r>
            <a:r>
              <a:rPr lang="en-US" sz="1200" b="1" dirty="0" err="1"/>
              <a:t>java.io.FileReader</a:t>
            </a:r>
            <a:r>
              <a:rPr lang="en-US" sz="1200" b="1" dirty="0"/>
              <a:t>;</a:t>
            </a:r>
          </a:p>
          <a:p>
            <a:endParaRPr lang="en-US" sz="1200" b="1" dirty="0"/>
          </a:p>
          <a:p>
            <a:r>
              <a:rPr lang="en-US" sz="1200" b="1" dirty="0"/>
              <a:t>import </a:t>
            </a:r>
            <a:r>
              <a:rPr lang="en-US" sz="1200" b="1" dirty="0" err="1"/>
              <a:t>javax.script.ScriptEngine</a:t>
            </a:r>
            <a:r>
              <a:rPr lang="en-US" sz="1200" b="1" dirty="0"/>
              <a:t>;</a:t>
            </a:r>
          </a:p>
          <a:p>
            <a:r>
              <a:rPr lang="en-US" sz="1200" b="1" dirty="0"/>
              <a:t>import </a:t>
            </a:r>
            <a:r>
              <a:rPr lang="en-US" sz="1200" b="1" dirty="0" err="1"/>
              <a:t>javax.script.ScriptEngineManager</a:t>
            </a:r>
            <a:r>
              <a:rPr lang="en-US" sz="1200" b="1" dirty="0"/>
              <a:t>;</a:t>
            </a:r>
          </a:p>
          <a:p>
            <a:r>
              <a:rPr lang="en-US" sz="1200" b="1" dirty="0"/>
              <a:t>import </a:t>
            </a:r>
            <a:r>
              <a:rPr lang="en-US" sz="1200" b="1" dirty="0" err="1"/>
              <a:t>javax.script.ScriptException</a:t>
            </a:r>
            <a:r>
              <a:rPr lang="en-US" sz="1200" b="1" dirty="0"/>
              <a:t>;</a:t>
            </a:r>
          </a:p>
          <a:p>
            <a:endParaRPr lang="en-US" sz="1200" b="1" dirty="0"/>
          </a:p>
          <a:p>
            <a:r>
              <a:rPr lang="en-US" sz="1200" b="1" dirty="0"/>
              <a:t>public class ExecuteGroovyViaJSR223 {</a:t>
            </a:r>
          </a:p>
          <a:p>
            <a:r>
              <a:rPr lang="en-US" sz="1200" b="1" dirty="0"/>
              <a:t>        public static void main(String[] </a:t>
            </a:r>
            <a:r>
              <a:rPr lang="en-US" sz="1200" b="1" dirty="0" err="1"/>
              <a:t>args</a:t>
            </a:r>
            <a:r>
              <a:rPr lang="en-US" sz="1200" b="1" dirty="0"/>
              <a:t>) {</a:t>
            </a:r>
          </a:p>
          <a:p>
            <a:r>
              <a:rPr lang="en-US" sz="1200" b="1" dirty="0"/>
              <a:t>                </a:t>
            </a:r>
            <a:r>
              <a:rPr lang="en-US" sz="1200" b="1" dirty="0" err="1"/>
              <a:t>ScriptEngine</a:t>
            </a:r>
            <a:r>
              <a:rPr lang="en-US" sz="1200" b="1" dirty="0"/>
              <a:t> engine = new </a:t>
            </a:r>
            <a:r>
              <a:rPr lang="en-US" sz="1200" b="1" dirty="0" err="1"/>
              <a:t>ScriptEngineManager</a:t>
            </a:r>
            <a:r>
              <a:rPr lang="en-US" sz="1200" b="1" dirty="0"/>
              <a:t>()</a:t>
            </a:r>
          </a:p>
          <a:p>
            <a:r>
              <a:rPr lang="en-US" sz="1200" b="1" dirty="0"/>
              <a:t>                                .</a:t>
            </a:r>
            <a:r>
              <a:rPr lang="en-US" sz="1200" b="1" dirty="0" err="1"/>
              <a:t>getEngineByName</a:t>
            </a:r>
            <a:r>
              <a:rPr lang="en-US" sz="1200" b="1" dirty="0"/>
              <a:t>("groovy");</a:t>
            </a:r>
          </a:p>
          <a:p>
            <a:r>
              <a:rPr lang="en-US" sz="1200" b="1" dirty="0"/>
              <a:t>                try {</a:t>
            </a:r>
          </a:p>
          <a:p>
            <a:r>
              <a:rPr lang="en-US" sz="1200" b="1" dirty="0"/>
              <a:t>                        </a:t>
            </a:r>
            <a:r>
              <a:rPr lang="en-US" sz="1200" b="1" dirty="0" err="1"/>
              <a:t>engine.put</a:t>
            </a:r>
            <a:r>
              <a:rPr lang="en-US" sz="1200" b="1" dirty="0"/>
              <a:t>("street", "</a:t>
            </a:r>
            <a:r>
              <a:rPr lang="en-US" sz="1200" b="1" dirty="0" err="1"/>
              <a:t>Haindaalwisch</a:t>
            </a:r>
            <a:r>
              <a:rPr lang="en-US" sz="1200" b="1" dirty="0"/>
              <a:t> 17a");</a:t>
            </a:r>
          </a:p>
          <a:p>
            <a:r>
              <a:rPr lang="en-US" sz="1200" b="1" dirty="0"/>
              <a:t>                        </a:t>
            </a:r>
            <a:r>
              <a:rPr lang="en-US" sz="1200" b="1" dirty="0" err="1"/>
              <a:t>engine.eval</a:t>
            </a:r>
            <a:r>
              <a:rPr lang="en-US" sz="1200" b="1" dirty="0"/>
              <a:t>("</a:t>
            </a:r>
            <a:r>
              <a:rPr lang="en-US" sz="1200" b="1" dirty="0" err="1"/>
              <a:t>println</a:t>
            </a:r>
            <a:r>
              <a:rPr lang="en-US" sz="1200" b="1" dirty="0"/>
              <a:t> 'Hello, Groovy!'");</a:t>
            </a:r>
          </a:p>
          <a:p>
            <a:r>
              <a:rPr lang="en-US" sz="1200" b="1" dirty="0"/>
              <a:t>                        </a:t>
            </a:r>
            <a:r>
              <a:rPr lang="en-US" sz="1200" b="1" dirty="0" err="1"/>
              <a:t>engine.eval</a:t>
            </a:r>
            <a:r>
              <a:rPr lang="en-US" sz="1200" b="1" dirty="0"/>
              <a:t>(new </a:t>
            </a:r>
            <a:r>
              <a:rPr lang="en-US" sz="1200" b="1" dirty="0" err="1"/>
              <a:t>FileReader</a:t>
            </a:r>
            <a:r>
              <a:rPr lang="en-US" sz="1200" b="1" dirty="0"/>
              <a:t>("</a:t>
            </a:r>
            <a:r>
              <a:rPr lang="en-US" sz="1200" b="1" dirty="0" err="1"/>
              <a:t>src</a:t>
            </a:r>
            <a:r>
              <a:rPr lang="en-US" sz="1200" b="1" dirty="0"/>
              <a:t>/</a:t>
            </a:r>
            <a:r>
              <a:rPr lang="en-US" sz="1200" b="1" dirty="0" err="1"/>
              <a:t>hello.groovy</a:t>
            </a:r>
            <a:r>
              <a:rPr lang="en-US" sz="1200" b="1" dirty="0"/>
              <a:t>"));</a:t>
            </a:r>
          </a:p>
          <a:p>
            <a:r>
              <a:rPr lang="en-US" sz="1200" b="1" dirty="0"/>
              <a:t>                } catch (</a:t>
            </a:r>
            <a:r>
              <a:rPr lang="en-US" sz="1200" b="1" dirty="0" err="1"/>
              <a:t>ScriptException</a:t>
            </a:r>
            <a:r>
              <a:rPr lang="en-US" sz="1200" b="1" dirty="0"/>
              <a:t> e) {</a:t>
            </a:r>
          </a:p>
          <a:p>
            <a:r>
              <a:rPr lang="en-US" sz="1200" b="1" dirty="0"/>
              <a:t>                        </a:t>
            </a:r>
            <a:r>
              <a:rPr lang="en-US" sz="1200" b="1" dirty="0" err="1"/>
              <a:t>e.printStackTrace</a:t>
            </a:r>
            <a:r>
              <a:rPr lang="en-US" sz="1200" b="1" dirty="0"/>
              <a:t>();</a:t>
            </a:r>
          </a:p>
          <a:p>
            <a:r>
              <a:rPr lang="en-US" sz="1200" b="1" dirty="0"/>
              <a:t>                } catch (</a:t>
            </a:r>
            <a:r>
              <a:rPr lang="en-US" sz="1200" b="1" dirty="0" err="1"/>
              <a:t>FileNotFoundException</a:t>
            </a:r>
            <a:r>
              <a:rPr lang="en-US" sz="1200" b="1" dirty="0"/>
              <a:t> e) {</a:t>
            </a:r>
          </a:p>
          <a:p>
            <a:r>
              <a:rPr lang="en-US" sz="1200" b="1" dirty="0"/>
              <a:t>                        </a:t>
            </a:r>
            <a:r>
              <a:rPr lang="en-US" sz="1200" b="1" dirty="0" err="1"/>
              <a:t>e.printStackTrace</a:t>
            </a:r>
            <a:r>
              <a:rPr lang="en-US" sz="1200" b="1" dirty="0"/>
              <a:t>();</a:t>
            </a:r>
          </a:p>
          <a:p>
            <a:r>
              <a:rPr lang="en-US" sz="1200" b="1" dirty="0"/>
              <a:t>                }</a:t>
            </a:r>
          </a:p>
          <a:p>
            <a:r>
              <a:rPr lang="en-US" sz="1200" b="1" dirty="0"/>
              <a:t>        }</a:t>
            </a:r>
          </a:p>
          <a:p>
            <a:r>
              <a:rPr lang="en-US" sz="1200" b="1" dirty="0"/>
              <a:t>}</a:t>
            </a:r>
            <a:endParaRPr lang="en-US" sz="1200" dirty="0"/>
          </a:p>
        </p:txBody>
      </p:sp>
    </p:spTree>
    <p:extLst>
      <p:ext uri="{BB962C8B-B14F-4D97-AF65-F5344CB8AC3E}">
        <p14:creationId xmlns:p14="http://schemas.microsoft.com/office/powerpoint/2010/main" xmlns="" val="38553936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066800"/>
            <a:ext cx="10972800" cy="4754563"/>
          </a:xfrm>
        </p:spPr>
        <p:txBody>
          <a:bodyPr/>
          <a:lstStyle/>
          <a:p>
            <a:endParaRPr lang="en-US" sz="900" dirty="0"/>
          </a:p>
          <a:p>
            <a:r>
              <a:rPr lang="en-US" sz="900" b="1" dirty="0"/>
              <a:t>class </a:t>
            </a:r>
            <a:r>
              <a:rPr lang="en-US" sz="900" b="1" dirty="0" err="1"/>
              <a:t>TestingApplication</a:t>
            </a:r>
            <a:r>
              <a:rPr lang="en-US" sz="900" b="1" dirty="0"/>
              <a:t>{</a:t>
            </a:r>
          </a:p>
          <a:p>
            <a:r>
              <a:rPr lang="en-US" sz="900" b="1" dirty="0"/>
              <a:t>static void main(</a:t>
            </a:r>
            <a:r>
              <a:rPr lang="en-US" sz="900" b="1" dirty="0" err="1"/>
              <a:t>args</a:t>
            </a:r>
            <a:r>
              <a:rPr lang="en-US" sz="900" b="1" dirty="0"/>
              <a:t>){</a:t>
            </a:r>
          </a:p>
          <a:p>
            <a:r>
              <a:rPr lang="en-US" sz="900" b="1" dirty="0"/>
              <a:t>def </a:t>
            </a:r>
            <a:r>
              <a:rPr lang="en-US" sz="900" b="1" dirty="0" err="1"/>
              <a:t>xmldocument</a:t>
            </a:r>
            <a:r>
              <a:rPr lang="en-US" sz="900" b="1" dirty="0"/>
              <a:t> = '''</a:t>
            </a:r>
          </a:p>
          <a:p>
            <a:r>
              <a:rPr lang="en-US" sz="900" dirty="0"/>
              <a:t>        &lt;persons&gt;</a:t>
            </a:r>
          </a:p>
          <a:p>
            <a:r>
              <a:rPr lang="en-US" sz="900" dirty="0"/>
              <a:t>            &lt;person age="3"&gt;</a:t>
            </a:r>
          </a:p>
          <a:p>
            <a:r>
              <a:rPr lang="en-US" sz="900" dirty="0"/>
              <a:t>                                &lt;name&gt;</a:t>
            </a:r>
          </a:p>
          <a:p>
            <a:r>
              <a:rPr lang="en-US" sz="900" dirty="0"/>
              <a:t>                                        </a:t>
            </a:r>
            <a:r>
              <a:rPr lang="en-US" sz="900" u="sng" dirty="0"/>
              <a:t>&lt;</a:t>
            </a:r>
            <a:r>
              <a:rPr lang="en-US" sz="900" u="sng" dirty="0" err="1"/>
              <a:t>firstname</a:t>
            </a:r>
            <a:r>
              <a:rPr lang="en-US" sz="900" u="sng" dirty="0"/>
              <a:t>&gt;Jim&lt;/</a:t>
            </a:r>
            <a:r>
              <a:rPr lang="en-US" sz="900" u="sng" dirty="0" err="1"/>
              <a:t>firstname</a:t>
            </a:r>
            <a:r>
              <a:rPr lang="en-US" sz="900" u="sng" dirty="0"/>
              <a:t>&gt;</a:t>
            </a:r>
          </a:p>
          <a:p>
            <a:r>
              <a:rPr lang="en-US" sz="900" dirty="0"/>
              <a:t>                                        </a:t>
            </a:r>
            <a:r>
              <a:rPr lang="en-US" sz="900" u="sng" dirty="0"/>
              <a:t>&lt;</a:t>
            </a:r>
            <a:r>
              <a:rPr lang="en-US" sz="900" u="sng" dirty="0" err="1"/>
              <a:t>lastname</a:t>
            </a:r>
            <a:r>
              <a:rPr lang="en-US" sz="900" u="sng" dirty="0"/>
              <a:t>&gt;Knopf &lt;/</a:t>
            </a:r>
            <a:r>
              <a:rPr lang="en-US" sz="900" u="sng" dirty="0" err="1"/>
              <a:t>lastname</a:t>
            </a:r>
            <a:r>
              <a:rPr lang="en-US" sz="900" u="sng" dirty="0"/>
              <a:t>&gt;&lt;/name&gt;</a:t>
            </a:r>
          </a:p>
          <a:p>
            <a:r>
              <a:rPr lang="en-US" sz="900" dirty="0"/>
              <a:t>            &lt;/person&gt;</a:t>
            </a:r>
          </a:p>
          <a:p>
            <a:r>
              <a:rPr lang="en-US" sz="900" dirty="0"/>
              <a:t>            &lt;person age="4"&gt;</a:t>
            </a:r>
          </a:p>
          <a:p>
            <a:r>
              <a:rPr lang="en-US" sz="900" dirty="0"/>
              <a:t>                                &lt;name&gt;</a:t>
            </a:r>
          </a:p>
          <a:p>
            <a:r>
              <a:rPr lang="en-US" sz="900" dirty="0"/>
              <a:t>                                        </a:t>
            </a:r>
            <a:r>
              <a:rPr lang="en-US" sz="900" u="sng" dirty="0"/>
              <a:t>&lt;</a:t>
            </a:r>
            <a:r>
              <a:rPr lang="en-US" sz="900" u="sng" dirty="0" err="1"/>
              <a:t>firstname</a:t>
            </a:r>
            <a:r>
              <a:rPr lang="en-US" sz="900" u="sng" dirty="0"/>
              <a:t>&gt;Ernie&lt;/</a:t>
            </a:r>
            <a:r>
              <a:rPr lang="en-US" sz="900" u="sng" dirty="0" err="1"/>
              <a:t>firstname</a:t>
            </a:r>
            <a:r>
              <a:rPr lang="en-US" sz="900" u="sng" dirty="0"/>
              <a:t>&gt;</a:t>
            </a:r>
          </a:p>
          <a:p>
            <a:r>
              <a:rPr lang="en-US" sz="900" dirty="0"/>
              <a:t>                                        </a:t>
            </a:r>
            <a:r>
              <a:rPr lang="en-US" sz="900" u="sng" dirty="0"/>
              <a:t>&lt;</a:t>
            </a:r>
            <a:r>
              <a:rPr lang="en-US" sz="900" u="sng" dirty="0" err="1"/>
              <a:t>lastname</a:t>
            </a:r>
            <a:r>
              <a:rPr lang="en-US" sz="900" u="sng" dirty="0"/>
              <a:t>&gt;Bernd&lt;/</a:t>
            </a:r>
            <a:r>
              <a:rPr lang="en-US" sz="900" u="sng" dirty="0" err="1"/>
              <a:t>lastname</a:t>
            </a:r>
            <a:r>
              <a:rPr lang="en-US" sz="900" u="sng" dirty="0"/>
              <a:t>&gt;&lt;/name&gt;</a:t>
            </a:r>
          </a:p>
          <a:p>
            <a:r>
              <a:rPr lang="en-US" sz="900" dirty="0"/>
              <a:t>            &lt;/person&gt;</a:t>
            </a:r>
          </a:p>
          <a:p>
            <a:r>
              <a:rPr lang="en-US" sz="900" dirty="0"/>
              <a:t>        &lt;/persons&gt;</a:t>
            </a:r>
          </a:p>
          <a:p>
            <a:r>
              <a:rPr lang="en-US" sz="900" dirty="0"/>
              <a:t>        '''</a:t>
            </a:r>
          </a:p>
          <a:p>
            <a:endParaRPr lang="en-US" sz="900" dirty="0"/>
          </a:p>
          <a:p>
            <a:r>
              <a:rPr lang="en-US" sz="900" dirty="0"/>
              <a:t>// in case you want to read a file</a:t>
            </a:r>
          </a:p>
          <a:p>
            <a:r>
              <a:rPr lang="en-US" sz="900" dirty="0"/>
              <a:t>// </a:t>
            </a:r>
            <a:r>
              <a:rPr lang="en-US" sz="900" u="sng" dirty="0"/>
              <a:t>def persons = new </a:t>
            </a:r>
            <a:r>
              <a:rPr lang="en-US" sz="900" u="sng" dirty="0" err="1"/>
              <a:t>XmlSlurper</a:t>
            </a:r>
            <a:r>
              <a:rPr lang="en-US" sz="900" u="sng" dirty="0"/>
              <a:t>().parse(new File('data/plan.xml'))</a:t>
            </a:r>
          </a:p>
          <a:p>
            <a:r>
              <a:rPr lang="en-US" sz="900" b="1" dirty="0"/>
              <a:t>def persons = new </a:t>
            </a:r>
            <a:r>
              <a:rPr lang="en-US" sz="900" b="1" dirty="0" err="1"/>
              <a:t>XmlSlurper</a:t>
            </a:r>
            <a:r>
              <a:rPr lang="en-US" sz="900" b="1" dirty="0"/>
              <a:t>().</a:t>
            </a:r>
            <a:r>
              <a:rPr lang="en-US" sz="900" b="1" dirty="0" err="1"/>
              <a:t>parseText</a:t>
            </a:r>
            <a:r>
              <a:rPr lang="en-US" sz="900" b="1" dirty="0"/>
              <a:t>(</a:t>
            </a:r>
            <a:r>
              <a:rPr lang="en-US" sz="900" b="1" dirty="0" err="1"/>
              <a:t>xmldocument</a:t>
            </a:r>
            <a:r>
              <a:rPr lang="en-US" sz="900" b="1" dirty="0"/>
              <a:t>)</a:t>
            </a:r>
          </a:p>
          <a:p>
            <a:r>
              <a:rPr lang="en-US" sz="900" b="1" dirty="0"/>
              <a:t>def </a:t>
            </a:r>
            <a:r>
              <a:rPr lang="en-US" sz="900" b="1" dirty="0" err="1"/>
              <a:t>allRecords</a:t>
            </a:r>
            <a:r>
              <a:rPr lang="en-US" sz="900" b="1" dirty="0"/>
              <a:t> = </a:t>
            </a:r>
            <a:r>
              <a:rPr lang="en-US" sz="900" b="1" dirty="0" err="1"/>
              <a:t>persons.</a:t>
            </a:r>
            <a:r>
              <a:rPr lang="en-US" sz="900" b="1" u="sng" dirty="0" err="1"/>
              <a:t>person.size</a:t>
            </a:r>
            <a:r>
              <a:rPr lang="en-US" sz="900" b="1" u="sng" dirty="0"/>
              <a:t>()</a:t>
            </a:r>
          </a:p>
          <a:p>
            <a:endParaRPr lang="en-US" sz="900" dirty="0"/>
          </a:p>
          <a:p>
            <a:r>
              <a:rPr lang="en-US" sz="900" dirty="0"/>
              <a:t>// create some output</a:t>
            </a:r>
          </a:p>
          <a:p>
            <a:r>
              <a:rPr lang="en-US" sz="900" dirty="0" err="1"/>
              <a:t>println</a:t>
            </a:r>
            <a:r>
              <a:rPr lang="en-US" sz="900" dirty="0"/>
              <a:t>("Number of persons in the XML documents is: $</a:t>
            </a:r>
            <a:r>
              <a:rPr lang="en-US" sz="900" dirty="0" err="1"/>
              <a:t>allRecords</a:t>
            </a:r>
            <a:r>
              <a:rPr lang="en-US" sz="900" dirty="0"/>
              <a:t>")</a:t>
            </a:r>
          </a:p>
          <a:p>
            <a:r>
              <a:rPr lang="en-US" sz="900" b="1" dirty="0"/>
              <a:t>def person = </a:t>
            </a:r>
            <a:r>
              <a:rPr lang="en-US" sz="900" b="1" dirty="0" err="1"/>
              <a:t>persons.</a:t>
            </a:r>
            <a:r>
              <a:rPr lang="en-US" sz="900" b="1" u="sng" dirty="0" err="1"/>
              <a:t>person</a:t>
            </a:r>
            <a:r>
              <a:rPr lang="en-US" sz="900" b="1" u="sng" dirty="0"/>
              <a:t>[0]</a:t>
            </a:r>
          </a:p>
          <a:p>
            <a:r>
              <a:rPr lang="en-US" sz="900" dirty="0" err="1"/>
              <a:t>println</a:t>
            </a:r>
            <a:r>
              <a:rPr lang="en-US" sz="900" dirty="0"/>
              <a:t>("Name of the person tag is: ${person.</a:t>
            </a:r>
            <a:r>
              <a:rPr lang="en-US" sz="900" u="sng" dirty="0"/>
              <a:t>name}")</a:t>
            </a:r>
          </a:p>
          <a:p>
            <a:endParaRPr lang="en-US" sz="900" dirty="0"/>
          </a:p>
          <a:p>
            <a:r>
              <a:rPr lang="en-US" sz="900" dirty="0"/>
              <a:t>// Lets print out all important information</a:t>
            </a:r>
          </a:p>
          <a:p>
            <a:r>
              <a:rPr lang="en-US" sz="900" b="1" dirty="0"/>
              <a:t>for (p in </a:t>
            </a:r>
            <a:r>
              <a:rPr lang="en-US" sz="900" b="1" dirty="0" err="1"/>
              <a:t>persons.</a:t>
            </a:r>
            <a:r>
              <a:rPr lang="en-US" sz="900" b="1" u="sng" dirty="0" err="1"/>
              <a:t>person</a:t>
            </a:r>
            <a:r>
              <a:rPr lang="en-US" sz="900" b="1" u="sng" dirty="0"/>
              <a:t>){</a:t>
            </a:r>
          </a:p>
          <a:p>
            <a:r>
              <a:rPr lang="en-US" sz="900" dirty="0" err="1"/>
              <a:t>println</a:t>
            </a:r>
            <a:r>
              <a:rPr lang="en-US" sz="900" dirty="0"/>
              <a:t> "${</a:t>
            </a:r>
            <a:r>
              <a:rPr lang="en-US" sz="900" dirty="0" err="1"/>
              <a:t>p.</a:t>
            </a:r>
            <a:r>
              <a:rPr lang="en-US" sz="900" u="sng" dirty="0" err="1"/>
              <a:t>name.firstname.text</a:t>
            </a:r>
            <a:r>
              <a:rPr lang="en-US" sz="900" u="sng" dirty="0"/>
              <a:t>()}  ${</a:t>
            </a:r>
            <a:r>
              <a:rPr lang="en-US" sz="900" u="sng" dirty="0" err="1"/>
              <a:t>p.name.lastname.text</a:t>
            </a:r>
            <a:r>
              <a:rPr lang="en-US" sz="900" u="sng" dirty="0"/>
              <a:t>()} is ${</a:t>
            </a:r>
            <a:r>
              <a:rPr lang="en-US" sz="900" u="sng" dirty="0" err="1"/>
              <a:t>p.@age</a:t>
            </a:r>
            <a:r>
              <a:rPr lang="en-US" sz="900" u="sng" dirty="0"/>
              <a:t>} old"</a:t>
            </a:r>
          </a:p>
          <a:p>
            <a:r>
              <a:rPr lang="en-US" sz="900" dirty="0"/>
              <a:t>}</a:t>
            </a:r>
          </a:p>
          <a:p>
            <a:r>
              <a:rPr lang="en-US" sz="900" dirty="0"/>
              <a:t>}</a:t>
            </a:r>
          </a:p>
          <a:p>
            <a:endParaRPr lang="en-US" sz="900" dirty="0"/>
          </a:p>
          <a:p>
            <a:r>
              <a:rPr lang="en-US" sz="900" dirty="0"/>
              <a:t>}</a:t>
            </a:r>
          </a:p>
        </p:txBody>
      </p:sp>
    </p:spTree>
    <p:extLst>
      <p:ext uri="{BB962C8B-B14F-4D97-AF65-F5344CB8AC3E}">
        <p14:creationId xmlns:p14="http://schemas.microsoft.com/office/powerpoint/2010/main" xmlns="" val="180764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p>
        </p:txBody>
      </p:sp>
      <p:sp>
        <p:nvSpPr>
          <p:cNvPr id="3" name="Content Placeholder 2"/>
          <p:cNvSpPr>
            <a:spLocks noGrp="1"/>
          </p:cNvSpPr>
          <p:nvPr>
            <p:ph idx="1"/>
          </p:nvPr>
        </p:nvSpPr>
        <p:spPr>
          <a:xfrm>
            <a:off x="609600" y="1066800"/>
            <a:ext cx="10972800" cy="4754563"/>
          </a:xfrm>
        </p:spPr>
        <p:txBody>
          <a:bodyPr/>
          <a:lstStyle/>
          <a:p>
            <a:r>
              <a:rPr lang="en-US" sz="1600" dirty="0"/>
              <a:t>Identifiers are used to define variables, functions or other user defined variables. Identifiers start with a letter, a dollar or an underscore. They cannot start with a number. Here are some examples of valid identifiers −</a:t>
            </a:r>
          </a:p>
          <a:p>
            <a:endParaRPr lang="en-US" sz="1600" dirty="0"/>
          </a:p>
          <a:p>
            <a:r>
              <a:rPr lang="en-US" sz="1600" dirty="0"/>
              <a:t>def </a:t>
            </a:r>
            <a:r>
              <a:rPr lang="en-US" sz="1600" dirty="0" err="1"/>
              <a:t>employeename</a:t>
            </a:r>
            <a:r>
              <a:rPr lang="en-US" sz="1600" dirty="0"/>
              <a:t> </a:t>
            </a:r>
          </a:p>
          <a:p>
            <a:r>
              <a:rPr lang="en-US" sz="1600" dirty="0"/>
              <a:t>def student1 </a:t>
            </a:r>
          </a:p>
          <a:p>
            <a:r>
              <a:rPr lang="en-US" sz="1600" dirty="0"/>
              <a:t>def </a:t>
            </a:r>
            <a:r>
              <a:rPr lang="en-US" sz="1600" dirty="0" err="1"/>
              <a:t>student_name</a:t>
            </a:r>
            <a:endParaRPr lang="en-US" sz="1600" dirty="0"/>
          </a:p>
          <a:p>
            <a:r>
              <a:rPr lang="en-US" sz="1600" dirty="0"/>
              <a:t>where def is a keyword used in Groovy to define an identifier.</a:t>
            </a:r>
          </a:p>
          <a:p>
            <a:endParaRPr lang="en-US" sz="1600" dirty="0"/>
          </a:p>
          <a:p>
            <a:r>
              <a:rPr lang="en-US" sz="1600" dirty="0"/>
              <a:t>Here is a code example of how an identifier can be used in our Hello World program.</a:t>
            </a:r>
          </a:p>
          <a:p>
            <a:endParaRPr lang="en-US" sz="1600" dirty="0"/>
          </a:p>
          <a:p>
            <a:r>
              <a:rPr lang="en-US" sz="1600" dirty="0"/>
              <a:t>class Example {</a:t>
            </a:r>
          </a:p>
          <a:p>
            <a:r>
              <a:rPr lang="en-US" sz="1600" dirty="0"/>
              <a:t>   static void main(String[] </a:t>
            </a:r>
            <a:r>
              <a:rPr lang="en-US" sz="1600" dirty="0" err="1"/>
              <a:t>args</a:t>
            </a:r>
            <a:r>
              <a:rPr lang="en-US" sz="1600" dirty="0"/>
              <a:t>) {</a:t>
            </a:r>
          </a:p>
          <a:p>
            <a:r>
              <a:rPr lang="en-US" sz="1600" dirty="0"/>
              <a:t>      // One can see the use of a semi-colon after each statement</a:t>
            </a:r>
          </a:p>
          <a:p>
            <a:r>
              <a:rPr lang="en-US" sz="1600" dirty="0"/>
              <a:t>      def x = 5;</a:t>
            </a:r>
          </a:p>
          <a:p>
            <a:r>
              <a:rPr lang="en-US" sz="1600" dirty="0"/>
              <a:t>      </a:t>
            </a:r>
            <a:r>
              <a:rPr lang="en-US" sz="1600" dirty="0" err="1"/>
              <a:t>println</a:t>
            </a:r>
            <a:r>
              <a:rPr lang="en-US" sz="1600" dirty="0"/>
              <a:t>('Hello World'); </a:t>
            </a:r>
          </a:p>
          <a:p>
            <a:r>
              <a:rPr lang="en-US" sz="1600" dirty="0"/>
              <a:t>   }</a:t>
            </a:r>
          </a:p>
          <a:p>
            <a:r>
              <a:rPr lang="en-US" sz="1600" dirty="0"/>
              <a:t>}</a:t>
            </a:r>
          </a:p>
          <a:p>
            <a:r>
              <a:rPr lang="en-US" sz="1600" dirty="0"/>
              <a:t>In the above example, the variable x is used as an identifier.</a:t>
            </a:r>
          </a:p>
        </p:txBody>
      </p:sp>
    </p:spTree>
    <p:extLst>
      <p:ext uri="{BB962C8B-B14F-4D97-AF65-F5344CB8AC3E}">
        <p14:creationId xmlns:p14="http://schemas.microsoft.com/office/powerpoint/2010/main" xmlns="" val="2841685214"/>
      </p:ext>
    </p:extLst>
  </p:cSld>
  <p:clrMapOvr>
    <a:masterClrMapping/>
  </p:clrMapOvr>
</p:sld>
</file>

<file path=ppt/theme/theme1.xml><?xml version="1.0" encoding="utf-8"?>
<a:theme xmlns:a="http://schemas.openxmlformats.org/drawingml/2006/main" name="Theme2">
  <a:themeElements>
    <a:clrScheme name="EJB Security-forma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JB Security-formated">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50000">
              <a:schemeClr val="bg1"/>
            </a:gs>
            <a:gs pos="100000">
              <a:schemeClr val="accent1"/>
            </a:gs>
          </a:gsLst>
          <a:lin ang="0" scaled="1"/>
        </a:gra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JB Security-forma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JB Security-forma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JB Security-forma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JB Security-forma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JB Security-forma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JB Security-forma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JB Security-forma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JB Security-forma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JB Security-forma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JB Security-forma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JB Security-forma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JB Security-forma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2" id="{0FDF88A5-2F6C-42E8-919B-71134A887DB7}" vid="{3E9AB0FE-A073-496E-9A40-A053A7B6D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1192</TotalTime>
  <Words>7352</Words>
  <Application>Microsoft Office PowerPoint</Application>
  <PresentationFormat>Custom</PresentationFormat>
  <Paragraphs>1523</Paragraphs>
  <Slides>87</Slides>
  <Notes>1</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Theme2</vt:lpstr>
      <vt:lpstr>Groovy</vt:lpstr>
      <vt:lpstr>History</vt:lpstr>
      <vt:lpstr>Wiki </vt:lpstr>
      <vt:lpstr>Slide 4</vt:lpstr>
      <vt:lpstr>Slide 5</vt:lpstr>
      <vt:lpstr>Slide 6</vt:lpstr>
      <vt:lpstr>Creating Your First Hello World Program</vt:lpstr>
      <vt:lpstr>Comment in groovy</vt:lpstr>
      <vt:lpstr>Identifiers</vt:lpstr>
      <vt:lpstr>Example</vt:lpstr>
      <vt:lpstr>Slide 11</vt:lpstr>
      <vt:lpstr>Range Operators</vt:lpstr>
      <vt:lpstr>Loops for..in</vt:lpstr>
      <vt:lpstr>Methods </vt:lpstr>
      <vt:lpstr>Method Parameters</vt:lpstr>
      <vt:lpstr>Method Return Values</vt:lpstr>
      <vt:lpstr>Instance methods</vt:lpstr>
      <vt:lpstr>Slide 18</vt:lpstr>
      <vt:lpstr>Number</vt:lpstr>
      <vt:lpstr>Slide 20</vt:lpstr>
      <vt:lpstr>Number Methods</vt:lpstr>
      <vt:lpstr>Strings and GStrings</vt:lpstr>
      <vt:lpstr>Slide 23</vt:lpstr>
      <vt:lpstr>Slide 24</vt:lpstr>
      <vt:lpstr>String Repetition</vt:lpstr>
      <vt:lpstr>Groovy - next()</vt:lpstr>
      <vt:lpstr>String previous()</vt:lpstr>
      <vt:lpstr>Lists</vt:lpstr>
      <vt:lpstr>Defining and accessing lists</vt:lpstr>
      <vt:lpstr>Convert a list to an array and vice versa </vt:lpstr>
      <vt:lpstr>List methods </vt:lpstr>
      <vt:lpstr>Power Assertions</vt:lpstr>
      <vt:lpstr>Negative Groovy Assert with Message</vt:lpstr>
      <vt:lpstr>Slide 34</vt:lpstr>
      <vt:lpstr>Spreaddot operator </vt:lpstr>
      <vt:lpstr>Searching in a list with find, findall and grep</vt:lpstr>
      <vt:lpstr>Slide 37</vt:lpstr>
      <vt:lpstr>Slide 38</vt:lpstr>
      <vt:lpstr>Map</vt:lpstr>
      <vt:lpstr>Slide 40</vt:lpstr>
      <vt:lpstr>Each, any and the every method</vt:lpstr>
      <vt:lpstr> Searching in a map </vt:lpstr>
      <vt:lpstr>Slide 43</vt:lpstr>
      <vt:lpstr>Named arguments for method invocation </vt:lpstr>
      <vt:lpstr>Slide 45</vt:lpstr>
      <vt:lpstr>Convert a list to a map </vt:lpstr>
      <vt:lpstr>Groovy evaluation of conditions - The Groovy truth </vt:lpstr>
      <vt:lpstr>switch statement and the isCase method</vt:lpstr>
      <vt:lpstr>Safe navigation operator </vt:lpstr>
      <vt:lpstr>Elvis operator </vt:lpstr>
      <vt:lpstr>Iterative with numbers </vt:lpstr>
      <vt:lpstr>Closure</vt:lpstr>
      <vt:lpstr>Formal parameters in closures </vt:lpstr>
      <vt:lpstr>Slide 54</vt:lpstr>
      <vt:lpstr>Closures and Variables </vt:lpstr>
      <vt:lpstr>Using Closures in Methods</vt:lpstr>
      <vt:lpstr>Closures in Collections and String </vt:lpstr>
      <vt:lpstr>Using Closures with Maps </vt:lpstr>
      <vt:lpstr>Object Oriented in Groovy</vt:lpstr>
      <vt:lpstr>Getters and Setters</vt:lpstr>
      <vt:lpstr>Instance Methods </vt:lpstr>
      <vt:lpstr>Slide 62</vt:lpstr>
      <vt:lpstr>Inheritance </vt:lpstr>
      <vt:lpstr>Inner Classes </vt:lpstr>
      <vt:lpstr>Slide 65</vt:lpstr>
      <vt:lpstr>Interface</vt:lpstr>
      <vt:lpstr>Groovy XML</vt:lpstr>
      <vt:lpstr>Slide 68</vt:lpstr>
      <vt:lpstr>Slide 69</vt:lpstr>
      <vt:lpstr>Slide 70</vt:lpstr>
      <vt:lpstr>Slide 71</vt:lpstr>
      <vt:lpstr>JSON</vt:lpstr>
      <vt:lpstr>Slide 73</vt:lpstr>
      <vt:lpstr>Writing JSON</vt:lpstr>
      <vt:lpstr>Building JSON</vt:lpstr>
      <vt:lpstr>Database Connectivity with MYSQL</vt:lpstr>
      <vt:lpstr>Slide 77</vt:lpstr>
      <vt:lpstr>insert</vt:lpstr>
      <vt:lpstr>Slide 79</vt:lpstr>
      <vt:lpstr>read</vt:lpstr>
      <vt:lpstr>Update</vt:lpstr>
      <vt:lpstr>Delete</vt:lpstr>
      <vt:lpstr>Slide 83</vt:lpstr>
      <vt:lpstr>Slide 84</vt:lpstr>
      <vt:lpstr>Slide 85</vt:lpstr>
      <vt:lpstr>Executing Groovy Script into java</vt:lpstr>
      <vt:lpstr>Slide 87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dc:title>
  <dc:creator>admin</dc:creator>
  <cp:lastModifiedBy>Ansari-PC</cp:lastModifiedBy>
  <cp:revision>146</cp:revision>
  <dcterms:created xsi:type="dcterms:W3CDTF">2017-01-11T18:38:24Z</dcterms:created>
  <dcterms:modified xsi:type="dcterms:W3CDTF">2021-06-30T18:24:38Z</dcterms:modified>
</cp:coreProperties>
</file>