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0" r:id="rId3"/>
    <p:sldId id="368" r:id="rId4"/>
    <p:sldId id="369" r:id="rId5"/>
    <p:sldId id="256" r:id="rId6"/>
    <p:sldId id="330" r:id="rId7"/>
    <p:sldId id="331" r:id="rId8"/>
    <p:sldId id="300" r:id="rId9"/>
    <p:sldId id="302" r:id="rId10"/>
    <p:sldId id="303" r:id="rId11"/>
    <p:sldId id="304" r:id="rId12"/>
    <p:sldId id="359" r:id="rId13"/>
    <p:sldId id="366" r:id="rId14"/>
    <p:sldId id="360" r:id="rId15"/>
    <p:sldId id="3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378BB-9213-40A8-A614-3633EE5D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7FBF7-B760-419A-A787-C5ADC5C19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D74B9-0ABF-435B-8B53-F2734F58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33D6B-4888-432E-AFD3-21E42C51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24C2-3E40-4C84-9A2B-13147B2C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57D70-E755-4412-B753-5E7DDC4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63EAA-0981-41F7-8444-4C798529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41774-CBEF-4D75-AA38-68FEFA01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F3954-FAC9-4F68-BD8F-864C2649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60C2F-9965-4FC1-AE51-76B2D210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8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39B5DF-CAD0-4D1D-A1EE-11C3C32D6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A841D-9ED2-489D-974F-60941001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5A82E-3E88-48EC-9566-9D39757B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6259F-FFCE-45E3-9AC5-D8C1F0C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C369E-3AB2-44AF-8082-86FA3378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3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50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E0EEFA-7E78-4C31-B1BD-F0B7713095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889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681E3-F556-4C4D-9F19-F6E1CAA6CA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29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6A4F9-B298-4573-8A51-0FCFF70D3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32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39929-4756-4ACC-ACFC-1798675BDD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86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ABEEF-2E80-4CEB-97AB-A1B0A6CDE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4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74FC4-270C-4020-9CF5-44169E900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3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4B1E8-A20C-4750-AAA0-D253DB2863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708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8300-001A-411D-A62C-B0CFAD2E46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89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01E98-9A03-48E6-8CD2-20D1F3A9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8B937-FE61-4F9A-B431-2B9FD600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A10C4-1C6F-4E73-B9D0-CF7D29AC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2BD65-661B-4387-B014-BC023F2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1051F-B08B-4A0E-8B9D-1A1B5AB2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49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2A361-A965-4851-80EC-BD727816F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07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855C1-18EA-4985-A13E-36E9372099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773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1623F-344A-4B36-ABA6-7000851BC2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51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5829F07-67DD-4D0D-8FD7-1A0DE02E17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47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15F71A1-0C17-4876-8486-90B80C4251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075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4A2F46-EEBA-479E-BC19-6C35E0689F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1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C62CA-B270-4362-8152-0FC03A55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8F7BD-01FB-4C61-AC97-3E6EC068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FEDD-53E8-44BD-B8DE-C33355D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ADE4-BB12-4835-A3CC-EEB0D898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D4B4C-63C8-4D32-95F5-F11EBD1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7041-EAB1-4622-ADA0-D23398CD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3E31E-9421-47C9-9AAE-8C9B9F73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0E296-8510-41C2-A4E8-4FDD4DEE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D41F9-2D02-46C5-BBA0-21AEB7DF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BADD6-E099-4555-AA26-564C2B69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7B91D-F054-4156-9BAB-A41BFBEC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84E26-D433-4C76-888B-47CB7285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3198-ACC3-4D82-B4D4-C324E5C2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9B3AA-7ACD-43AD-8D08-EA8ACE35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001CD-2CD5-4BB9-8A6A-8D6A68027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3060C4-FC35-4567-B8C3-7333930F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E1DC19-15CD-48AB-B672-1D7DB0EE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D8604D-9371-4BAB-B9C7-1E1006D0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39364-3115-400F-B25B-A0432A10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67B0-4432-4A44-97C8-EC5AC389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13A85-1139-472D-A886-7924E4DC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17E18-C105-41E4-80CF-59A1D304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23F3A-716C-44F0-9895-7E5A324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80AD6-2C3F-4A75-BD05-3CC7392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A268E-2E6F-4D78-868A-198E44AC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39A07-CE44-4434-86BB-868603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6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B0DB-DBE3-4B7D-B118-09BD863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3FBC-E3B0-4B81-BAD5-2F698DB5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02E4F-9F36-40DA-BA98-66670A89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4B172-39DF-4277-8291-F1EAAB8A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0DDE9-1A1D-4B32-9C6D-77292ACE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76791-0BF2-44A2-960A-C7B9B6C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1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3811-1292-4F22-A3EF-6337B7B6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5C313-9321-4291-BA98-57327C286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C679B-0F65-4690-A6E0-EF6D9E65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0100D-8E8E-40DD-B8C6-C4384FF0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0CB5C-6DC5-47FD-BEA6-C9B99D47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2A77C-2946-43F9-A619-7F7946C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B0CCC-6EEB-4A3E-BAC8-35A34FF4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285E0-6F2C-4701-A1EB-237C65DF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D04B-618C-4643-A53B-190D06FA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B689-9F9F-41C4-BEF0-49F2948E80E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E3F88-F9A4-42C3-9577-BC6B50D3C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BF52E-0059-4359-92A8-EC3C8E37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0284-8209-4B76-9548-F9B866134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06FD72-A6B9-4499-90FC-90624D0D80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8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图形用户界面&#10;&#10;描述已自动生成">
            <a:extLst>
              <a:ext uri="{FF2B5EF4-FFF2-40B4-BE49-F238E27FC236}">
                <a16:creationId xmlns:a16="http://schemas.microsoft.com/office/drawing/2014/main" id="{A42FDC60-E6A0-479D-9EF3-0BB32275E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dirty="0"/>
              <a:t>计算机的工作原理</a:t>
            </a:r>
            <a:br>
              <a:rPr lang="zh-CN" altLang="en-US" dirty="0"/>
            </a:br>
            <a:r>
              <a:rPr lang="zh-CN" altLang="en-US" dirty="0"/>
              <a:t>          　　 </a:t>
            </a:r>
            <a:r>
              <a:rPr lang="en-US" altLang="zh-CN" sz="3600" dirty="0"/>
              <a:t>--</a:t>
            </a:r>
            <a:r>
              <a:rPr lang="zh-CN" altLang="en-US" dirty="0"/>
              <a:t>工作原理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117" y="2017713"/>
            <a:ext cx="9233483" cy="41148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dirty="0"/>
              <a:t>　　计算机的工作过程是：</a:t>
            </a:r>
            <a:r>
              <a:rPr lang="zh-CN" altLang="en-US" dirty="0">
                <a:solidFill>
                  <a:schemeClr val="hlink"/>
                </a:solidFill>
              </a:rPr>
              <a:t>快速执行指令的过程</a:t>
            </a:r>
            <a:r>
              <a:rPr lang="zh-CN" altLang="en-US" dirty="0"/>
              <a:t>。</a:t>
            </a:r>
          </a:p>
          <a:p>
            <a:pPr marL="609600" indent="-609600">
              <a:buNone/>
            </a:pPr>
            <a:r>
              <a:rPr lang="zh-CN" altLang="en-US" dirty="0"/>
              <a:t>执行指令的４个步骤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/>
              <a:t>取指令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/>
              <a:t>分析指令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/>
              <a:t>执行指令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 dirty="0"/>
              <a:t>准备下一条指令（</a:t>
            </a:r>
            <a:r>
              <a:rPr lang="en-US" altLang="zh-CN" dirty="0"/>
              <a:t> PC+1 </a:t>
            </a:r>
            <a:r>
              <a:rPr lang="zh-CN" altLang="en-US" dirty="0"/>
              <a:t>或跳转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17CE-F59C-4582-9C0E-081A65C8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547" y="158189"/>
            <a:ext cx="8382000" cy="1462087"/>
          </a:xfrm>
        </p:spPr>
        <p:txBody>
          <a:bodyPr/>
          <a:lstStyle/>
          <a:p>
            <a:r>
              <a:rPr lang="zh-CN" altLang="en-US" dirty="0"/>
              <a:t>设计人体计算机，执行</a:t>
            </a:r>
            <a:r>
              <a:rPr lang="zh-CN" altLang="en-US" b="1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B46C-8AD3-48F6-99E5-31A31384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70" y="1853967"/>
            <a:ext cx="7772400" cy="4114800"/>
          </a:xfrm>
        </p:spPr>
        <p:txBody>
          <a:bodyPr/>
          <a:lstStyle/>
          <a:p>
            <a:r>
              <a:rPr lang="zh-CN" altLang="en-US" b="1" dirty="0"/>
              <a:t>每个成员</a:t>
            </a:r>
            <a:r>
              <a:rPr lang="zh-CN" altLang="en-US" dirty="0"/>
              <a:t>完成下列任务（可相互讨论）</a:t>
            </a:r>
            <a:endParaRPr lang="en-US" altLang="zh-CN" dirty="0"/>
          </a:p>
          <a:p>
            <a:pPr lvl="1"/>
            <a:r>
              <a:rPr lang="zh-CN" altLang="en-US" dirty="0"/>
              <a:t>设计人体计算机，产生技术文档</a:t>
            </a:r>
          </a:p>
          <a:p>
            <a:pPr lvl="2"/>
            <a:r>
              <a:rPr lang="zh-CN" altLang="en-US" dirty="0"/>
              <a:t>说明该计算机的组成、指令集、指令周期（即指令执行过程）</a:t>
            </a:r>
          </a:p>
          <a:p>
            <a:pPr lvl="1"/>
            <a:r>
              <a:rPr lang="zh-CN" altLang="en-US" dirty="0"/>
              <a:t>执行快速排序（小组按学号顺序，求身高顺序）</a:t>
            </a:r>
          </a:p>
          <a:p>
            <a:pPr lvl="2"/>
            <a:r>
              <a:rPr lang="zh-CN" altLang="en-US" dirty="0"/>
              <a:t>写出快速排序程序</a:t>
            </a:r>
          </a:p>
          <a:p>
            <a:pPr lvl="2"/>
            <a:r>
              <a:rPr lang="zh-CN" altLang="en-US" dirty="0"/>
              <a:t>执行该程序，并做每一步记录</a:t>
            </a:r>
          </a:p>
          <a:p>
            <a:pPr lvl="2"/>
            <a:r>
              <a:rPr lang="zh-CN" altLang="en-US" dirty="0"/>
              <a:t>验证程序执行满足三个性质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0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5A3F-C59C-45E7-965A-FDA0CEC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9CE89-16E0-42D1-8305-C5D95865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组长自荐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7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17CE-F59C-4582-9C0E-081A65C8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14314"/>
            <a:ext cx="8382000" cy="1462087"/>
          </a:xfrm>
        </p:spPr>
        <p:txBody>
          <a:bodyPr/>
          <a:lstStyle/>
          <a:p>
            <a:r>
              <a:rPr lang="zh-CN" altLang="en-US" dirty="0"/>
              <a:t>设计人体计算机，执行</a:t>
            </a:r>
            <a:r>
              <a:rPr lang="zh-CN" altLang="en-US" b="1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B46C-8AD3-48F6-99E5-31A31384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59" y="2057400"/>
            <a:ext cx="9493541" cy="4114800"/>
          </a:xfrm>
        </p:spPr>
        <p:txBody>
          <a:bodyPr/>
          <a:lstStyle/>
          <a:p>
            <a:r>
              <a:rPr lang="zh-CN" altLang="en-US" b="1" dirty="0"/>
              <a:t>每个小组</a:t>
            </a:r>
            <a:r>
              <a:rPr lang="zh-CN" altLang="en-US" dirty="0"/>
              <a:t>完成下列任务</a:t>
            </a:r>
          </a:p>
          <a:p>
            <a:pPr lvl="1"/>
            <a:r>
              <a:rPr lang="zh-CN" altLang="en-US" dirty="0"/>
              <a:t>全组交流，确定一个人体计算机设计及其排序程序</a:t>
            </a:r>
          </a:p>
          <a:p>
            <a:pPr lvl="1"/>
            <a:r>
              <a:rPr lang="zh-CN" altLang="en-US" dirty="0"/>
              <a:t>实际执行快速排序，并做好逐步记录</a:t>
            </a:r>
          </a:p>
          <a:p>
            <a:pPr lvl="1"/>
            <a:r>
              <a:rPr lang="zh-CN" altLang="en-US" dirty="0"/>
              <a:t>小组总结讨论，形成实验报告，组长向全班汇报交流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5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1B219-E7EA-4763-98C4-C2BF6870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ACD2-5478-4559-9F2C-86850250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指令和指令集的概念</a:t>
            </a:r>
            <a:endParaRPr lang="en-US" altLang="zh-CN" dirty="0"/>
          </a:p>
          <a:p>
            <a:r>
              <a:rPr lang="zh-CN" altLang="en-US" dirty="0"/>
              <a:t>代码和动态执行指令</a:t>
            </a:r>
            <a:endParaRPr lang="en-US" altLang="zh-CN" dirty="0"/>
          </a:p>
          <a:p>
            <a:r>
              <a:rPr lang="zh-CN" altLang="en-US" dirty="0"/>
              <a:t>人数很大的时候，算法是否适用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8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D13B2ED0-B61E-4E1D-AD71-15E35CA7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内容占位符 4" descr="建筑与房屋的城市空拍图&#10;&#10;描述已自动生成">
            <a:extLst>
              <a:ext uri="{FF2B5EF4-FFF2-40B4-BE49-F238E27FC236}">
                <a16:creationId xmlns:a16="http://schemas.microsoft.com/office/drawing/2014/main" id="{9AAF179A-E721-474F-AF72-4090A355F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98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005A7-05CC-442B-82A9-AA9D8679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人体快速排序计算机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ED8632-F0E2-4220-959C-B51AE205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圆角矩形 94"/>
          <p:cNvSpPr/>
          <p:nvPr/>
        </p:nvSpPr>
        <p:spPr>
          <a:xfrm>
            <a:off x="3837332" y="3615153"/>
            <a:ext cx="3164229" cy="2357110"/>
          </a:xfrm>
          <a:prstGeom prst="roundRect">
            <a:avLst>
              <a:gd name="adj" fmla="val 2353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             CPU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计算机硬件组成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53245" y="2806981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输入设备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396231" y="2803351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内存储器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80945" y="2803351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输出设备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96231" y="1466866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辅助存储器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18002" y="3793951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运算器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18002" y="5013151"/>
            <a:ext cx="1905000" cy="730513"/>
          </a:xfrm>
          <a:prstGeom prst="roundRect">
            <a:avLst>
              <a:gd name="adj" fmla="val 27471"/>
            </a:avLst>
          </a:prstGeom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控制器</a:t>
            </a:r>
          </a:p>
        </p:txBody>
      </p:sp>
      <p:cxnSp>
        <p:nvCxnSpPr>
          <p:cNvPr id="11" name="肘形连接符 10"/>
          <p:cNvCxnSpPr>
            <a:stCxn id="4" idx="3"/>
            <a:endCxn id="5" idx="1"/>
          </p:cNvCxnSpPr>
          <p:nvPr/>
        </p:nvCxnSpPr>
        <p:spPr>
          <a:xfrm flipV="1">
            <a:off x="3458245" y="3168607"/>
            <a:ext cx="937986" cy="36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6" idx="1"/>
          </p:cNvCxnSpPr>
          <p:nvPr/>
        </p:nvCxnSpPr>
        <p:spPr>
          <a:xfrm flipV="1">
            <a:off x="6323003" y="3168607"/>
            <a:ext cx="957943" cy="48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>
            <a:off x="4628459" y="2500365"/>
            <a:ext cx="593276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5376560" y="2466449"/>
            <a:ext cx="60837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5400000">
            <a:off x="4691959" y="3626392"/>
            <a:ext cx="593276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 flipH="1" flipV="1">
            <a:off x="5440060" y="3592476"/>
            <a:ext cx="60837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>
            <a:off x="4821962" y="4753077"/>
            <a:ext cx="367749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5547352" y="4729170"/>
            <a:ext cx="415560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6200000" flipH="1">
            <a:off x="2467937" y="3373912"/>
            <a:ext cx="1966105" cy="1890486"/>
          </a:xfrm>
          <a:prstGeom prst="bentConnector3">
            <a:avLst>
              <a:gd name="adj1" fmla="val 98722"/>
            </a:avLst>
          </a:prstGeom>
          <a:ln w="19050">
            <a:solidFill>
              <a:srgbClr val="FF0000"/>
            </a:solidFill>
            <a:prstDash val="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" idx="2"/>
            <a:endCxn id="9" idx="3"/>
          </p:cNvCxnSpPr>
          <p:nvPr/>
        </p:nvCxnSpPr>
        <p:spPr>
          <a:xfrm rot="5400000">
            <a:off x="6355952" y="3500915"/>
            <a:ext cx="1844544" cy="1910443"/>
          </a:xfrm>
          <a:prstGeom prst="bentConnector2">
            <a:avLst/>
          </a:prstGeom>
          <a:ln w="19050">
            <a:solidFill>
              <a:srgbClr val="FF0000"/>
            </a:solidFill>
            <a:prstDash val="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6428232" y="3261721"/>
            <a:ext cx="1146659" cy="1857829"/>
          </a:xfrm>
          <a:custGeom>
            <a:avLst/>
            <a:gdLst>
              <a:gd name="connsiteX0" fmla="*/ 0 w 1146659"/>
              <a:gd name="connsiteY0" fmla="*/ 0 h 1857829"/>
              <a:gd name="connsiteX1" fmla="*/ 1146628 w 1146659"/>
              <a:gd name="connsiteY1" fmla="*/ 827314 h 1857829"/>
              <a:gd name="connsiteX2" fmla="*/ 29028 w 1146659"/>
              <a:gd name="connsiteY2" fmla="*/ 1857829 h 185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659" h="1857829">
                <a:moveTo>
                  <a:pt x="0" y="0"/>
                </a:moveTo>
                <a:cubicBezTo>
                  <a:pt x="570895" y="258838"/>
                  <a:pt x="1141790" y="517676"/>
                  <a:pt x="1146628" y="827314"/>
                </a:cubicBezTo>
                <a:cubicBezTo>
                  <a:pt x="1151466" y="1136952"/>
                  <a:pt x="590247" y="1497390"/>
                  <a:pt x="29028" y="1857829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3263919" y="3392349"/>
            <a:ext cx="1146827" cy="1741714"/>
          </a:xfrm>
          <a:custGeom>
            <a:avLst/>
            <a:gdLst>
              <a:gd name="connsiteX0" fmla="*/ 1146827 w 1146827"/>
              <a:gd name="connsiteY0" fmla="*/ 1741714 h 1741714"/>
              <a:gd name="connsiteX1" fmla="*/ 198 w 1146827"/>
              <a:gd name="connsiteY1" fmla="*/ 827314 h 1741714"/>
              <a:gd name="connsiteX2" fmla="*/ 1074256 w 1146827"/>
              <a:gd name="connsiteY2" fmla="*/ 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827" h="1741714">
                <a:moveTo>
                  <a:pt x="1146827" y="1741714"/>
                </a:moveTo>
                <a:cubicBezTo>
                  <a:pt x="579560" y="1429657"/>
                  <a:pt x="12293" y="1117600"/>
                  <a:pt x="198" y="827314"/>
                </a:cubicBezTo>
                <a:cubicBezTo>
                  <a:pt x="-11897" y="537028"/>
                  <a:pt x="531179" y="268514"/>
                  <a:pt x="1074256" y="0"/>
                </a:cubicBezTo>
              </a:path>
            </a:pathLst>
          </a:custGeom>
          <a:ln w="1905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dirty="0"/>
              <a:t>计算机硬件的基本结构</a:t>
            </a:r>
            <a:br>
              <a:rPr lang="zh-CN" altLang="en-US" dirty="0"/>
            </a:br>
            <a:r>
              <a:rPr lang="zh-CN" altLang="en-US" dirty="0"/>
              <a:t>                   </a:t>
            </a:r>
            <a:r>
              <a:rPr lang="en-US" altLang="zh-CN" sz="4000" dirty="0"/>
              <a:t>--</a:t>
            </a:r>
            <a:r>
              <a:rPr lang="zh-CN" altLang="en-US" sz="4000" dirty="0"/>
              <a:t>运算器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dirty="0"/>
              <a:t>组成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算术逻辑部件</a:t>
            </a:r>
            <a:r>
              <a:rPr lang="en-US" altLang="zh-CN" dirty="0"/>
              <a:t>(ALU)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寄存器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功能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dirty="0"/>
              <a:t>ALU</a:t>
            </a:r>
            <a:r>
              <a:rPr lang="zh-CN" altLang="en-US" dirty="0"/>
              <a:t>：算术、逻辑运算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寄存器：存指令、操作数、中间结果等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7" dur="indefinite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0" dur="indefinite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3" dur="indefinite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8" dur="indefinite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1" dur="indefinite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4" dur="indefinite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allAtOnce"/>
      <p:bldP spid="6963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dirty="0"/>
              <a:t>计算机硬件的基本结构</a:t>
            </a:r>
            <a:br>
              <a:rPr lang="zh-CN" altLang="en-US" dirty="0"/>
            </a:br>
            <a:r>
              <a:rPr lang="zh-CN" altLang="en-US" dirty="0"/>
              <a:t>                   </a:t>
            </a:r>
            <a:r>
              <a:rPr lang="en-US" altLang="zh-CN" sz="4000" dirty="0"/>
              <a:t>--</a:t>
            </a:r>
            <a:r>
              <a:rPr lang="zh-CN" altLang="en-US" dirty="0"/>
              <a:t>控制器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控制器是计算机的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神经中枢</a:t>
            </a:r>
            <a:r>
              <a:rPr lang="zh-CN" altLang="en-US">
                <a:latin typeface="Arial"/>
              </a:rPr>
              <a:t>”</a:t>
            </a:r>
            <a:endParaRPr lang="zh-CN" altLang="en-US"/>
          </a:p>
          <a:p>
            <a:pPr marL="609600" indent="-609600"/>
            <a:r>
              <a:rPr lang="zh-CN" altLang="en-US"/>
              <a:t>控制器的组成：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程序计数器（</a:t>
            </a:r>
            <a:r>
              <a:rPr lang="en-US" altLang="zh-CN"/>
              <a:t>PC</a:t>
            </a:r>
            <a:r>
              <a:rPr lang="zh-CN" altLang="en-US"/>
              <a:t>）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指令寄存器（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指令译码器（</a:t>
            </a:r>
            <a:r>
              <a:rPr lang="en-US" altLang="zh-CN"/>
              <a:t>ID</a:t>
            </a:r>
            <a:r>
              <a:rPr lang="zh-CN" altLang="en-US"/>
              <a:t>）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时序控制电路及微操作控制电路组成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7" dur="indefinite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2" dur="indefinite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5" dur="indefinite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8" dur="indefinite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1" dur="indefinite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4" dur="indefinite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allAtOnce"/>
      <p:bldP spid="7168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dirty="0"/>
              <a:t>计算机的工作原理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600" dirty="0"/>
              <a:t>--</a:t>
            </a:r>
            <a:r>
              <a:rPr lang="zh-CN" altLang="en-US" sz="3600" dirty="0"/>
              <a:t>计算机的指令系统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3123" y="2017713"/>
            <a:ext cx="8780477" cy="41148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dirty="0"/>
              <a:t>指令及其格式</a:t>
            </a:r>
          </a:p>
          <a:p>
            <a:pPr marL="990600" lvl="1" indent="-533400"/>
            <a:r>
              <a:rPr lang="zh-CN" altLang="en-US" dirty="0"/>
              <a:t>指令系统：一台计算机所能执行的所有指令的集合。</a:t>
            </a:r>
          </a:p>
          <a:p>
            <a:pPr marL="990600" lvl="1" indent="-533400"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chemeClr val="hlink"/>
                </a:solidFill>
              </a:rPr>
              <a:t>不同类型的计算机的指令系统是不同的</a:t>
            </a:r>
            <a:r>
              <a:rPr lang="zh-CN" altLang="en-US" dirty="0"/>
              <a:t>）</a:t>
            </a:r>
          </a:p>
          <a:p>
            <a:pPr marL="990600" lvl="1" indent="-533400"/>
            <a:r>
              <a:rPr lang="zh-CN" altLang="en-US" dirty="0"/>
              <a:t>指令格式：一般包括</a:t>
            </a:r>
            <a:r>
              <a:rPr lang="zh-CN" altLang="en-US" dirty="0">
                <a:solidFill>
                  <a:schemeClr val="hlink"/>
                </a:solidFill>
              </a:rPr>
              <a:t>操作码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hlink"/>
                </a:solidFill>
              </a:rPr>
              <a:t>地址码</a:t>
            </a:r>
          </a:p>
        </p:txBody>
      </p:sp>
      <p:graphicFrame>
        <p:nvGraphicFramePr>
          <p:cNvPr id="7373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24400" y="5257800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1111606" imgH="211531" progId="Visio.Drawing.11">
                  <p:embed/>
                </p:oleObj>
              </mc:Choice>
              <mc:Fallback>
                <p:oleObj name="Visio" r:id="rId3" imgW="1111606" imgH="211531" progId="Visio.Drawing.11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7800"/>
                        <a:ext cx="3505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dirty="0"/>
              <a:t>计算机的工作原理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600" dirty="0"/>
              <a:t>--</a:t>
            </a:r>
            <a:r>
              <a:rPr lang="zh-CN" altLang="en-US" sz="3600" dirty="0"/>
              <a:t>计算机的指令系统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3182" y="2017713"/>
            <a:ext cx="8520418" cy="411480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/>
              <a:t>指令的分类与功能</a:t>
            </a:r>
          </a:p>
          <a:p>
            <a:pPr marL="609600" indent="-609600"/>
            <a:r>
              <a:rPr lang="zh-CN" altLang="en-US"/>
              <a:t>数据传输指令</a:t>
            </a:r>
          </a:p>
          <a:p>
            <a:pPr marL="609600" indent="-609600"/>
            <a:r>
              <a:rPr lang="zh-CN" altLang="en-US"/>
              <a:t>数据处理型指令：</a:t>
            </a:r>
            <a:r>
              <a:rPr lang="zh-CN" altLang="en-US" sz="2800"/>
              <a:t>算术、逻辑、比较</a:t>
            </a:r>
          </a:p>
          <a:p>
            <a:pPr marL="609600" indent="-609600"/>
            <a:r>
              <a:rPr lang="zh-CN" altLang="en-US"/>
              <a:t>程序控制型指令：</a:t>
            </a:r>
            <a:r>
              <a:rPr lang="zh-CN" altLang="en-US" sz="2800"/>
              <a:t>转移、调用和返　　　　　　　　　　　　　　　　　　　　　　　　　　　　回、停机</a:t>
            </a:r>
          </a:p>
          <a:p>
            <a:pPr marL="609600" indent="-609600"/>
            <a:r>
              <a:rPr lang="zh-CN" altLang="en-US"/>
              <a:t>输入输出型指令</a:t>
            </a:r>
          </a:p>
          <a:p>
            <a:pPr marL="609600" indent="-609600"/>
            <a:r>
              <a:rPr lang="zh-CN" altLang="en-US"/>
              <a:t>硬件控制指令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7" dur="indefinite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2" dur="indefinite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7" dur="indefinite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2" dur="indefinite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7" dur="indefinite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52" dur="indefinite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7680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361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Tahoma</vt:lpstr>
      <vt:lpstr>Wingdings</vt:lpstr>
      <vt:lpstr>Office 主题​​</vt:lpstr>
      <vt:lpstr>Blends</vt:lpstr>
      <vt:lpstr>Visio</vt:lpstr>
      <vt:lpstr>PowerPoint 演示文稿</vt:lpstr>
      <vt:lpstr>PowerPoint 演示文稿</vt:lpstr>
      <vt:lpstr>PowerPoint 演示文稿</vt:lpstr>
      <vt:lpstr>人体快速排序计算机</vt:lpstr>
      <vt:lpstr>计算机硬件组成</vt:lpstr>
      <vt:lpstr>计算机硬件的基本结构                    --运算器</vt:lpstr>
      <vt:lpstr>计算机硬件的基本结构                    --控制器</vt:lpstr>
      <vt:lpstr>计算机的工作原理            --计算机的指令系统</vt:lpstr>
      <vt:lpstr>计算机的工作原理            --计算机的指令系统</vt:lpstr>
      <vt:lpstr>计算机的工作原理           　　 --工作原理</vt:lpstr>
      <vt:lpstr>设计人体计算机，执行快速排序</vt:lpstr>
      <vt:lpstr>分组</vt:lpstr>
      <vt:lpstr>设计人体计算机，执行快速排序</vt:lpstr>
      <vt:lpstr>几个注意的问题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shengke</dc:creator>
  <cp:lastModifiedBy>wang shengke</cp:lastModifiedBy>
  <cp:revision>8</cp:revision>
  <dcterms:created xsi:type="dcterms:W3CDTF">2021-10-19T15:57:14Z</dcterms:created>
  <dcterms:modified xsi:type="dcterms:W3CDTF">2021-10-19T16:18:44Z</dcterms:modified>
</cp:coreProperties>
</file>