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3" r:id="rId4"/>
    <p:sldId id="265" r:id="rId5"/>
    <p:sldId id="258" r:id="rId6"/>
    <p:sldId id="269" r:id="rId7"/>
    <p:sldId id="260" r:id="rId8"/>
    <p:sldId id="261" r:id="rId9"/>
    <p:sldId id="262" r:id="rId10"/>
    <p:sldId id="266" r:id="rId11"/>
    <p:sldId id="267" r:id="rId12"/>
    <p:sldId id="268" r:id="rId13"/>
    <p:sldId id="271" r:id="rId14"/>
    <p:sldId id="272" r:id="rId15"/>
    <p:sldId id="270" r:id="rId16"/>
    <p:sldId id="273" r:id="rId17"/>
    <p:sldId id="276" r:id="rId18"/>
    <p:sldId id="275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3" autoAdjust="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8F03-E936-4A90-A902-D7C0AE1A8D25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CEC32-0944-464A-A422-D8BB7EF0C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Lección</a:t>
            </a:r>
          </a:p>
          <a:p>
            <a:pPr marL="228600" indent="-228600">
              <a:buAutoNum type="arabicPeriod"/>
            </a:pPr>
            <a:r>
              <a:rPr lang="es-ES" baseline="0" noProof="0" dirty="0" smtClean="0"/>
              <a:t>Saludos.  Lo escogí </a:t>
            </a:r>
            <a:r>
              <a:rPr lang="es-ES" baseline="0" noProof="0" dirty="0" err="1" smtClean="0"/>
              <a:t>pq</a:t>
            </a:r>
            <a:r>
              <a:rPr lang="es-ES" baseline="0" noProof="0" dirty="0" smtClean="0"/>
              <a:t> a mi me gusta las matemáticas, y los números maya son  parte de ellos.</a:t>
            </a:r>
          </a:p>
          <a:p>
            <a:pPr marL="228600" indent="-228600">
              <a:buAutoNum type="arabicPeriod"/>
            </a:pPr>
            <a:r>
              <a:rPr lang="es-ES" baseline="0" noProof="0" dirty="0" err="1" smtClean="0"/>
              <a:t>Intro</a:t>
            </a:r>
            <a:r>
              <a:rPr lang="es-ES" baseline="0" noProof="0" dirty="0" smtClean="0"/>
              <a:t> ≈5</a:t>
            </a:r>
          </a:p>
          <a:p>
            <a:pPr marL="685800" lvl="1" indent="-228600">
              <a:buAutoNum type="arabicPeriod"/>
            </a:pPr>
            <a:r>
              <a:rPr lang="es-ES" baseline="0" noProof="0" dirty="0" smtClean="0"/>
              <a:t>Pre-prueba</a:t>
            </a:r>
          </a:p>
          <a:p>
            <a:pPr marL="685800" lvl="1" indent="-228600">
              <a:buAutoNum type="arabicPeriod"/>
            </a:pPr>
            <a:r>
              <a:rPr lang="es-ES" baseline="0" noProof="0" dirty="0" smtClean="0"/>
              <a:t>Encuesta</a:t>
            </a:r>
          </a:p>
          <a:p>
            <a:pPr marL="685800" lvl="1" indent="-228600">
              <a:buAutoNum type="arabicPeriod"/>
            </a:pPr>
            <a:r>
              <a:rPr lang="es-ES" baseline="0" noProof="0" dirty="0" smtClean="0"/>
              <a:t>“¿Qué ya sabes?”</a:t>
            </a:r>
          </a:p>
          <a:p>
            <a:pPr marL="228600" indent="-228600">
              <a:buAutoNum type="arabicPeriod"/>
            </a:pPr>
            <a:r>
              <a:rPr lang="es-ES" baseline="0" noProof="0" dirty="0" err="1" smtClean="0"/>
              <a:t>Act</a:t>
            </a:r>
            <a:r>
              <a:rPr lang="es-ES" baseline="0" noProof="0" dirty="0" smtClean="0"/>
              <a:t> 1 – bases </a:t>
            </a:r>
            <a:r>
              <a:rPr lang="es-ES" baseline="0" noProof="0" dirty="0" smtClean="0"/>
              <a:t>≈15</a:t>
            </a:r>
          </a:p>
          <a:p>
            <a:pPr marL="228600" indent="-228600">
              <a:buAutoNum type="arabicPeriod"/>
            </a:pPr>
            <a:r>
              <a:rPr lang="es-ES" baseline="0" noProof="0" dirty="0" err="1" smtClean="0"/>
              <a:t>Act</a:t>
            </a:r>
            <a:r>
              <a:rPr lang="es-ES" baseline="0" noProof="0" dirty="0" smtClean="0"/>
              <a:t> 2 – ejemplos ≈5</a:t>
            </a:r>
          </a:p>
          <a:p>
            <a:pPr marL="228600" indent="-228600">
              <a:buAutoNum type="arabicPeriod"/>
            </a:pPr>
            <a:r>
              <a:rPr lang="es-ES" baseline="0" noProof="0" dirty="0" err="1" smtClean="0"/>
              <a:t>Conc</a:t>
            </a:r>
            <a:r>
              <a:rPr lang="es-ES" baseline="0" noProof="0" dirty="0" smtClean="0"/>
              <a:t> – ¿comprendes? ≈5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166610</a:t>
            </a:r>
            <a:r>
              <a:rPr lang="es-ES" baseline="0" noProof="0" dirty="0" smtClean="0"/>
              <a:t> o ciento sesenta seis mil seiscientos diez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fisico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23239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Verdad.</a:t>
            </a:r>
            <a:r>
              <a:rPr lang="es-ES" baseline="0" noProof="0" dirty="0" smtClean="0"/>
              <a:t>  También los de India milenios antes, pero las civilizaciones no hablaban.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C,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Falso</a:t>
            </a:r>
            <a:r>
              <a:rPr lang="en-US" dirty="0" smtClean="0"/>
              <a:t>.  Fin la pre-</a:t>
            </a:r>
            <a:r>
              <a:rPr lang="en-US" dirty="0" err="1" smtClean="0"/>
              <a:t>prueba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 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poder</a:t>
            </a:r>
            <a:r>
              <a:rPr lang="en-US" dirty="0" smtClean="0"/>
              <a:t> del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todavía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– o </a:t>
            </a:r>
            <a:r>
              <a:rPr lang="en-US" baseline="0" dirty="0" err="1" smtClean="0"/>
              <a:t>igual</a:t>
            </a:r>
            <a:r>
              <a:rPr lang="en-US" baseline="0" dirty="0" smtClean="0"/>
              <a:t> a – el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Reste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repite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EC32-0944-464A-A422-D8BB7EF0C7A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3130900-9F92-4DC1-A889-AB266B52EAB4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FBA0E1-5B19-4059-AA2E-19A615BA4C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s-ES" dirty="0" smtClean="0"/>
              <a:t>números</a:t>
            </a:r>
            <a:r>
              <a:rPr lang="en-US" dirty="0" smtClean="0"/>
              <a:t> </a:t>
            </a:r>
            <a:r>
              <a:rPr lang="es-ES" dirty="0" smtClean="0"/>
              <a:t>mayas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</a:t>
            </a:r>
            <a:r>
              <a:rPr lang="en-US" dirty="0" smtClean="0"/>
              <a:t> Santiago Starkman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prueba</a:t>
            </a:r>
            <a:r>
              <a:rPr lang="en-US" dirty="0" smtClean="0"/>
              <a:t> de 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419600" cy="4724400"/>
          </a:xfrm>
        </p:spPr>
        <p:txBody>
          <a:bodyPr/>
          <a:lstStyle/>
          <a:p>
            <a:r>
              <a:rPr lang="es-ES" dirty="0" smtClean="0"/>
              <a:t>Dado la imagen, ¿cuánto es?</a:t>
            </a:r>
          </a:p>
          <a:p>
            <a:pPr lvl="1"/>
            <a:r>
              <a:rPr lang="es-ES" dirty="0" smtClean="0"/>
              <a:t>Para ayudarles:</a:t>
            </a:r>
          </a:p>
          <a:p>
            <a:pPr lvl="2"/>
            <a:r>
              <a:rPr lang="es-ES" dirty="0" smtClean="0"/>
              <a:t>Caracol – 0 </a:t>
            </a:r>
          </a:p>
          <a:p>
            <a:pPr lvl="2"/>
            <a:r>
              <a:rPr lang="es-ES" dirty="0" smtClean="0"/>
              <a:t>Roca – 1 </a:t>
            </a:r>
          </a:p>
          <a:p>
            <a:pPr lvl="2"/>
            <a:r>
              <a:rPr lang="es-ES" dirty="0" smtClean="0"/>
              <a:t>Palo – 5 </a:t>
            </a:r>
          </a:p>
          <a:p>
            <a:pPr lvl="2"/>
            <a:r>
              <a:rPr lang="es-ES" dirty="0" smtClean="0"/>
              <a:t>Añada en cada dígito</a:t>
            </a:r>
          </a:p>
          <a:p>
            <a:pPr lvl="2"/>
            <a:r>
              <a:rPr lang="es-ES" dirty="0" smtClean="0"/>
              <a:t>Base 20</a:t>
            </a:r>
            <a:endParaRPr lang="es-ES" dirty="0"/>
          </a:p>
        </p:txBody>
      </p:sp>
      <p:pic>
        <p:nvPicPr>
          <p:cNvPr id="5" name="Content Placeholder 4" descr="1234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210300" y="2133600"/>
            <a:ext cx="12192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Lección</a:t>
            </a:r>
            <a:r>
              <a:rPr lang="en-US" dirty="0" smtClean="0"/>
              <a:t> 1 – bases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Qué son</a:t>
            </a:r>
          </a:p>
          <a:p>
            <a:r>
              <a:rPr lang="es-ES" dirty="0" smtClean="0"/>
              <a:t>¡No deban tener miedo!</a:t>
            </a:r>
          </a:p>
          <a:p>
            <a:r>
              <a:rPr lang="es-ES" dirty="0" smtClean="0"/>
              <a:t>Añadir y multiplicar, nada más</a:t>
            </a:r>
          </a:p>
          <a:p>
            <a:endParaRPr lang="es-E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el 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Qué significa un número, ¿como 3872?</a:t>
            </a:r>
          </a:p>
          <a:p>
            <a:pPr lvl="1"/>
            <a:r>
              <a:rPr lang="es-ES" dirty="0" smtClean="0"/>
              <a:t>3</a:t>
            </a:r>
            <a:r>
              <a:rPr lang="es-ES" dirty="0" smtClean="0"/>
              <a:t>000 + 800 + 70 + 2</a:t>
            </a:r>
          </a:p>
          <a:p>
            <a:pPr lvl="1">
              <a:buNone/>
            </a:pPr>
            <a:r>
              <a:rPr lang="es-ES" dirty="0" smtClean="0"/>
              <a:t>	o</a:t>
            </a:r>
          </a:p>
          <a:p>
            <a:pPr lvl="1">
              <a:buNone/>
            </a:pPr>
            <a:r>
              <a:rPr lang="es-ES" dirty="0" smtClean="0"/>
              <a:t>	3 × 10³</a:t>
            </a:r>
          </a:p>
          <a:p>
            <a:pPr lvl="1"/>
            <a:r>
              <a:rPr lang="es-ES" dirty="0" smtClean="0"/>
              <a:t>8</a:t>
            </a:r>
            <a:r>
              <a:rPr lang="es-ES" dirty="0" smtClean="0"/>
              <a:t> × 10²</a:t>
            </a:r>
          </a:p>
          <a:p>
            <a:pPr lvl="1"/>
            <a:r>
              <a:rPr lang="es-ES" dirty="0" smtClean="0"/>
              <a:t>7 × 10¹</a:t>
            </a:r>
          </a:p>
          <a:p>
            <a:pPr lvl="1"/>
            <a:r>
              <a:rPr lang="es-ES" u="sng" dirty="0" smtClean="0"/>
              <a:t>2</a:t>
            </a:r>
            <a:r>
              <a:rPr lang="es-ES" u="sng" dirty="0" smtClean="0"/>
              <a:t> × 10</a:t>
            </a:r>
            <a:r>
              <a:rPr lang="en-US" u="sng" baseline="30000" dirty="0" smtClean="0"/>
              <a:t>0</a:t>
            </a:r>
          </a:p>
          <a:p>
            <a:pPr lvl="1">
              <a:buNone/>
            </a:pPr>
            <a:r>
              <a:rPr lang="es-ES" dirty="0" smtClean="0"/>
              <a:t>	3872</a:t>
            </a:r>
            <a:endParaRPr lang="en-US" baseline="30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Todos son multiplicados por un poder de diez.  Entonces, «base diez»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otro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2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. 101010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600" dirty="0" smtClean="0"/>
              <a:t>	1 × 2</a:t>
            </a:r>
            <a:r>
              <a:rPr lang="en-US" sz="2600" baseline="30000" dirty="0" smtClean="0"/>
              <a:t>5</a:t>
            </a:r>
            <a:endParaRPr lang="en-US" sz="2600" dirty="0" smtClean="0"/>
          </a:p>
          <a:p>
            <a:pPr lvl="1"/>
            <a:r>
              <a:rPr lang="en-US" sz="2600" dirty="0" smtClean="0"/>
              <a:t>0 × 2</a:t>
            </a:r>
            <a:r>
              <a:rPr lang="en-US" sz="2600" baseline="30000" dirty="0" smtClean="0"/>
              <a:t>4</a:t>
            </a:r>
            <a:endParaRPr lang="en-US" sz="2600" dirty="0" smtClean="0"/>
          </a:p>
          <a:p>
            <a:pPr lvl="1"/>
            <a:r>
              <a:rPr lang="en-US" sz="2600" dirty="0" smtClean="0"/>
              <a:t>1 × 2³</a:t>
            </a:r>
          </a:p>
          <a:p>
            <a:pPr lvl="1"/>
            <a:r>
              <a:rPr lang="en-US" sz="2600" dirty="0" smtClean="0"/>
              <a:t>0 × 2²</a:t>
            </a:r>
          </a:p>
          <a:p>
            <a:pPr lvl="1"/>
            <a:r>
              <a:rPr lang="en-US" sz="2600" dirty="0" smtClean="0"/>
              <a:t>1 × 2¹</a:t>
            </a:r>
          </a:p>
          <a:p>
            <a:pPr lvl="1"/>
            <a:r>
              <a:rPr lang="en-US" sz="2600" u="sng" dirty="0" smtClean="0"/>
              <a:t>0 × 2</a:t>
            </a:r>
            <a:r>
              <a:rPr lang="en-US" sz="2600" baseline="30000" dirty="0" smtClean="0"/>
              <a:t>0</a:t>
            </a:r>
            <a:endParaRPr lang="en-US" sz="2600" u="sng" dirty="0" smtClean="0"/>
          </a:p>
          <a:p>
            <a:pPr lvl="1">
              <a:buNone/>
            </a:pPr>
            <a:r>
              <a:rPr lang="en-US" sz="2600" dirty="0" smtClean="0"/>
              <a:t>	42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reverso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¿Qué es 88 en b2?</a:t>
            </a:r>
          </a:p>
          <a:p>
            <a:pPr lvl="1"/>
            <a:r>
              <a:rPr lang="es-ES" dirty="0" smtClean="0"/>
              <a:t>Tomen el poder del base más grande que todavía es menos que o igual al número.</a:t>
            </a:r>
          </a:p>
          <a:p>
            <a:pPr lvl="2"/>
            <a:r>
              <a:rPr lang="es-ES" dirty="0" smtClean="0"/>
              <a:t>Ej. Por 88, es 64 o 2^6</a:t>
            </a:r>
          </a:p>
          <a:p>
            <a:pPr lvl="1"/>
            <a:r>
              <a:rPr lang="es-ES" dirty="0" smtClean="0"/>
              <a:t>Resten</a:t>
            </a:r>
          </a:p>
          <a:p>
            <a:pPr lvl="1"/>
            <a:r>
              <a:rPr lang="es-ES" dirty="0" smtClean="0"/>
              <a:t>Repitan </a:t>
            </a:r>
          </a:p>
          <a:p>
            <a:pPr lvl="1"/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1011000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el base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Razón</a:t>
            </a:r>
          </a:p>
          <a:p>
            <a:pPr lvl="1"/>
            <a:r>
              <a:rPr lang="es-ES" dirty="0" smtClean="0"/>
              <a:t>Es que se usa los maya</a:t>
            </a:r>
          </a:p>
          <a:p>
            <a:r>
              <a:rPr lang="es-ES" dirty="0" smtClean="0"/>
              <a:t>Problema</a:t>
            </a:r>
          </a:p>
          <a:p>
            <a:pPr lvl="1"/>
            <a:r>
              <a:rPr lang="es-ES" dirty="0" smtClean="0"/>
              <a:t>¿Cómo podemos escribir números en bases más que diez?</a:t>
            </a:r>
          </a:p>
          <a:p>
            <a:pPr lvl="2"/>
            <a:r>
              <a:rPr lang="es-ES" dirty="0" smtClean="0"/>
              <a:t>Sistema normal</a:t>
            </a:r>
          </a:p>
          <a:p>
            <a:pPr lvl="2"/>
            <a:r>
              <a:rPr lang="es-ES" dirty="0" smtClean="0"/>
              <a:t>Sistema maya</a:t>
            </a:r>
          </a:p>
        </p:txBody>
      </p:sp>
      <p:pic>
        <p:nvPicPr>
          <p:cNvPr id="5" name="Content Placeholder 4" descr="102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10300" y="2133600"/>
            <a:ext cx="1219200" cy="3657600"/>
          </a:xfrm>
        </p:spPr>
      </p:pic>
      <p:sp>
        <p:nvSpPr>
          <p:cNvPr id="6" name="TextBox 5"/>
          <p:cNvSpPr txBox="1"/>
          <p:nvPr/>
        </p:nvSpPr>
        <p:spPr>
          <a:xfrm>
            <a:off x="63246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20, continuado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¡Con la sistema maya!</a:t>
            </a:r>
          </a:p>
          <a:p>
            <a:r>
              <a:rPr lang="es-ES" dirty="0" smtClean="0"/>
              <a:t>Como usar:</a:t>
            </a:r>
          </a:p>
          <a:p>
            <a:pPr lvl="1"/>
            <a:r>
              <a:rPr lang="es-ES" dirty="0" smtClean="0"/>
              <a:t>Cada «caja» es un digito</a:t>
            </a:r>
          </a:p>
          <a:p>
            <a:pPr lvl="1"/>
            <a:r>
              <a:rPr lang="es-ES" dirty="0" smtClean="0"/>
              <a:t>Añadir los partes en cada caja</a:t>
            </a:r>
          </a:p>
          <a:p>
            <a:pPr lvl="1"/>
            <a:r>
              <a:rPr lang="es-ES" dirty="0" smtClean="0"/>
              <a:t>Usar como normal</a:t>
            </a:r>
          </a:p>
        </p:txBody>
      </p:sp>
      <p:pic>
        <p:nvPicPr>
          <p:cNvPr id="5" name="Content Placeholder 4" descr="207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34000" y="2743200"/>
            <a:ext cx="1219200" cy="2438400"/>
          </a:xfrm>
        </p:spPr>
      </p:pic>
      <p:sp>
        <p:nvSpPr>
          <p:cNvPr id="6" name="TextBox 5"/>
          <p:cNvSpPr txBox="1"/>
          <p:nvPr/>
        </p:nvSpPr>
        <p:spPr>
          <a:xfrm>
            <a:off x="54864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3429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10 × 20¹</a:t>
            </a:r>
          </a:p>
          <a:p>
            <a:r>
              <a:rPr lang="en-US" dirty="0" smtClean="0"/>
              <a:t>= 200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4611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7 × 20^0</a:t>
            </a:r>
          </a:p>
          <a:p>
            <a:r>
              <a:rPr lang="en-US" dirty="0" smtClean="0"/>
              <a:t>=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comerciante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el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dibujado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dirty="0" smtClean="0"/>
              <a:t>.  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 descr="1995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210300" y="2133600"/>
            <a:ext cx="12192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Dado la </a:t>
            </a:r>
            <a:r>
              <a:rPr lang="en-US" dirty="0" err="1" smtClean="0"/>
              <a:t>imagen</a:t>
            </a:r>
            <a:r>
              <a:rPr lang="en-US" dirty="0" smtClean="0"/>
              <a:t>, 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ayudar</a:t>
            </a:r>
            <a:endParaRPr lang="en-US" dirty="0" smtClean="0"/>
          </a:p>
          <a:p>
            <a:pPr lvl="1"/>
            <a:r>
              <a:rPr lang="en-US" dirty="0" smtClean="0"/>
              <a:t>20^5 = 3 200 000</a:t>
            </a:r>
          </a:p>
          <a:p>
            <a:pPr lvl="1"/>
            <a:r>
              <a:rPr lang="en-US" dirty="0" smtClean="0"/>
              <a:t>20^4 = 160 000</a:t>
            </a:r>
          </a:p>
          <a:p>
            <a:pPr lvl="1"/>
            <a:r>
              <a:rPr lang="en-US" dirty="0" smtClean="0"/>
              <a:t>20^3 = 8 000</a:t>
            </a:r>
          </a:p>
          <a:p>
            <a:pPr lvl="1"/>
            <a:r>
              <a:rPr lang="en-US" dirty="0" smtClean="0"/>
              <a:t>20^2 = 400</a:t>
            </a:r>
            <a:endParaRPr lang="en-US" dirty="0"/>
          </a:p>
        </p:txBody>
      </p:sp>
      <p:pic>
        <p:nvPicPr>
          <p:cNvPr id="5" name="Content Placeholder 4" descr="1666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29200" y="1600200"/>
            <a:ext cx="944880" cy="4724400"/>
          </a:xfrm>
        </p:spPr>
      </p:pic>
      <p:sp>
        <p:nvSpPr>
          <p:cNvPr id="7" name="TextBox 6"/>
          <p:cNvSpPr txBox="1"/>
          <p:nvPr/>
        </p:nvSpPr>
        <p:spPr>
          <a:xfrm>
            <a:off x="6477000" y="2590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 smtClean="0"/>
              <a:t>166 610</a:t>
            </a:r>
            <a:r>
              <a:rPr lang="es-ES" baseline="0" noProof="0" dirty="0" smtClean="0"/>
              <a:t> o ciento sesenta seis mil seiscientos diez</a:t>
            </a:r>
            <a:endParaRPr lang="es-ES" noProof="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Añadir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91000" cy="4724400"/>
          </a:xfrm>
        </p:spPr>
        <p:txBody>
          <a:bodyPr/>
          <a:lstStyle/>
          <a:p>
            <a:r>
              <a:rPr lang="es-ES" dirty="0" smtClean="0"/>
              <a:t>Más </a:t>
            </a:r>
            <a:r>
              <a:rPr lang="es-ES" dirty="0" err="1" smtClean="0"/>
              <a:t>facíl</a:t>
            </a:r>
            <a:r>
              <a:rPr lang="es-ES" dirty="0" smtClean="0"/>
              <a:t> con los números maya que con los números </a:t>
            </a:r>
            <a:r>
              <a:rPr lang="es-ES" dirty="0" err="1" smtClean="0"/>
              <a:t>arábicos</a:t>
            </a:r>
            <a:r>
              <a:rPr lang="es-ES" dirty="0" smtClean="0"/>
              <a:t>. </a:t>
            </a:r>
          </a:p>
          <a:p>
            <a:r>
              <a:rPr lang="es-ES" dirty="0" smtClean="0"/>
              <a:t>¡Solo ponerlos juntos!</a:t>
            </a:r>
            <a:endParaRPr lang="es-ES" dirty="0"/>
          </a:p>
        </p:txBody>
      </p:sp>
      <p:pic>
        <p:nvPicPr>
          <p:cNvPr id="5" name="Content Placeholder 4" descr="28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15000" y="2743200"/>
            <a:ext cx="1219200" cy="2438400"/>
          </a:xfrm>
        </p:spPr>
      </p:pic>
      <p:pic>
        <p:nvPicPr>
          <p:cNvPr id="6" name="Picture 5" descr="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2819400"/>
            <a:ext cx="12192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9" name="Picture 8" descr="1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1400" y="2743200"/>
            <a:ext cx="12192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Quienes son</a:t>
            </a:r>
          </a:p>
          <a:p>
            <a:pPr lvl="1"/>
            <a:r>
              <a:rPr lang="es-ES" dirty="0" smtClean="0"/>
              <a:t>Dónde</a:t>
            </a:r>
          </a:p>
          <a:p>
            <a:pPr lvl="1"/>
            <a:r>
              <a:rPr lang="es-ES" dirty="0" smtClean="0"/>
              <a:t>Matemáticas</a:t>
            </a:r>
          </a:p>
          <a:p>
            <a:r>
              <a:rPr lang="es-ES" dirty="0" smtClean="0"/>
              <a:t>Pre-prueba</a:t>
            </a:r>
          </a:p>
          <a:p>
            <a:r>
              <a:rPr lang="es-ES" dirty="0" smtClean="0"/>
              <a:t>Verdad o falso:</a:t>
            </a:r>
          </a:p>
          <a:p>
            <a:pPr lvl="1"/>
            <a:r>
              <a:rPr lang="es-ES" dirty="0" smtClean="0"/>
              <a:t>Los maya inventó el cero.</a:t>
            </a:r>
            <a:endParaRPr lang="es-ES" dirty="0"/>
          </a:p>
        </p:txBody>
      </p:sp>
      <p:pic>
        <p:nvPicPr>
          <p:cNvPr id="1026" name="Picture 2">
            <a:hlinkHover r:id="rId3" action="ppaction://hlinksldjump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352675"/>
            <a:ext cx="4191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James\AppData\Local\Microsoft\Windows\Temporary Internet Files\Content.IE5\OVBPJV7S\MC910227464[1]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724400"/>
            <a:ext cx="1159751" cy="1524317"/>
          </a:xfrm>
          <a:prstGeom prst="rect">
            <a:avLst/>
          </a:prstGeom>
          <a:noFill/>
        </p:spPr>
      </p:pic>
      <p:pic>
        <p:nvPicPr>
          <p:cNvPr id="1028" name="Picture 4" descr="C:\Users\James\AppData\Local\Microsoft\Windows\Temporary Internet Files\Content.IE5\Q1UZIPKQ\MC910227480[1]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4761186"/>
            <a:ext cx="1600200" cy="1471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Lección</a:t>
            </a:r>
            <a:r>
              <a:rPr lang="en-US" dirty="0" smtClean="0"/>
              <a:t> 2 -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El papel de su sistema en la cultura</a:t>
            </a:r>
          </a:p>
          <a:p>
            <a:r>
              <a:rPr lang="es-ES" dirty="0" smtClean="0"/>
              <a:t>Astronomía </a:t>
            </a:r>
          </a:p>
          <a:p>
            <a:r>
              <a:rPr lang="es-ES" dirty="0" smtClean="0"/>
              <a:t>Calendario 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33625"/>
            <a:ext cx="43434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Calendario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365 </a:t>
            </a:r>
            <a:r>
              <a:rPr lang="en-US" dirty="0" err="1" smtClean="0"/>
              <a:t>días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año</a:t>
            </a:r>
            <a:endParaRPr lang="en-US" dirty="0" smtClean="0"/>
          </a:p>
          <a:p>
            <a:pPr lvl="1"/>
            <a:r>
              <a:rPr lang="en-US" dirty="0" smtClean="0"/>
              <a:t>360 normal</a:t>
            </a:r>
          </a:p>
          <a:p>
            <a:pPr lvl="1"/>
            <a:r>
              <a:rPr lang="en-US" dirty="0" smtClean="0"/>
              <a:t>5 de mala </a:t>
            </a:r>
            <a:r>
              <a:rPr lang="en-US" dirty="0" err="1" smtClean="0"/>
              <a:t>suerte</a:t>
            </a:r>
            <a:endParaRPr lang="en-US" dirty="0" smtClean="0"/>
          </a:p>
          <a:p>
            <a:r>
              <a:rPr lang="en-US" dirty="0" smtClean="0"/>
              <a:t>18 «</a:t>
            </a:r>
            <a:r>
              <a:rPr lang="en-US" dirty="0" err="1" smtClean="0"/>
              <a:t>meses</a:t>
            </a:r>
            <a:r>
              <a:rPr lang="en-US" dirty="0" smtClean="0"/>
              <a:t>» de 20 </a:t>
            </a:r>
            <a:r>
              <a:rPr lang="en-US" dirty="0" err="1" smtClean="0"/>
              <a:t>días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, con un </a:t>
            </a:r>
            <a:r>
              <a:rPr lang="en-US" dirty="0" err="1" smtClean="0"/>
              <a:t>mes</a:t>
            </a:r>
            <a:r>
              <a:rPr lang="en-US" dirty="0" smtClean="0"/>
              <a:t> especial de 5 </a:t>
            </a:r>
            <a:r>
              <a:rPr lang="en-US" dirty="0" err="1" smtClean="0"/>
              <a:t>días</a:t>
            </a:r>
            <a:endParaRPr lang="en-US" dirty="0" smtClean="0"/>
          </a:p>
          <a:p>
            <a:r>
              <a:rPr lang="en-US" dirty="0" err="1" smtClean="0"/>
              <a:t>Basado</a:t>
            </a:r>
            <a:r>
              <a:rPr lang="en-US" dirty="0" smtClean="0"/>
              <a:t> en el sol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nombrado</a:t>
            </a:r>
            <a:endParaRPr lang="en-US" dirty="0" smtClean="0"/>
          </a:p>
          <a:p>
            <a:pPr lvl="1"/>
            <a:r>
              <a:rPr lang="en-US" dirty="0" smtClean="0"/>
              <a:t>«</a:t>
            </a:r>
            <a:r>
              <a:rPr lang="en-US" dirty="0" err="1" smtClean="0"/>
              <a:t>Pohp</a:t>
            </a:r>
            <a:r>
              <a:rPr lang="en-US" dirty="0" smtClean="0"/>
              <a:t>», «</a:t>
            </a:r>
            <a:r>
              <a:rPr lang="en-US" dirty="0" err="1" smtClean="0"/>
              <a:t>wo</a:t>
            </a:r>
            <a:r>
              <a:rPr lang="en-US" dirty="0" smtClean="0"/>
              <a:t>», …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2"/>
            <a:r>
              <a:rPr lang="en-US" dirty="0" smtClean="0"/>
              <a:t>0 </a:t>
            </a:r>
            <a:r>
              <a:rPr lang="en-US" dirty="0" err="1" smtClean="0"/>
              <a:t>pohp</a:t>
            </a:r>
            <a:r>
              <a:rPr lang="en-US" dirty="0" smtClean="0"/>
              <a:t>, 1 </a:t>
            </a:r>
            <a:r>
              <a:rPr lang="en-US" dirty="0" err="1" smtClean="0"/>
              <a:t>pohp</a:t>
            </a:r>
            <a:r>
              <a:rPr lang="en-US" dirty="0" smtClean="0"/>
              <a:t>, 2 </a:t>
            </a:r>
            <a:r>
              <a:rPr lang="en-US" dirty="0" err="1" smtClean="0"/>
              <a:t>pohp</a:t>
            </a:r>
            <a:r>
              <a:rPr lang="en-US" dirty="0" smtClean="0"/>
              <a:t>… 19 </a:t>
            </a:r>
            <a:r>
              <a:rPr lang="en-US" dirty="0" err="1" smtClean="0"/>
              <a:t>pohp</a:t>
            </a:r>
            <a:r>
              <a:rPr lang="en-US" dirty="0" smtClean="0"/>
              <a:t>, 0 </a:t>
            </a:r>
            <a:r>
              <a:rPr lang="en-US" dirty="0" err="1" smtClean="0"/>
              <a:t>wo</a:t>
            </a:r>
            <a:r>
              <a:rPr lang="en-US" dirty="0" smtClean="0"/>
              <a:t>, … 19 </a:t>
            </a:r>
            <a:r>
              <a:rPr lang="en-US" dirty="0" err="1" smtClean="0"/>
              <a:t>kumku</a:t>
            </a:r>
            <a:r>
              <a:rPr lang="en-US" dirty="0" smtClean="0"/>
              <a:t>, </a:t>
            </a:r>
            <a:r>
              <a:rPr lang="en-US" dirty="0" err="1" smtClean="0"/>
              <a:t>día</a:t>
            </a:r>
            <a:r>
              <a:rPr lang="en-US" dirty="0" smtClean="0"/>
              <a:t> sin </a:t>
            </a:r>
            <a:r>
              <a:rPr lang="en-US" dirty="0" err="1" smtClean="0"/>
              <a:t>nombre</a:t>
            </a:r>
            <a:r>
              <a:rPr lang="en-US" dirty="0" smtClean="0"/>
              <a:t> 1/5,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Astronomía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Razón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calendario</a:t>
            </a:r>
            <a:endParaRPr lang="en-US" dirty="0" smtClean="0"/>
          </a:p>
          <a:p>
            <a:r>
              <a:rPr lang="en-US" dirty="0" smtClean="0"/>
              <a:t>365 </a:t>
            </a:r>
            <a:r>
              <a:rPr lang="en-US" dirty="0" err="1" smtClean="0"/>
              <a:t>días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perfecto en base 20</a:t>
            </a:r>
          </a:p>
          <a:p>
            <a:r>
              <a:rPr lang="en-US" dirty="0" err="1" smtClean="0"/>
              <a:t>Observaban</a:t>
            </a:r>
            <a:r>
              <a:rPr lang="en-US" dirty="0" smtClean="0"/>
              <a:t> el sol y la </a:t>
            </a:r>
            <a:r>
              <a:rPr lang="en-US" dirty="0" err="1" smtClean="0"/>
              <a:t>luna</a:t>
            </a:r>
            <a:r>
              <a:rPr lang="en-US" dirty="0" smtClean="0"/>
              <a:t>, el base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Re-presentar la prueba, para que no olviden:</a:t>
            </a:r>
          </a:p>
          <a:p>
            <a:r>
              <a:rPr lang="es-ES" dirty="0" smtClean="0"/>
              <a:t>¿Cuánto es y cómo sabes?</a:t>
            </a:r>
          </a:p>
          <a:p>
            <a:r>
              <a:rPr lang="es-ES" dirty="0" smtClean="0"/>
              <a:t>Convierte 2012 a los números maya.</a:t>
            </a:r>
            <a:endParaRPr lang="es-ES" dirty="0"/>
          </a:p>
        </p:txBody>
      </p:sp>
      <p:pic>
        <p:nvPicPr>
          <p:cNvPr id="5" name="Content Placeholder 4" descr="1234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210300" y="2133600"/>
            <a:ext cx="12192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Cuánto</a:t>
            </a:r>
            <a:r>
              <a:rPr lang="en-US" dirty="0" smtClean="0"/>
              <a:t> y </a:t>
            </a:r>
            <a:r>
              <a:rPr lang="en-US" dirty="0" err="1" smtClean="0"/>
              <a:t>cómo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Es 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, les </a:t>
            </a:r>
            <a:r>
              <a:rPr lang="en-US" dirty="0" err="1" smtClean="0"/>
              <a:t>juro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C:\Users\James\Desktop\Maestro final\2323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1600200"/>
            <a:ext cx="11811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y </a:t>
            </a:r>
            <a:r>
              <a:rPr lang="en-US" dirty="0" err="1" smtClean="0"/>
              <a:t>respuestas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Imagen 1 – 1234</a:t>
            </a:r>
          </a:p>
          <a:p>
            <a:r>
              <a:rPr lang="es-ES" dirty="0" smtClean="0"/>
              <a:t>2012 </a:t>
            </a:r>
            <a:r>
              <a:rPr lang="es-ES" dirty="0" smtClean="0">
                <a:sym typeface="Wingdings" pitchFamily="2" charset="2"/>
              </a:rPr>
              <a:t></a:t>
            </a:r>
          </a:p>
          <a:p>
            <a:r>
              <a:rPr lang="es-ES" dirty="0" smtClean="0">
                <a:sym typeface="Wingdings" pitchFamily="2" charset="2"/>
              </a:rPr>
              <a:t>Imagen 2 – 23239</a:t>
            </a:r>
          </a:p>
          <a:p>
            <a:r>
              <a:rPr lang="es-ES" dirty="0" smtClean="0">
                <a:sym typeface="Wingdings" pitchFamily="2" charset="2"/>
              </a:rPr>
              <a:t>Dibujar en paredes – sí</a:t>
            </a:r>
          </a:p>
          <a:p>
            <a:r>
              <a:rPr lang="es-ES" dirty="0" smtClean="0">
                <a:sym typeface="Wingdings" pitchFamily="2" charset="2"/>
              </a:rPr>
              <a:t>Jugar con los rocas y palos – sólo si escribiera la respuesta correcta para cada uno de los tres.</a:t>
            </a:r>
            <a:endParaRPr lang="es-ES" dirty="0"/>
          </a:p>
        </p:txBody>
      </p:sp>
      <p:pic>
        <p:nvPicPr>
          <p:cNvPr id="5122" name="Picture 2" descr="C:\Users\James\Desktop\Maestro final\201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300" y="2133600"/>
            <a:ext cx="1219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</a:t>
            </a:r>
            <a:r>
              <a:rPr lang="en-US" dirty="0" smtClean="0"/>
              <a:t> de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-25000" dirty="0" smtClean="0"/>
              <a:t>B</a:t>
            </a:r>
            <a:r>
              <a:rPr lang="en-US" dirty="0" smtClean="0"/>
              <a:t> × 9</a:t>
            </a:r>
            <a:r>
              <a:rPr lang="en-US" baseline="-25000" dirty="0" smtClean="0"/>
              <a:t>B</a:t>
            </a:r>
            <a:r>
              <a:rPr lang="en-US" dirty="0" smtClean="0"/>
              <a:t> = 42</a:t>
            </a:r>
            <a:r>
              <a:rPr lang="en-US" baseline="-25000" dirty="0" smtClean="0"/>
              <a:t>B</a:t>
            </a:r>
            <a:endParaRPr lang="en-US" dirty="0" smtClean="0"/>
          </a:p>
          <a:p>
            <a:r>
              <a:rPr lang="en-US" dirty="0" smtClean="0"/>
              <a:t>Es </a:t>
            </a:r>
            <a:r>
              <a:rPr lang="en-US" dirty="0" err="1" smtClean="0"/>
              <a:t>verdad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en el </a:t>
            </a:r>
            <a:r>
              <a:rPr lang="en-US" dirty="0" err="1" smtClean="0"/>
              <a:t>mismo</a:t>
            </a:r>
            <a:r>
              <a:rPr lang="en-US" dirty="0" smtClean="0"/>
              <a:t> base.  ¿B = __?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0824" y="2967335"/>
            <a:ext cx="3922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¡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Equivocado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lastslideviewed"/>
          </p:cNvPr>
          <p:cNvSpPr txBox="1"/>
          <p:nvPr/>
        </p:nvSpPr>
        <p:spPr>
          <a:xfrm>
            <a:off x="3962400" y="6019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" action="ppaction://hlinkshowjump?jump=lastslideviewed"/>
              </a:rPr>
              <a:t>Regresa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012" y="2967335"/>
            <a:ext cx="2823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Correcto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lastslideviewed"/>
          </p:cNvPr>
          <p:cNvSpPr txBox="1"/>
          <p:nvPr/>
        </p:nvSpPr>
        <p:spPr>
          <a:xfrm>
            <a:off x="3962400" y="6019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" action="ppaction://hlinkshowjump?jump=lastslideviewed"/>
              </a:rPr>
              <a:t>Regresa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del pre-</a:t>
            </a:r>
            <a:r>
              <a:rPr lang="en-US" dirty="0" err="1" smtClean="0"/>
              <a:t>prueba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¿Los maya usó sus números en cuales áreas?</a:t>
            </a:r>
          </a:p>
          <a:p>
            <a:pPr lvl="1"/>
            <a:r>
              <a:rPr lang="es-ES" dirty="0" smtClean="0"/>
              <a:t>A. Calendario</a:t>
            </a:r>
          </a:p>
          <a:p>
            <a:pPr lvl="1"/>
            <a:r>
              <a:rPr lang="es-ES" dirty="0" smtClean="0"/>
              <a:t>B. Astronomía</a:t>
            </a:r>
          </a:p>
          <a:p>
            <a:pPr lvl="1"/>
            <a:r>
              <a:rPr lang="es-ES" dirty="0" smtClean="0"/>
              <a:t>C. Ambos Cal. y Astro.</a:t>
            </a:r>
          </a:p>
          <a:p>
            <a:pPr lvl="1"/>
            <a:r>
              <a:rPr lang="es-ES" dirty="0" smtClean="0"/>
              <a:t>D. Ni Cal. ni Astro.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¿Cuántos días tenía el calendario maya?</a:t>
            </a:r>
          </a:p>
          <a:p>
            <a:pPr lvl="1"/>
            <a:r>
              <a:rPr lang="es-ES" dirty="0" smtClean="0"/>
              <a:t>A. 360</a:t>
            </a:r>
          </a:p>
          <a:p>
            <a:pPr lvl="1"/>
            <a:r>
              <a:rPr lang="es-ES" dirty="0" smtClean="0"/>
              <a:t>B. 365</a:t>
            </a:r>
          </a:p>
          <a:p>
            <a:pPr lvl="1"/>
            <a:r>
              <a:rPr lang="es-ES" dirty="0" smtClean="0"/>
              <a:t>C</a:t>
            </a:r>
            <a:r>
              <a:rPr lang="es-ES" dirty="0" smtClean="0"/>
              <a:t>. 400</a:t>
            </a:r>
          </a:p>
          <a:p>
            <a:pPr lvl="1"/>
            <a:r>
              <a:rPr lang="es-ES" dirty="0" smtClean="0"/>
              <a:t>D. No tenían años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del pre-</a:t>
            </a:r>
            <a:r>
              <a:rPr lang="en-US" dirty="0" err="1" smtClean="0"/>
              <a:t>prueba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¿Cuántos meses tiene cada «mes» en el calendario maya?</a:t>
            </a:r>
          </a:p>
          <a:p>
            <a:pPr lvl="1"/>
            <a:r>
              <a:rPr lang="es-ES" dirty="0" smtClean="0"/>
              <a:t>A. 20</a:t>
            </a:r>
          </a:p>
          <a:p>
            <a:pPr lvl="1"/>
            <a:r>
              <a:rPr lang="es-ES" dirty="0" smtClean="0"/>
              <a:t>B. 365</a:t>
            </a:r>
          </a:p>
          <a:p>
            <a:pPr lvl="1"/>
            <a:r>
              <a:rPr lang="es-ES" dirty="0" smtClean="0"/>
              <a:t>C. 30</a:t>
            </a:r>
          </a:p>
          <a:p>
            <a:pPr lvl="1"/>
            <a:r>
              <a:rPr lang="es-ES" dirty="0" smtClean="0"/>
              <a:t>D. 18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¿Por qué?</a:t>
            </a:r>
          </a:p>
          <a:p>
            <a:pPr lvl="1"/>
            <a:r>
              <a:rPr lang="es-ES" dirty="0" smtClean="0"/>
              <a:t>A. Ninguna razón</a:t>
            </a:r>
          </a:p>
          <a:p>
            <a:pPr lvl="1"/>
            <a:r>
              <a:rPr lang="es-ES" dirty="0" smtClean="0"/>
              <a:t>B. No tienen meses</a:t>
            </a:r>
          </a:p>
          <a:p>
            <a:pPr lvl="1"/>
            <a:r>
              <a:rPr lang="es-ES" dirty="0" smtClean="0"/>
              <a:t>C. Es número de reyes antiguas famosas en las mitas</a:t>
            </a:r>
          </a:p>
          <a:p>
            <a:pPr lvl="1"/>
            <a:r>
              <a:rPr lang="es-ES" dirty="0" smtClean="0"/>
              <a:t>D. Es basado en su sistema de cantidades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Verdad o falso:</a:t>
            </a:r>
          </a:p>
          <a:p>
            <a:pPr lvl="1"/>
            <a:r>
              <a:rPr lang="es-ES" dirty="0" smtClean="0"/>
              <a:t>Los maya usaron los mismos números como nosotros, pero con símbolos diferentes.</a:t>
            </a:r>
            <a:endParaRPr lang="es-ES" dirty="0"/>
          </a:p>
        </p:txBody>
      </p:sp>
      <p:pic>
        <p:nvPicPr>
          <p:cNvPr id="2051" name="Picture 3">
            <a:hlinkHover r:id="" action="ppaction://hlinkshowjump?jump=nextslide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39666"/>
            <a:ext cx="4191000" cy="28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James\AppData\Local\Microsoft\Windows\Temporary Internet Files\Content.IE5\OVBPJV7S\MC910227464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724400"/>
            <a:ext cx="1159751" cy="1524317"/>
          </a:xfrm>
          <a:prstGeom prst="rect">
            <a:avLst/>
          </a:prstGeom>
          <a:noFill/>
        </p:spPr>
      </p:pic>
      <p:pic>
        <p:nvPicPr>
          <p:cNvPr id="8" name="Picture 4" descr="C:\Users\James\AppData\Local\Microsoft\Windows\Temporary Internet Files\Content.IE5\Q1UZIPKQ\MC910227480[1]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4761186"/>
            <a:ext cx="1600200" cy="1471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¡FALSO!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 20</a:t>
            </a:r>
          </a:p>
          <a:p>
            <a:r>
              <a:rPr lang="en-US" dirty="0" err="1" smtClean="0"/>
              <a:t>Nosotros</a:t>
            </a:r>
            <a:r>
              <a:rPr lang="en-US" dirty="0" smtClean="0"/>
              <a:t>: b10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 </a:t>
            </a:r>
            <a:r>
              <a:rPr lang="en-US" dirty="0" err="1" smtClean="0"/>
              <a:t>Pues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 descr="36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10300" y="2743200"/>
            <a:ext cx="1219200" cy="2438400"/>
          </a:xfrm>
        </p:spPr>
      </p:pic>
      <p:sp>
        <p:nvSpPr>
          <p:cNvPr id="6" name="TextBox 5"/>
          <p:cNvSpPr txBox="1"/>
          <p:nvPr/>
        </p:nvSpPr>
        <p:spPr>
          <a:xfrm>
            <a:off x="60960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365.  ¿</a:t>
            </a:r>
            <a:r>
              <a:rPr lang="en-US" dirty="0" err="1" smtClean="0"/>
              <a:t>Cómo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Piensa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Piensen en tus experiencias con las matemáticas</a:t>
            </a:r>
          </a:p>
          <a:p>
            <a:r>
              <a:rPr lang="es-ES" dirty="0" smtClean="0"/>
              <a:t>Los bases</a:t>
            </a:r>
          </a:p>
          <a:p>
            <a:pPr lvl="1"/>
            <a:r>
              <a:rPr lang="es-ES" dirty="0" smtClean="0"/>
              <a:t>Es necesario que sepan, y para comprender por completo los números maya</a:t>
            </a:r>
          </a:p>
          <a:p>
            <a:pPr lvl="1"/>
            <a:r>
              <a:rPr lang="es-ES" dirty="0" smtClean="0"/>
              <a:t>Prueba de antes</a:t>
            </a:r>
          </a:p>
          <a:p>
            <a:pPr lvl="1"/>
            <a:endParaRPr lang="es-ES" dirty="0" smtClean="0"/>
          </a:p>
        </p:txBody>
      </p:sp>
      <p:pic>
        <p:nvPicPr>
          <p:cNvPr id="5" name="Content Placeholder 4" descr="shel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305507" y="4648030"/>
            <a:ext cx="1219370" cy="1219370"/>
          </a:xfrm>
        </p:spPr>
      </p:pic>
      <p:pic>
        <p:nvPicPr>
          <p:cNvPr id="6" name="Picture 5" descr="r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3505200"/>
            <a:ext cx="304843" cy="304843"/>
          </a:xfrm>
          <a:prstGeom prst="rect">
            <a:avLst/>
          </a:prstGeom>
        </p:spPr>
      </p:pic>
      <p:pic>
        <p:nvPicPr>
          <p:cNvPr id="7" name="Picture 6" descr="sti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5507" y="2286000"/>
            <a:ext cx="1219370" cy="304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Palo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5879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Caracol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821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3270</TotalTime>
  <Words>841</Words>
  <Application>Microsoft Office PowerPoint</Application>
  <PresentationFormat>On-screen Show (4:3)</PresentationFormat>
  <Paragraphs>195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Los números mayas</vt:lpstr>
      <vt:lpstr>Introducción</vt:lpstr>
      <vt:lpstr>Slide 3</vt:lpstr>
      <vt:lpstr>Slide 4</vt:lpstr>
      <vt:lpstr>Más del pre-prueba</vt:lpstr>
      <vt:lpstr>Más del pre-prueba</vt:lpstr>
      <vt:lpstr>Más </vt:lpstr>
      <vt:lpstr>¡FALSO!</vt:lpstr>
      <vt:lpstr>Piensa</vt:lpstr>
      <vt:lpstr>La prueba de antes</vt:lpstr>
      <vt:lpstr>Lección 1 – bases </vt:lpstr>
      <vt:lpstr>Con el base 10</vt:lpstr>
      <vt:lpstr>Con otro base</vt:lpstr>
      <vt:lpstr>En reverso</vt:lpstr>
      <vt:lpstr>Con el base 20</vt:lpstr>
      <vt:lpstr>Base 20, continuado</vt:lpstr>
      <vt:lpstr>Ejercicio fácil</vt:lpstr>
      <vt:lpstr>Ejercicio difícil</vt:lpstr>
      <vt:lpstr>Añadir</vt:lpstr>
      <vt:lpstr>Lección 2 - Uso</vt:lpstr>
      <vt:lpstr>Calendario</vt:lpstr>
      <vt:lpstr>Astronomía</vt:lpstr>
      <vt:lpstr>Conclusion</vt:lpstr>
      <vt:lpstr>¿Cuánto y cómo?</vt:lpstr>
      <vt:lpstr>Fin y respuestas</vt:lpstr>
      <vt:lpstr>Pregunta de bonus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 mayas</dc:title>
  <dc:creator>James</dc:creator>
  <cp:lastModifiedBy>James</cp:lastModifiedBy>
  <cp:revision>41</cp:revision>
  <dcterms:created xsi:type="dcterms:W3CDTF">2012-05-30T15:25:35Z</dcterms:created>
  <dcterms:modified xsi:type="dcterms:W3CDTF">2012-06-01T21:56:21Z</dcterms:modified>
</cp:coreProperties>
</file>