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5406-0C5E-4612-B7CA-0FCCCE93E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A5C6-B383-4404-917A-271DE4548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5CEA-52AD-4CA6-9A22-2145198F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3BBC-9093-445A-AD6B-5935BCF0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30DA-4414-4F78-ABEB-D2C63E54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9467-6B7D-4061-BE4D-D1B3D142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6C465-5BEF-4D0B-BAD1-664567FA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B81-98AC-4A6E-AB92-9E0950FE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08F-C7FF-4E20-9156-CAD664C3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B362-6666-4CD1-89C0-C2D444D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E5449-E15D-4ECB-9271-6063BF06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A2BFD-D399-456F-A0B2-E0C1F172F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64D6-5B67-4346-BE84-C18409A0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D3DE-4535-498C-A1D1-953E0EFC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2F43-56B6-400D-B748-DA186920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B417-F62C-4156-B41D-4B6AE2AD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724B-0975-4447-9A94-615A68D3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5826-4DAA-461C-B7F2-EA5BF130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E6DEF-9860-4C46-B0C5-69C53A0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FA8E-08F2-4A77-8E26-F2A8D08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2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E86-2C26-4FED-BD83-D78EFEE8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37A59-6E4D-46F0-8230-B185DBB8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3FA3-4055-4C0D-A419-A499A295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9CF4-C1B8-48D9-B294-27173D02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0466-C564-4879-AAF9-EBD1217D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B261-4C05-4E23-A9D8-82DBABF7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C48B-E3EF-4B62-A17C-1AC7185FA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2192E-22D4-4773-9ACC-65FFD9DBB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700-5173-44A7-9C6F-A7B5D492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F1A5-80B0-48A8-BEA1-C1019A5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D2D9-1954-433E-B5D4-2A7CAEEF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8205-6AA0-4715-992C-129B8B16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C353-B9C8-476C-8F0B-CF772B37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5F3A-DC19-42F6-AC98-325C2AED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ECD38-7E48-4CA4-B5D3-64D283809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E66CB-597D-4DE9-AAFE-B3D2397AD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FDB87-F9A2-47AA-855A-4352A6E7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40CFC-3D8D-4942-BDD7-5577FB3E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E0D4A-5512-4685-8CA0-8D39693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2C65-A443-40E0-95F4-B70A828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1E37A-A257-4CBE-9A11-6CF4701C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67B3E-0E5D-4C13-83C5-50C5AB98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35D5-FDA5-4D5D-AC0D-72ED5C85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D83C1-620C-43C2-ABE6-C40A7C30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58BB-5A39-4B93-853C-BFEBDC56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808EB-127E-481F-89E3-BBE99038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86E7-7F6D-4F0E-81CF-B646F89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8641-6D9E-4321-A610-D5EEEA994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E8F3-880C-492C-8130-58D5D4D9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B57B-5C69-40E8-9B40-A0D6CDD4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FDF7E-284C-4A17-820E-6E26F2FE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4373-8293-4BAC-A943-22E40ED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E00A-93EB-48A3-A9A8-1021C7C1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8882E-09C5-44B7-8255-B7863B71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898E5-2463-4C81-A75E-1E0BDE25B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9DC73-6993-4684-9860-8B9ACAB4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7C62-61F2-43AE-BE30-3E504A0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2833D-0D53-4ACA-97C6-AB856D9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7E0C1-1242-4334-9B8C-C958FD9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7A19-AA6C-4B7D-A9CD-5C12C72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FEF0-6AD6-41ED-BCDB-51248637B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6E9B-7024-4AF5-B0F9-4CE8EBDA53DA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B3A6-B694-49E8-9A76-98E47F9A2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DA2F-84B4-4945-8C5A-624EAC62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18F08-0936-4C53-9A77-FD233CC6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E39262-F2F5-45F4-AE1F-3CFB1EE49157}"/>
              </a:ext>
            </a:extLst>
          </p:cNvPr>
          <p:cNvSpPr/>
          <p:nvPr/>
        </p:nvSpPr>
        <p:spPr>
          <a:xfrm>
            <a:off x="3373793" y="566305"/>
            <a:ext cx="5429250" cy="578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4EE39-CDB0-40DC-8EDB-B4DA0C65F1FE}"/>
              </a:ext>
            </a:extLst>
          </p:cNvPr>
          <p:cNvSpPr txBox="1"/>
          <p:nvPr/>
        </p:nvSpPr>
        <p:spPr>
          <a:xfrm>
            <a:off x="3529656" y="696190"/>
            <a:ext cx="3028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Optimization (BIP)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456B-C3CC-4D43-AFAC-5138A667440A}"/>
              </a:ext>
            </a:extLst>
          </p:cNvPr>
          <p:cNvSpPr/>
          <p:nvPr/>
        </p:nvSpPr>
        <p:spPr>
          <a:xfrm>
            <a:off x="3602393" y="2337961"/>
            <a:ext cx="2576946" cy="1158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51651-99AE-4D7B-B6D4-6C9BFE3763A9}"/>
              </a:ext>
            </a:extLst>
          </p:cNvPr>
          <p:cNvSpPr txBox="1"/>
          <p:nvPr/>
        </p:nvSpPr>
        <p:spPr>
          <a:xfrm>
            <a:off x="3755659" y="2396842"/>
            <a:ext cx="22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Calculate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23DCD4-8E83-4FF3-B60F-4306FFF9E22B}"/>
                  </a:ext>
                </a:extLst>
              </p:cNvPr>
              <p:cNvSpPr/>
              <p:nvPr/>
            </p:nvSpPr>
            <p:spPr>
              <a:xfrm>
                <a:off x="3638091" y="2956351"/>
                <a:ext cx="250639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𝑵𝑷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23DCD4-8E83-4FF3-B60F-4306FFF9E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91" y="2956351"/>
                <a:ext cx="2506392" cy="404983"/>
              </a:xfrm>
              <a:prstGeom prst="rect">
                <a:avLst/>
              </a:prstGeom>
              <a:blipFill>
                <a:blip r:embed="rId2"/>
                <a:stretch>
                  <a:fillRect t="-156061" r="-25304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21096-78A1-4960-983F-EA639EAD9590}"/>
                  </a:ext>
                </a:extLst>
              </p:cNvPr>
              <p:cNvSpPr/>
              <p:nvPr/>
            </p:nvSpPr>
            <p:spPr>
              <a:xfrm>
                <a:off x="4068589" y="1374388"/>
                <a:ext cx="1644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𝐦𝐚𝐱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𝑵𝑷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521096-78A1-4960-983F-EA639EAD9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89" y="1374388"/>
                <a:ext cx="1644553" cy="369332"/>
              </a:xfrm>
              <a:prstGeom prst="rect">
                <a:avLst/>
              </a:prstGeom>
              <a:blipFill>
                <a:blip r:embed="rId3"/>
                <a:stretch>
                  <a:fillRect t="-119672" r="-3111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8850C27-0655-47FF-BF5B-7BDBF0B93565}"/>
              </a:ext>
            </a:extLst>
          </p:cNvPr>
          <p:cNvSpPr/>
          <p:nvPr/>
        </p:nvSpPr>
        <p:spPr>
          <a:xfrm>
            <a:off x="5879734" y="4077984"/>
            <a:ext cx="2576946" cy="1927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516A6-CF4A-4D03-AB49-BE7CDEA76A65}"/>
              </a:ext>
            </a:extLst>
          </p:cNvPr>
          <p:cNvSpPr txBox="1"/>
          <p:nvPr/>
        </p:nvSpPr>
        <p:spPr>
          <a:xfrm>
            <a:off x="6033000" y="4135600"/>
            <a:ext cx="22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Operations Optimization (NLP)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D95049-B342-4F55-8AC3-4076251B0F0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890866" y="1802829"/>
            <a:ext cx="0" cy="535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548727-AB94-4548-BB4D-77D478525C9D}"/>
                  </a:ext>
                </a:extLst>
              </p:cNvPr>
              <p:cNvSpPr/>
              <p:nvPr/>
            </p:nvSpPr>
            <p:spPr>
              <a:xfrm>
                <a:off x="5949283" y="5443851"/>
                <a:ext cx="243784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548727-AB94-4548-BB4D-77D478525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83" y="5443851"/>
                <a:ext cx="2437847" cy="404983"/>
              </a:xfrm>
              <a:prstGeom prst="rect">
                <a:avLst/>
              </a:prstGeom>
              <a:blipFill>
                <a:blip r:embed="rId4"/>
                <a:stretch>
                  <a:fillRect t="-156061" r="-25750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836704F-6B92-487C-8196-714E30465BE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13142" y="1559054"/>
            <a:ext cx="2265496" cy="2518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AF4C95-91F0-42D2-8370-0E4FCA9C672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4345178" y="3496548"/>
            <a:ext cx="1534557" cy="15454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F9D2D1D-EC67-426E-AB15-46EF4FD905E6}"/>
              </a:ext>
            </a:extLst>
          </p:cNvPr>
          <p:cNvSpPr/>
          <p:nvPr/>
        </p:nvSpPr>
        <p:spPr>
          <a:xfrm>
            <a:off x="9282549" y="4077984"/>
            <a:ext cx="2576946" cy="1927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7FB63-87FF-4226-9BF5-784DACA7E5BE}"/>
              </a:ext>
            </a:extLst>
          </p:cNvPr>
          <p:cNvSpPr txBox="1"/>
          <p:nvPr/>
        </p:nvSpPr>
        <p:spPr>
          <a:xfrm>
            <a:off x="9435815" y="4135600"/>
            <a:ext cx="22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Variables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C26735-55BB-41FA-A71C-D48BDA05FE10}"/>
              </a:ext>
            </a:extLst>
          </p:cNvPr>
          <p:cNvCxnSpPr>
            <a:cxnSpLocks/>
          </p:cNvCxnSpPr>
          <p:nvPr/>
        </p:nvCxnSpPr>
        <p:spPr>
          <a:xfrm flipH="1">
            <a:off x="8456680" y="5033954"/>
            <a:ext cx="825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7A87B4-8B7F-493F-9D96-B0A59CC0737C}"/>
                  </a:ext>
                </a:extLst>
              </p:cNvPr>
              <p:cNvSpPr/>
              <p:nvPr/>
            </p:nvSpPr>
            <p:spPr>
              <a:xfrm>
                <a:off x="4580291" y="4600219"/>
                <a:ext cx="107696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7A87B4-8B7F-493F-9D96-B0A59CC07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91" y="4600219"/>
                <a:ext cx="1076961" cy="404983"/>
              </a:xfrm>
              <a:prstGeom prst="rect">
                <a:avLst/>
              </a:prstGeom>
              <a:blipFill>
                <a:blip r:embed="rId5"/>
                <a:stretch>
                  <a:fillRect t="-156061" r="-58757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09604C-8E7B-414E-AC62-B5BF1E78C0E2}"/>
                  </a:ext>
                </a:extLst>
              </p:cNvPr>
              <p:cNvSpPr/>
              <p:nvPr/>
            </p:nvSpPr>
            <p:spPr>
              <a:xfrm>
                <a:off x="4379461" y="5078629"/>
                <a:ext cx="1483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𝑭𝒆𝒂𝒔𝒊𝒃𝒊𝒍𝒊𝒕𝒚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D09604C-8E7B-414E-AC62-B5BF1E78C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61" y="5078629"/>
                <a:ext cx="148309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E75DC1-F1AB-49ED-B6C5-A7D913DDB832}"/>
                  </a:ext>
                </a:extLst>
              </p:cNvPr>
              <p:cNvSpPr/>
              <p:nvPr/>
            </p:nvSpPr>
            <p:spPr>
              <a:xfrm>
                <a:off x="9822051" y="4857302"/>
                <a:ext cx="1400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Fan Speed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E75DC1-F1AB-49ED-B6C5-A7D913DDB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051" y="4857302"/>
                <a:ext cx="1400192" cy="369332"/>
              </a:xfrm>
              <a:prstGeom prst="rect">
                <a:avLst/>
              </a:prstGeom>
              <a:blipFill>
                <a:blip r:embed="rId7"/>
                <a:stretch>
                  <a:fillRect l="-13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50DEB9-E4E5-4E38-B8AA-6F37D238EA11}"/>
                  </a:ext>
                </a:extLst>
              </p:cNvPr>
              <p:cNvSpPr/>
              <p:nvPr/>
            </p:nvSpPr>
            <p:spPr>
              <a:xfrm>
                <a:off x="9711059" y="5302005"/>
                <a:ext cx="1622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Damper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50DEB9-E4E5-4E38-B8AA-6F37D238E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059" y="5302005"/>
                <a:ext cx="1622175" cy="369332"/>
              </a:xfrm>
              <a:prstGeom prst="rect">
                <a:avLst/>
              </a:prstGeom>
              <a:blipFill>
                <a:blip r:embed="rId8"/>
                <a:stretch>
                  <a:fillRect r="-376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9499DBE5-0191-407A-9A22-CBDEC6232E96}"/>
              </a:ext>
            </a:extLst>
          </p:cNvPr>
          <p:cNvSpPr/>
          <p:nvPr/>
        </p:nvSpPr>
        <p:spPr>
          <a:xfrm>
            <a:off x="332512" y="566305"/>
            <a:ext cx="2576946" cy="154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CBA962-4048-464C-8142-5303287B1B24}"/>
              </a:ext>
            </a:extLst>
          </p:cNvPr>
          <p:cNvSpPr txBox="1"/>
          <p:nvPr/>
        </p:nvSpPr>
        <p:spPr>
          <a:xfrm>
            <a:off x="485778" y="673370"/>
            <a:ext cx="22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9344F5A-7A52-43F7-AF99-D0C639602402}"/>
                  </a:ext>
                </a:extLst>
              </p:cNvPr>
              <p:cNvSpPr/>
              <p:nvPr/>
            </p:nvSpPr>
            <p:spPr>
              <a:xfrm>
                <a:off x="872014" y="1123927"/>
                <a:ext cx="1518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FAU Models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9344F5A-7A52-43F7-AF99-D0C639602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4" y="1123927"/>
                <a:ext cx="151836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B5B55B6-4C62-4730-BB62-942712302059}"/>
                  </a:ext>
                </a:extLst>
              </p:cNvPr>
              <p:cNvSpPr/>
              <p:nvPr/>
            </p:nvSpPr>
            <p:spPr>
              <a:xfrm>
                <a:off x="716705" y="1568006"/>
                <a:ext cx="1967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Damper Selection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B5B55B6-4C62-4730-BB62-942712302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5" y="1568006"/>
                <a:ext cx="1967526" cy="369332"/>
              </a:xfrm>
              <a:prstGeom prst="rect">
                <a:avLst/>
              </a:prstGeom>
              <a:blipFill>
                <a:blip r:embed="rId10"/>
                <a:stretch>
                  <a:fillRect r="-311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51A65B-662B-4FDE-B1C0-BB9F4473BA6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2909458" y="1337830"/>
            <a:ext cx="46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5064B99-1784-4F71-A93A-B68E2159DB9B}"/>
              </a:ext>
            </a:extLst>
          </p:cNvPr>
          <p:cNvSpPr/>
          <p:nvPr/>
        </p:nvSpPr>
        <p:spPr>
          <a:xfrm>
            <a:off x="332512" y="2337961"/>
            <a:ext cx="2576946" cy="154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777D33-F0AC-4A14-A8C8-00C5CE974C0B}"/>
              </a:ext>
            </a:extLst>
          </p:cNvPr>
          <p:cNvSpPr txBox="1"/>
          <p:nvPr/>
        </p:nvSpPr>
        <p:spPr>
          <a:xfrm>
            <a:off x="485778" y="2445026"/>
            <a:ext cx="22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B95E0-F3C4-4647-8E21-3A204C4B1096}"/>
                  </a:ext>
                </a:extLst>
              </p:cNvPr>
              <p:cNvSpPr/>
              <p:nvPr/>
            </p:nvSpPr>
            <p:spPr>
              <a:xfrm>
                <a:off x="684848" y="2898527"/>
                <a:ext cx="191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FAU Model Costs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B95E0-F3C4-4647-8E21-3A204C4B1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48" y="2898527"/>
                <a:ext cx="1915717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268CBA0-C46F-4913-ACC7-A8550BBC2AEA}"/>
                  </a:ext>
                </a:extLst>
              </p:cNvPr>
              <p:cNvSpPr/>
              <p:nvPr/>
            </p:nvSpPr>
            <p:spPr>
              <a:xfrm>
                <a:off x="631182" y="3342606"/>
                <a:ext cx="1992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Damper Unit Cost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268CBA0-C46F-4913-ACC7-A8550BBC2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82" y="3342606"/>
                <a:ext cx="1992469" cy="369332"/>
              </a:xfrm>
              <a:prstGeom prst="rect">
                <a:avLst/>
              </a:prstGeom>
              <a:blipFill>
                <a:blip r:embed="rId12"/>
                <a:stretch>
                  <a:fillRect r="-30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4481C6-EE7A-4B03-AB39-C488CBFE571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2909458" y="3109486"/>
            <a:ext cx="692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A5D5E4E-5C51-4657-89CC-68CED4CEBCD8}"/>
              </a:ext>
            </a:extLst>
          </p:cNvPr>
          <p:cNvSpPr/>
          <p:nvPr/>
        </p:nvSpPr>
        <p:spPr>
          <a:xfrm>
            <a:off x="9282549" y="1880324"/>
            <a:ext cx="2576946" cy="1927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D17707-7819-4583-9509-A27FDA414E89}"/>
              </a:ext>
            </a:extLst>
          </p:cNvPr>
          <p:cNvSpPr txBox="1"/>
          <p:nvPr/>
        </p:nvSpPr>
        <p:spPr>
          <a:xfrm>
            <a:off x="9435815" y="1937940"/>
            <a:ext cx="227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Weather and Occupancy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AD3AC3C-D1A4-49C3-9E21-B4FD7B066188}"/>
                  </a:ext>
                </a:extLst>
              </p:cNvPr>
              <p:cNvSpPr/>
              <p:nvPr/>
            </p:nvSpPr>
            <p:spPr>
              <a:xfrm>
                <a:off x="9623191" y="2659642"/>
                <a:ext cx="1973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Room Occupancy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AD3AC3C-D1A4-49C3-9E21-B4FD7B066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91" y="2659642"/>
                <a:ext cx="1973938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1B32C23-7E72-4527-A6C5-555B3409E3EE}"/>
                  </a:ext>
                </a:extLst>
              </p:cNvPr>
              <p:cNvSpPr/>
              <p:nvPr/>
            </p:nvSpPr>
            <p:spPr>
              <a:xfrm>
                <a:off x="9711059" y="3104345"/>
                <a:ext cx="1769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outdoor PM2.5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1B32C23-7E72-4527-A6C5-555B3409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059" y="3104345"/>
                <a:ext cx="1769972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77C87B69-80A7-4048-81F7-E964CD3913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6681" y="2690821"/>
            <a:ext cx="825869" cy="2197660"/>
          </a:xfrm>
          <a:prstGeom prst="bentConnector3">
            <a:avLst>
              <a:gd name="adj1" fmla="val 31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8E08A-56EF-41BF-AB84-41E48EC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B0BF8-B77F-4785-BB9D-E11B9526D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Optimization (BIP)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78CDC8-C559-4A5E-A47C-CD4AFFFD17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𝐹𝐼𝑋𝐸𝐷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𝑏𝑖𝑛𝑎𝑟𝑦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78CDC8-C559-4A5E-A47C-CD4AFFFD1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7649" r="-18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F4938F-247F-4711-86D2-0A94F392B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23548" y="1681163"/>
            <a:ext cx="5183188" cy="823912"/>
          </a:xfrm>
        </p:spPr>
        <p:txBody>
          <a:bodyPr/>
          <a:lstStyle/>
          <a:p>
            <a:r>
              <a:rPr lang="en-US" dirty="0"/>
              <a:t>Operations Optimization (NLP)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E00D71-D2F0-4B93-A87E-85F6CEFBB90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23547" y="2505075"/>
                <a:ext cx="5723021" cy="3684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𝑉𝐴𝑅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: 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	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𝑀𝐴𝑋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E00D71-D2F0-4B93-A87E-85F6CEFB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23547" y="2505075"/>
                <a:ext cx="5723021" cy="3684588"/>
              </a:xfrm>
              <a:blipFill>
                <a:blip r:embed="rId3"/>
                <a:stretch>
                  <a:fillRect l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Optimization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Yan-Ping Wang</dc:creator>
  <cp:lastModifiedBy>Sam Schreiber</cp:lastModifiedBy>
  <cp:revision>11</cp:revision>
  <dcterms:created xsi:type="dcterms:W3CDTF">2018-02-23T02:24:08Z</dcterms:created>
  <dcterms:modified xsi:type="dcterms:W3CDTF">2018-02-23T10:12:07Z</dcterms:modified>
</cp:coreProperties>
</file>