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4F41D13-A9DD-49F0-BCCD-488A3F19BC6A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A9A35E9-E134-47F4-8107-764427624F96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0017AAC-31C0-4B47-A566-FCAB50A33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63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35E9-E134-47F4-8107-764427624F96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7AAC-31C0-4B47-A566-FCAB50A33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64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A9A35E9-E134-47F4-8107-764427624F96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0017AAC-31C0-4B47-A566-FCAB50A33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38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35E9-E134-47F4-8107-764427624F96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7AAC-31C0-4B47-A566-FCAB50A33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73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A9A35E9-E134-47F4-8107-764427624F96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0017AAC-31C0-4B47-A566-FCAB50A33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26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A9A35E9-E134-47F4-8107-764427624F96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0017AAC-31C0-4B47-A566-FCAB50A33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A9A35E9-E134-47F4-8107-764427624F96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0017AAC-31C0-4B47-A566-FCAB50A33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51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35E9-E134-47F4-8107-764427624F96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7AAC-31C0-4B47-A566-FCAB50A33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8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A9A35E9-E134-47F4-8107-764427624F96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0017AAC-31C0-4B47-A566-FCAB50A33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12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35E9-E134-47F4-8107-764427624F96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7AAC-31C0-4B47-A566-FCAB50A33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07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A9A35E9-E134-47F4-8107-764427624F96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0017AAC-31C0-4B47-A566-FCAB50A33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49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35E9-E134-47F4-8107-764427624F96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17AAC-31C0-4B47-A566-FCAB50A33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91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Сложение вероятностей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Котельников Юрий 10б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92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Несовместные события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События</a:t>
            </a:r>
            <a:r>
              <a:rPr lang="ru-RU" dirty="0"/>
              <a:t> называются </a:t>
            </a:r>
            <a:r>
              <a:rPr lang="ru-RU" b="1" dirty="0"/>
              <a:t>несовместными</a:t>
            </a:r>
            <a:r>
              <a:rPr lang="ru-RU" dirty="0"/>
              <a:t>, если появление одного из них исключает появление </a:t>
            </a:r>
            <a:r>
              <a:rPr lang="ru-RU" dirty="0" smtClean="0"/>
              <a:t>другого</a:t>
            </a:r>
          </a:p>
          <a:p>
            <a:r>
              <a:rPr lang="ru-RU" dirty="0" smtClean="0"/>
              <a:t>Формула сложения несовместных событий: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</a:t>
            </a:r>
            <a:r>
              <a:rPr lang="en-US" dirty="0" smtClean="0"/>
              <a:t>P </a:t>
            </a:r>
            <a:r>
              <a:rPr lang="en-US" dirty="0"/>
              <a:t>(</a:t>
            </a:r>
            <a:r>
              <a:rPr lang="en-US" dirty="0" smtClean="0"/>
              <a:t>A+B</a:t>
            </a:r>
            <a:r>
              <a:rPr lang="en-US" dirty="0"/>
              <a:t>)= P (A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+ </a:t>
            </a:r>
            <a:r>
              <a:rPr lang="en-US" dirty="0"/>
              <a:t>P (B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7472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650887" y="2199276"/>
            <a:ext cx="4049129" cy="245644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Противоположные события</a:t>
            </a:r>
            <a:endParaRPr lang="ru-RU" sz="3600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5155023" y="803186"/>
            <a:ext cx="6281873" cy="5248622"/>
          </a:xfrm>
        </p:spPr>
        <p:txBody>
          <a:bodyPr/>
          <a:lstStyle/>
          <a:p>
            <a:r>
              <a:rPr lang="ru-RU" dirty="0"/>
              <a:t>Два </a:t>
            </a:r>
            <a:r>
              <a:rPr lang="ru-RU" b="1" dirty="0"/>
              <a:t>события</a:t>
            </a:r>
            <a:r>
              <a:rPr lang="ru-RU" dirty="0"/>
              <a:t> называются </a:t>
            </a:r>
            <a:r>
              <a:rPr lang="ru-RU" b="1" dirty="0"/>
              <a:t>противоположными</a:t>
            </a:r>
            <a:r>
              <a:rPr lang="ru-RU" dirty="0"/>
              <a:t>, если в </a:t>
            </a:r>
            <a:r>
              <a:rPr lang="ru-RU" dirty="0" smtClean="0"/>
              <a:t>появление </a:t>
            </a:r>
            <a:r>
              <a:rPr lang="ru-RU" dirty="0"/>
              <a:t>одного из них исключает появление другого и одно из них обязательно происходит. </a:t>
            </a:r>
            <a:endParaRPr lang="ru-RU" dirty="0" smtClean="0"/>
          </a:p>
          <a:p>
            <a:r>
              <a:rPr lang="ru-RU" dirty="0" smtClean="0"/>
              <a:t>Вероятности</a:t>
            </a:r>
            <a:r>
              <a:rPr lang="ru-RU" dirty="0"/>
              <a:t> </a:t>
            </a:r>
            <a:r>
              <a:rPr lang="ru-RU" b="1" dirty="0"/>
              <a:t>противоположных</a:t>
            </a:r>
            <a:r>
              <a:rPr lang="ru-RU" dirty="0"/>
              <a:t> </a:t>
            </a:r>
            <a:r>
              <a:rPr lang="ru-RU" b="1" dirty="0"/>
              <a:t>событий</a:t>
            </a:r>
            <a:r>
              <a:rPr lang="ru-RU" dirty="0"/>
              <a:t> в сумме дают 1. </a:t>
            </a:r>
            <a:endParaRPr lang="ru-RU" dirty="0" smtClean="0"/>
          </a:p>
          <a:p>
            <a:r>
              <a:rPr lang="ru-RU" dirty="0" smtClean="0"/>
              <a:t>Вероятность</a:t>
            </a:r>
            <a:r>
              <a:rPr lang="ru-RU" dirty="0"/>
              <a:t> </a:t>
            </a:r>
            <a:r>
              <a:rPr lang="ru-RU" b="1" dirty="0"/>
              <a:t>противоположного</a:t>
            </a:r>
            <a:r>
              <a:rPr lang="ru-RU" dirty="0"/>
              <a:t> </a:t>
            </a:r>
            <a:r>
              <a:rPr lang="ru-RU" b="1" dirty="0"/>
              <a:t>события</a:t>
            </a:r>
            <a:r>
              <a:rPr lang="ru-RU" dirty="0"/>
              <a:t> можно вычислить по </a:t>
            </a:r>
            <a:r>
              <a:rPr lang="ru-RU" b="1" dirty="0"/>
              <a:t>формуле</a:t>
            </a:r>
            <a:r>
              <a:rPr lang="ru-RU" dirty="0"/>
              <a:t>: P (Ã)=1−P (</a:t>
            </a:r>
            <a:r>
              <a:rPr lang="ru-RU" dirty="0" smtClean="0"/>
              <a:t>A</a:t>
            </a:r>
            <a:r>
              <a:rPr lang="ru-RU" dirty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5664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Совместные события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События</a:t>
            </a:r>
            <a:r>
              <a:rPr lang="ru-RU" dirty="0"/>
              <a:t> называется </a:t>
            </a:r>
            <a:r>
              <a:rPr lang="ru-RU" b="1" dirty="0"/>
              <a:t>совместными</a:t>
            </a:r>
            <a:r>
              <a:rPr lang="ru-RU" dirty="0"/>
              <a:t> если появление одного из них не исключает появление остальных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Формула сложения для совместных событий: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/>
              <a:t>P (A </a:t>
            </a:r>
            <a:r>
              <a:rPr lang="ru-RU" dirty="0" smtClean="0"/>
              <a:t>+</a:t>
            </a:r>
            <a:r>
              <a:rPr lang="en-US" dirty="0" smtClean="0"/>
              <a:t> </a:t>
            </a:r>
            <a:r>
              <a:rPr lang="en-US" dirty="0"/>
              <a:t>B) = P (A) + P (B) - P (</a:t>
            </a:r>
            <a:r>
              <a:rPr lang="en-US" dirty="0" smtClean="0"/>
              <a:t>AB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581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задачи</a:t>
            </a:r>
            <a:endParaRPr lang="ru-RU" dirty="0"/>
          </a:p>
        </p:txBody>
      </p:sp>
      <p:sp>
        <p:nvSpPr>
          <p:cNvPr id="13" name="Rectangle 43"/>
          <p:cNvSpPr>
            <a:spLocks noChangeArrowheads="1"/>
          </p:cNvSpPr>
          <p:nvPr/>
        </p:nvSpPr>
        <p:spPr bwMode="auto">
          <a:xfrm rot="10800000" flipV="1">
            <a:off x="5610430" y="1298135"/>
            <a:ext cx="4885753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Какова вероятность того, что число, выбранное наугад из всех двузначных чисел, делится хотя бы на одно из чисел 3 и 5?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Пусть событие 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двузначное число, которое делится хотя бы на одно из чисел 3 и 5.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Событие 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двузначное число делится на 3.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Событие 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двузначное число делится на 5.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.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События 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и 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совместные (например, число 45 делится и на 3 и на 5).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Вычислим   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т.е. всего двузначных чисел – 90 (наименьшее 10, наибольшее – 99).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Двузначных чисел кратных 3 будет   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кратных 5 будет   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Итак,   </a:t>
            </a:r>
            <a:endParaRPr kumimoji="0" lang="ru-RU" altLang="ru-RU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68" name="Picture 44" descr="https://studfile.net/html/2706/938/html_tb0IrSfjdX.81nm/img-3u_FF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321" y="2668276"/>
            <a:ext cx="14097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45" descr="https://studfile.net/html/2706/938/html_tb0IrSfjdX.81nm/img-WNGYz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760" y="3119218"/>
            <a:ext cx="24669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https://studfile.net/html/2706/938/html_tb0IrSfjdX.81nm/img-SxZLP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535" y="3389808"/>
            <a:ext cx="21621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https://studfile.net/html/2706/938/html_tb0IrSfjdX.81nm/img-AoT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719" y="3389808"/>
            <a:ext cx="504825" cy="1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https://studfile.net/html/2706/938/html_tb0IrSfjdX.81nm/img-9K0DL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977517"/>
            <a:ext cx="556983" cy="32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49" descr="https://studfile.net/html/2706/938/html_tb0IrSfjdX.81nm/img-rNFtt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947" y="3977517"/>
            <a:ext cx="6096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https://studfile.net/html/2706/938/html_tb0IrSfjdX.81nm/img-k7CRL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585" y="4691060"/>
            <a:ext cx="25241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00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решайте сами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Ведется стрельба по мишени двумя стрелками. Вероятность поражения мишени первым стрелком равна 0,8, а вероятность поражения мишени вторым – 0,7. Какова вероятность поражения мишени?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4352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https://studfile.net/html/2706/938/html_tb0IrSfjdX.81nm/img-WLP0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7" y="1792224"/>
            <a:ext cx="7501738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studfile.net/html/2706/938/html_tb0IrSfjdX.81nm/img-CKpUO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7" y="1179892"/>
            <a:ext cx="11032079" cy="50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4047" y="268384"/>
            <a:ext cx="4718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Решение: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84047" y="4087368"/>
            <a:ext cx="54132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 smtClean="0"/>
              <a:t>Ответ: 0,94.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141663110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TM16401371[[fn=Атлас]]</Template>
  <TotalTime>47</TotalTime>
  <Words>84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Rockwell</vt:lpstr>
      <vt:lpstr>Wingdings</vt:lpstr>
      <vt:lpstr>Atlas</vt:lpstr>
      <vt:lpstr>Сложение вероятностей</vt:lpstr>
      <vt:lpstr>Несовместные события</vt:lpstr>
      <vt:lpstr>Противоположные события</vt:lpstr>
      <vt:lpstr>Совместные события</vt:lpstr>
      <vt:lpstr>Пример задачи</vt:lpstr>
      <vt:lpstr>Теперь решайте сами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Сложение вероятностей</dc:title>
  <dc:creator>Даша Котельникова</dc:creator>
  <cp:lastModifiedBy>Даша Котельникова</cp:lastModifiedBy>
  <cp:revision>8</cp:revision>
  <dcterms:created xsi:type="dcterms:W3CDTF">2023-12-22T19:06:37Z</dcterms:created>
  <dcterms:modified xsi:type="dcterms:W3CDTF">2023-12-22T19:54:15Z</dcterms:modified>
</cp:coreProperties>
</file>