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4"/>
  </p:sldMasterIdLst>
  <p:notesMasterIdLst>
    <p:notesMasterId r:id="rId55"/>
  </p:notesMasterIdLst>
  <p:sldIdLst>
    <p:sldId id="256" r:id="rId5"/>
    <p:sldId id="258" r:id="rId6"/>
    <p:sldId id="259" r:id="rId7"/>
    <p:sldId id="260" r:id="rId8"/>
    <p:sldId id="262" r:id="rId9"/>
    <p:sldId id="264" r:id="rId10"/>
    <p:sldId id="265" r:id="rId11"/>
    <p:sldId id="266" r:id="rId12"/>
    <p:sldId id="267" r:id="rId13"/>
    <p:sldId id="665" r:id="rId14"/>
    <p:sldId id="673" r:id="rId15"/>
    <p:sldId id="642" r:id="rId16"/>
    <p:sldId id="257" r:id="rId17"/>
    <p:sldId id="643" r:id="rId18"/>
    <p:sldId id="644" r:id="rId19"/>
    <p:sldId id="645" r:id="rId20"/>
    <p:sldId id="646" r:id="rId21"/>
    <p:sldId id="647" r:id="rId22"/>
    <p:sldId id="648" r:id="rId23"/>
    <p:sldId id="651" r:id="rId24"/>
    <p:sldId id="650" r:id="rId25"/>
    <p:sldId id="652" r:id="rId26"/>
    <p:sldId id="670" r:id="rId27"/>
    <p:sldId id="666" r:id="rId28"/>
    <p:sldId id="590" r:id="rId29"/>
    <p:sldId id="625" r:id="rId30"/>
    <p:sldId id="627" r:id="rId31"/>
    <p:sldId id="653" r:id="rId32"/>
    <p:sldId id="628" r:id="rId33"/>
    <p:sldId id="629" r:id="rId34"/>
    <p:sldId id="630" r:id="rId35"/>
    <p:sldId id="631" r:id="rId36"/>
    <p:sldId id="632" r:id="rId37"/>
    <p:sldId id="633" r:id="rId38"/>
    <p:sldId id="634" r:id="rId39"/>
    <p:sldId id="671" r:id="rId40"/>
    <p:sldId id="636" r:id="rId41"/>
    <p:sldId id="637" r:id="rId42"/>
    <p:sldId id="638" r:id="rId43"/>
    <p:sldId id="659" r:id="rId44"/>
    <p:sldId id="667" r:id="rId45"/>
    <p:sldId id="660" r:id="rId46"/>
    <p:sldId id="657" r:id="rId47"/>
    <p:sldId id="655" r:id="rId48"/>
    <p:sldId id="672" r:id="rId49"/>
    <p:sldId id="656" r:id="rId50"/>
    <p:sldId id="658" r:id="rId51"/>
    <p:sldId id="668" r:id="rId52"/>
    <p:sldId id="664" r:id="rId53"/>
    <p:sldId id="564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00E5F3-CD57-DB40-A227-EEADCC71BD40}" type="datetimeFigureOut">
              <a:rPr lang="en-US" smtClean="0"/>
              <a:t>9/19/21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5A5F9-03E3-A74A-8FD6-46B80D150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74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733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323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173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50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9/19/21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66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470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092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56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686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9/19/21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320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9/19/21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98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9/19/21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891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9/19/21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711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9/19/21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847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9/19/21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156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9/19/21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191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7" Type="http://schemas.openxmlformats.org/officeDocument/2006/relationships/image" Target="../media/image5.gi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tiff"/><Relationship Id="rId5" Type="http://schemas.openxmlformats.org/officeDocument/2006/relationships/image" Target="../media/image9.tiff"/><Relationship Id="rId4" Type="http://schemas.openxmlformats.org/officeDocument/2006/relationships/image" Target="../media/image8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tif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4.tif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4.tif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tif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tif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gif"/><Relationship Id="rId4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tif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if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if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Biochem</a:t>
            </a:r>
            <a:r>
              <a:rPr lang="en-US" dirty="0"/>
              <a:t> 3BP3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9059" y="1792084"/>
            <a:ext cx="6479629" cy="204541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ea typeface="+mn-lt"/>
                <a:cs typeface="+mn-lt"/>
              </a:rPr>
              <a:t>Sequence Similarity and Searching</a:t>
            </a:r>
            <a:endParaRPr lang="en-US" sz="3200" dirty="0">
              <a:ea typeface="+mn-lt"/>
              <a:cs typeface="+mn-lt"/>
            </a:endParaRPr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2C5AF339-D522-43EE-A79E-B0631F88F4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99" r="17754" b="11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4" descr="harok — Michael G. Surette Laboratory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F6C704-1620-034E-B78F-4467A5495AD9}"/>
              </a:ext>
            </a:extLst>
          </p:cNvPr>
          <p:cNvSpPr txBox="1"/>
          <p:nvPr/>
        </p:nvSpPr>
        <p:spPr>
          <a:xfrm>
            <a:off x="8321040" y="4297680"/>
            <a:ext cx="292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Week of Sept 20, 2021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04314" y="137127"/>
            <a:ext cx="10067925" cy="1268412"/>
          </a:xfrm>
        </p:spPr>
        <p:txBody>
          <a:bodyPr/>
          <a:lstStyle/>
          <a:p>
            <a:pPr algn="l" eaLnBrk="1" hangingPunct="1"/>
            <a:r>
              <a:rPr lang="en-US" sz="3200" dirty="0"/>
              <a:t>How does BLAST determine if there is match?</a:t>
            </a:r>
          </a:p>
        </p:txBody>
      </p:sp>
      <p:pic>
        <p:nvPicPr>
          <p:cNvPr id="16" name="Picture 3" descr="aminoacids.gif                                                 0016A66F Lochinver                      B79ED4A9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8" y="1551174"/>
            <a:ext cx="3885540" cy="463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943314" y="6195364"/>
            <a:ext cx="374737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1" dirty="0"/>
              <a:t>conservative = similar </a:t>
            </a:r>
            <a:r>
              <a:rPr lang="en-US" sz="1200" i="1" dirty="0" err="1"/>
              <a:t>physico</a:t>
            </a:r>
            <a:r>
              <a:rPr lang="en-US" sz="1200" i="1" dirty="0"/>
              <a:t>-chemical properties</a:t>
            </a:r>
          </a:p>
        </p:txBody>
      </p:sp>
      <p:pic>
        <p:nvPicPr>
          <p:cNvPr id="2" name="Picture 1" descr="BLOSUM62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309" y="991297"/>
            <a:ext cx="5452864" cy="3008285"/>
          </a:xfrm>
          <a:prstGeom prst="rect">
            <a:avLst/>
          </a:prstGeom>
          <a:effectLst/>
        </p:spPr>
      </p:pic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519937" y="4077072"/>
            <a:ext cx="6069312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/>
              <a:t>BLOSUM62 matrix (</a:t>
            </a:r>
            <a:r>
              <a:rPr lang="en-US" sz="1400" dirty="0" err="1"/>
              <a:t>BLOcks</a:t>
            </a:r>
            <a:r>
              <a:rPr lang="en-US" sz="1400" dirty="0"/>
              <a:t> </a:t>
            </a:r>
            <a:r>
              <a:rPr lang="en-US" sz="1400" dirty="0" err="1"/>
              <a:t>SUbstitution</a:t>
            </a:r>
            <a:r>
              <a:rPr lang="en-US" sz="1400" dirty="0"/>
              <a:t> Matrix) reflects the relative rate of substitution among all 20 amino acids observed in conserved regions (no more than 62% similarity) of known protein sequences.</a:t>
            </a:r>
          </a:p>
          <a:p>
            <a:pPr marL="285750" indent="-285750">
              <a:buFont typeface="Arial"/>
              <a:buChar char="•"/>
            </a:pP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BLOSUM62 is the BLAST default. Since is it based on conserved regions with 62% similarity</a:t>
            </a:r>
            <a:r>
              <a:rPr lang="en-US" sz="1400" b="1" dirty="0"/>
              <a:t> or less</a:t>
            </a:r>
            <a:r>
              <a:rPr lang="en-US" sz="1400" dirty="0"/>
              <a:t> it is among the best for detecting most weak protein similarities.</a:t>
            </a:r>
          </a:p>
          <a:p>
            <a:pPr marL="285750" indent="-285750">
              <a:buFont typeface="Arial"/>
              <a:buChar char="•"/>
            </a:pP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Other BLOSUM or PAM matrices exist for detection of less or more divergent proteins.</a:t>
            </a:r>
          </a:p>
          <a:p>
            <a:pPr marL="285750" indent="-285750">
              <a:buFont typeface="Arial"/>
              <a:buChar char="•"/>
            </a:pPr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2ED72D-3A57-0147-BA09-94F1AEC5841B}"/>
              </a:ext>
            </a:extLst>
          </p:cNvPr>
          <p:cNvSpPr txBox="1"/>
          <p:nvPr/>
        </p:nvSpPr>
        <p:spPr>
          <a:xfrm>
            <a:off x="760288" y="893852"/>
            <a:ext cx="4345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uses a cut-off score based on a scoring matrix</a:t>
            </a:r>
          </a:p>
        </p:txBody>
      </p:sp>
    </p:spTree>
    <p:extLst>
      <p:ext uri="{BB962C8B-B14F-4D97-AF65-F5344CB8AC3E}">
        <p14:creationId xmlns:p14="http://schemas.microsoft.com/office/powerpoint/2010/main" val="734055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A778E-1018-0842-8A4F-764C245D035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4489450" cy="2249487"/>
          </a:xfrm>
        </p:spPr>
        <p:txBody>
          <a:bodyPr/>
          <a:lstStyle/>
          <a:p>
            <a:r>
              <a:rPr lang="en-US" dirty="0"/>
              <a:t>BLAST use of scoring matrix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3ADD2AB-0600-1148-AEB4-CE07D577BEBC}"/>
              </a:ext>
            </a:extLst>
          </p:cNvPr>
          <p:cNvGrpSpPr/>
          <p:nvPr/>
        </p:nvGrpSpPr>
        <p:grpSpPr>
          <a:xfrm>
            <a:off x="5856270" y="3717727"/>
            <a:ext cx="6165204" cy="3046209"/>
            <a:chOff x="267128" y="2700381"/>
            <a:chExt cx="6165204" cy="304620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AB10BC0-FF77-5045-8E4C-B0688F030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3899" y="3350750"/>
              <a:ext cx="4438521" cy="389199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600F75B-4C02-294C-BCAC-BEF06FD1F498}"/>
                </a:ext>
              </a:extLst>
            </p:cNvPr>
            <p:cNvGrpSpPr/>
            <p:nvPr/>
          </p:nvGrpSpPr>
          <p:grpSpPr>
            <a:xfrm>
              <a:off x="267128" y="2700381"/>
              <a:ext cx="6165204" cy="3046209"/>
              <a:chOff x="267128" y="2700381"/>
              <a:chExt cx="6165204" cy="3046209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74C68055-C1EF-C74C-A53D-4FCCCD99A5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93043" y="2700381"/>
                <a:ext cx="1540233" cy="397479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814C3BD9-D9E1-9641-A5D8-9CEDD1C957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7128" y="4010642"/>
                <a:ext cx="3436541" cy="579658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E10A4E68-E01B-E34B-B563-92537E3CFF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7128" y="4708334"/>
                <a:ext cx="3602158" cy="910891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1E851DC-29AB-2F4B-8B06-937BF8D7D1F7}"/>
                  </a:ext>
                </a:extLst>
              </p:cNvPr>
              <p:cNvSpPr txBox="1"/>
              <p:nvPr/>
            </p:nvSpPr>
            <p:spPr>
              <a:xfrm>
                <a:off x="267128" y="2706902"/>
                <a:ext cx="15411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Query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0FCE80B-9C2A-884F-953D-FE789B7E26D6}"/>
                  </a:ext>
                </a:extLst>
              </p:cNvPr>
              <p:cNvSpPr txBox="1"/>
              <p:nvPr/>
            </p:nvSpPr>
            <p:spPr>
              <a:xfrm>
                <a:off x="267129" y="3285111"/>
                <a:ext cx="12739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Query words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E33F32-90FC-CA45-ADE8-EA70D2D22337}"/>
                  </a:ext>
                </a:extLst>
              </p:cNvPr>
              <p:cNvSpPr txBox="1"/>
              <p:nvPr/>
            </p:nvSpPr>
            <p:spPr>
              <a:xfrm>
                <a:off x="3703669" y="4093836"/>
                <a:ext cx="18801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Seed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5AFA2FC-13B3-2A4F-8CE7-E7B58DA09BF3}"/>
                  </a:ext>
                </a:extLst>
              </p:cNvPr>
              <p:cNvSpPr txBox="1"/>
              <p:nvPr/>
            </p:nvSpPr>
            <p:spPr>
              <a:xfrm>
                <a:off x="3473373" y="4669372"/>
                <a:ext cx="2958959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Alignment extended as long as the score doesn’t go below the cut-off. Called a High Scoring Pair (HSP)</a:t>
                </a:r>
              </a:p>
            </p:txBody>
          </p:sp>
        </p:grp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C93C35AF-C2D1-2041-A5F5-6E170BF2BE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5922" y="1487590"/>
            <a:ext cx="2927226" cy="5255231"/>
          </a:xfrm>
          <a:prstGeom prst="rect">
            <a:avLst/>
          </a:prstGeom>
        </p:spPr>
      </p:pic>
      <p:pic>
        <p:nvPicPr>
          <p:cNvPr id="13" name="Picture 12" descr="BLOSUM62.gif">
            <a:extLst>
              <a:ext uri="{FF2B5EF4-FFF2-40B4-BE49-F238E27FC236}">
                <a16:creationId xmlns:a16="http://schemas.microsoft.com/office/drawing/2014/main" id="{64E67413-8C54-CB4E-B939-77DECFF4C0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362" y="397070"/>
            <a:ext cx="5452864" cy="300828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51686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3200" u="sng" dirty="0"/>
              <a:t>B</a:t>
            </a:r>
            <a:r>
              <a:rPr lang="en-US" sz="3200" dirty="0"/>
              <a:t>asic </a:t>
            </a:r>
            <a:r>
              <a:rPr lang="en-US" sz="3200" u="sng" dirty="0"/>
              <a:t>L</a:t>
            </a:r>
            <a:r>
              <a:rPr lang="en-US" sz="3200" dirty="0"/>
              <a:t>ocal </a:t>
            </a:r>
            <a:r>
              <a:rPr lang="en-US" sz="3200" u="sng" dirty="0"/>
              <a:t>A</a:t>
            </a:r>
            <a:r>
              <a:rPr lang="en-US" sz="3200" dirty="0"/>
              <a:t>lignment </a:t>
            </a:r>
            <a:r>
              <a:rPr lang="en-US" sz="3200" u="sng" dirty="0"/>
              <a:t>S</a:t>
            </a:r>
            <a:r>
              <a:rPr lang="en-US" sz="3200" dirty="0"/>
              <a:t>earch </a:t>
            </a:r>
            <a:r>
              <a:rPr lang="en-US" sz="3200" u="sng" dirty="0"/>
              <a:t>T</a:t>
            </a:r>
            <a:r>
              <a:rPr lang="en-US" sz="3200" dirty="0"/>
              <a:t>ool (BLAST)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B9DAD-C816-294F-A789-CFA411C75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the seed alignment (</a:t>
            </a:r>
            <a:r>
              <a:rPr lang="en-US" i="1" dirty="0"/>
              <a:t>w</a:t>
            </a:r>
            <a:r>
              <a:rPr lang="en-US" dirty="0"/>
              <a:t>) is then extended based on extension / scoring criteria – defaults are often used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extension is tolerant of gaps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by using seed alignments, BLAST solves local alignments within the query/subject pair – not alignment along the entire sequence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local alignments are called a High Scoring Pair (HSP). The example at the right has three HSPs. 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 descr="blast_f3_FUL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956" y="217090"/>
            <a:ext cx="3306907" cy="650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84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C16DDDE3-D59B-E346-8DC1-A8EB2D2C6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380" y="1827530"/>
            <a:ext cx="2540000" cy="254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78503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8518" y="221134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dirty="0"/>
              <a:t>A </a:t>
            </a:r>
            <a:r>
              <a:rPr lang="en-US" sz="3200" u="sng" dirty="0"/>
              <a:t>H</a:t>
            </a:r>
            <a:r>
              <a:rPr lang="en-US" sz="3200" dirty="0"/>
              <a:t>igh </a:t>
            </a:r>
            <a:r>
              <a:rPr lang="en-US" sz="3200" u="sng" dirty="0"/>
              <a:t>S</a:t>
            </a:r>
            <a:r>
              <a:rPr lang="en-US" sz="3200" dirty="0"/>
              <a:t>coring </a:t>
            </a:r>
            <a:r>
              <a:rPr lang="en-US" sz="3200" u="sng" dirty="0"/>
              <a:t>P</a:t>
            </a:r>
            <a:r>
              <a:rPr lang="en-US" sz="3200" dirty="0"/>
              <a:t>air (HSP)</a:t>
            </a:r>
          </a:p>
        </p:txBody>
      </p:sp>
      <p:pic>
        <p:nvPicPr>
          <p:cNvPr id="3" name="Picture 2" descr="hsp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640" y="1052736"/>
            <a:ext cx="6501830" cy="3240360"/>
          </a:xfrm>
          <a:prstGeom prst="rect">
            <a:avLst/>
          </a:prstGeom>
        </p:spPr>
      </p:pic>
      <p:pic>
        <p:nvPicPr>
          <p:cNvPr id="4" name="Picture 3" descr="stats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4420468"/>
            <a:ext cx="7658100" cy="5207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 bwMode="auto">
          <a:xfrm>
            <a:off x="6744072" y="3717032"/>
            <a:ext cx="504056" cy="21602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noFill/>
              <a:latin typeface="Times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227020" y="2193524"/>
            <a:ext cx="504056" cy="21602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noFill/>
              <a:latin typeface="Times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4295800" y="2708920"/>
            <a:ext cx="504056" cy="21602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noFill/>
              <a:latin typeface="Time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12024" y="5229200"/>
            <a:ext cx="254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219 – (2) + 1 gap = 218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 flipV="1">
            <a:off x="7104112" y="4869160"/>
            <a:ext cx="2088232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H="1" flipV="1">
            <a:off x="8256240" y="4869160"/>
            <a:ext cx="936104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9192344" y="4869160"/>
            <a:ext cx="72008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6816081" y="5661249"/>
            <a:ext cx="295677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1" dirty="0"/>
              <a:t>3</a:t>
            </a:r>
            <a:r>
              <a:rPr lang="en-US" sz="1200" i="1" baseline="30000" dirty="0"/>
              <a:t>rd</a:t>
            </a:r>
            <a:r>
              <a:rPr lang="en-US" sz="1200" i="1" dirty="0"/>
              <a:t> amino acid is a part of the alignment</a:t>
            </a:r>
          </a:p>
        </p:txBody>
      </p:sp>
    </p:spTree>
    <p:extLst>
      <p:ext uri="{BB962C8B-B14F-4D97-AF65-F5344CB8AC3E}">
        <p14:creationId xmlns:p14="http://schemas.microsoft.com/office/powerpoint/2010/main" val="343474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59319" y="28482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dirty="0"/>
              <a:t>A </a:t>
            </a:r>
            <a:r>
              <a:rPr lang="en-US" sz="3200" u="sng" dirty="0"/>
              <a:t>H</a:t>
            </a:r>
            <a:r>
              <a:rPr lang="en-US" sz="3200" dirty="0"/>
              <a:t>igh </a:t>
            </a:r>
            <a:r>
              <a:rPr lang="en-US" sz="3200" u="sng" dirty="0"/>
              <a:t>S</a:t>
            </a:r>
            <a:r>
              <a:rPr lang="en-US" sz="3200" dirty="0"/>
              <a:t>coring </a:t>
            </a:r>
            <a:r>
              <a:rPr lang="en-US" sz="3200" u="sng" dirty="0"/>
              <a:t>P</a:t>
            </a:r>
            <a:r>
              <a:rPr lang="en-US" sz="3200" dirty="0"/>
              <a:t>air (HSP)</a:t>
            </a:r>
          </a:p>
        </p:txBody>
      </p:sp>
      <p:pic>
        <p:nvPicPr>
          <p:cNvPr id="3" name="Picture 2" descr="hsp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640" y="1052736"/>
            <a:ext cx="6501830" cy="3240360"/>
          </a:xfrm>
          <a:prstGeom prst="rect">
            <a:avLst/>
          </a:prstGeom>
        </p:spPr>
      </p:pic>
      <p:pic>
        <p:nvPicPr>
          <p:cNvPr id="4" name="Picture 3" descr="stats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4420468"/>
            <a:ext cx="7658100" cy="520700"/>
          </a:xfrm>
          <a:prstGeom prst="rect">
            <a:avLst/>
          </a:prstGeom>
        </p:spPr>
      </p:pic>
      <p:cxnSp>
        <p:nvCxnSpPr>
          <p:cNvPr id="24" name="Straight Arrow Connector 23"/>
          <p:cNvCxnSpPr>
            <a:cxnSpLocks/>
          </p:cNvCxnSpPr>
          <p:nvPr/>
        </p:nvCxnSpPr>
        <p:spPr bwMode="auto">
          <a:xfrm flipH="1" flipV="1">
            <a:off x="7356297" y="2640458"/>
            <a:ext cx="539903" cy="35968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7752184" y="6237313"/>
            <a:ext cx="164109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1" dirty="0"/>
              <a:t>conservative change</a:t>
            </a:r>
          </a:p>
        </p:txBody>
      </p:sp>
      <p:pic>
        <p:nvPicPr>
          <p:cNvPr id="22" name="Picture 3" descr="aminoacids.gif                                                 0016A66F Lochinver                      B79ED4A9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9" y="1988840"/>
            <a:ext cx="3770313" cy="44958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1703513" y="6453337"/>
            <a:ext cx="374737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1" dirty="0"/>
              <a:t>conservative = similar </a:t>
            </a:r>
            <a:r>
              <a:rPr lang="en-US" sz="1200" i="1" dirty="0" err="1"/>
              <a:t>physico</a:t>
            </a:r>
            <a:r>
              <a:rPr lang="en-US" sz="1200" i="1" dirty="0"/>
              <a:t>-chemical properties</a:t>
            </a:r>
          </a:p>
        </p:txBody>
      </p:sp>
    </p:spTree>
    <p:extLst>
      <p:ext uri="{BB962C8B-B14F-4D97-AF65-F5344CB8AC3E}">
        <p14:creationId xmlns:p14="http://schemas.microsoft.com/office/powerpoint/2010/main" val="1316773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66410" y="221134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dirty="0"/>
              <a:t>A </a:t>
            </a:r>
            <a:r>
              <a:rPr lang="en-US" sz="3200" u="sng" dirty="0"/>
              <a:t>H</a:t>
            </a:r>
            <a:r>
              <a:rPr lang="en-US" sz="3200" dirty="0"/>
              <a:t>igh </a:t>
            </a:r>
            <a:r>
              <a:rPr lang="en-US" sz="3200" u="sng" dirty="0"/>
              <a:t>S</a:t>
            </a:r>
            <a:r>
              <a:rPr lang="en-US" sz="3200" dirty="0"/>
              <a:t>coring </a:t>
            </a:r>
            <a:r>
              <a:rPr lang="en-US" sz="3200" u="sng" dirty="0"/>
              <a:t>P</a:t>
            </a:r>
            <a:r>
              <a:rPr lang="en-US" sz="3200" dirty="0"/>
              <a:t>air (HSP)</a:t>
            </a:r>
          </a:p>
        </p:txBody>
      </p:sp>
      <p:pic>
        <p:nvPicPr>
          <p:cNvPr id="3" name="Picture 2" descr="hsp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640" y="1052736"/>
            <a:ext cx="6501830" cy="3240360"/>
          </a:xfrm>
          <a:prstGeom prst="rect">
            <a:avLst/>
          </a:prstGeom>
        </p:spPr>
      </p:pic>
      <p:pic>
        <p:nvPicPr>
          <p:cNvPr id="4" name="Picture 3" descr="stats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4420468"/>
            <a:ext cx="7658100" cy="520700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 bwMode="auto">
          <a:xfrm flipV="1">
            <a:off x="6778092" y="5013176"/>
            <a:ext cx="37988" cy="11521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7896200" y="5013176"/>
            <a:ext cx="72008" cy="12241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flipH="1" flipV="1">
            <a:off x="9192344" y="5013176"/>
            <a:ext cx="144016" cy="11521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6240016" y="6165305"/>
            <a:ext cx="12264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1" dirty="0"/>
              <a:t>exact matches</a:t>
            </a:r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7752184" y="6237313"/>
            <a:ext cx="17212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1" dirty="0"/>
              <a:t>exact matches +</a:t>
            </a:r>
          </a:p>
          <a:p>
            <a:r>
              <a:rPr lang="en-US" sz="1200" i="1" dirty="0"/>
              <a:t>conservative changes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9264353" y="6165305"/>
            <a:ext cx="52783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1" dirty="0"/>
              <a:t>gaps</a:t>
            </a:r>
          </a:p>
        </p:txBody>
      </p:sp>
      <p:pic>
        <p:nvPicPr>
          <p:cNvPr id="16" name="Picture 3" descr="aminoacids.gif                                                 0016A66F Lochinver                      B79ED4A9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9" y="1988840"/>
            <a:ext cx="3770313" cy="44958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1703513" y="6453337"/>
            <a:ext cx="374737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1" dirty="0"/>
              <a:t>conservative = similar </a:t>
            </a:r>
            <a:r>
              <a:rPr lang="en-US" sz="1200" i="1" dirty="0" err="1"/>
              <a:t>physico</a:t>
            </a:r>
            <a:r>
              <a:rPr lang="en-US" sz="1200" i="1" dirty="0"/>
              <a:t>-chemical properties</a:t>
            </a:r>
          </a:p>
        </p:txBody>
      </p:sp>
    </p:spTree>
    <p:extLst>
      <p:ext uri="{BB962C8B-B14F-4D97-AF65-F5344CB8AC3E}">
        <p14:creationId xmlns:p14="http://schemas.microsoft.com/office/powerpoint/2010/main" val="744039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616521" y="274228"/>
            <a:ext cx="7335835" cy="1268984"/>
          </a:xfrm>
        </p:spPr>
        <p:txBody>
          <a:bodyPr/>
          <a:lstStyle/>
          <a:p>
            <a:pPr algn="l" eaLnBrk="1" hangingPunct="1"/>
            <a:r>
              <a:rPr lang="en-US" sz="3200" dirty="0"/>
              <a:t>A </a:t>
            </a:r>
            <a:r>
              <a:rPr lang="en-US" sz="3200" u="sng" dirty="0"/>
              <a:t>H</a:t>
            </a:r>
            <a:r>
              <a:rPr lang="en-US" sz="3200" dirty="0"/>
              <a:t>igh </a:t>
            </a:r>
            <a:r>
              <a:rPr lang="en-US" sz="3200" u="sng" dirty="0"/>
              <a:t>S</a:t>
            </a:r>
            <a:r>
              <a:rPr lang="en-US" sz="3200" dirty="0"/>
              <a:t>coring </a:t>
            </a:r>
            <a:r>
              <a:rPr lang="en-US" sz="3200" u="sng" dirty="0"/>
              <a:t>P</a:t>
            </a:r>
            <a:r>
              <a:rPr lang="en-US" sz="3200" dirty="0"/>
              <a:t>air (HSP)</a:t>
            </a:r>
          </a:p>
        </p:txBody>
      </p:sp>
      <p:pic>
        <p:nvPicPr>
          <p:cNvPr id="3" name="Picture 2" descr="hsp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640" y="1052736"/>
            <a:ext cx="6501830" cy="3240360"/>
          </a:xfrm>
          <a:prstGeom prst="rect">
            <a:avLst/>
          </a:prstGeom>
        </p:spPr>
      </p:pic>
      <p:pic>
        <p:nvPicPr>
          <p:cNvPr id="4" name="Picture 3" descr="stats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4420468"/>
            <a:ext cx="7658100" cy="520700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 bwMode="auto">
          <a:xfrm flipH="1" flipV="1">
            <a:off x="2639616" y="5085184"/>
            <a:ext cx="576064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3215679" y="5157193"/>
            <a:ext cx="886672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600" dirty="0"/>
              <a:t>The bit score gives an indication of how good the alignment is; a bit is a measure of information content; </a:t>
            </a:r>
            <a:r>
              <a:rPr lang="en-US" sz="1600" b="1" dirty="0"/>
              <a:t>the higher the score, the better the alignment</a:t>
            </a:r>
            <a:r>
              <a:rPr lang="en-US" sz="1600" dirty="0"/>
              <a:t>. Bit score uses identity, positives, and gaps (i.e. all data).</a:t>
            </a:r>
          </a:p>
          <a:p>
            <a:endParaRPr lang="en-US" sz="1600" b="1" dirty="0"/>
          </a:p>
          <a:p>
            <a:r>
              <a:rPr lang="en-US" sz="1600" dirty="0"/>
              <a:t>Bit score is independent of query sequence length and database size (i.e. normalized) allowing comparison among different searches or databases.</a:t>
            </a:r>
          </a:p>
        </p:txBody>
      </p:sp>
    </p:spTree>
    <p:extLst>
      <p:ext uri="{BB962C8B-B14F-4D97-AF65-F5344CB8AC3E}">
        <p14:creationId xmlns:p14="http://schemas.microsoft.com/office/powerpoint/2010/main" val="2984541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34327" y="382240"/>
            <a:ext cx="7335835" cy="1268984"/>
          </a:xfrm>
        </p:spPr>
        <p:txBody>
          <a:bodyPr/>
          <a:lstStyle/>
          <a:p>
            <a:pPr algn="l" eaLnBrk="1" hangingPunct="1"/>
            <a:r>
              <a:rPr lang="en-US" sz="3200" dirty="0"/>
              <a:t>A </a:t>
            </a:r>
            <a:r>
              <a:rPr lang="en-US" sz="3200" u="sng" dirty="0"/>
              <a:t>H</a:t>
            </a:r>
            <a:r>
              <a:rPr lang="en-US" sz="3200" dirty="0"/>
              <a:t>igh </a:t>
            </a:r>
            <a:r>
              <a:rPr lang="en-US" sz="3200" u="sng" dirty="0"/>
              <a:t>S</a:t>
            </a:r>
            <a:r>
              <a:rPr lang="en-US" sz="3200" dirty="0"/>
              <a:t>coring </a:t>
            </a:r>
            <a:r>
              <a:rPr lang="en-US" sz="3200" u="sng" dirty="0"/>
              <a:t>P</a:t>
            </a:r>
            <a:r>
              <a:rPr lang="en-US" sz="3200" dirty="0"/>
              <a:t>air (HSP)</a:t>
            </a:r>
          </a:p>
        </p:txBody>
      </p:sp>
      <p:pic>
        <p:nvPicPr>
          <p:cNvPr id="3" name="Picture 2" descr="hsp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640" y="1052736"/>
            <a:ext cx="6501830" cy="3240360"/>
          </a:xfrm>
          <a:prstGeom prst="rect">
            <a:avLst/>
          </a:prstGeom>
        </p:spPr>
      </p:pic>
      <p:pic>
        <p:nvPicPr>
          <p:cNvPr id="4" name="Picture 3" descr="stats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4420468"/>
            <a:ext cx="7658100" cy="520700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 bwMode="auto">
          <a:xfrm flipH="1" flipV="1">
            <a:off x="3719736" y="5085184"/>
            <a:ext cx="576064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4295800" y="5013177"/>
            <a:ext cx="7303724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600" dirty="0"/>
              <a:t>The expectation value (e-value) estimates the likelihood that a given sequence match is purely by chance. The lower the expectation value, the less likely the database match is a result of random chance and therefore the more significant.</a:t>
            </a:r>
          </a:p>
          <a:p>
            <a:endParaRPr lang="en-US" sz="1600" dirty="0"/>
          </a:p>
          <a:p>
            <a:r>
              <a:rPr lang="en-US" sz="1600" dirty="0"/>
              <a:t>E-value is a function of database size – how good is the database’s sample of “sequence space” to determine random matches?</a:t>
            </a:r>
          </a:p>
        </p:txBody>
      </p:sp>
    </p:spTree>
    <p:extLst>
      <p:ext uri="{BB962C8B-B14F-4D97-AF65-F5344CB8AC3E}">
        <p14:creationId xmlns:p14="http://schemas.microsoft.com/office/powerpoint/2010/main" val="551237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627882" y="346236"/>
            <a:ext cx="7335835" cy="1268984"/>
          </a:xfrm>
        </p:spPr>
        <p:txBody>
          <a:bodyPr/>
          <a:lstStyle/>
          <a:p>
            <a:pPr algn="l" eaLnBrk="1" hangingPunct="1"/>
            <a:r>
              <a:rPr lang="en-US" sz="3200" dirty="0"/>
              <a:t>A </a:t>
            </a:r>
            <a:r>
              <a:rPr lang="en-US" sz="3200" u="sng" dirty="0"/>
              <a:t>H</a:t>
            </a:r>
            <a:r>
              <a:rPr lang="en-US" sz="3200" dirty="0"/>
              <a:t>igh </a:t>
            </a:r>
            <a:r>
              <a:rPr lang="en-US" sz="3200" u="sng" dirty="0"/>
              <a:t>S</a:t>
            </a:r>
            <a:r>
              <a:rPr lang="en-US" sz="3200" dirty="0"/>
              <a:t>coring </a:t>
            </a:r>
            <a:r>
              <a:rPr lang="en-US" sz="3200" u="sng" dirty="0"/>
              <a:t>P</a:t>
            </a:r>
            <a:r>
              <a:rPr lang="en-US" sz="3200" dirty="0"/>
              <a:t>air (HSP)</a:t>
            </a:r>
          </a:p>
        </p:txBody>
      </p:sp>
      <p:pic>
        <p:nvPicPr>
          <p:cNvPr id="3" name="Picture 2" descr="hsp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640" y="1052736"/>
            <a:ext cx="6501830" cy="3240360"/>
          </a:xfrm>
          <a:prstGeom prst="rect">
            <a:avLst/>
          </a:prstGeom>
        </p:spPr>
      </p:pic>
      <p:pic>
        <p:nvPicPr>
          <p:cNvPr id="4" name="Picture 3" descr="stats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4420468"/>
            <a:ext cx="7658100" cy="520700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 bwMode="auto">
          <a:xfrm flipH="1" flipV="1">
            <a:off x="3719736" y="5085184"/>
            <a:ext cx="576064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4295799" y="5178678"/>
            <a:ext cx="755030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600" dirty="0"/>
              <a:t>As a database grows, the same search will produce an altered expectation value. Different sized databases will produce different expectation values for the same HSPs.</a:t>
            </a:r>
          </a:p>
          <a:p>
            <a:endParaRPr lang="en-US" sz="1600" dirty="0"/>
          </a:p>
          <a:p>
            <a:r>
              <a:rPr lang="en-US" sz="1600" dirty="0"/>
              <a:t>There is no “best” expectation value but some generalizations are used: e</a:t>
            </a:r>
            <a:r>
              <a:rPr lang="en-US" sz="1600" baseline="30000" dirty="0"/>
              <a:t>-10</a:t>
            </a:r>
            <a:r>
              <a:rPr lang="en-US" sz="1600" dirty="0"/>
              <a:t> or smaller is worth examining; 0.01 or larger is noise.</a:t>
            </a:r>
          </a:p>
        </p:txBody>
      </p:sp>
    </p:spTree>
    <p:extLst>
      <p:ext uri="{BB962C8B-B14F-4D97-AF65-F5344CB8AC3E}">
        <p14:creationId xmlns:p14="http://schemas.microsoft.com/office/powerpoint/2010/main" val="3399768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71996-2A59-9141-BEC9-37825451E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Sequence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080C0-74A4-E24D-8E1C-687D1B4EF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8796020" cy="360121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sz="2000" dirty="0"/>
              <a:t>I have obtained a DNA sequence via PCR and Sanger sequencing – did I amplify the right sequence?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000" dirty="0"/>
              <a:t>I have been sequencing a genome and have predicted Open Reading Frames and I want to know what they encode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000" dirty="0"/>
              <a:t>I want to find my gene of interest in a genome sequence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000" dirty="0"/>
              <a:t>I want to predict functional domains or motifs for my protein sequence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000" dirty="0"/>
              <a:t>I want to know which regulatory binding sites are 5’ of my gene</a:t>
            </a:r>
          </a:p>
        </p:txBody>
      </p:sp>
    </p:spTree>
    <p:extLst>
      <p:ext uri="{BB962C8B-B14F-4D97-AF65-F5344CB8AC3E}">
        <p14:creationId xmlns:p14="http://schemas.microsoft.com/office/powerpoint/2010/main" val="2805130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54876" y="349650"/>
            <a:ext cx="7335835" cy="1268984"/>
          </a:xfrm>
        </p:spPr>
        <p:txBody>
          <a:bodyPr/>
          <a:lstStyle/>
          <a:p>
            <a:pPr algn="l" eaLnBrk="1" hangingPunct="1"/>
            <a:r>
              <a:rPr lang="en-US" sz="3200" dirty="0"/>
              <a:t>BLAST Programs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19536" y="1141576"/>
            <a:ext cx="8352928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BLASTN – search a nucleotide database with a nucleotide query to find nucleotide HSPs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BLASTP – search a protein database with a protein query to find protein HSPs</a:t>
            </a:r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BLASTX – search a protein database with a nucleotide query to find protein HSPs (translate the query in all six reading frames)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pic>
        <p:nvPicPr>
          <p:cNvPr id="3" name="Picture 2" descr="Reading_Frames4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096" y="3861049"/>
            <a:ext cx="7668344" cy="255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451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65150" y="390746"/>
            <a:ext cx="7335835" cy="1268984"/>
          </a:xfrm>
        </p:spPr>
        <p:txBody>
          <a:bodyPr/>
          <a:lstStyle/>
          <a:p>
            <a:pPr algn="l" eaLnBrk="1" hangingPunct="1"/>
            <a:r>
              <a:rPr lang="en-US" sz="3200" dirty="0"/>
              <a:t>BLAST Programs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19536" y="1141576"/>
            <a:ext cx="8352928" cy="50167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BLASTN – search a nucleotide database with a nucleotide query to find nucleotide HSPs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BLASTP – search a protein database with a protein query to find protein HSPs</a:t>
            </a:r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BLASTX – search a protein database with a nucleotide query to find protein HSPs (translate the query in all six reading frames)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TBLASTN – search a nucleotide database with a protein query to find protein HSPs (translate the database in all six reading frames)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TBLASTX – search a nucleotide database with a nucleotide query to find protein HSPs (translate the database &amp; the query in all six reading frames)</a:t>
            </a:r>
          </a:p>
          <a:p>
            <a:pPr marL="342900" indent="-342900">
              <a:buFont typeface="Arial"/>
              <a:buChar char="•"/>
            </a:pPr>
            <a:endParaRPr lang="is-IS" sz="2000" dirty="0"/>
          </a:p>
        </p:txBody>
      </p:sp>
    </p:spTree>
    <p:extLst>
      <p:ext uri="{BB962C8B-B14F-4D97-AF65-F5344CB8AC3E}">
        <p14:creationId xmlns:p14="http://schemas.microsoft.com/office/powerpoint/2010/main" val="3947755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54876" y="329101"/>
            <a:ext cx="7335835" cy="1268984"/>
          </a:xfrm>
        </p:spPr>
        <p:txBody>
          <a:bodyPr/>
          <a:lstStyle/>
          <a:p>
            <a:pPr algn="l" eaLnBrk="1" hangingPunct="1"/>
            <a:r>
              <a:rPr lang="en-US" sz="3200" dirty="0"/>
              <a:t>BLAST is not Functional Biology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0561" y="1141576"/>
            <a:ext cx="11024171" cy="74789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is-IS" sz="2000" dirty="0"/>
              <a:t>A local alignment (HSP) found by BLAST may have little to do with protein function</a:t>
            </a:r>
          </a:p>
          <a:p>
            <a:pPr marL="342900" indent="-342900">
              <a:buFont typeface="Arial"/>
              <a:buChar char="•"/>
            </a:pPr>
            <a:endParaRPr lang="is-IS" sz="2000" dirty="0"/>
          </a:p>
          <a:p>
            <a:pPr marL="342900" indent="-342900">
              <a:buFont typeface="Arial"/>
              <a:buChar char="•"/>
            </a:pPr>
            <a:r>
              <a:rPr lang="is-IS" sz="2000" dirty="0"/>
              <a:t>BLAST knows about nucleotides, amino acids, and gaps but does not understand functional domains; it will not even detect functional domain similarity if it is outside of BLOSUM62 range</a:t>
            </a:r>
          </a:p>
          <a:p>
            <a:pPr marL="342900" indent="-342900">
              <a:buFont typeface="Arial"/>
              <a:buChar char="•"/>
            </a:pPr>
            <a:endParaRPr lang="is-IS" sz="2000" dirty="0"/>
          </a:p>
          <a:p>
            <a:pPr marL="342900" indent="-342900">
              <a:buFont typeface="Arial"/>
              <a:buChar char="•"/>
            </a:pPr>
            <a:r>
              <a:rPr lang="is-IS" sz="2000" dirty="0"/>
              <a:t>Multi-domain proteins can give mis-leading BLAST results: </a:t>
            </a:r>
          </a:p>
          <a:p>
            <a:pPr marL="342900" indent="-342900">
              <a:buFont typeface="Arial"/>
              <a:buChar char="•"/>
            </a:pPr>
            <a:endParaRPr lang="is-IS" sz="2000" dirty="0"/>
          </a:p>
          <a:p>
            <a:pPr marL="800100" lvl="1" indent="-342900">
              <a:buFont typeface="Arial"/>
              <a:buChar char="•"/>
            </a:pPr>
            <a:r>
              <a:rPr lang="is-IS" sz="2000" dirty="0"/>
              <a:t>an </a:t>
            </a:r>
            <a:r>
              <a:rPr lang="en-US" sz="2000" dirty="0"/>
              <a:t>ANT(3'')-AAC(6’) fusion protein will have BLAST hits to three types of proteins: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other ANT(3'’)-AAC(6’) proteins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ANT(3’’) proteins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AAC(6’) proteins</a:t>
            </a:r>
          </a:p>
          <a:p>
            <a:pPr marL="1257300" lvl="2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If the AAC(6’) domain is poorly conserved, the query ANT(3'')-AAC(6’) fusion protein will only have good HSPs to: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ANT(3’’) proteins</a:t>
            </a:r>
          </a:p>
          <a:p>
            <a:pPr marL="1257300" lvl="2" indent="-342900">
              <a:buFont typeface="Arial"/>
              <a:buChar char="•"/>
            </a:pPr>
            <a:endParaRPr lang="en-US" sz="2000" dirty="0"/>
          </a:p>
          <a:p>
            <a:pPr lvl="1"/>
            <a:endParaRPr lang="en-US" sz="2000" dirty="0"/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lvl="1"/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is-IS" sz="2000" dirty="0"/>
          </a:p>
        </p:txBody>
      </p:sp>
    </p:spTree>
    <p:extLst>
      <p:ext uri="{BB962C8B-B14F-4D97-AF65-F5344CB8AC3E}">
        <p14:creationId xmlns:p14="http://schemas.microsoft.com/office/powerpoint/2010/main" val="3239512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C16DDDE3-D59B-E346-8DC1-A8EB2D2C6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380" y="1827530"/>
            <a:ext cx="2540000" cy="254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988460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75342" y="598775"/>
            <a:ext cx="7335835" cy="1268984"/>
          </a:xfrm>
        </p:spPr>
        <p:txBody>
          <a:bodyPr/>
          <a:lstStyle/>
          <a:p>
            <a:pPr algn="l" eaLnBrk="1" hangingPunct="1"/>
            <a:r>
              <a:rPr lang="en-US" sz="3200" u="sng" dirty="0"/>
              <a:t>H</a:t>
            </a:r>
            <a:r>
              <a:rPr lang="en-US" sz="3200" dirty="0"/>
              <a:t>idden </a:t>
            </a:r>
            <a:r>
              <a:rPr lang="en-US" sz="3200" u="sng" dirty="0"/>
              <a:t>M</a:t>
            </a:r>
            <a:r>
              <a:rPr lang="en-US" sz="3200" dirty="0"/>
              <a:t>arkov </a:t>
            </a:r>
            <a:r>
              <a:rPr lang="en-US" sz="3200" u="sng" dirty="0"/>
              <a:t>M</a:t>
            </a:r>
            <a:r>
              <a:rPr lang="en-US" sz="3200" dirty="0"/>
              <a:t>odels (HMMs)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2495600" y="1844824"/>
            <a:ext cx="1368152" cy="5040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735960" y="2132856"/>
            <a:ext cx="1944216" cy="23042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177036" y="1844824"/>
            <a:ext cx="1974748" cy="45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rgbClr val="000000"/>
                </a:solidFill>
              </a:rPr>
              <a:t>My Sequence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735960" y="2348880"/>
            <a:ext cx="1974748" cy="45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rgbClr val="000000"/>
                </a:solidFill>
              </a:rPr>
              <a:t>Database of HMMs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8" name="Bent Arrow 7"/>
          <p:cNvSpPr/>
          <p:nvPr/>
        </p:nvSpPr>
        <p:spPr bwMode="auto">
          <a:xfrm rot="2820256">
            <a:off x="3291850" y="2975219"/>
            <a:ext cx="5141058" cy="868680"/>
          </a:xfrm>
          <a:prstGeom prst="bentArrow">
            <a:avLst>
              <a:gd name="adj1" fmla="val 25000"/>
              <a:gd name="adj2" fmla="val 20413"/>
              <a:gd name="adj3" fmla="val 25000"/>
              <a:gd name="adj4" fmla="val 4375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6960096" y="5229200"/>
            <a:ext cx="2304256" cy="6480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chemeClr val="tx1"/>
                </a:solidFill>
              </a:rPr>
              <a:t>“hits”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 rot="2886881">
            <a:off x="4658176" y="2631923"/>
            <a:ext cx="230425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chemeClr val="bg2"/>
                </a:solidFill>
              </a:rPr>
              <a:t>HMMER</a:t>
            </a:r>
            <a:endParaRPr lang="en-US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889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3200" u="sng" dirty="0"/>
              <a:t>H</a:t>
            </a:r>
            <a:r>
              <a:rPr lang="en-US" sz="3200" dirty="0"/>
              <a:t>idden </a:t>
            </a:r>
            <a:r>
              <a:rPr lang="en-US" sz="3200" u="sng" dirty="0"/>
              <a:t>M</a:t>
            </a:r>
            <a:r>
              <a:rPr lang="en-US" sz="3200" dirty="0"/>
              <a:t>arkov </a:t>
            </a:r>
            <a:r>
              <a:rPr lang="en-US" sz="3200" u="sng" dirty="0"/>
              <a:t>M</a:t>
            </a:r>
            <a:r>
              <a:rPr lang="en-US" sz="3200" dirty="0"/>
              <a:t>odels (HMMs)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8370" y="1839074"/>
            <a:ext cx="10736493" cy="45550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HMMs are not DNA or protein sequences but are models of how specific DNA or protein sequences are known to vary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e.g. an HMM for a iron hydrogenase domain</a:t>
            </a:r>
          </a:p>
          <a:p>
            <a:pPr lvl="1"/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A “hit” means your query sequence has an adequate fit to that model of variation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Models are trained using real data, e.g. a sample of hydrogenase sequences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Markov Models are probabilistic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every query has a probability of “fit” to the model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the probability is a function of a linear series of ‘labeling problems’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Sequence HMMs focus on states with: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Emission probabilities (nucleotide / amino acid)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Transition probabilities (another nucleotide / amino acid or a gap)</a:t>
            </a:r>
          </a:p>
          <a:p>
            <a:pPr lvl="1"/>
            <a:r>
              <a:rPr lang="en-US" sz="20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613999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3200" dirty="0"/>
              <a:t>A simple DNA HMM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5105400" y="1130300"/>
            <a:ext cx="142539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Courier New" charset="0"/>
              </a:rPr>
              <a:t>ACA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 dirty="0">
                <a:latin typeface="Courier New" charset="0"/>
              </a:rPr>
              <a:t>ATG</a:t>
            </a:r>
          </a:p>
          <a:p>
            <a:r>
              <a:rPr lang="en-US" dirty="0">
                <a:latin typeface="Courier New" charset="0"/>
              </a:rPr>
              <a:t>TCA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ACT</a:t>
            </a:r>
            <a:r>
              <a:rPr lang="en-US" dirty="0">
                <a:latin typeface="Courier New" charset="0"/>
              </a:rPr>
              <a:t>ATC</a:t>
            </a:r>
          </a:p>
          <a:p>
            <a:r>
              <a:rPr lang="en-US" dirty="0">
                <a:latin typeface="Courier New" charset="0"/>
              </a:rPr>
              <a:t>ACA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C--</a:t>
            </a:r>
            <a:r>
              <a:rPr lang="en-US" dirty="0">
                <a:latin typeface="Courier New" charset="0"/>
              </a:rPr>
              <a:t>AGC</a:t>
            </a:r>
          </a:p>
          <a:p>
            <a:r>
              <a:rPr lang="en-US" dirty="0">
                <a:latin typeface="Courier New" charset="0"/>
              </a:rPr>
              <a:t>AGA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 dirty="0">
                <a:latin typeface="Courier New" charset="0"/>
              </a:rPr>
              <a:t>ATC</a:t>
            </a:r>
          </a:p>
          <a:p>
            <a:r>
              <a:rPr lang="en-US" dirty="0">
                <a:latin typeface="Courier New" charset="0"/>
              </a:rPr>
              <a:t>ACC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G--</a:t>
            </a:r>
            <a:r>
              <a:rPr lang="en-US" dirty="0">
                <a:latin typeface="Courier New" charset="0"/>
              </a:rPr>
              <a:t>ATC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135560" y="1772815"/>
            <a:ext cx="2304256" cy="1477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chemeClr val="tx1"/>
                </a:solidFill>
              </a:rPr>
              <a:t>5 species have slightly different DNA binding sites for a regulatory protein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9204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5105400" y="1130300"/>
            <a:ext cx="142539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ACA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>
                <a:latin typeface="Courier New" charset="0"/>
              </a:rPr>
              <a:t>ATG</a:t>
            </a:r>
          </a:p>
          <a:p>
            <a:r>
              <a:rPr lang="en-US">
                <a:latin typeface="Courier New" charset="0"/>
              </a:rPr>
              <a:t>TCA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ACT</a:t>
            </a:r>
            <a:r>
              <a:rPr lang="en-US">
                <a:latin typeface="Courier New" charset="0"/>
              </a:rPr>
              <a:t>ATC</a:t>
            </a:r>
          </a:p>
          <a:p>
            <a:r>
              <a:rPr lang="en-US">
                <a:latin typeface="Courier New" charset="0"/>
              </a:rPr>
              <a:t>ACA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C--</a:t>
            </a:r>
            <a:r>
              <a:rPr lang="en-US">
                <a:latin typeface="Courier New" charset="0"/>
              </a:rPr>
              <a:t>AGC</a:t>
            </a:r>
          </a:p>
          <a:p>
            <a:r>
              <a:rPr lang="en-US">
                <a:latin typeface="Courier New" charset="0"/>
              </a:rPr>
              <a:t>AGA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>
                <a:latin typeface="Courier New" charset="0"/>
              </a:rPr>
              <a:t>ATC</a:t>
            </a:r>
          </a:p>
          <a:p>
            <a:r>
              <a:rPr lang="en-US">
                <a:latin typeface="Courier New" charset="0"/>
              </a:rPr>
              <a:t>ACC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G--</a:t>
            </a:r>
            <a:r>
              <a:rPr lang="en-US">
                <a:latin typeface="Courier New" charset="0"/>
              </a:rPr>
              <a:t>ATC</a:t>
            </a:r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2230439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A .8</a:t>
            </a:r>
          </a:p>
          <a:p>
            <a:r>
              <a:rPr lang="en-US">
                <a:latin typeface="Courier New" charset="0"/>
              </a:rPr>
              <a:t>C</a:t>
            </a:r>
          </a:p>
          <a:p>
            <a:r>
              <a:rPr lang="en-US">
                <a:latin typeface="Courier New" charset="0"/>
              </a:rPr>
              <a:t>G</a:t>
            </a:r>
          </a:p>
          <a:p>
            <a:r>
              <a:rPr lang="en-US">
                <a:latin typeface="Courier New" charset="0"/>
              </a:rPr>
              <a:t>T .2</a:t>
            </a:r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3584576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A</a:t>
            </a:r>
          </a:p>
          <a:p>
            <a:r>
              <a:rPr lang="en-US">
                <a:latin typeface="Courier New" charset="0"/>
              </a:rPr>
              <a:t>C .8</a:t>
            </a:r>
          </a:p>
          <a:p>
            <a:r>
              <a:rPr lang="en-US">
                <a:latin typeface="Courier New" charset="0"/>
              </a:rPr>
              <a:t>G .2</a:t>
            </a:r>
          </a:p>
          <a:p>
            <a:r>
              <a:rPr lang="en-US">
                <a:latin typeface="Courier New" charset="0"/>
              </a:rPr>
              <a:t>T</a:t>
            </a:r>
          </a:p>
        </p:txBody>
      </p:sp>
      <p:sp>
        <p:nvSpPr>
          <p:cNvPr id="51213" name="Text Box 13"/>
          <p:cNvSpPr txBox="1">
            <a:spLocks noChangeArrowheads="1"/>
          </p:cNvSpPr>
          <p:nvPr/>
        </p:nvSpPr>
        <p:spPr bwMode="auto">
          <a:xfrm>
            <a:off x="4989514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A .8</a:t>
            </a:r>
          </a:p>
          <a:p>
            <a:r>
              <a:rPr lang="en-US">
                <a:latin typeface="Courier New" charset="0"/>
              </a:rPr>
              <a:t>C .2</a:t>
            </a:r>
          </a:p>
          <a:p>
            <a:r>
              <a:rPr lang="en-US">
                <a:latin typeface="Courier New" charset="0"/>
              </a:rPr>
              <a:t>G</a:t>
            </a:r>
          </a:p>
          <a:p>
            <a:r>
              <a:rPr lang="en-US">
                <a:latin typeface="Courier New" charset="0"/>
              </a:rPr>
              <a:t>T</a:t>
            </a:r>
          </a:p>
        </p:txBody>
      </p:sp>
      <p:sp>
        <p:nvSpPr>
          <p:cNvPr id="51215" name="Text Box 15"/>
          <p:cNvSpPr txBox="1">
            <a:spLocks noChangeArrowheads="1"/>
          </p:cNvSpPr>
          <p:nvPr/>
        </p:nvSpPr>
        <p:spPr bwMode="auto">
          <a:xfrm>
            <a:off x="7732714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A</a:t>
            </a:r>
          </a:p>
          <a:p>
            <a:r>
              <a:rPr lang="en-US">
                <a:latin typeface="Courier New" charset="0"/>
              </a:rPr>
              <a:t>C</a:t>
            </a:r>
          </a:p>
          <a:p>
            <a:r>
              <a:rPr lang="en-US">
                <a:latin typeface="Courier New" charset="0"/>
              </a:rPr>
              <a:t>G .2</a:t>
            </a:r>
          </a:p>
          <a:p>
            <a:r>
              <a:rPr lang="en-US">
                <a:latin typeface="Courier New" charset="0"/>
              </a:rPr>
              <a:t>T .8</a:t>
            </a:r>
          </a:p>
        </p:txBody>
      </p:sp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9086851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A</a:t>
            </a:r>
          </a:p>
          <a:p>
            <a:r>
              <a:rPr lang="en-US">
                <a:latin typeface="Courier New" charset="0"/>
              </a:rPr>
              <a:t>C .8</a:t>
            </a:r>
          </a:p>
          <a:p>
            <a:r>
              <a:rPr lang="en-US">
                <a:latin typeface="Courier New" charset="0"/>
              </a:rPr>
              <a:t>G .2</a:t>
            </a:r>
          </a:p>
          <a:p>
            <a:r>
              <a:rPr lang="en-US">
                <a:latin typeface="Courier New" charset="0"/>
              </a:rPr>
              <a:t>T</a:t>
            </a:r>
          </a:p>
        </p:txBody>
      </p:sp>
      <p:sp>
        <p:nvSpPr>
          <p:cNvPr id="51217" name="Text Box 17"/>
          <p:cNvSpPr txBox="1">
            <a:spLocks noChangeArrowheads="1"/>
          </p:cNvSpPr>
          <p:nvPr/>
        </p:nvSpPr>
        <p:spPr bwMode="auto">
          <a:xfrm>
            <a:off x="5675314" y="36576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A .2</a:t>
            </a:r>
          </a:p>
          <a:p>
            <a:r>
              <a:rPr lang="en-US">
                <a:latin typeface="Courier New" charset="0"/>
              </a:rPr>
              <a:t>C .4</a:t>
            </a:r>
          </a:p>
          <a:p>
            <a:r>
              <a:rPr lang="en-US">
                <a:latin typeface="Courier New" charset="0"/>
              </a:rPr>
              <a:t>G .2</a:t>
            </a:r>
          </a:p>
          <a:p>
            <a:r>
              <a:rPr lang="en-US">
                <a:latin typeface="Courier New" charset="0"/>
              </a:rPr>
              <a:t>T .2</a:t>
            </a:r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>
            <a:off x="30845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0" name="Text Box 20"/>
          <p:cNvSpPr txBox="1">
            <a:spLocks noChangeArrowheads="1"/>
          </p:cNvSpPr>
          <p:nvPr/>
        </p:nvSpPr>
        <p:spPr bwMode="auto">
          <a:xfrm>
            <a:off x="3008314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1.0</a:t>
            </a:r>
          </a:p>
        </p:txBody>
      </p:sp>
      <p:sp>
        <p:nvSpPr>
          <p:cNvPr id="51221" name="Line 21"/>
          <p:cNvSpPr>
            <a:spLocks noChangeShapeType="1"/>
          </p:cNvSpPr>
          <p:nvPr/>
        </p:nvSpPr>
        <p:spPr bwMode="auto">
          <a:xfrm>
            <a:off x="44878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2" name="Text Box 22"/>
          <p:cNvSpPr txBox="1">
            <a:spLocks noChangeArrowheads="1"/>
          </p:cNvSpPr>
          <p:nvPr/>
        </p:nvSpPr>
        <p:spPr bwMode="auto">
          <a:xfrm>
            <a:off x="4411664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1.0</a:t>
            </a:r>
          </a:p>
        </p:txBody>
      </p:sp>
      <p:sp>
        <p:nvSpPr>
          <p:cNvPr id="51223" name="Line 23"/>
          <p:cNvSpPr>
            <a:spLocks noChangeShapeType="1"/>
          </p:cNvSpPr>
          <p:nvPr/>
        </p:nvSpPr>
        <p:spPr bwMode="auto">
          <a:xfrm>
            <a:off x="58594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4" name="Text Box 24"/>
          <p:cNvSpPr txBox="1">
            <a:spLocks noChangeArrowheads="1"/>
          </p:cNvSpPr>
          <p:nvPr/>
        </p:nvSpPr>
        <p:spPr bwMode="auto">
          <a:xfrm>
            <a:off x="5783263" y="589756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.4</a:t>
            </a:r>
          </a:p>
        </p:txBody>
      </p:sp>
      <p:sp>
        <p:nvSpPr>
          <p:cNvPr id="51225" name="Line 25"/>
          <p:cNvSpPr>
            <a:spLocks noChangeShapeType="1"/>
          </p:cNvSpPr>
          <p:nvPr/>
        </p:nvSpPr>
        <p:spPr bwMode="auto">
          <a:xfrm>
            <a:off x="71993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6" name="Text Box 26"/>
          <p:cNvSpPr txBox="1">
            <a:spLocks noChangeArrowheads="1"/>
          </p:cNvSpPr>
          <p:nvPr/>
        </p:nvSpPr>
        <p:spPr bwMode="auto">
          <a:xfrm>
            <a:off x="7123114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1.0</a:t>
            </a:r>
          </a:p>
        </p:txBody>
      </p:sp>
      <p:sp>
        <p:nvSpPr>
          <p:cNvPr id="51227" name="Line 27"/>
          <p:cNvSpPr>
            <a:spLocks noChangeShapeType="1"/>
          </p:cNvSpPr>
          <p:nvPr/>
        </p:nvSpPr>
        <p:spPr bwMode="auto">
          <a:xfrm>
            <a:off x="86026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8" name="Text Box 28"/>
          <p:cNvSpPr txBox="1">
            <a:spLocks noChangeArrowheads="1"/>
          </p:cNvSpPr>
          <p:nvPr/>
        </p:nvSpPr>
        <p:spPr bwMode="auto">
          <a:xfrm>
            <a:off x="8526464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1.0</a:t>
            </a:r>
          </a:p>
        </p:txBody>
      </p:sp>
      <p:sp>
        <p:nvSpPr>
          <p:cNvPr id="51229" name="Line 29"/>
          <p:cNvSpPr>
            <a:spLocks noChangeShapeType="1"/>
          </p:cNvSpPr>
          <p:nvPr/>
        </p:nvSpPr>
        <p:spPr bwMode="auto">
          <a:xfrm flipV="1">
            <a:off x="5294313" y="480377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0" name="Text Box 30"/>
          <p:cNvSpPr txBox="1">
            <a:spLocks noChangeArrowheads="1"/>
          </p:cNvSpPr>
          <p:nvPr/>
        </p:nvSpPr>
        <p:spPr bwMode="auto">
          <a:xfrm>
            <a:off x="4876800" y="4891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Courier New" charset="0"/>
              </a:rPr>
              <a:t>.6</a:t>
            </a:r>
          </a:p>
        </p:txBody>
      </p:sp>
      <p:sp>
        <p:nvSpPr>
          <p:cNvPr id="51231" name="Line 31"/>
          <p:cNvSpPr>
            <a:spLocks noChangeShapeType="1"/>
          </p:cNvSpPr>
          <p:nvPr/>
        </p:nvSpPr>
        <p:spPr bwMode="auto">
          <a:xfrm>
            <a:off x="6484938" y="4803775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2" name="Text Box 32"/>
          <p:cNvSpPr txBox="1">
            <a:spLocks noChangeArrowheads="1"/>
          </p:cNvSpPr>
          <p:nvPr/>
        </p:nvSpPr>
        <p:spPr bwMode="auto">
          <a:xfrm>
            <a:off x="6553200" y="4800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.6</a:t>
            </a:r>
          </a:p>
        </p:txBody>
      </p:sp>
      <p:sp>
        <p:nvSpPr>
          <p:cNvPr id="51233" name="Freeform 33"/>
          <p:cNvSpPr>
            <a:spLocks/>
          </p:cNvSpPr>
          <p:nvPr/>
        </p:nvSpPr>
        <p:spPr bwMode="auto">
          <a:xfrm>
            <a:off x="5181601" y="3389313"/>
            <a:ext cx="593725" cy="793750"/>
          </a:xfrm>
          <a:custGeom>
            <a:avLst/>
            <a:gdLst>
              <a:gd name="T0" fmla="*/ 253 w 374"/>
              <a:gd name="T1" fmla="*/ 500 h 500"/>
              <a:gd name="T2" fmla="*/ 27 w 374"/>
              <a:gd name="T3" fmla="*/ 430 h 500"/>
              <a:gd name="T4" fmla="*/ 9 w 374"/>
              <a:gd name="T5" fmla="*/ 378 h 500"/>
              <a:gd name="T6" fmla="*/ 0 w 374"/>
              <a:gd name="T7" fmla="*/ 352 h 500"/>
              <a:gd name="T8" fmla="*/ 9 w 374"/>
              <a:gd name="T9" fmla="*/ 196 h 500"/>
              <a:gd name="T10" fmla="*/ 70 w 374"/>
              <a:gd name="T11" fmla="*/ 100 h 500"/>
              <a:gd name="T12" fmla="*/ 200 w 374"/>
              <a:gd name="T13" fmla="*/ 4 h 500"/>
              <a:gd name="T14" fmla="*/ 287 w 374"/>
              <a:gd name="T15" fmla="*/ 13 h 500"/>
              <a:gd name="T16" fmla="*/ 348 w 374"/>
              <a:gd name="T17" fmla="*/ 74 h 500"/>
              <a:gd name="T18" fmla="*/ 374 w 374"/>
              <a:gd name="T19" fmla="*/ 11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4" h="500">
                <a:moveTo>
                  <a:pt x="253" y="500"/>
                </a:moveTo>
                <a:cubicBezTo>
                  <a:pt x="181" y="480"/>
                  <a:pt x="89" y="473"/>
                  <a:pt x="27" y="430"/>
                </a:cubicBezTo>
                <a:cubicBezTo>
                  <a:pt x="21" y="412"/>
                  <a:pt x="15" y="395"/>
                  <a:pt x="9" y="378"/>
                </a:cubicBezTo>
                <a:cubicBezTo>
                  <a:pt x="6" y="369"/>
                  <a:pt x="0" y="352"/>
                  <a:pt x="0" y="352"/>
                </a:cubicBezTo>
                <a:cubicBezTo>
                  <a:pt x="3" y="300"/>
                  <a:pt x="3" y="247"/>
                  <a:pt x="9" y="196"/>
                </a:cubicBezTo>
                <a:cubicBezTo>
                  <a:pt x="12" y="163"/>
                  <a:pt x="61" y="110"/>
                  <a:pt x="70" y="100"/>
                </a:cubicBezTo>
                <a:cubicBezTo>
                  <a:pt x="114" y="46"/>
                  <a:pt x="131" y="18"/>
                  <a:pt x="200" y="4"/>
                </a:cubicBezTo>
                <a:cubicBezTo>
                  <a:pt x="229" y="7"/>
                  <a:pt x="260" y="0"/>
                  <a:pt x="287" y="13"/>
                </a:cubicBezTo>
                <a:cubicBezTo>
                  <a:pt x="312" y="25"/>
                  <a:pt x="348" y="74"/>
                  <a:pt x="348" y="74"/>
                </a:cubicBezTo>
                <a:cubicBezTo>
                  <a:pt x="359" y="107"/>
                  <a:pt x="350" y="93"/>
                  <a:pt x="374" y="11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4" name="Text Box 34"/>
          <p:cNvSpPr txBox="1">
            <a:spLocks noChangeArrowheads="1"/>
          </p:cNvSpPr>
          <p:nvPr/>
        </p:nvSpPr>
        <p:spPr bwMode="auto">
          <a:xfrm>
            <a:off x="47244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.4</a:t>
            </a:r>
          </a:p>
        </p:txBody>
      </p:sp>
      <p:sp>
        <p:nvSpPr>
          <p:cNvPr id="51235" name="Text Box 35"/>
          <p:cNvSpPr txBox="1">
            <a:spLocks noChangeArrowheads="1"/>
          </p:cNvSpPr>
          <p:nvPr/>
        </p:nvSpPr>
        <p:spPr bwMode="auto">
          <a:xfrm>
            <a:off x="6343650" y="5524500"/>
            <a:ext cx="6032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A 1</a:t>
            </a:r>
          </a:p>
          <a:p>
            <a:r>
              <a:rPr lang="en-US">
                <a:latin typeface="Courier New" charset="0"/>
              </a:rPr>
              <a:t>C </a:t>
            </a:r>
          </a:p>
          <a:p>
            <a:r>
              <a:rPr lang="en-US">
                <a:latin typeface="Courier New" charset="0"/>
              </a:rPr>
              <a:t>G</a:t>
            </a:r>
          </a:p>
          <a:p>
            <a:r>
              <a:rPr lang="en-US">
                <a:latin typeface="Courier New" charset="0"/>
              </a:rPr>
              <a:t>T</a:t>
            </a:r>
          </a:p>
        </p:txBody>
      </p:sp>
      <p:sp>
        <p:nvSpPr>
          <p:cNvPr id="26" name="Line 29"/>
          <p:cNvSpPr>
            <a:spLocks noChangeShapeType="1"/>
          </p:cNvSpPr>
          <p:nvPr/>
        </p:nvSpPr>
        <p:spPr bwMode="auto">
          <a:xfrm>
            <a:off x="2063552" y="4437112"/>
            <a:ext cx="504056" cy="906760"/>
          </a:xfrm>
          <a:prstGeom prst="line">
            <a:avLst/>
          </a:prstGeom>
          <a:noFill/>
          <a:ln w="28575">
            <a:solidFill>
              <a:schemeClr val="tx2">
                <a:lumMod val="75000"/>
              </a:schemeClr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27" name="Line 29"/>
          <p:cNvSpPr>
            <a:spLocks noChangeShapeType="1"/>
          </p:cNvSpPr>
          <p:nvPr/>
        </p:nvSpPr>
        <p:spPr bwMode="auto">
          <a:xfrm>
            <a:off x="3503712" y="4466456"/>
            <a:ext cx="504056" cy="906760"/>
          </a:xfrm>
          <a:prstGeom prst="line">
            <a:avLst/>
          </a:prstGeom>
          <a:noFill/>
          <a:ln w="28575">
            <a:solidFill>
              <a:schemeClr val="tx2">
                <a:lumMod val="75000"/>
              </a:schemeClr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28" name="Text Box 30"/>
          <p:cNvSpPr txBox="1">
            <a:spLocks noChangeArrowheads="1"/>
          </p:cNvSpPr>
          <p:nvPr/>
        </p:nvSpPr>
        <p:spPr bwMode="auto">
          <a:xfrm>
            <a:off x="1847529" y="4077072"/>
            <a:ext cx="684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3076088" y="4077072"/>
            <a:ext cx="684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59358102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5105400" y="1130300"/>
            <a:ext cx="142539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ACA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>
                <a:latin typeface="Courier New" charset="0"/>
              </a:rPr>
              <a:t>ATG</a:t>
            </a:r>
          </a:p>
          <a:p>
            <a:r>
              <a:rPr lang="en-US">
                <a:latin typeface="Courier New" charset="0"/>
              </a:rPr>
              <a:t>TCA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ACT</a:t>
            </a:r>
            <a:r>
              <a:rPr lang="en-US">
                <a:latin typeface="Courier New" charset="0"/>
              </a:rPr>
              <a:t>ATC</a:t>
            </a:r>
          </a:p>
          <a:p>
            <a:r>
              <a:rPr lang="en-US">
                <a:latin typeface="Courier New" charset="0"/>
              </a:rPr>
              <a:t>ACA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C--</a:t>
            </a:r>
            <a:r>
              <a:rPr lang="en-US">
                <a:latin typeface="Courier New" charset="0"/>
              </a:rPr>
              <a:t>AGC</a:t>
            </a:r>
          </a:p>
          <a:p>
            <a:r>
              <a:rPr lang="en-US">
                <a:latin typeface="Courier New" charset="0"/>
              </a:rPr>
              <a:t>AGA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>
                <a:latin typeface="Courier New" charset="0"/>
              </a:rPr>
              <a:t>ATC</a:t>
            </a:r>
          </a:p>
          <a:p>
            <a:r>
              <a:rPr lang="en-US">
                <a:latin typeface="Courier New" charset="0"/>
              </a:rPr>
              <a:t>ACC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G--</a:t>
            </a:r>
            <a:r>
              <a:rPr lang="en-US">
                <a:latin typeface="Courier New" charset="0"/>
              </a:rPr>
              <a:t>ATC</a:t>
            </a:r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2230439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A .8</a:t>
            </a:r>
          </a:p>
          <a:p>
            <a:r>
              <a:rPr lang="en-US">
                <a:latin typeface="Courier New" charset="0"/>
              </a:rPr>
              <a:t>C</a:t>
            </a:r>
          </a:p>
          <a:p>
            <a:r>
              <a:rPr lang="en-US">
                <a:latin typeface="Courier New" charset="0"/>
              </a:rPr>
              <a:t>G</a:t>
            </a:r>
          </a:p>
          <a:p>
            <a:r>
              <a:rPr lang="en-US">
                <a:latin typeface="Courier New" charset="0"/>
              </a:rPr>
              <a:t>T .2</a:t>
            </a:r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3584576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A</a:t>
            </a:r>
          </a:p>
          <a:p>
            <a:r>
              <a:rPr lang="en-US">
                <a:latin typeface="Courier New" charset="0"/>
              </a:rPr>
              <a:t>C .8</a:t>
            </a:r>
          </a:p>
          <a:p>
            <a:r>
              <a:rPr lang="en-US">
                <a:latin typeface="Courier New" charset="0"/>
              </a:rPr>
              <a:t>G .2</a:t>
            </a:r>
          </a:p>
          <a:p>
            <a:r>
              <a:rPr lang="en-US">
                <a:latin typeface="Courier New" charset="0"/>
              </a:rPr>
              <a:t>T</a:t>
            </a:r>
          </a:p>
        </p:txBody>
      </p:sp>
      <p:sp>
        <p:nvSpPr>
          <p:cNvPr id="51213" name="Text Box 13"/>
          <p:cNvSpPr txBox="1">
            <a:spLocks noChangeArrowheads="1"/>
          </p:cNvSpPr>
          <p:nvPr/>
        </p:nvSpPr>
        <p:spPr bwMode="auto">
          <a:xfrm>
            <a:off x="4989514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A .8</a:t>
            </a:r>
          </a:p>
          <a:p>
            <a:r>
              <a:rPr lang="en-US">
                <a:latin typeface="Courier New" charset="0"/>
              </a:rPr>
              <a:t>C .2</a:t>
            </a:r>
          </a:p>
          <a:p>
            <a:r>
              <a:rPr lang="en-US">
                <a:latin typeface="Courier New" charset="0"/>
              </a:rPr>
              <a:t>G</a:t>
            </a:r>
          </a:p>
          <a:p>
            <a:r>
              <a:rPr lang="en-US">
                <a:latin typeface="Courier New" charset="0"/>
              </a:rPr>
              <a:t>T</a:t>
            </a:r>
          </a:p>
        </p:txBody>
      </p:sp>
      <p:sp>
        <p:nvSpPr>
          <p:cNvPr id="51215" name="Text Box 15"/>
          <p:cNvSpPr txBox="1">
            <a:spLocks noChangeArrowheads="1"/>
          </p:cNvSpPr>
          <p:nvPr/>
        </p:nvSpPr>
        <p:spPr bwMode="auto">
          <a:xfrm>
            <a:off x="7732714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A</a:t>
            </a:r>
          </a:p>
          <a:p>
            <a:r>
              <a:rPr lang="en-US">
                <a:latin typeface="Courier New" charset="0"/>
              </a:rPr>
              <a:t>C</a:t>
            </a:r>
          </a:p>
          <a:p>
            <a:r>
              <a:rPr lang="en-US">
                <a:latin typeface="Courier New" charset="0"/>
              </a:rPr>
              <a:t>G .2</a:t>
            </a:r>
          </a:p>
          <a:p>
            <a:r>
              <a:rPr lang="en-US">
                <a:latin typeface="Courier New" charset="0"/>
              </a:rPr>
              <a:t>T .8</a:t>
            </a:r>
          </a:p>
        </p:txBody>
      </p:sp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9086851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A</a:t>
            </a:r>
          </a:p>
          <a:p>
            <a:r>
              <a:rPr lang="en-US">
                <a:latin typeface="Courier New" charset="0"/>
              </a:rPr>
              <a:t>C .8</a:t>
            </a:r>
          </a:p>
          <a:p>
            <a:r>
              <a:rPr lang="en-US">
                <a:latin typeface="Courier New" charset="0"/>
              </a:rPr>
              <a:t>G .2</a:t>
            </a:r>
          </a:p>
          <a:p>
            <a:r>
              <a:rPr lang="en-US">
                <a:latin typeface="Courier New" charset="0"/>
              </a:rPr>
              <a:t>T</a:t>
            </a:r>
          </a:p>
        </p:txBody>
      </p:sp>
      <p:sp>
        <p:nvSpPr>
          <p:cNvPr id="51217" name="Text Box 17"/>
          <p:cNvSpPr txBox="1">
            <a:spLocks noChangeArrowheads="1"/>
          </p:cNvSpPr>
          <p:nvPr/>
        </p:nvSpPr>
        <p:spPr bwMode="auto">
          <a:xfrm>
            <a:off x="5675314" y="36576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A .2</a:t>
            </a:r>
          </a:p>
          <a:p>
            <a:r>
              <a:rPr lang="en-US">
                <a:latin typeface="Courier New" charset="0"/>
              </a:rPr>
              <a:t>C .4</a:t>
            </a:r>
          </a:p>
          <a:p>
            <a:r>
              <a:rPr lang="en-US">
                <a:latin typeface="Courier New" charset="0"/>
              </a:rPr>
              <a:t>G .2</a:t>
            </a:r>
          </a:p>
          <a:p>
            <a:r>
              <a:rPr lang="en-US">
                <a:latin typeface="Courier New" charset="0"/>
              </a:rPr>
              <a:t>T .2</a:t>
            </a:r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>
            <a:off x="30845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0" name="Text Box 20"/>
          <p:cNvSpPr txBox="1">
            <a:spLocks noChangeArrowheads="1"/>
          </p:cNvSpPr>
          <p:nvPr/>
        </p:nvSpPr>
        <p:spPr bwMode="auto">
          <a:xfrm>
            <a:off x="3008314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1.0</a:t>
            </a:r>
          </a:p>
        </p:txBody>
      </p:sp>
      <p:sp>
        <p:nvSpPr>
          <p:cNvPr id="51221" name="Line 21"/>
          <p:cNvSpPr>
            <a:spLocks noChangeShapeType="1"/>
          </p:cNvSpPr>
          <p:nvPr/>
        </p:nvSpPr>
        <p:spPr bwMode="auto">
          <a:xfrm>
            <a:off x="44878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2" name="Text Box 22"/>
          <p:cNvSpPr txBox="1">
            <a:spLocks noChangeArrowheads="1"/>
          </p:cNvSpPr>
          <p:nvPr/>
        </p:nvSpPr>
        <p:spPr bwMode="auto">
          <a:xfrm>
            <a:off x="4411664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1.0</a:t>
            </a:r>
          </a:p>
        </p:txBody>
      </p:sp>
      <p:sp>
        <p:nvSpPr>
          <p:cNvPr id="51223" name="Line 23"/>
          <p:cNvSpPr>
            <a:spLocks noChangeShapeType="1"/>
          </p:cNvSpPr>
          <p:nvPr/>
        </p:nvSpPr>
        <p:spPr bwMode="auto">
          <a:xfrm>
            <a:off x="58594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4" name="Text Box 24"/>
          <p:cNvSpPr txBox="1">
            <a:spLocks noChangeArrowheads="1"/>
          </p:cNvSpPr>
          <p:nvPr/>
        </p:nvSpPr>
        <p:spPr bwMode="auto">
          <a:xfrm>
            <a:off x="5783263" y="589756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.4</a:t>
            </a:r>
          </a:p>
        </p:txBody>
      </p:sp>
      <p:sp>
        <p:nvSpPr>
          <p:cNvPr id="51225" name="Line 25"/>
          <p:cNvSpPr>
            <a:spLocks noChangeShapeType="1"/>
          </p:cNvSpPr>
          <p:nvPr/>
        </p:nvSpPr>
        <p:spPr bwMode="auto">
          <a:xfrm>
            <a:off x="71993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6" name="Text Box 26"/>
          <p:cNvSpPr txBox="1">
            <a:spLocks noChangeArrowheads="1"/>
          </p:cNvSpPr>
          <p:nvPr/>
        </p:nvSpPr>
        <p:spPr bwMode="auto">
          <a:xfrm>
            <a:off x="7123114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1.0</a:t>
            </a:r>
          </a:p>
        </p:txBody>
      </p:sp>
      <p:sp>
        <p:nvSpPr>
          <p:cNvPr id="51227" name="Line 27"/>
          <p:cNvSpPr>
            <a:spLocks noChangeShapeType="1"/>
          </p:cNvSpPr>
          <p:nvPr/>
        </p:nvSpPr>
        <p:spPr bwMode="auto">
          <a:xfrm>
            <a:off x="86026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8" name="Text Box 28"/>
          <p:cNvSpPr txBox="1">
            <a:spLocks noChangeArrowheads="1"/>
          </p:cNvSpPr>
          <p:nvPr/>
        </p:nvSpPr>
        <p:spPr bwMode="auto">
          <a:xfrm>
            <a:off x="8526464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1.0</a:t>
            </a:r>
          </a:p>
        </p:txBody>
      </p:sp>
      <p:sp>
        <p:nvSpPr>
          <p:cNvPr id="51229" name="Line 29"/>
          <p:cNvSpPr>
            <a:spLocks noChangeShapeType="1"/>
          </p:cNvSpPr>
          <p:nvPr/>
        </p:nvSpPr>
        <p:spPr bwMode="auto">
          <a:xfrm flipV="1">
            <a:off x="5294313" y="480377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0" name="Text Box 30"/>
          <p:cNvSpPr txBox="1">
            <a:spLocks noChangeArrowheads="1"/>
          </p:cNvSpPr>
          <p:nvPr/>
        </p:nvSpPr>
        <p:spPr bwMode="auto">
          <a:xfrm>
            <a:off x="4876800" y="4891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Courier New" charset="0"/>
              </a:rPr>
              <a:t>.6</a:t>
            </a:r>
          </a:p>
        </p:txBody>
      </p:sp>
      <p:sp>
        <p:nvSpPr>
          <p:cNvPr id="51231" name="Line 31"/>
          <p:cNvSpPr>
            <a:spLocks noChangeShapeType="1"/>
          </p:cNvSpPr>
          <p:nvPr/>
        </p:nvSpPr>
        <p:spPr bwMode="auto">
          <a:xfrm>
            <a:off x="6484938" y="4803775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2" name="Text Box 32"/>
          <p:cNvSpPr txBox="1">
            <a:spLocks noChangeArrowheads="1"/>
          </p:cNvSpPr>
          <p:nvPr/>
        </p:nvSpPr>
        <p:spPr bwMode="auto">
          <a:xfrm>
            <a:off x="6553200" y="4800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.6</a:t>
            </a:r>
          </a:p>
        </p:txBody>
      </p:sp>
      <p:sp>
        <p:nvSpPr>
          <p:cNvPr id="51233" name="Freeform 33"/>
          <p:cNvSpPr>
            <a:spLocks/>
          </p:cNvSpPr>
          <p:nvPr/>
        </p:nvSpPr>
        <p:spPr bwMode="auto">
          <a:xfrm>
            <a:off x="5181601" y="3389313"/>
            <a:ext cx="593725" cy="793750"/>
          </a:xfrm>
          <a:custGeom>
            <a:avLst/>
            <a:gdLst>
              <a:gd name="T0" fmla="*/ 253 w 374"/>
              <a:gd name="T1" fmla="*/ 500 h 500"/>
              <a:gd name="T2" fmla="*/ 27 w 374"/>
              <a:gd name="T3" fmla="*/ 430 h 500"/>
              <a:gd name="T4" fmla="*/ 9 w 374"/>
              <a:gd name="T5" fmla="*/ 378 h 500"/>
              <a:gd name="T6" fmla="*/ 0 w 374"/>
              <a:gd name="T7" fmla="*/ 352 h 500"/>
              <a:gd name="T8" fmla="*/ 9 w 374"/>
              <a:gd name="T9" fmla="*/ 196 h 500"/>
              <a:gd name="T10" fmla="*/ 70 w 374"/>
              <a:gd name="T11" fmla="*/ 100 h 500"/>
              <a:gd name="T12" fmla="*/ 200 w 374"/>
              <a:gd name="T13" fmla="*/ 4 h 500"/>
              <a:gd name="T14" fmla="*/ 287 w 374"/>
              <a:gd name="T15" fmla="*/ 13 h 500"/>
              <a:gd name="T16" fmla="*/ 348 w 374"/>
              <a:gd name="T17" fmla="*/ 74 h 500"/>
              <a:gd name="T18" fmla="*/ 374 w 374"/>
              <a:gd name="T19" fmla="*/ 11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4" h="500">
                <a:moveTo>
                  <a:pt x="253" y="500"/>
                </a:moveTo>
                <a:cubicBezTo>
                  <a:pt x="181" y="480"/>
                  <a:pt x="89" y="473"/>
                  <a:pt x="27" y="430"/>
                </a:cubicBezTo>
                <a:cubicBezTo>
                  <a:pt x="21" y="412"/>
                  <a:pt x="15" y="395"/>
                  <a:pt x="9" y="378"/>
                </a:cubicBezTo>
                <a:cubicBezTo>
                  <a:pt x="6" y="369"/>
                  <a:pt x="0" y="352"/>
                  <a:pt x="0" y="352"/>
                </a:cubicBezTo>
                <a:cubicBezTo>
                  <a:pt x="3" y="300"/>
                  <a:pt x="3" y="247"/>
                  <a:pt x="9" y="196"/>
                </a:cubicBezTo>
                <a:cubicBezTo>
                  <a:pt x="12" y="163"/>
                  <a:pt x="61" y="110"/>
                  <a:pt x="70" y="100"/>
                </a:cubicBezTo>
                <a:cubicBezTo>
                  <a:pt x="114" y="46"/>
                  <a:pt x="131" y="18"/>
                  <a:pt x="200" y="4"/>
                </a:cubicBezTo>
                <a:cubicBezTo>
                  <a:pt x="229" y="7"/>
                  <a:pt x="260" y="0"/>
                  <a:pt x="287" y="13"/>
                </a:cubicBezTo>
                <a:cubicBezTo>
                  <a:pt x="312" y="25"/>
                  <a:pt x="348" y="74"/>
                  <a:pt x="348" y="74"/>
                </a:cubicBezTo>
                <a:cubicBezTo>
                  <a:pt x="359" y="107"/>
                  <a:pt x="350" y="93"/>
                  <a:pt x="374" y="11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4" name="Text Box 34"/>
          <p:cNvSpPr txBox="1">
            <a:spLocks noChangeArrowheads="1"/>
          </p:cNvSpPr>
          <p:nvPr/>
        </p:nvSpPr>
        <p:spPr bwMode="auto">
          <a:xfrm>
            <a:off x="47244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.4</a:t>
            </a:r>
          </a:p>
        </p:txBody>
      </p:sp>
      <p:sp>
        <p:nvSpPr>
          <p:cNvPr id="51235" name="Text Box 35"/>
          <p:cNvSpPr txBox="1">
            <a:spLocks noChangeArrowheads="1"/>
          </p:cNvSpPr>
          <p:nvPr/>
        </p:nvSpPr>
        <p:spPr bwMode="auto">
          <a:xfrm>
            <a:off x="6343650" y="5524500"/>
            <a:ext cx="6032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A 1</a:t>
            </a:r>
          </a:p>
          <a:p>
            <a:r>
              <a:rPr lang="en-US">
                <a:latin typeface="Courier New" charset="0"/>
              </a:rPr>
              <a:t>C </a:t>
            </a:r>
          </a:p>
          <a:p>
            <a:r>
              <a:rPr lang="en-US">
                <a:latin typeface="Courier New" charset="0"/>
              </a:rPr>
              <a:t>G</a:t>
            </a:r>
          </a:p>
          <a:p>
            <a:r>
              <a:rPr lang="en-US">
                <a:latin typeface="Courier New" charset="0"/>
              </a:rPr>
              <a:t>T</a:t>
            </a:r>
          </a:p>
        </p:txBody>
      </p:sp>
      <p:sp>
        <p:nvSpPr>
          <p:cNvPr id="26" name="Line 29"/>
          <p:cNvSpPr>
            <a:spLocks noChangeShapeType="1"/>
          </p:cNvSpPr>
          <p:nvPr/>
        </p:nvSpPr>
        <p:spPr bwMode="auto">
          <a:xfrm>
            <a:off x="2063552" y="4437112"/>
            <a:ext cx="504056" cy="1296144"/>
          </a:xfrm>
          <a:prstGeom prst="line">
            <a:avLst/>
          </a:prstGeom>
          <a:noFill/>
          <a:ln w="28575">
            <a:solidFill>
              <a:schemeClr val="tx2">
                <a:lumMod val="75000"/>
              </a:schemeClr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27" name="Line 29"/>
          <p:cNvSpPr>
            <a:spLocks noChangeShapeType="1"/>
          </p:cNvSpPr>
          <p:nvPr/>
        </p:nvSpPr>
        <p:spPr bwMode="auto">
          <a:xfrm flipH="1">
            <a:off x="3215680" y="4466456"/>
            <a:ext cx="288032" cy="1410816"/>
          </a:xfrm>
          <a:prstGeom prst="line">
            <a:avLst/>
          </a:prstGeom>
          <a:noFill/>
          <a:ln w="28575">
            <a:solidFill>
              <a:schemeClr val="tx2">
                <a:lumMod val="75000"/>
              </a:schemeClr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28" name="Text Box 30"/>
          <p:cNvSpPr txBox="1">
            <a:spLocks noChangeArrowheads="1"/>
          </p:cNvSpPr>
          <p:nvPr/>
        </p:nvSpPr>
        <p:spPr bwMode="auto">
          <a:xfrm>
            <a:off x="1847528" y="4077072"/>
            <a:ext cx="10951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emission</a:t>
            </a:r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3319582" y="4077072"/>
            <a:ext cx="11208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transition</a:t>
            </a:r>
          </a:p>
        </p:txBody>
      </p:sp>
    </p:spTree>
    <p:extLst>
      <p:ext uri="{BB962C8B-B14F-4D97-AF65-F5344CB8AC3E}">
        <p14:creationId xmlns:p14="http://schemas.microsoft.com/office/powerpoint/2010/main" val="272080738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5105400" y="1130300"/>
            <a:ext cx="142539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urier New" charset="0"/>
              </a:rPr>
              <a:t>A</a:t>
            </a:r>
            <a:r>
              <a:rPr lang="en-US">
                <a:latin typeface="Courier New" charset="0"/>
              </a:rPr>
              <a:t>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>
                <a:latin typeface="Courier New" charset="0"/>
              </a:rPr>
              <a:t>ATG</a:t>
            </a:r>
          </a:p>
          <a:p>
            <a:r>
              <a:rPr lang="en-US">
                <a:latin typeface="Courier New" charset="0"/>
              </a:rPr>
              <a:t>TCA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ACT</a:t>
            </a:r>
            <a:r>
              <a:rPr lang="en-US">
                <a:latin typeface="Courier New" charset="0"/>
              </a:rPr>
              <a:t>ATC</a:t>
            </a:r>
          </a:p>
          <a:p>
            <a:r>
              <a:rPr lang="en-US">
                <a:latin typeface="Courier New" charset="0"/>
              </a:rPr>
              <a:t>ACA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C--</a:t>
            </a:r>
            <a:r>
              <a:rPr lang="en-US">
                <a:latin typeface="Courier New" charset="0"/>
              </a:rPr>
              <a:t>AGC</a:t>
            </a:r>
          </a:p>
          <a:p>
            <a:r>
              <a:rPr lang="en-US">
                <a:latin typeface="Courier New" charset="0"/>
              </a:rPr>
              <a:t>AGA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>
                <a:latin typeface="Courier New" charset="0"/>
              </a:rPr>
              <a:t>ATC</a:t>
            </a:r>
          </a:p>
          <a:p>
            <a:r>
              <a:rPr lang="en-US">
                <a:latin typeface="Courier New" charset="0"/>
              </a:rPr>
              <a:t>ACC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G--</a:t>
            </a:r>
            <a:r>
              <a:rPr lang="en-US">
                <a:latin typeface="Courier New" charset="0"/>
              </a:rPr>
              <a:t>ATC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2230439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>
              <a:latin typeface="Courier New" charset="0"/>
            </a:endParaRPr>
          </a:p>
          <a:p>
            <a:r>
              <a:rPr lang="en-US">
                <a:latin typeface="Courier New" charset="0"/>
              </a:rPr>
              <a:t>C</a:t>
            </a:r>
          </a:p>
          <a:p>
            <a:r>
              <a:rPr lang="en-US">
                <a:latin typeface="Courier New" charset="0"/>
              </a:rPr>
              <a:t>G</a:t>
            </a:r>
          </a:p>
          <a:p>
            <a:r>
              <a:rPr lang="en-US">
                <a:latin typeface="Courier New" charset="0"/>
              </a:rPr>
              <a:t>T .2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3584576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A</a:t>
            </a:r>
          </a:p>
          <a:p>
            <a:r>
              <a:rPr lang="en-US">
                <a:latin typeface="Courier New" charset="0"/>
              </a:rPr>
              <a:t>C .8</a:t>
            </a:r>
          </a:p>
          <a:p>
            <a:r>
              <a:rPr lang="en-US">
                <a:latin typeface="Courier New" charset="0"/>
              </a:rPr>
              <a:t>G .2</a:t>
            </a:r>
          </a:p>
          <a:p>
            <a:r>
              <a:rPr lang="en-US">
                <a:latin typeface="Courier New" charset="0"/>
              </a:rPr>
              <a:t>T</a:t>
            </a: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4989514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A .8</a:t>
            </a:r>
          </a:p>
          <a:p>
            <a:r>
              <a:rPr lang="en-US">
                <a:latin typeface="Courier New" charset="0"/>
              </a:rPr>
              <a:t>C .2</a:t>
            </a:r>
          </a:p>
          <a:p>
            <a:r>
              <a:rPr lang="en-US">
                <a:latin typeface="Courier New" charset="0"/>
              </a:rPr>
              <a:t>G</a:t>
            </a:r>
          </a:p>
          <a:p>
            <a:r>
              <a:rPr lang="en-US">
                <a:latin typeface="Courier New" charset="0"/>
              </a:rPr>
              <a:t>T</a:t>
            </a: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7732714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A</a:t>
            </a:r>
          </a:p>
          <a:p>
            <a:r>
              <a:rPr lang="en-US">
                <a:latin typeface="Courier New" charset="0"/>
              </a:rPr>
              <a:t>C</a:t>
            </a:r>
          </a:p>
          <a:p>
            <a:r>
              <a:rPr lang="en-US">
                <a:latin typeface="Courier New" charset="0"/>
              </a:rPr>
              <a:t>G .2</a:t>
            </a:r>
          </a:p>
          <a:p>
            <a:r>
              <a:rPr lang="en-US">
                <a:latin typeface="Courier New" charset="0"/>
              </a:rPr>
              <a:t>T .8</a:t>
            </a:r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9086851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A</a:t>
            </a:r>
          </a:p>
          <a:p>
            <a:r>
              <a:rPr lang="en-US">
                <a:latin typeface="Courier New" charset="0"/>
              </a:rPr>
              <a:t>C .8</a:t>
            </a:r>
          </a:p>
          <a:p>
            <a:r>
              <a:rPr lang="en-US">
                <a:latin typeface="Courier New" charset="0"/>
              </a:rPr>
              <a:t>G .2</a:t>
            </a:r>
          </a:p>
          <a:p>
            <a:r>
              <a:rPr lang="en-US">
                <a:latin typeface="Courier New" charset="0"/>
              </a:rPr>
              <a:t>T</a:t>
            </a:r>
          </a:p>
        </p:txBody>
      </p:sp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5675314" y="36576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A .2</a:t>
            </a:r>
          </a:p>
          <a:p>
            <a:r>
              <a:rPr lang="en-US">
                <a:latin typeface="Courier New" charset="0"/>
              </a:rPr>
              <a:t>C .4</a:t>
            </a:r>
          </a:p>
          <a:p>
            <a:r>
              <a:rPr lang="en-US">
                <a:latin typeface="Courier New" charset="0"/>
              </a:rPr>
              <a:t>G .2</a:t>
            </a:r>
          </a:p>
          <a:p>
            <a:r>
              <a:rPr lang="en-US">
                <a:latin typeface="Courier New" charset="0"/>
              </a:rPr>
              <a:t>T .2</a:t>
            </a:r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30845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3008314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1.0</a:t>
            </a:r>
          </a:p>
        </p:txBody>
      </p:sp>
      <p:sp>
        <p:nvSpPr>
          <p:cNvPr id="52237" name="Line 13"/>
          <p:cNvSpPr>
            <a:spLocks noChangeShapeType="1"/>
          </p:cNvSpPr>
          <p:nvPr/>
        </p:nvSpPr>
        <p:spPr bwMode="auto">
          <a:xfrm>
            <a:off x="44878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8" name="Text Box 14"/>
          <p:cNvSpPr txBox="1">
            <a:spLocks noChangeArrowheads="1"/>
          </p:cNvSpPr>
          <p:nvPr/>
        </p:nvSpPr>
        <p:spPr bwMode="auto">
          <a:xfrm>
            <a:off x="4411664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1.0</a:t>
            </a:r>
          </a:p>
        </p:txBody>
      </p:sp>
      <p:sp>
        <p:nvSpPr>
          <p:cNvPr id="52239" name="Line 15"/>
          <p:cNvSpPr>
            <a:spLocks noChangeShapeType="1"/>
          </p:cNvSpPr>
          <p:nvPr/>
        </p:nvSpPr>
        <p:spPr bwMode="auto">
          <a:xfrm>
            <a:off x="58594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0" name="Text Box 16"/>
          <p:cNvSpPr txBox="1">
            <a:spLocks noChangeArrowheads="1"/>
          </p:cNvSpPr>
          <p:nvPr/>
        </p:nvSpPr>
        <p:spPr bwMode="auto">
          <a:xfrm>
            <a:off x="5783263" y="589756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.4</a:t>
            </a:r>
          </a:p>
        </p:txBody>
      </p:sp>
      <p:sp>
        <p:nvSpPr>
          <p:cNvPr id="52241" name="Line 17"/>
          <p:cNvSpPr>
            <a:spLocks noChangeShapeType="1"/>
          </p:cNvSpPr>
          <p:nvPr/>
        </p:nvSpPr>
        <p:spPr bwMode="auto">
          <a:xfrm>
            <a:off x="71993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2" name="Text Box 18"/>
          <p:cNvSpPr txBox="1">
            <a:spLocks noChangeArrowheads="1"/>
          </p:cNvSpPr>
          <p:nvPr/>
        </p:nvSpPr>
        <p:spPr bwMode="auto">
          <a:xfrm>
            <a:off x="7123114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1.0</a:t>
            </a:r>
          </a:p>
        </p:txBody>
      </p:sp>
      <p:sp>
        <p:nvSpPr>
          <p:cNvPr id="52243" name="Line 19"/>
          <p:cNvSpPr>
            <a:spLocks noChangeShapeType="1"/>
          </p:cNvSpPr>
          <p:nvPr/>
        </p:nvSpPr>
        <p:spPr bwMode="auto">
          <a:xfrm>
            <a:off x="86026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4" name="Text Box 20"/>
          <p:cNvSpPr txBox="1">
            <a:spLocks noChangeArrowheads="1"/>
          </p:cNvSpPr>
          <p:nvPr/>
        </p:nvSpPr>
        <p:spPr bwMode="auto">
          <a:xfrm>
            <a:off x="8526464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1.0</a:t>
            </a:r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 flipV="1">
            <a:off x="5294313" y="480377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6" name="Text Box 22"/>
          <p:cNvSpPr txBox="1">
            <a:spLocks noChangeArrowheads="1"/>
          </p:cNvSpPr>
          <p:nvPr/>
        </p:nvSpPr>
        <p:spPr bwMode="auto">
          <a:xfrm>
            <a:off x="4876800" y="4891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.6</a:t>
            </a:r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6484938" y="4803775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8" name="Text Box 24"/>
          <p:cNvSpPr txBox="1">
            <a:spLocks noChangeArrowheads="1"/>
          </p:cNvSpPr>
          <p:nvPr/>
        </p:nvSpPr>
        <p:spPr bwMode="auto">
          <a:xfrm>
            <a:off x="6553200" y="4800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.6</a:t>
            </a:r>
          </a:p>
        </p:txBody>
      </p:sp>
      <p:sp>
        <p:nvSpPr>
          <p:cNvPr id="52249" name="Freeform 25"/>
          <p:cNvSpPr>
            <a:spLocks/>
          </p:cNvSpPr>
          <p:nvPr/>
        </p:nvSpPr>
        <p:spPr bwMode="auto">
          <a:xfrm>
            <a:off x="5181601" y="3389313"/>
            <a:ext cx="593725" cy="793750"/>
          </a:xfrm>
          <a:custGeom>
            <a:avLst/>
            <a:gdLst>
              <a:gd name="T0" fmla="*/ 253 w 374"/>
              <a:gd name="T1" fmla="*/ 500 h 500"/>
              <a:gd name="T2" fmla="*/ 27 w 374"/>
              <a:gd name="T3" fmla="*/ 430 h 500"/>
              <a:gd name="T4" fmla="*/ 9 w 374"/>
              <a:gd name="T5" fmla="*/ 378 h 500"/>
              <a:gd name="T6" fmla="*/ 0 w 374"/>
              <a:gd name="T7" fmla="*/ 352 h 500"/>
              <a:gd name="T8" fmla="*/ 9 w 374"/>
              <a:gd name="T9" fmla="*/ 196 h 500"/>
              <a:gd name="T10" fmla="*/ 70 w 374"/>
              <a:gd name="T11" fmla="*/ 100 h 500"/>
              <a:gd name="T12" fmla="*/ 200 w 374"/>
              <a:gd name="T13" fmla="*/ 4 h 500"/>
              <a:gd name="T14" fmla="*/ 287 w 374"/>
              <a:gd name="T15" fmla="*/ 13 h 500"/>
              <a:gd name="T16" fmla="*/ 348 w 374"/>
              <a:gd name="T17" fmla="*/ 74 h 500"/>
              <a:gd name="T18" fmla="*/ 374 w 374"/>
              <a:gd name="T19" fmla="*/ 11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4" h="500">
                <a:moveTo>
                  <a:pt x="253" y="500"/>
                </a:moveTo>
                <a:cubicBezTo>
                  <a:pt x="181" y="480"/>
                  <a:pt x="89" y="473"/>
                  <a:pt x="27" y="430"/>
                </a:cubicBezTo>
                <a:cubicBezTo>
                  <a:pt x="21" y="412"/>
                  <a:pt x="15" y="395"/>
                  <a:pt x="9" y="378"/>
                </a:cubicBezTo>
                <a:cubicBezTo>
                  <a:pt x="6" y="369"/>
                  <a:pt x="0" y="352"/>
                  <a:pt x="0" y="352"/>
                </a:cubicBezTo>
                <a:cubicBezTo>
                  <a:pt x="3" y="300"/>
                  <a:pt x="3" y="247"/>
                  <a:pt x="9" y="196"/>
                </a:cubicBezTo>
                <a:cubicBezTo>
                  <a:pt x="12" y="163"/>
                  <a:pt x="61" y="110"/>
                  <a:pt x="70" y="100"/>
                </a:cubicBezTo>
                <a:cubicBezTo>
                  <a:pt x="114" y="46"/>
                  <a:pt x="131" y="18"/>
                  <a:pt x="200" y="4"/>
                </a:cubicBezTo>
                <a:cubicBezTo>
                  <a:pt x="229" y="7"/>
                  <a:pt x="260" y="0"/>
                  <a:pt x="287" y="13"/>
                </a:cubicBezTo>
                <a:cubicBezTo>
                  <a:pt x="312" y="25"/>
                  <a:pt x="348" y="74"/>
                  <a:pt x="348" y="74"/>
                </a:cubicBezTo>
                <a:cubicBezTo>
                  <a:pt x="359" y="107"/>
                  <a:pt x="350" y="93"/>
                  <a:pt x="374" y="11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50" name="Text Box 26"/>
          <p:cNvSpPr txBox="1">
            <a:spLocks noChangeArrowheads="1"/>
          </p:cNvSpPr>
          <p:nvPr/>
        </p:nvSpPr>
        <p:spPr bwMode="auto">
          <a:xfrm>
            <a:off x="47244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.4</a:t>
            </a:r>
          </a:p>
        </p:txBody>
      </p:sp>
      <p:sp>
        <p:nvSpPr>
          <p:cNvPr id="52251" name="Text Box 27"/>
          <p:cNvSpPr txBox="1">
            <a:spLocks noChangeArrowheads="1"/>
          </p:cNvSpPr>
          <p:nvPr/>
        </p:nvSpPr>
        <p:spPr bwMode="auto">
          <a:xfrm>
            <a:off x="6343650" y="5524500"/>
            <a:ext cx="6032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A 1</a:t>
            </a:r>
          </a:p>
          <a:p>
            <a:r>
              <a:rPr lang="en-US">
                <a:latin typeface="Courier New" charset="0"/>
              </a:rPr>
              <a:t>C </a:t>
            </a:r>
          </a:p>
          <a:p>
            <a:r>
              <a:rPr lang="en-US">
                <a:latin typeface="Courier New" charset="0"/>
              </a:rPr>
              <a:t>G</a:t>
            </a:r>
          </a:p>
          <a:p>
            <a:r>
              <a:rPr lang="en-US">
                <a:latin typeface="Courier New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73670261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AE28C-AB8F-224D-805B-63E1E5643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11013440" cy="1268984"/>
          </a:xfrm>
        </p:spPr>
        <p:txBody>
          <a:bodyPr>
            <a:normAutofit fontScale="90000"/>
          </a:bodyPr>
          <a:lstStyle/>
          <a:p>
            <a:r>
              <a:rPr lang="en-US" dirty="0"/>
              <a:t>There are many methods – we’ll focus on three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55407-53D3-D54A-965F-E3A60CBAF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11013440" cy="2892044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Local sequence alignment, e.g. BLAST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Hidden Markov Models, e.g. </a:t>
            </a:r>
            <a:r>
              <a:rPr lang="en-US" dirty="0" err="1"/>
              <a:t>Pfam</a:t>
            </a:r>
            <a:r>
              <a:rPr lang="en-US" dirty="0"/>
              <a:t>/</a:t>
            </a:r>
            <a:r>
              <a:rPr lang="en-US" dirty="0" err="1"/>
              <a:t>Hmmer</a:t>
            </a: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Motif detection, e.g. PROSITE &amp; PSSMs</a:t>
            </a:r>
            <a:endParaRPr lang="is-I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D02169-BF67-0348-A558-28965C9C1AA9}"/>
              </a:ext>
            </a:extLst>
          </p:cNvPr>
          <p:cNvSpPr txBox="1"/>
          <p:nvPr/>
        </p:nvSpPr>
        <p:spPr>
          <a:xfrm>
            <a:off x="1017270" y="5314950"/>
            <a:ext cx="9498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Course Goal – understand how they work and how they differ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3535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5105400" y="1130300"/>
            <a:ext cx="142539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A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C</a:t>
            </a:r>
            <a:r>
              <a:rPr lang="en-US">
                <a:latin typeface="Courier New" charset="0"/>
              </a:rPr>
              <a:t>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>
                <a:latin typeface="Courier New" charset="0"/>
              </a:rPr>
              <a:t>ATG</a:t>
            </a:r>
          </a:p>
          <a:p>
            <a:r>
              <a:rPr lang="en-US">
                <a:latin typeface="Courier New" charset="0"/>
              </a:rPr>
              <a:t>TCA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ACT</a:t>
            </a:r>
            <a:r>
              <a:rPr lang="en-US">
                <a:latin typeface="Courier New" charset="0"/>
              </a:rPr>
              <a:t>ATC</a:t>
            </a:r>
          </a:p>
          <a:p>
            <a:r>
              <a:rPr lang="en-US">
                <a:latin typeface="Courier New" charset="0"/>
              </a:rPr>
              <a:t>ACA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C--</a:t>
            </a:r>
            <a:r>
              <a:rPr lang="en-US">
                <a:latin typeface="Courier New" charset="0"/>
              </a:rPr>
              <a:t>AGC</a:t>
            </a:r>
          </a:p>
          <a:p>
            <a:r>
              <a:rPr lang="en-US">
                <a:latin typeface="Courier New" charset="0"/>
              </a:rPr>
              <a:t>AGA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>
                <a:latin typeface="Courier New" charset="0"/>
              </a:rPr>
              <a:t>ATC</a:t>
            </a:r>
          </a:p>
          <a:p>
            <a:r>
              <a:rPr lang="en-US">
                <a:latin typeface="Courier New" charset="0"/>
              </a:rPr>
              <a:t>ACC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G--</a:t>
            </a:r>
            <a:r>
              <a:rPr lang="en-US">
                <a:latin typeface="Courier New" charset="0"/>
              </a:rPr>
              <a:t>ATC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2230439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>
              <a:latin typeface="Courier New" charset="0"/>
            </a:endParaRPr>
          </a:p>
          <a:p>
            <a:r>
              <a:rPr lang="en-US">
                <a:latin typeface="Courier New" charset="0"/>
              </a:rPr>
              <a:t>C</a:t>
            </a:r>
          </a:p>
          <a:p>
            <a:r>
              <a:rPr lang="en-US">
                <a:latin typeface="Courier New" charset="0"/>
              </a:rPr>
              <a:t>G</a:t>
            </a:r>
          </a:p>
          <a:p>
            <a:r>
              <a:rPr lang="en-US">
                <a:latin typeface="Courier New" charset="0"/>
              </a:rPr>
              <a:t>T .2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3584576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A</a:t>
            </a:r>
          </a:p>
          <a:p>
            <a:r>
              <a:rPr lang="en-US" b="1">
                <a:solidFill>
                  <a:srgbClr val="FF0000"/>
                </a:solidFill>
                <a:latin typeface="Courier New" charset="0"/>
              </a:rPr>
              <a:t>C .8</a:t>
            </a:r>
            <a:endParaRPr lang="en-US">
              <a:latin typeface="Courier New" charset="0"/>
            </a:endParaRPr>
          </a:p>
          <a:p>
            <a:r>
              <a:rPr lang="en-US">
                <a:latin typeface="Courier New" charset="0"/>
              </a:rPr>
              <a:t>G .2</a:t>
            </a:r>
          </a:p>
          <a:p>
            <a:r>
              <a:rPr lang="en-US">
                <a:latin typeface="Courier New" charset="0"/>
              </a:rPr>
              <a:t>T</a:t>
            </a: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4989514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A .8</a:t>
            </a:r>
          </a:p>
          <a:p>
            <a:r>
              <a:rPr lang="en-US">
                <a:latin typeface="Courier New" charset="0"/>
              </a:rPr>
              <a:t>C .2</a:t>
            </a:r>
          </a:p>
          <a:p>
            <a:r>
              <a:rPr lang="en-US">
                <a:latin typeface="Courier New" charset="0"/>
              </a:rPr>
              <a:t>G</a:t>
            </a:r>
          </a:p>
          <a:p>
            <a:r>
              <a:rPr lang="en-US">
                <a:latin typeface="Courier New" charset="0"/>
              </a:rPr>
              <a:t>T</a:t>
            </a: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7732714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A</a:t>
            </a:r>
          </a:p>
          <a:p>
            <a:r>
              <a:rPr lang="en-US">
                <a:latin typeface="Courier New" charset="0"/>
              </a:rPr>
              <a:t>C</a:t>
            </a:r>
          </a:p>
          <a:p>
            <a:r>
              <a:rPr lang="en-US">
                <a:latin typeface="Courier New" charset="0"/>
              </a:rPr>
              <a:t>G .2</a:t>
            </a:r>
          </a:p>
          <a:p>
            <a:r>
              <a:rPr lang="en-US">
                <a:latin typeface="Courier New" charset="0"/>
              </a:rPr>
              <a:t>T .8</a:t>
            </a:r>
          </a:p>
        </p:txBody>
      </p:sp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9086851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A</a:t>
            </a:r>
          </a:p>
          <a:p>
            <a:r>
              <a:rPr lang="en-US">
                <a:latin typeface="Courier New" charset="0"/>
              </a:rPr>
              <a:t>C .8</a:t>
            </a:r>
          </a:p>
          <a:p>
            <a:r>
              <a:rPr lang="en-US">
                <a:latin typeface="Courier New" charset="0"/>
              </a:rPr>
              <a:t>G .2</a:t>
            </a:r>
          </a:p>
          <a:p>
            <a:r>
              <a:rPr lang="en-US">
                <a:latin typeface="Courier New" charset="0"/>
              </a:rPr>
              <a:t>T</a:t>
            </a:r>
          </a:p>
        </p:txBody>
      </p:sp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5675314" y="36576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A .2</a:t>
            </a:r>
          </a:p>
          <a:p>
            <a:r>
              <a:rPr lang="en-US">
                <a:latin typeface="Courier New" charset="0"/>
              </a:rPr>
              <a:t>C .4</a:t>
            </a:r>
          </a:p>
          <a:p>
            <a:r>
              <a:rPr lang="en-US">
                <a:latin typeface="Courier New" charset="0"/>
              </a:rPr>
              <a:t>G .2</a:t>
            </a:r>
          </a:p>
          <a:p>
            <a:r>
              <a:rPr lang="en-US">
                <a:latin typeface="Courier New" charset="0"/>
              </a:rPr>
              <a:t>T .2</a:t>
            </a:r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>
            <a:off x="30845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3008314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urier New" charset="0"/>
              </a:rPr>
              <a:t>1.0</a:t>
            </a:r>
            <a:endParaRPr lang="en-US">
              <a:latin typeface="Courier New" charset="0"/>
            </a:endParaRPr>
          </a:p>
        </p:txBody>
      </p:sp>
      <p:sp>
        <p:nvSpPr>
          <p:cNvPr id="53261" name="Line 13"/>
          <p:cNvSpPr>
            <a:spLocks noChangeShapeType="1"/>
          </p:cNvSpPr>
          <p:nvPr/>
        </p:nvSpPr>
        <p:spPr bwMode="auto">
          <a:xfrm>
            <a:off x="44878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2" name="Text Box 14"/>
          <p:cNvSpPr txBox="1">
            <a:spLocks noChangeArrowheads="1"/>
          </p:cNvSpPr>
          <p:nvPr/>
        </p:nvSpPr>
        <p:spPr bwMode="auto">
          <a:xfrm>
            <a:off x="4411664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1.0</a:t>
            </a:r>
          </a:p>
        </p:txBody>
      </p:sp>
      <p:sp>
        <p:nvSpPr>
          <p:cNvPr id="53263" name="Line 15"/>
          <p:cNvSpPr>
            <a:spLocks noChangeShapeType="1"/>
          </p:cNvSpPr>
          <p:nvPr/>
        </p:nvSpPr>
        <p:spPr bwMode="auto">
          <a:xfrm>
            <a:off x="58594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4" name="Text Box 16"/>
          <p:cNvSpPr txBox="1">
            <a:spLocks noChangeArrowheads="1"/>
          </p:cNvSpPr>
          <p:nvPr/>
        </p:nvSpPr>
        <p:spPr bwMode="auto">
          <a:xfrm>
            <a:off x="5783263" y="589756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.4</a:t>
            </a:r>
          </a:p>
        </p:txBody>
      </p:sp>
      <p:sp>
        <p:nvSpPr>
          <p:cNvPr id="53265" name="Line 17"/>
          <p:cNvSpPr>
            <a:spLocks noChangeShapeType="1"/>
          </p:cNvSpPr>
          <p:nvPr/>
        </p:nvSpPr>
        <p:spPr bwMode="auto">
          <a:xfrm>
            <a:off x="71993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6" name="Text Box 18"/>
          <p:cNvSpPr txBox="1">
            <a:spLocks noChangeArrowheads="1"/>
          </p:cNvSpPr>
          <p:nvPr/>
        </p:nvSpPr>
        <p:spPr bwMode="auto">
          <a:xfrm>
            <a:off x="7123114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1.0</a:t>
            </a:r>
          </a:p>
        </p:txBody>
      </p:sp>
      <p:sp>
        <p:nvSpPr>
          <p:cNvPr id="53267" name="Line 19"/>
          <p:cNvSpPr>
            <a:spLocks noChangeShapeType="1"/>
          </p:cNvSpPr>
          <p:nvPr/>
        </p:nvSpPr>
        <p:spPr bwMode="auto">
          <a:xfrm>
            <a:off x="86026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8" name="Text Box 20"/>
          <p:cNvSpPr txBox="1">
            <a:spLocks noChangeArrowheads="1"/>
          </p:cNvSpPr>
          <p:nvPr/>
        </p:nvSpPr>
        <p:spPr bwMode="auto">
          <a:xfrm>
            <a:off x="8526464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1.0</a:t>
            </a:r>
          </a:p>
        </p:txBody>
      </p:sp>
      <p:sp>
        <p:nvSpPr>
          <p:cNvPr id="53269" name="Line 21"/>
          <p:cNvSpPr>
            <a:spLocks noChangeShapeType="1"/>
          </p:cNvSpPr>
          <p:nvPr/>
        </p:nvSpPr>
        <p:spPr bwMode="auto">
          <a:xfrm flipV="1">
            <a:off x="5294313" y="480377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0" name="Text Box 22"/>
          <p:cNvSpPr txBox="1">
            <a:spLocks noChangeArrowheads="1"/>
          </p:cNvSpPr>
          <p:nvPr/>
        </p:nvSpPr>
        <p:spPr bwMode="auto">
          <a:xfrm>
            <a:off x="4876800" y="4891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.6</a:t>
            </a:r>
          </a:p>
        </p:txBody>
      </p:sp>
      <p:sp>
        <p:nvSpPr>
          <p:cNvPr id="53271" name="Line 23"/>
          <p:cNvSpPr>
            <a:spLocks noChangeShapeType="1"/>
          </p:cNvSpPr>
          <p:nvPr/>
        </p:nvSpPr>
        <p:spPr bwMode="auto">
          <a:xfrm>
            <a:off x="6484938" y="4803775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2" name="Text Box 24"/>
          <p:cNvSpPr txBox="1">
            <a:spLocks noChangeArrowheads="1"/>
          </p:cNvSpPr>
          <p:nvPr/>
        </p:nvSpPr>
        <p:spPr bwMode="auto">
          <a:xfrm>
            <a:off x="6553200" y="4800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.6</a:t>
            </a:r>
          </a:p>
        </p:txBody>
      </p:sp>
      <p:sp>
        <p:nvSpPr>
          <p:cNvPr id="53273" name="Freeform 25"/>
          <p:cNvSpPr>
            <a:spLocks/>
          </p:cNvSpPr>
          <p:nvPr/>
        </p:nvSpPr>
        <p:spPr bwMode="auto">
          <a:xfrm>
            <a:off x="5181601" y="3389313"/>
            <a:ext cx="593725" cy="793750"/>
          </a:xfrm>
          <a:custGeom>
            <a:avLst/>
            <a:gdLst>
              <a:gd name="T0" fmla="*/ 253 w 374"/>
              <a:gd name="T1" fmla="*/ 500 h 500"/>
              <a:gd name="T2" fmla="*/ 27 w 374"/>
              <a:gd name="T3" fmla="*/ 430 h 500"/>
              <a:gd name="T4" fmla="*/ 9 w 374"/>
              <a:gd name="T5" fmla="*/ 378 h 500"/>
              <a:gd name="T6" fmla="*/ 0 w 374"/>
              <a:gd name="T7" fmla="*/ 352 h 500"/>
              <a:gd name="T8" fmla="*/ 9 w 374"/>
              <a:gd name="T9" fmla="*/ 196 h 500"/>
              <a:gd name="T10" fmla="*/ 70 w 374"/>
              <a:gd name="T11" fmla="*/ 100 h 500"/>
              <a:gd name="T12" fmla="*/ 200 w 374"/>
              <a:gd name="T13" fmla="*/ 4 h 500"/>
              <a:gd name="T14" fmla="*/ 287 w 374"/>
              <a:gd name="T15" fmla="*/ 13 h 500"/>
              <a:gd name="T16" fmla="*/ 348 w 374"/>
              <a:gd name="T17" fmla="*/ 74 h 500"/>
              <a:gd name="T18" fmla="*/ 374 w 374"/>
              <a:gd name="T19" fmla="*/ 11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4" h="500">
                <a:moveTo>
                  <a:pt x="253" y="500"/>
                </a:moveTo>
                <a:cubicBezTo>
                  <a:pt x="181" y="480"/>
                  <a:pt x="89" y="473"/>
                  <a:pt x="27" y="430"/>
                </a:cubicBezTo>
                <a:cubicBezTo>
                  <a:pt x="21" y="412"/>
                  <a:pt x="15" y="395"/>
                  <a:pt x="9" y="378"/>
                </a:cubicBezTo>
                <a:cubicBezTo>
                  <a:pt x="6" y="369"/>
                  <a:pt x="0" y="352"/>
                  <a:pt x="0" y="352"/>
                </a:cubicBezTo>
                <a:cubicBezTo>
                  <a:pt x="3" y="300"/>
                  <a:pt x="3" y="247"/>
                  <a:pt x="9" y="196"/>
                </a:cubicBezTo>
                <a:cubicBezTo>
                  <a:pt x="12" y="163"/>
                  <a:pt x="61" y="110"/>
                  <a:pt x="70" y="100"/>
                </a:cubicBezTo>
                <a:cubicBezTo>
                  <a:pt x="114" y="46"/>
                  <a:pt x="131" y="18"/>
                  <a:pt x="200" y="4"/>
                </a:cubicBezTo>
                <a:cubicBezTo>
                  <a:pt x="229" y="7"/>
                  <a:pt x="260" y="0"/>
                  <a:pt x="287" y="13"/>
                </a:cubicBezTo>
                <a:cubicBezTo>
                  <a:pt x="312" y="25"/>
                  <a:pt x="348" y="74"/>
                  <a:pt x="348" y="74"/>
                </a:cubicBezTo>
                <a:cubicBezTo>
                  <a:pt x="359" y="107"/>
                  <a:pt x="350" y="93"/>
                  <a:pt x="374" y="11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4" name="Text Box 26"/>
          <p:cNvSpPr txBox="1">
            <a:spLocks noChangeArrowheads="1"/>
          </p:cNvSpPr>
          <p:nvPr/>
        </p:nvSpPr>
        <p:spPr bwMode="auto">
          <a:xfrm>
            <a:off x="47244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.4</a:t>
            </a:r>
          </a:p>
        </p:txBody>
      </p:sp>
      <p:sp>
        <p:nvSpPr>
          <p:cNvPr id="53275" name="Text Box 27"/>
          <p:cNvSpPr txBox="1">
            <a:spLocks noChangeArrowheads="1"/>
          </p:cNvSpPr>
          <p:nvPr/>
        </p:nvSpPr>
        <p:spPr bwMode="auto">
          <a:xfrm>
            <a:off x="6343650" y="5524500"/>
            <a:ext cx="6032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A 1</a:t>
            </a:r>
          </a:p>
          <a:p>
            <a:r>
              <a:rPr lang="en-US">
                <a:latin typeface="Courier New" charset="0"/>
              </a:rPr>
              <a:t>C </a:t>
            </a:r>
          </a:p>
          <a:p>
            <a:r>
              <a:rPr lang="en-US">
                <a:latin typeface="Courier New" charset="0"/>
              </a:rPr>
              <a:t>G</a:t>
            </a:r>
          </a:p>
          <a:p>
            <a:r>
              <a:rPr lang="en-US">
                <a:latin typeface="Courier New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750584636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5105400" y="1130300"/>
            <a:ext cx="142539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AC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>
                <a:latin typeface="Courier New" charset="0"/>
              </a:rPr>
              <a:t>ATG</a:t>
            </a:r>
          </a:p>
          <a:p>
            <a:r>
              <a:rPr lang="en-US">
                <a:latin typeface="Courier New" charset="0"/>
              </a:rPr>
              <a:t>TCA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ACT</a:t>
            </a:r>
            <a:r>
              <a:rPr lang="en-US">
                <a:latin typeface="Courier New" charset="0"/>
              </a:rPr>
              <a:t>ATC</a:t>
            </a:r>
          </a:p>
          <a:p>
            <a:r>
              <a:rPr lang="en-US">
                <a:latin typeface="Courier New" charset="0"/>
              </a:rPr>
              <a:t>ACA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C--</a:t>
            </a:r>
            <a:r>
              <a:rPr lang="en-US">
                <a:latin typeface="Courier New" charset="0"/>
              </a:rPr>
              <a:t>AGC</a:t>
            </a:r>
          </a:p>
          <a:p>
            <a:r>
              <a:rPr lang="en-US">
                <a:latin typeface="Courier New" charset="0"/>
              </a:rPr>
              <a:t>AGA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>
                <a:latin typeface="Courier New" charset="0"/>
              </a:rPr>
              <a:t>ATC</a:t>
            </a:r>
          </a:p>
          <a:p>
            <a:r>
              <a:rPr lang="en-US">
                <a:latin typeface="Courier New" charset="0"/>
              </a:rPr>
              <a:t>ACC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G--</a:t>
            </a:r>
            <a:r>
              <a:rPr lang="en-US">
                <a:latin typeface="Courier New" charset="0"/>
              </a:rPr>
              <a:t>ATC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2230439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>
              <a:latin typeface="Courier New" charset="0"/>
            </a:endParaRPr>
          </a:p>
          <a:p>
            <a:r>
              <a:rPr lang="en-US">
                <a:latin typeface="Courier New" charset="0"/>
              </a:rPr>
              <a:t>C</a:t>
            </a:r>
          </a:p>
          <a:p>
            <a:r>
              <a:rPr lang="en-US">
                <a:latin typeface="Courier New" charset="0"/>
              </a:rPr>
              <a:t>G</a:t>
            </a:r>
          </a:p>
          <a:p>
            <a:r>
              <a:rPr lang="en-US">
                <a:latin typeface="Courier New" charset="0"/>
              </a:rPr>
              <a:t>T .2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3584576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A</a:t>
            </a:r>
          </a:p>
          <a:p>
            <a:r>
              <a:rPr lang="en-US" b="1">
                <a:solidFill>
                  <a:srgbClr val="FF0000"/>
                </a:solidFill>
                <a:latin typeface="Courier New" charset="0"/>
              </a:rPr>
              <a:t>C .8</a:t>
            </a:r>
            <a:endParaRPr lang="en-US">
              <a:latin typeface="Courier New" charset="0"/>
            </a:endParaRPr>
          </a:p>
          <a:p>
            <a:r>
              <a:rPr lang="en-US">
                <a:latin typeface="Courier New" charset="0"/>
              </a:rPr>
              <a:t>G .2</a:t>
            </a:r>
          </a:p>
          <a:p>
            <a:r>
              <a:rPr lang="en-US">
                <a:latin typeface="Courier New" charset="0"/>
              </a:rPr>
              <a:t>T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4989514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>
              <a:latin typeface="Courier New" charset="0"/>
            </a:endParaRPr>
          </a:p>
          <a:p>
            <a:r>
              <a:rPr lang="en-US">
                <a:latin typeface="Courier New" charset="0"/>
              </a:rPr>
              <a:t>C .2</a:t>
            </a:r>
          </a:p>
          <a:p>
            <a:r>
              <a:rPr lang="en-US">
                <a:latin typeface="Courier New" charset="0"/>
              </a:rPr>
              <a:t>G</a:t>
            </a:r>
          </a:p>
          <a:p>
            <a:r>
              <a:rPr lang="en-US">
                <a:latin typeface="Courier New" charset="0"/>
              </a:rPr>
              <a:t>T</a:t>
            </a: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7732714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A</a:t>
            </a:r>
          </a:p>
          <a:p>
            <a:r>
              <a:rPr lang="en-US">
                <a:latin typeface="Courier New" charset="0"/>
              </a:rPr>
              <a:t>C</a:t>
            </a:r>
          </a:p>
          <a:p>
            <a:r>
              <a:rPr lang="en-US">
                <a:latin typeface="Courier New" charset="0"/>
              </a:rPr>
              <a:t>G .2</a:t>
            </a:r>
          </a:p>
          <a:p>
            <a:r>
              <a:rPr lang="en-US">
                <a:latin typeface="Courier New" charset="0"/>
              </a:rPr>
              <a:t>T .8</a:t>
            </a:r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9086851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A</a:t>
            </a:r>
          </a:p>
          <a:p>
            <a:r>
              <a:rPr lang="en-US">
                <a:latin typeface="Courier New" charset="0"/>
              </a:rPr>
              <a:t>C .8</a:t>
            </a:r>
          </a:p>
          <a:p>
            <a:r>
              <a:rPr lang="en-US">
                <a:latin typeface="Courier New" charset="0"/>
              </a:rPr>
              <a:t>G .2</a:t>
            </a:r>
          </a:p>
          <a:p>
            <a:r>
              <a:rPr lang="en-US">
                <a:latin typeface="Courier New" charset="0"/>
              </a:rPr>
              <a:t>T</a:t>
            </a:r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5675314" y="36576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A .2</a:t>
            </a:r>
          </a:p>
          <a:p>
            <a:r>
              <a:rPr lang="en-US">
                <a:latin typeface="Courier New" charset="0"/>
              </a:rPr>
              <a:t>C .4</a:t>
            </a:r>
          </a:p>
          <a:p>
            <a:r>
              <a:rPr lang="en-US">
                <a:latin typeface="Courier New" charset="0"/>
              </a:rPr>
              <a:t>G .2</a:t>
            </a:r>
          </a:p>
          <a:p>
            <a:r>
              <a:rPr lang="en-US">
                <a:latin typeface="Courier New" charset="0"/>
              </a:rPr>
              <a:t>T .2</a:t>
            </a:r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>
            <a:off x="30845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4" name="Text Box 12"/>
          <p:cNvSpPr txBox="1">
            <a:spLocks noChangeArrowheads="1"/>
          </p:cNvSpPr>
          <p:nvPr/>
        </p:nvSpPr>
        <p:spPr bwMode="auto">
          <a:xfrm>
            <a:off x="3008314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urier New" charset="0"/>
              </a:rPr>
              <a:t>1.0</a:t>
            </a:r>
            <a:endParaRPr lang="en-US">
              <a:latin typeface="Courier New" charset="0"/>
            </a:endParaRPr>
          </a:p>
        </p:txBody>
      </p:sp>
      <p:sp>
        <p:nvSpPr>
          <p:cNvPr id="54285" name="Line 13"/>
          <p:cNvSpPr>
            <a:spLocks noChangeShapeType="1"/>
          </p:cNvSpPr>
          <p:nvPr/>
        </p:nvSpPr>
        <p:spPr bwMode="auto">
          <a:xfrm>
            <a:off x="44878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4411664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urier New" charset="0"/>
              </a:rPr>
              <a:t>1.0</a:t>
            </a:r>
            <a:endParaRPr lang="en-US">
              <a:latin typeface="Courier New" charset="0"/>
            </a:endParaRPr>
          </a:p>
        </p:txBody>
      </p:sp>
      <p:sp>
        <p:nvSpPr>
          <p:cNvPr id="54287" name="Line 15"/>
          <p:cNvSpPr>
            <a:spLocks noChangeShapeType="1"/>
          </p:cNvSpPr>
          <p:nvPr/>
        </p:nvSpPr>
        <p:spPr bwMode="auto">
          <a:xfrm>
            <a:off x="58594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8" name="Text Box 16"/>
          <p:cNvSpPr txBox="1">
            <a:spLocks noChangeArrowheads="1"/>
          </p:cNvSpPr>
          <p:nvPr/>
        </p:nvSpPr>
        <p:spPr bwMode="auto">
          <a:xfrm>
            <a:off x="5783263" y="589756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.4</a:t>
            </a:r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>
            <a:off x="71993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0" name="Text Box 18"/>
          <p:cNvSpPr txBox="1">
            <a:spLocks noChangeArrowheads="1"/>
          </p:cNvSpPr>
          <p:nvPr/>
        </p:nvSpPr>
        <p:spPr bwMode="auto">
          <a:xfrm>
            <a:off x="7123114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1.0</a:t>
            </a:r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>
            <a:off x="86026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2" name="Text Box 20"/>
          <p:cNvSpPr txBox="1">
            <a:spLocks noChangeArrowheads="1"/>
          </p:cNvSpPr>
          <p:nvPr/>
        </p:nvSpPr>
        <p:spPr bwMode="auto">
          <a:xfrm>
            <a:off x="8526464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1.0</a:t>
            </a:r>
          </a:p>
        </p:txBody>
      </p:sp>
      <p:sp>
        <p:nvSpPr>
          <p:cNvPr id="54293" name="Line 21"/>
          <p:cNvSpPr>
            <a:spLocks noChangeShapeType="1"/>
          </p:cNvSpPr>
          <p:nvPr/>
        </p:nvSpPr>
        <p:spPr bwMode="auto">
          <a:xfrm flipV="1">
            <a:off x="5294313" y="480377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4" name="Text Box 22"/>
          <p:cNvSpPr txBox="1">
            <a:spLocks noChangeArrowheads="1"/>
          </p:cNvSpPr>
          <p:nvPr/>
        </p:nvSpPr>
        <p:spPr bwMode="auto">
          <a:xfrm>
            <a:off x="4876800" y="4891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.6</a:t>
            </a:r>
          </a:p>
        </p:txBody>
      </p:sp>
      <p:sp>
        <p:nvSpPr>
          <p:cNvPr id="54295" name="Line 23"/>
          <p:cNvSpPr>
            <a:spLocks noChangeShapeType="1"/>
          </p:cNvSpPr>
          <p:nvPr/>
        </p:nvSpPr>
        <p:spPr bwMode="auto">
          <a:xfrm>
            <a:off x="6484938" y="4803775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6" name="Text Box 24"/>
          <p:cNvSpPr txBox="1">
            <a:spLocks noChangeArrowheads="1"/>
          </p:cNvSpPr>
          <p:nvPr/>
        </p:nvSpPr>
        <p:spPr bwMode="auto">
          <a:xfrm>
            <a:off x="6553200" y="4800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.6</a:t>
            </a:r>
          </a:p>
        </p:txBody>
      </p:sp>
      <p:sp>
        <p:nvSpPr>
          <p:cNvPr id="54297" name="Freeform 25"/>
          <p:cNvSpPr>
            <a:spLocks/>
          </p:cNvSpPr>
          <p:nvPr/>
        </p:nvSpPr>
        <p:spPr bwMode="auto">
          <a:xfrm>
            <a:off x="5181601" y="3389313"/>
            <a:ext cx="593725" cy="793750"/>
          </a:xfrm>
          <a:custGeom>
            <a:avLst/>
            <a:gdLst>
              <a:gd name="T0" fmla="*/ 253 w 374"/>
              <a:gd name="T1" fmla="*/ 500 h 500"/>
              <a:gd name="T2" fmla="*/ 27 w 374"/>
              <a:gd name="T3" fmla="*/ 430 h 500"/>
              <a:gd name="T4" fmla="*/ 9 w 374"/>
              <a:gd name="T5" fmla="*/ 378 h 500"/>
              <a:gd name="T6" fmla="*/ 0 w 374"/>
              <a:gd name="T7" fmla="*/ 352 h 500"/>
              <a:gd name="T8" fmla="*/ 9 w 374"/>
              <a:gd name="T9" fmla="*/ 196 h 500"/>
              <a:gd name="T10" fmla="*/ 70 w 374"/>
              <a:gd name="T11" fmla="*/ 100 h 500"/>
              <a:gd name="T12" fmla="*/ 200 w 374"/>
              <a:gd name="T13" fmla="*/ 4 h 500"/>
              <a:gd name="T14" fmla="*/ 287 w 374"/>
              <a:gd name="T15" fmla="*/ 13 h 500"/>
              <a:gd name="T16" fmla="*/ 348 w 374"/>
              <a:gd name="T17" fmla="*/ 74 h 500"/>
              <a:gd name="T18" fmla="*/ 374 w 374"/>
              <a:gd name="T19" fmla="*/ 11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4" h="500">
                <a:moveTo>
                  <a:pt x="253" y="500"/>
                </a:moveTo>
                <a:cubicBezTo>
                  <a:pt x="181" y="480"/>
                  <a:pt x="89" y="473"/>
                  <a:pt x="27" y="430"/>
                </a:cubicBezTo>
                <a:cubicBezTo>
                  <a:pt x="21" y="412"/>
                  <a:pt x="15" y="395"/>
                  <a:pt x="9" y="378"/>
                </a:cubicBezTo>
                <a:cubicBezTo>
                  <a:pt x="6" y="369"/>
                  <a:pt x="0" y="352"/>
                  <a:pt x="0" y="352"/>
                </a:cubicBezTo>
                <a:cubicBezTo>
                  <a:pt x="3" y="300"/>
                  <a:pt x="3" y="247"/>
                  <a:pt x="9" y="196"/>
                </a:cubicBezTo>
                <a:cubicBezTo>
                  <a:pt x="12" y="163"/>
                  <a:pt x="61" y="110"/>
                  <a:pt x="70" y="100"/>
                </a:cubicBezTo>
                <a:cubicBezTo>
                  <a:pt x="114" y="46"/>
                  <a:pt x="131" y="18"/>
                  <a:pt x="200" y="4"/>
                </a:cubicBezTo>
                <a:cubicBezTo>
                  <a:pt x="229" y="7"/>
                  <a:pt x="260" y="0"/>
                  <a:pt x="287" y="13"/>
                </a:cubicBezTo>
                <a:cubicBezTo>
                  <a:pt x="312" y="25"/>
                  <a:pt x="348" y="74"/>
                  <a:pt x="348" y="74"/>
                </a:cubicBezTo>
                <a:cubicBezTo>
                  <a:pt x="359" y="107"/>
                  <a:pt x="350" y="93"/>
                  <a:pt x="374" y="11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8" name="Text Box 26"/>
          <p:cNvSpPr txBox="1">
            <a:spLocks noChangeArrowheads="1"/>
          </p:cNvSpPr>
          <p:nvPr/>
        </p:nvSpPr>
        <p:spPr bwMode="auto">
          <a:xfrm>
            <a:off x="47244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.4</a:t>
            </a:r>
          </a:p>
        </p:txBody>
      </p:sp>
      <p:sp>
        <p:nvSpPr>
          <p:cNvPr id="54299" name="Text Box 27"/>
          <p:cNvSpPr txBox="1">
            <a:spLocks noChangeArrowheads="1"/>
          </p:cNvSpPr>
          <p:nvPr/>
        </p:nvSpPr>
        <p:spPr bwMode="auto">
          <a:xfrm>
            <a:off x="6343650" y="5524500"/>
            <a:ext cx="6032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A 1</a:t>
            </a:r>
          </a:p>
          <a:p>
            <a:r>
              <a:rPr lang="en-US">
                <a:latin typeface="Courier New" charset="0"/>
              </a:rPr>
              <a:t>C </a:t>
            </a:r>
          </a:p>
          <a:p>
            <a:r>
              <a:rPr lang="en-US">
                <a:latin typeface="Courier New" charset="0"/>
              </a:rPr>
              <a:t>G</a:t>
            </a:r>
          </a:p>
          <a:p>
            <a:r>
              <a:rPr lang="en-US">
                <a:latin typeface="Courier New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713960989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5105400" y="1130300"/>
            <a:ext cx="142539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ACA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A</a:t>
            </a:r>
            <a:r>
              <a:rPr lang="en-US">
                <a:latin typeface="Courier New" charset="0"/>
              </a:rPr>
              <a:t>TG</a:t>
            </a:r>
          </a:p>
          <a:p>
            <a:r>
              <a:rPr lang="en-US">
                <a:latin typeface="Courier New" charset="0"/>
              </a:rPr>
              <a:t>TCA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ACT</a:t>
            </a:r>
            <a:r>
              <a:rPr lang="en-US">
                <a:latin typeface="Courier New" charset="0"/>
              </a:rPr>
              <a:t>ATC</a:t>
            </a:r>
          </a:p>
          <a:p>
            <a:r>
              <a:rPr lang="en-US">
                <a:latin typeface="Courier New" charset="0"/>
              </a:rPr>
              <a:t>ACA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C--</a:t>
            </a:r>
            <a:r>
              <a:rPr lang="en-US">
                <a:latin typeface="Courier New" charset="0"/>
              </a:rPr>
              <a:t>AGC</a:t>
            </a:r>
          </a:p>
          <a:p>
            <a:r>
              <a:rPr lang="en-US">
                <a:latin typeface="Courier New" charset="0"/>
              </a:rPr>
              <a:t>AGA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>
                <a:latin typeface="Courier New" charset="0"/>
              </a:rPr>
              <a:t>ATC</a:t>
            </a:r>
          </a:p>
          <a:p>
            <a:r>
              <a:rPr lang="en-US">
                <a:latin typeface="Courier New" charset="0"/>
              </a:rPr>
              <a:t>ACC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G--</a:t>
            </a:r>
            <a:r>
              <a:rPr lang="en-US">
                <a:latin typeface="Courier New" charset="0"/>
              </a:rPr>
              <a:t>ATC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2230439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>
              <a:latin typeface="Courier New" charset="0"/>
            </a:endParaRPr>
          </a:p>
          <a:p>
            <a:r>
              <a:rPr lang="en-US">
                <a:latin typeface="Courier New" charset="0"/>
              </a:rPr>
              <a:t>C</a:t>
            </a:r>
          </a:p>
          <a:p>
            <a:r>
              <a:rPr lang="en-US">
                <a:latin typeface="Courier New" charset="0"/>
              </a:rPr>
              <a:t>G</a:t>
            </a:r>
          </a:p>
          <a:p>
            <a:r>
              <a:rPr lang="en-US">
                <a:latin typeface="Courier New" charset="0"/>
              </a:rPr>
              <a:t>T .2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3584576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A</a:t>
            </a:r>
          </a:p>
          <a:p>
            <a:r>
              <a:rPr lang="en-US" b="1">
                <a:solidFill>
                  <a:srgbClr val="FF0000"/>
                </a:solidFill>
                <a:latin typeface="Courier New" charset="0"/>
              </a:rPr>
              <a:t>C .8</a:t>
            </a:r>
            <a:endParaRPr lang="en-US">
              <a:latin typeface="Courier New" charset="0"/>
            </a:endParaRPr>
          </a:p>
          <a:p>
            <a:r>
              <a:rPr lang="en-US">
                <a:latin typeface="Courier New" charset="0"/>
              </a:rPr>
              <a:t>G .2</a:t>
            </a:r>
          </a:p>
          <a:p>
            <a:r>
              <a:rPr lang="en-US">
                <a:latin typeface="Courier New" charset="0"/>
              </a:rPr>
              <a:t>T</a:t>
            </a: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4989514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>
              <a:latin typeface="Courier New" charset="0"/>
            </a:endParaRPr>
          </a:p>
          <a:p>
            <a:r>
              <a:rPr lang="en-US">
                <a:latin typeface="Courier New" charset="0"/>
              </a:rPr>
              <a:t>C .2</a:t>
            </a:r>
          </a:p>
          <a:p>
            <a:r>
              <a:rPr lang="en-US">
                <a:latin typeface="Courier New" charset="0"/>
              </a:rPr>
              <a:t>G</a:t>
            </a:r>
          </a:p>
          <a:p>
            <a:r>
              <a:rPr lang="en-US">
                <a:latin typeface="Courier New" charset="0"/>
              </a:rPr>
              <a:t>T</a:t>
            </a:r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6343650" y="5524500"/>
            <a:ext cx="6032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urier New" charset="0"/>
              </a:rPr>
              <a:t>A 1</a:t>
            </a:r>
            <a:endParaRPr lang="en-US">
              <a:latin typeface="Courier New" charset="0"/>
            </a:endParaRPr>
          </a:p>
          <a:p>
            <a:r>
              <a:rPr lang="en-US">
                <a:latin typeface="Courier New" charset="0"/>
              </a:rPr>
              <a:t>C </a:t>
            </a:r>
          </a:p>
          <a:p>
            <a:r>
              <a:rPr lang="en-US">
                <a:latin typeface="Courier New" charset="0"/>
              </a:rPr>
              <a:t>G</a:t>
            </a:r>
          </a:p>
          <a:p>
            <a:r>
              <a:rPr lang="en-US">
                <a:latin typeface="Courier New" charset="0"/>
              </a:rPr>
              <a:t>T</a:t>
            </a:r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7732714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A</a:t>
            </a:r>
          </a:p>
          <a:p>
            <a:r>
              <a:rPr lang="en-US">
                <a:latin typeface="Courier New" charset="0"/>
              </a:rPr>
              <a:t>C</a:t>
            </a:r>
          </a:p>
          <a:p>
            <a:r>
              <a:rPr lang="en-US">
                <a:latin typeface="Courier New" charset="0"/>
              </a:rPr>
              <a:t>G .2</a:t>
            </a:r>
          </a:p>
          <a:p>
            <a:r>
              <a:rPr lang="en-US">
                <a:latin typeface="Courier New" charset="0"/>
              </a:rPr>
              <a:t>T .8</a:t>
            </a:r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9086851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A</a:t>
            </a:r>
          </a:p>
          <a:p>
            <a:r>
              <a:rPr lang="en-US">
                <a:latin typeface="Courier New" charset="0"/>
              </a:rPr>
              <a:t>C .8</a:t>
            </a:r>
          </a:p>
          <a:p>
            <a:r>
              <a:rPr lang="en-US">
                <a:latin typeface="Courier New" charset="0"/>
              </a:rPr>
              <a:t>G .2</a:t>
            </a:r>
          </a:p>
          <a:p>
            <a:r>
              <a:rPr lang="en-US">
                <a:latin typeface="Courier New" charset="0"/>
              </a:rPr>
              <a:t>T</a:t>
            </a: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5675314" y="36576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A .2</a:t>
            </a:r>
          </a:p>
          <a:p>
            <a:r>
              <a:rPr lang="en-US">
                <a:latin typeface="Courier New" charset="0"/>
              </a:rPr>
              <a:t>C .4</a:t>
            </a:r>
          </a:p>
          <a:p>
            <a:r>
              <a:rPr lang="en-US">
                <a:latin typeface="Courier New" charset="0"/>
              </a:rPr>
              <a:t>G .2</a:t>
            </a:r>
          </a:p>
          <a:p>
            <a:r>
              <a:rPr lang="en-US">
                <a:latin typeface="Courier New" charset="0"/>
              </a:rPr>
              <a:t>T .2</a:t>
            </a:r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30845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3008314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44878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0" name="Text Box 14"/>
          <p:cNvSpPr txBox="1">
            <a:spLocks noChangeArrowheads="1"/>
          </p:cNvSpPr>
          <p:nvPr/>
        </p:nvSpPr>
        <p:spPr bwMode="auto">
          <a:xfrm>
            <a:off x="4411664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5311" name="Line 15"/>
          <p:cNvSpPr>
            <a:spLocks noChangeShapeType="1"/>
          </p:cNvSpPr>
          <p:nvPr/>
        </p:nvSpPr>
        <p:spPr bwMode="auto">
          <a:xfrm>
            <a:off x="58594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2" name="Text Box 16"/>
          <p:cNvSpPr txBox="1">
            <a:spLocks noChangeArrowheads="1"/>
          </p:cNvSpPr>
          <p:nvPr/>
        </p:nvSpPr>
        <p:spPr bwMode="auto">
          <a:xfrm>
            <a:off x="5783263" y="589756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urier New" charset="0"/>
              </a:rPr>
              <a:t>.4</a:t>
            </a:r>
            <a:endParaRPr lang="en-US">
              <a:latin typeface="Courier New" charset="0"/>
            </a:endParaRPr>
          </a:p>
        </p:txBody>
      </p:sp>
      <p:sp>
        <p:nvSpPr>
          <p:cNvPr id="55313" name="Line 17"/>
          <p:cNvSpPr>
            <a:spLocks noChangeShapeType="1"/>
          </p:cNvSpPr>
          <p:nvPr/>
        </p:nvSpPr>
        <p:spPr bwMode="auto">
          <a:xfrm>
            <a:off x="71993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4" name="Text Box 18"/>
          <p:cNvSpPr txBox="1">
            <a:spLocks noChangeArrowheads="1"/>
          </p:cNvSpPr>
          <p:nvPr/>
        </p:nvSpPr>
        <p:spPr bwMode="auto">
          <a:xfrm>
            <a:off x="7123114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1.0</a:t>
            </a:r>
          </a:p>
        </p:txBody>
      </p:sp>
      <p:sp>
        <p:nvSpPr>
          <p:cNvPr id="55315" name="Line 19"/>
          <p:cNvSpPr>
            <a:spLocks noChangeShapeType="1"/>
          </p:cNvSpPr>
          <p:nvPr/>
        </p:nvSpPr>
        <p:spPr bwMode="auto">
          <a:xfrm>
            <a:off x="86026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6" name="Text Box 20"/>
          <p:cNvSpPr txBox="1">
            <a:spLocks noChangeArrowheads="1"/>
          </p:cNvSpPr>
          <p:nvPr/>
        </p:nvSpPr>
        <p:spPr bwMode="auto">
          <a:xfrm>
            <a:off x="8526464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1.0</a:t>
            </a:r>
          </a:p>
        </p:txBody>
      </p:sp>
      <p:sp>
        <p:nvSpPr>
          <p:cNvPr id="55317" name="Line 21"/>
          <p:cNvSpPr>
            <a:spLocks noChangeShapeType="1"/>
          </p:cNvSpPr>
          <p:nvPr/>
        </p:nvSpPr>
        <p:spPr bwMode="auto">
          <a:xfrm flipV="1">
            <a:off x="5294313" y="480377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8" name="Text Box 22"/>
          <p:cNvSpPr txBox="1">
            <a:spLocks noChangeArrowheads="1"/>
          </p:cNvSpPr>
          <p:nvPr/>
        </p:nvSpPr>
        <p:spPr bwMode="auto">
          <a:xfrm>
            <a:off x="4876800" y="4891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.6</a:t>
            </a:r>
          </a:p>
        </p:txBody>
      </p:sp>
      <p:sp>
        <p:nvSpPr>
          <p:cNvPr id="55319" name="Line 23"/>
          <p:cNvSpPr>
            <a:spLocks noChangeShapeType="1"/>
          </p:cNvSpPr>
          <p:nvPr/>
        </p:nvSpPr>
        <p:spPr bwMode="auto">
          <a:xfrm>
            <a:off x="6484938" y="4803775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0" name="Text Box 24"/>
          <p:cNvSpPr txBox="1">
            <a:spLocks noChangeArrowheads="1"/>
          </p:cNvSpPr>
          <p:nvPr/>
        </p:nvSpPr>
        <p:spPr bwMode="auto">
          <a:xfrm>
            <a:off x="6553200" y="4800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.6</a:t>
            </a:r>
          </a:p>
        </p:txBody>
      </p:sp>
      <p:sp>
        <p:nvSpPr>
          <p:cNvPr id="55321" name="Freeform 25"/>
          <p:cNvSpPr>
            <a:spLocks/>
          </p:cNvSpPr>
          <p:nvPr/>
        </p:nvSpPr>
        <p:spPr bwMode="auto">
          <a:xfrm>
            <a:off x="5181601" y="3389313"/>
            <a:ext cx="593725" cy="793750"/>
          </a:xfrm>
          <a:custGeom>
            <a:avLst/>
            <a:gdLst>
              <a:gd name="T0" fmla="*/ 253 w 374"/>
              <a:gd name="T1" fmla="*/ 500 h 500"/>
              <a:gd name="T2" fmla="*/ 27 w 374"/>
              <a:gd name="T3" fmla="*/ 430 h 500"/>
              <a:gd name="T4" fmla="*/ 9 w 374"/>
              <a:gd name="T5" fmla="*/ 378 h 500"/>
              <a:gd name="T6" fmla="*/ 0 w 374"/>
              <a:gd name="T7" fmla="*/ 352 h 500"/>
              <a:gd name="T8" fmla="*/ 9 w 374"/>
              <a:gd name="T9" fmla="*/ 196 h 500"/>
              <a:gd name="T10" fmla="*/ 70 w 374"/>
              <a:gd name="T11" fmla="*/ 100 h 500"/>
              <a:gd name="T12" fmla="*/ 200 w 374"/>
              <a:gd name="T13" fmla="*/ 4 h 500"/>
              <a:gd name="T14" fmla="*/ 287 w 374"/>
              <a:gd name="T15" fmla="*/ 13 h 500"/>
              <a:gd name="T16" fmla="*/ 348 w 374"/>
              <a:gd name="T17" fmla="*/ 74 h 500"/>
              <a:gd name="T18" fmla="*/ 374 w 374"/>
              <a:gd name="T19" fmla="*/ 11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4" h="500">
                <a:moveTo>
                  <a:pt x="253" y="500"/>
                </a:moveTo>
                <a:cubicBezTo>
                  <a:pt x="181" y="480"/>
                  <a:pt x="89" y="473"/>
                  <a:pt x="27" y="430"/>
                </a:cubicBezTo>
                <a:cubicBezTo>
                  <a:pt x="21" y="412"/>
                  <a:pt x="15" y="395"/>
                  <a:pt x="9" y="378"/>
                </a:cubicBezTo>
                <a:cubicBezTo>
                  <a:pt x="6" y="369"/>
                  <a:pt x="0" y="352"/>
                  <a:pt x="0" y="352"/>
                </a:cubicBezTo>
                <a:cubicBezTo>
                  <a:pt x="3" y="300"/>
                  <a:pt x="3" y="247"/>
                  <a:pt x="9" y="196"/>
                </a:cubicBezTo>
                <a:cubicBezTo>
                  <a:pt x="12" y="163"/>
                  <a:pt x="61" y="110"/>
                  <a:pt x="70" y="100"/>
                </a:cubicBezTo>
                <a:cubicBezTo>
                  <a:pt x="114" y="46"/>
                  <a:pt x="131" y="18"/>
                  <a:pt x="200" y="4"/>
                </a:cubicBezTo>
                <a:cubicBezTo>
                  <a:pt x="229" y="7"/>
                  <a:pt x="260" y="0"/>
                  <a:pt x="287" y="13"/>
                </a:cubicBezTo>
                <a:cubicBezTo>
                  <a:pt x="312" y="25"/>
                  <a:pt x="348" y="74"/>
                  <a:pt x="348" y="74"/>
                </a:cubicBezTo>
                <a:cubicBezTo>
                  <a:pt x="359" y="107"/>
                  <a:pt x="350" y="93"/>
                  <a:pt x="374" y="11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2" name="Text Box 26"/>
          <p:cNvSpPr txBox="1">
            <a:spLocks noChangeArrowheads="1"/>
          </p:cNvSpPr>
          <p:nvPr/>
        </p:nvSpPr>
        <p:spPr bwMode="auto">
          <a:xfrm>
            <a:off x="47244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.4</a:t>
            </a:r>
          </a:p>
        </p:txBody>
      </p:sp>
    </p:spTree>
    <p:extLst>
      <p:ext uri="{BB962C8B-B14F-4D97-AF65-F5344CB8AC3E}">
        <p14:creationId xmlns:p14="http://schemas.microsoft.com/office/powerpoint/2010/main" val="289345971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5105400" y="1130300"/>
            <a:ext cx="142539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Courier New" charset="0"/>
              </a:rPr>
              <a:t>ACA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 dirty="0">
                <a:latin typeface="Courier New" charset="0"/>
              </a:rPr>
              <a:t>A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T</a:t>
            </a:r>
            <a:r>
              <a:rPr lang="en-US" dirty="0">
                <a:latin typeface="Courier New" charset="0"/>
              </a:rPr>
              <a:t>G</a:t>
            </a:r>
          </a:p>
          <a:p>
            <a:r>
              <a:rPr lang="en-US" dirty="0">
                <a:latin typeface="Courier New" charset="0"/>
              </a:rPr>
              <a:t>TCA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ACT</a:t>
            </a:r>
            <a:r>
              <a:rPr lang="en-US" dirty="0">
                <a:latin typeface="Courier New" charset="0"/>
              </a:rPr>
              <a:t>ATC</a:t>
            </a:r>
          </a:p>
          <a:p>
            <a:r>
              <a:rPr lang="en-US" dirty="0">
                <a:latin typeface="Courier New" charset="0"/>
              </a:rPr>
              <a:t>ACA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C--</a:t>
            </a:r>
            <a:r>
              <a:rPr lang="en-US" dirty="0">
                <a:latin typeface="Courier New" charset="0"/>
              </a:rPr>
              <a:t>AGC</a:t>
            </a:r>
          </a:p>
          <a:p>
            <a:r>
              <a:rPr lang="en-US" dirty="0">
                <a:latin typeface="Courier New" charset="0"/>
              </a:rPr>
              <a:t>AGA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 dirty="0">
                <a:latin typeface="Courier New" charset="0"/>
              </a:rPr>
              <a:t>ATC</a:t>
            </a:r>
          </a:p>
          <a:p>
            <a:r>
              <a:rPr lang="en-US" dirty="0">
                <a:latin typeface="Courier New" charset="0"/>
              </a:rPr>
              <a:t>ACC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G--</a:t>
            </a:r>
            <a:r>
              <a:rPr lang="en-US" dirty="0">
                <a:latin typeface="Courier New" charset="0"/>
              </a:rPr>
              <a:t>ATC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2230439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>
              <a:latin typeface="Courier New" charset="0"/>
            </a:endParaRPr>
          </a:p>
          <a:p>
            <a:r>
              <a:rPr lang="en-US">
                <a:latin typeface="Courier New" charset="0"/>
              </a:rPr>
              <a:t>C</a:t>
            </a:r>
          </a:p>
          <a:p>
            <a:r>
              <a:rPr lang="en-US">
                <a:latin typeface="Courier New" charset="0"/>
              </a:rPr>
              <a:t>G</a:t>
            </a:r>
          </a:p>
          <a:p>
            <a:r>
              <a:rPr lang="en-US">
                <a:latin typeface="Courier New" charset="0"/>
              </a:rPr>
              <a:t>T .2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3584576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A</a:t>
            </a:r>
          </a:p>
          <a:p>
            <a:r>
              <a:rPr lang="en-US" b="1">
                <a:solidFill>
                  <a:srgbClr val="FF0000"/>
                </a:solidFill>
                <a:latin typeface="Courier New" charset="0"/>
              </a:rPr>
              <a:t>C .8</a:t>
            </a:r>
          </a:p>
          <a:p>
            <a:r>
              <a:rPr lang="en-US">
                <a:latin typeface="Courier New" charset="0"/>
              </a:rPr>
              <a:t>G .2</a:t>
            </a:r>
          </a:p>
          <a:p>
            <a:r>
              <a:rPr lang="en-US">
                <a:latin typeface="Courier New" charset="0"/>
              </a:rPr>
              <a:t>T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4989514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>
              <a:latin typeface="Courier New" charset="0"/>
            </a:endParaRPr>
          </a:p>
          <a:p>
            <a:r>
              <a:rPr lang="en-US">
                <a:latin typeface="Courier New" charset="0"/>
              </a:rPr>
              <a:t>C .2</a:t>
            </a:r>
          </a:p>
          <a:p>
            <a:r>
              <a:rPr lang="en-US">
                <a:latin typeface="Courier New" charset="0"/>
              </a:rPr>
              <a:t>G</a:t>
            </a:r>
          </a:p>
          <a:p>
            <a:r>
              <a:rPr lang="en-US">
                <a:latin typeface="Courier New" charset="0"/>
              </a:rPr>
              <a:t>T</a:t>
            </a:r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7732714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A</a:t>
            </a:r>
          </a:p>
          <a:p>
            <a:r>
              <a:rPr lang="en-US">
                <a:latin typeface="Courier New" charset="0"/>
              </a:rPr>
              <a:t>C</a:t>
            </a:r>
          </a:p>
          <a:p>
            <a:r>
              <a:rPr lang="en-US">
                <a:latin typeface="Courier New" charset="0"/>
              </a:rPr>
              <a:t>G .2</a:t>
            </a:r>
          </a:p>
          <a:p>
            <a:r>
              <a:rPr lang="en-US" b="1">
                <a:solidFill>
                  <a:srgbClr val="FF0000"/>
                </a:solidFill>
                <a:latin typeface="Courier New" charset="0"/>
              </a:rPr>
              <a:t>T .8</a:t>
            </a:r>
            <a:endParaRPr lang="en-US">
              <a:latin typeface="Courier New" charset="0"/>
            </a:endParaRPr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9086851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A</a:t>
            </a:r>
          </a:p>
          <a:p>
            <a:r>
              <a:rPr lang="en-US">
                <a:latin typeface="Courier New" charset="0"/>
              </a:rPr>
              <a:t>C .8</a:t>
            </a:r>
          </a:p>
          <a:p>
            <a:r>
              <a:rPr lang="en-US">
                <a:latin typeface="Courier New" charset="0"/>
              </a:rPr>
              <a:t>G .2</a:t>
            </a:r>
          </a:p>
          <a:p>
            <a:r>
              <a:rPr lang="en-US">
                <a:latin typeface="Courier New" charset="0"/>
              </a:rPr>
              <a:t>T</a:t>
            </a:r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5675314" y="36576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A .2</a:t>
            </a:r>
          </a:p>
          <a:p>
            <a:r>
              <a:rPr lang="en-US">
                <a:latin typeface="Courier New" charset="0"/>
              </a:rPr>
              <a:t>C .4</a:t>
            </a:r>
          </a:p>
          <a:p>
            <a:r>
              <a:rPr lang="en-US">
                <a:latin typeface="Courier New" charset="0"/>
              </a:rPr>
              <a:t>G .2</a:t>
            </a:r>
          </a:p>
          <a:p>
            <a:r>
              <a:rPr lang="en-US">
                <a:latin typeface="Courier New" charset="0"/>
              </a:rPr>
              <a:t>T .2</a:t>
            </a:r>
          </a:p>
        </p:txBody>
      </p:sp>
      <p:sp>
        <p:nvSpPr>
          <p:cNvPr id="56331" name="Line 11"/>
          <p:cNvSpPr>
            <a:spLocks noChangeShapeType="1"/>
          </p:cNvSpPr>
          <p:nvPr/>
        </p:nvSpPr>
        <p:spPr bwMode="auto">
          <a:xfrm>
            <a:off x="30845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3008314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6333" name="Line 13"/>
          <p:cNvSpPr>
            <a:spLocks noChangeShapeType="1"/>
          </p:cNvSpPr>
          <p:nvPr/>
        </p:nvSpPr>
        <p:spPr bwMode="auto">
          <a:xfrm>
            <a:off x="44878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4" name="Text Box 14"/>
          <p:cNvSpPr txBox="1">
            <a:spLocks noChangeArrowheads="1"/>
          </p:cNvSpPr>
          <p:nvPr/>
        </p:nvSpPr>
        <p:spPr bwMode="auto">
          <a:xfrm>
            <a:off x="4411664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6335" name="Line 15"/>
          <p:cNvSpPr>
            <a:spLocks noChangeShapeType="1"/>
          </p:cNvSpPr>
          <p:nvPr/>
        </p:nvSpPr>
        <p:spPr bwMode="auto">
          <a:xfrm>
            <a:off x="58594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6" name="Text Box 16"/>
          <p:cNvSpPr txBox="1">
            <a:spLocks noChangeArrowheads="1"/>
          </p:cNvSpPr>
          <p:nvPr/>
        </p:nvSpPr>
        <p:spPr bwMode="auto">
          <a:xfrm>
            <a:off x="5783263" y="589756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urier New" charset="0"/>
              </a:rPr>
              <a:t>.4</a:t>
            </a:r>
          </a:p>
        </p:txBody>
      </p:sp>
      <p:sp>
        <p:nvSpPr>
          <p:cNvPr id="56337" name="Line 17"/>
          <p:cNvSpPr>
            <a:spLocks noChangeShapeType="1"/>
          </p:cNvSpPr>
          <p:nvPr/>
        </p:nvSpPr>
        <p:spPr bwMode="auto">
          <a:xfrm>
            <a:off x="71993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8" name="Text Box 18"/>
          <p:cNvSpPr txBox="1">
            <a:spLocks noChangeArrowheads="1"/>
          </p:cNvSpPr>
          <p:nvPr/>
        </p:nvSpPr>
        <p:spPr bwMode="auto">
          <a:xfrm>
            <a:off x="7123114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6339" name="Line 19"/>
          <p:cNvSpPr>
            <a:spLocks noChangeShapeType="1"/>
          </p:cNvSpPr>
          <p:nvPr/>
        </p:nvSpPr>
        <p:spPr bwMode="auto">
          <a:xfrm>
            <a:off x="86026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0" name="Text Box 20"/>
          <p:cNvSpPr txBox="1">
            <a:spLocks noChangeArrowheads="1"/>
          </p:cNvSpPr>
          <p:nvPr/>
        </p:nvSpPr>
        <p:spPr bwMode="auto">
          <a:xfrm>
            <a:off x="8526464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1.0</a:t>
            </a:r>
          </a:p>
        </p:txBody>
      </p:sp>
      <p:sp>
        <p:nvSpPr>
          <p:cNvPr id="56341" name="Line 21"/>
          <p:cNvSpPr>
            <a:spLocks noChangeShapeType="1"/>
          </p:cNvSpPr>
          <p:nvPr/>
        </p:nvSpPr>
        <p:spPr bwMode="auto">
          <a:xfrm flipV="1">
            <a:off x="5294313" y="480377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2" name="Text Box 22"/>
          <p:cNvSpPr txBox="1">
            <a:spLocks noChangeArrowheads="1"/>
          </p:cNvSpPr>
          <p:nvPr/>
        </p:nvSpPr>
        <p:spPr bwMode="auto">
          <a:xfrm>
            <a:off x="4876800" y="4891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.6</a:t>
            </a:r>
          </a:p>
        </p:txBody>
      </p:sp>
      <p:sp>
        <p:nvSpPr>
          <p:cNvPr id="56343" name="Line 23"/>
          <p:cNvSpPr>
            <a:spLocks noChangeShapeType="1"/>
          </p:cNvSpPr>
          <p:nvPr/>
        </p:nvSpPr>
        <p:spPr bwMode="auto">
          <a:xfrm>
            <a:off x="6484938" y="4803775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4" name="Text Box 24"/>
          <p:cNvSpPr txBox="1">
            <a:spLocks noChangeArrowheads="1"/>
          </p:cNvSpPr>
          <p:nvPr/>
        </p:nvSpPr>
        <p:spPr bwMode="auto">
          <a:xfrm>
            <a:off x="6553200" y="4800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.6</a:t>
            </a:r>
          </a:p>
        </p:txBody>
      </p:sp>
      <p:sp>
        <p:nvSpPr>
          <p:cNvPr id="56345" name="Freeform 25"/>
          <p:cNvSpPr>
            <a:spLocks/>
          </p:cNvSpPr>
          <p:nvPr/>
        </p:nvSpPr>
        <p:spPr bwMode="auto">
          <a:xfrm>
            <a:off x="5181601" y="3389313"/>
            <a:ext cx="593725" cy="793750"/>
          </a:xfrm>
          <a:custGeom>
            <a:avLst/>
            <a:gdLst>
              <a:gd name="T0" fmla="*/ 253 w 374"/>
              <a:gd name="T1" fmla="*/ 500 h 500"/>
              <a:gd name="T2" fmla="*/ 27 w 374"/>
              <a:gd name="T3" fmla="*/ 430 h 500"/>
              <a:gd name="T4" fmla="*/ 9 w 374"/>
              <a:gd name="T5" fmla="*/ 378 h 500"/>
              <a:gd name="T6" fmla="*/ 0 w 374"/>
              <a:gd name="T7" fmla="*/ 352 h 500"/>
              <a:gd name="T8" fmla="*/ 9 w 374"/>
              <a:gd name="T9" fmla="*/ 196 h 500"/>
              <a:gd name="T10" fmla="*/ 70 w 374"/>
              <a:gd name="T11" fmla="*/ 100 h 500"/>
              <a:gd name="T12" fmla="*/ 200 w 374"/>
              <a:gd name="T13" fmla="*/ 4 h 500"/>
              <a:gd name="T14" fmla="*/ 287 w 374"/>
              <a:gd name="T15" fmla="*/ 13 h 500"/>
              <a:gd name="T16" fmla="*/ 348 w 374"/>
              <a:gd name="T17" fmla="*/ 74 h 500"/>
              <a:gd name="T18" fmla="*/ 374 w 374"/>
              <a:gd name="T19" fmla="*/ 11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4" h="500">
                <a:moveTo>
                  <a:pt x="253" y="500"/>
                </a:moveTo>
                <a:cubicBezTo>
                  <a:pt x="181" y="480"/>
                  <a:pt x="89" y="473"/>
                  <a:pt x="27" y="430"/>
                </a:cubicBezTo>
                <a:cubicBezTo>
                  <a:pt x="21" y="412"/>
                  <a:pt x="15" y="395"/>
                  <a:pt x="9" y="378"/>
                </a:cubicBezTo>
                <a:cubicBezTo>
                  <a:pt x="6" y="369"/>
                  <a:pt x="0" y="352"/>
                  <a:pt x="0" y="352"/>
                </a:cubicBezTo>
                <a:cubicBezTo>
                  <a:pt x="3" y="300"/>
                  <a:pt x="3" y="247"/>
                  <a:pt x="9" y="196"/>
                </a:cubicBezTo>
                <a:cubicBezTo>
                  <a:pt x="12" y="163"/>
                  <a:pt x="61" y="110"/>
                  <a:pt x="70" y="100"/>
                </a:cubicBezTo>
                <a:cubicBezTo>
                  <a:pt x="114" y="46"/>
                  <a:pt x="131" y="18"/>
                  <a:pt x="200" y="4"/>
                </a:cubicBezTo>
                <a:cubicBezTo>
                  <a:pt x="229" y="7"/>
                  <a:pt x="260" y="0"/>
                  <a:pt x="287" y="13"/>
                </a:cubicBezTo>
                <a:cubicBezTo>
                  <a:pt x="312" y="25"/>
                  <a:pt x="348" y="74"/>
                  <a:pt x="348" y="74"/>
                </a:cubicBezTo>
                <a:cubicBezTo>
                  <a:pt x="359" y="107"/>
                  <a:pt x="350" y="93"/>
                  <a:pt x="374" y="11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6" name="Text Box 26"/>
          <p:cNvSpPr txBox="1">
            <a:spLocks noChangeArrowheads="1"/>
          </p:cNvSpPr>
          <p:nvPr/>
        </p:nvSpPr>
        <p:spPr bwMode="auto">
          <a:xfrm>
            <a:off x="47244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.4</a:t>
            </a:r>
          </a:p>
        </p:txBody>
      </p:sp>
      <p:sp>
        <p:nvSpPr>
          <p:cNvPr id="56347" name="Text Box 27"/>
          <p:cNvSpPr txBox="1">
            <a:spLocks noChangeArrowheads="1"/>
          </p:cNvSpPr>
          <p:nvPr/>
        </p:nvSpPr>
        <p:spPr bwMode="auto">
          <a:xfrm>
            <a:off x="6343650" y="5524500"/>
            <a:ext cx="6032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urier New" charset="0"/>
              </a:rPr>
              <a:t>A 1</a:t>
            </a:r>
          </a:p>
          <a:p>
            <a:r>
              <a:rPr lang="en-US">
                <a:latin typeface="Courier New" charset="0"/>
              </a:rPr>
              <a:t>C </a:t>
            </a:r>
          </a:p>
          <a:p>
            <a:r>
              <a:rPr lang="en-US">
                <a:latin typeface="Courier New" charset="0"/>
              </a:rPr>
              <a:t>G</a:t>
            </a:r>
          </a:p>
          <a:p>
            <a:r>
              <a:rPr lang="en-US">
                <a:latin typeface="Courier New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319522305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5105400" y="1130300"/>
            <a:ext cx="156324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Courier New" charset="0"/>
              </a:rPr>
              <a:t>ACA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 dirty="0">
                <a:latin typeface="Courier New" charset="0"/>
              </a:rPr>
              <a:t>ATG</a:t>
            </a:r>
            <a:r>
              <a:rPr lang="en-US" dirty="0">
                <a:solidFill>
                  <a:srgbClr val="FFFFFF"/>
                </a:solidFill>
                <a:latin typeface="Courier New" charset="0"/>
              </a:rPr>
              <a:t>G</a:t>
            </a:r>
          </a:p>
          <a:p>
            <a:r>
              <a:rPr lang="en-US" dirty="0">
                <a:latin typeface="Courier New" charset="0"/>
              </a:rPr>
              <a:t>TCA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ACT</a:t>
            </a:r>
            <a:r>
              <a:rPr lang="en-US" dirty="0">
                <a:latin typeface="Courier New" charset="0"/>
              </a:rPr>
              <a:t>ATC</a:t>
            </a:r>
          </a:p>
          <a:p>
            <a:r>
              <a:rPr lang="en-US" dirty="0">
                <a:latin typeface="Courier New" charset="0"/>
              </a:rPr>
              <a:t>ACA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C--</a:t>
            </a:r>
            <a:r>
              <a:rPr lang="en-US" dirty="0">
                <a:latin typeface="Courier New" charset="0"/>
              </a:rPr>
              <a:t>AGC</a:t>
            </a:r>
          </a:p>
          <a:p>
            <a:r>
              <a:rPr lang="en-US" dirty="0">
                <a:latin typeface="Courier New" charset="0"/>
              </a:rPr>
              <a:t>AGA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 dirty="0">
                <a:latin typeface="Courier New" charset="0"/>
              </a:rPr>
              <a:t>ATC</a:t>
            </a:r>
          </a:p>
          <a:p>
            <a:r>
              <a:rPr lang="en-US" dirty="0">
                <a:latin typeface="Courier New" charset="0"/>
              </a:rPr>
              <a:t>ACC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G--</a:t>
            </a:r>
            <a:r>
              <a:rPr lang="en-US" dirty="0">
                <a:latin typeface="Courier New" charset="0"/>
              </a:rPr>
              <a:t>ATC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2230439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>
              <a:latin typeface="Courier New" charset="0"/>
            </a:endParaRPr>
          </a:p>
          <a:p>
            <a:r>
              <a:rPr lang="en-US">
                <a:latin typeface="Courier New" charset="0"/>
              </a:rPr>
              <a:t>C</a:t>
            </a:r>
          </a:p>
          <a:p>
            <a:r>
              <a:rPr lang="en-US">
                <a:latin typeface="Courier New" charset="0"/>
              </a:rPr>
              <a:t>G</a:t>
            </a:r>
          </a:p>
          <a:p>
            <a:r>
              <a:rPr lang="en-US">
                <a:latin typeface="Courier New" charset="0"/>
              </a:rPr>
              <a:t>T .2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3584576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A</a:t>
            </a:r>
          </a:p>
          <a:p>
            <a:r>
              <a:rPr lang="en-US" b="1">
                <a:solidFill>
                  <a:srgbClr val="FF0000"/>
                </a:solidFill>
                <a:latin typeface="Courier New" charset="0"/>
              </a:rPr>
              <a:t>C .8</a:t>
            </a:r>
          </a:p>
          <a:p>
            <a:r>
              <a:rPr lang="en-US">
                <a:latin typeface="Courier New" charset="0"/>
              </a:rPr>
              <a:t>G .2</a:t>
            </a:r>
          </a:p>
          <a:p>
            <a:r>
              <a:rPr lang="en-US">
                <a:latin typeface="Courier New" charset="0"/>
              </a:rPr>
              <a:t>T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4989514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>
              <a:latin typeface="Courier New" charset="0"/>
            </a:endParaRPr>
          </a:p>
          <a:p>
            <a:r>
              <a:rPr lang="en-US">
                <a:latin typeface="Courier New" charset="0"/>
              </a:rPr>
              <a:t>C .2</a:t>
            </a:r>
          </a:p>
          <a:p>
            <a:r>
              <a:rPr lang="en-US">
                <a:latin typeface="Courier New" charset="0"/>
              </a:rPr>
              <a:t>G</a:t>
            </a:r>
          </a:p>
          <a:p>
            <a:r>
              <a:rPr lang="en-US">
                <a:latin typeface="Courier New" charset="0"/>
              </a:rPr>
              <a:t>T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7732714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A</a:t>
            </a:r>
          </a:p>
          <a:p>
            <a:r>
              <a:rPr lang="en-US">
                <a:latin typeface="Courier New" charset="0"/>
              </a:rPr>
              <a:t>C</a:t>
            </a:r>
          </a:p>
          <a:p>
            <a:r>
              <a:rPr lang="en-US">
                <a:latin typeface="Courier New" charset="0"/>
              </a:rPr>
              <a:t>G .2</a:t>
            </a:r>
          </a:p>
          <a:p>
            <a:r>
              <a:rPr lang="en-US" b="1">
                <a:solidFill>
                  <a:srgbClr val="FF0000"/>
                </a:solidFill>
                <a:latin typeface="Courier New" charset="0"/>
              </a:rPr>
              <a:t>T .8</a:t>
            </a:r>
            <a:endParaRPr lang="en-US">
              <a:latin typeface="Courier New" charset="0"/>
            </a:endParaRP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9086851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A</a:t>
            </a:r>
          </a:p>
          <a:p>
            <a:r>
              <a:rPr lang="en-US">
                <a:latin typeface="Courier New" charset="0"/>
              </a:rPr>
              <a:t>C .8</a:t>
            </a:r>
          </a:p>
          <a:p>
            <a:r>
              <a:rPr lang="en-US" b="1">
                <a:solidFill>
                  <a:srgbClr val="FF0000"/>
                </a:solidFill>
                <a:latin typeface="Courier New" charset="0"/>
              </a:rPr>
              <a:t>G .2</a:t>
            </a:r>
            <a:endParaRPr lang="en-US">
              <a:latin typeface="Courier New" charset="0"/>
            </a:endParaRPr>
          </a:p>
          <a:p>
            <a:r>
              <a:rPr lang="en-US">
                <a:latin typeface="Courier New" charset="0"/>
              </a:rPr>
              <a:t>T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5675314" y="36576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A .2</a:t>
            </a:r>
          </a:p>
          <a:p>
            <a:r>
              <a:rPr lang="en-US">
                <a:latin typeface="Courier New" charset="0"/>
              </a:rPr>
              <a:t>C .4</a:t>
            </a:r>
          </a:p>
          <a:p>
            <a:r>
              <a:rPr lang="en-US">
                <a:latin typeface="Courier New" charset="0"/>
              </a:rPr>
              <a:t>G .2</a:t>
            </a:r>
          </a:p>
          <a:p>
            <a:r>
              <a:rPr lang="en-US">
                <a:latin typeface="Courier New" charset="0"/>
              </a:rPr>
              <a:t>T .2</a:t>
            </a:r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30845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3008314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44878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4411664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58594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5783263" y="589756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urier New" charset="0"/>
              </a:rPr>
              <a:t>.4</a:t>
            </a:r>
          </a:p>
        </p:txBody>
      </p:sp>
      <p:sp>
        <p:nvSpPr>
          <p:cNvPr id="58384" name="Line 16"/>
          <p:cNvSpPr>
            <a:spLocks noChangeShapeType="1"/>
          </p:cNvSpPr>
          <p:nvPr/>
        </p:nvSpPr>
        <p:spPr bwMode="auto">
          <a:xfrm>
            <a:off x="71993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5" name="Text Box 17"/>
          <p:cNvSpPr txBox="1">
            <a:spLocks noChangeArrowheads="1"/>
          </p:cNvSpPr>
          <p:nvPr/>
        </p:nvSpPr>
        <p:spPr bwMode="auto">
          <a:xfrm>
            <a:off x="7123114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>
            <a:off x="86026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7" name="Text Box 19"/>
          <p:cNvSpPr txBox="1">
            <a:spLocks noChangeArrowheads="1"/>
          </p:cNvSpPr>
          <p:nvPr/>
        </p:nvSpPr>
        <p:spPr bwMode="auto">
          <a:xfrm>
            <a:off x="8526464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8" name="Line 20"/>
          <p:cNvSpPr>
            <a:spLocks noChangeShapeType="1"/>
          </p:cNvSpPr>
          <p:nvPr/>
        </p:nvSpPr>
        <p:spPr bwMode="auto">
          <a:xfrm flipV="1">
            <a:off x="5294313" y="480377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9" name="Text Box 21"/>
          <p:cNvSpPr txBox="1">
            <a:spLocks noChangeArrowheads="1"/>
          </p:cNvSpPr>
          <p:nvPr/>
        </p:nvSpPr>
        <p:spPr bwMode="auto">
          <a:xfrm>
            <a:off x="4876800" y="4891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.6</a:t>
            </a:r>
          </a:p>
        </p:txBody>
      </p:sp>
      <p:sp>
        <p:nvSpPr>
          <p:cNvPr id="58390" name="Line 22"/>
          <p:cNvSpPr>
            <a:spLocks noChangeShapeType="1"/>
          </p:cNvSpPr>
          <p:nvPr/>
        </p:nvSpPr>
        <p:spPr bwMode="auto">
          <a:xfrm>
            <a:off x="6484938" y="4803775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1" name="Text Box 23"/>
          <p:cNvSpPr txBox="1">
            <a:spLocks noChangeArrowheads="1"/>
          </p:cNvSpPr>
          <p:nvPr/>
        </p:nvSpPr>
        <p:spPr bwMode="auto">
          <a:xfrm>
            <a:off x="6553200" y="4800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.6</a:t>
            </a:r>
          </a:p>
        </p:txBody>
      </p:sp>
      <p:sp>
        <p:nvSpPr>
          <p:cNvPr id="58392" name="Freeform 24"/>
          <p:cNvSpPr>
            <a:spLocks/>
          </p:cNvSpPr>
          <p:nvPr/>
        </p:nvSpPr>
        <p:spPr bwMode="auto">
          <a:xfrm>
            <a:off x="5181601" y="3389313"/>
            <a:ext cx="593725" cy="793750"/>
          </a:xfrm>
          <a:custGeom>
            <a:avLst/>
            <a:gdLst>
              <a:gd name="T0" fmla="*/ 253 w 374"/>
              <a:gd name="T1" fmla="*/ 500 h 500"/>
              <a:gd name="T2" fmla="*/ 27 w 374"/>
              <a:gd name="T3" fmla="*/ 430 h 500"/>
              <a:gd name="T4" fmla="*/ 9 w 374"/>
              <a:gd name="T5" fmla="*/ 378 h 500"/>
              <a:gd name="T6" fmla="*/ 0 w 374"/>
              <a:gd name="T7" fmla="*/ 352 h 500"/>
              <a:gd name="T8" fmla="*/ 9 w 374"/>
              <a:gd name="T9" fmla="*/ 196 h 500"/>
              <a:gd name="T10" fmla="*/ 70 w 374"/>
              <a:gd name="T11" fmla="*/ 100 h 500"/>
              <a:gd name="T12" fmla="*/ 200 w 374"/>
              <a:gd name="T13" fmla="*/ 4 h 500"/>
              <a:gd name="T14" fmla="*/ 287 w 374"/>
              <a:gd name="T15" fmla="*/ 13 h 500"/>
              <a:gd name="T16" fmla="*/ 348 w 374"/>
              <a:gd name="T17" fmla="*/ 74 h 500"/>
              <a:gd name="T18" fmla="*/ 374 w 374"/>
              <a:gd name="T19" fmla="*/ 11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4" h="500">
                <a:moveTo>
                  <a:pt x="253" y="500"/>
                </a:moveTo>
                <a:cubicBezTo>
                  <a:pt x="181" y="480"/>
                  <a:pt x="89" y="473"/>
                  <a:pt x="27" y="430"/>
                </a:cubicBezTo>
                <a:cubicBezTo>
                  <a:pt x="21" y="412"/>
                  <a:pt x="15" y="395"/>
                  <a:pt x="9" y="378"/>
                </a:cubicBezTo>
                <a:cubicBezTo>
                  <a:pt x="6" y="369"/>
                  <a:pt x="0" y="352"/>
                  <a:pt x="0" y="352"/>
                </a:cubicBezTo>
                <a:cubicBezTo>
                  <a:pt x="3" y="300"/>
                  <a:pt x="3" y="247"/>
                  <a:pt x="9" y="196"/>
                </a:cubicBezTo>
                <a:cubicBezTo>
                  <a:pt x="12" y="163"/>
                  <a:pt x="61" y="110"/>
                  <a:pt x="70" y="100"/>
                </a:cubicBezTo>
                <a:cubicBezTo>
                  <a:pt x="114" y="46"/>
                  <a:pt x="131" y="18"/>
                  <a:pt x="200" y="4"/>
                </a:cubicBezTo>
                <a:cubicBezTo>
                  <a:pt x="229" y="7"/>
                  <a:pt x="260" y="0"/>
                  <a:pt x="287" y="13"/>
                </a:cubicBezTo>
                <a:cubicBezTo>
                  <a:pt x="312" y="25"/>
                  <a:pt x="348" y="74"/>
                  <a:pt x="348" y="74"/>
                </a:cubicBezTo>
                <a:cubicBezTo>
                  <a:pt x="359" y="107"/>
                  <a:pt x="350" y="93"/>
                  <a:pt x="374" y="11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3" name="Text Box 25"/>
          <p:cNvSpPr txBox="1">
            <a:spLocks noChangeArrowheads="1"/>
          </p:cNvSpPr>
          <p:nvPr/>
        </p:nvSpPr>
        <p:spPr bwMode="auto">
          <a:xfrm>
            <a:off x="47244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.4</a:t>
            </a:r>
          </a:p>
        </p:txBody>
      </p:sp>
      <p:sp>
        <p:nvSpPr>
          <p:cNvPr id="58394" name="Text Box 26"/>
          <p:cNvSpPr txBox="1">
            <a:spLocks noChangeArrowheads="1"/>
          </p:cNvSpPr>
          <p:nvPr/>
        </p:nvSpPr>
        <p:spPr bwMode="auto">
          <a:xfrm>
            <a:off x="6343650" y="5524500"/>
            <a:ext cx="6032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urier New" charset="0"/>
              </a:rPr>
              <a:t>A 1</a:t>
            </a:r>
          </a:p>
          <a:p>
            <a:r>
              <a:rPr lang="en-US">
                <a:latin typeface="Courier New" charset="0"/>
              </a:rPr>
              <a:t>C </a:t>
            </a:r>
          </a:p>
          <a:p>
            <a:r>
              <a:rPr lang="en-US">
                <a:latin typeface="Courier New" charset="0"/>
              </a:rPr>
              <a:t>G</a:t>
            </a:r>
          </a:p>
          <a:p>
            <a:r>
              <a:rPr lang="en-US">
                <a:latin typeface="Courier New" charset="0"/>
              </a:rPr>
              <a:t>T</a:t>
            </a:r>
          </a:p>
        </p:txBody>
      </p:sp>
      <p:sp>
        <p:nvSpPr>
          <p:cNvPr id="58395" name="Text Box 27"/>
          <p:cNvSpPr txBox="1">
            <a:spLocks noChangeArrowheads="1"/>
          </p:cNvSpPr>
          <p:nvPr/>
        </p:nvSpPr>
        <p:spPr bwMode="auto">
          <a:xfrm>
            <a:off x="7104113" y="1124744"/>
            <a:ext cx="23487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P(ACAATG)=0.0328</a:t>
            </a:r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8040216" y="4725145"/>
            <a:ext cx="12961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200" dirty="0"/>
              <a:t>multiply the probabilities!</a:t>
            </a:r>
          </a:p>
        </p:txBody>
      </p:sp>
    </p:spTree>
    <p:extLst>
      <p:ext uri="{BB962C8B-B14F-4D97-AF65-F5344CB8AC3E}">
        <p14:creationId xmlns:p14="http://schemas.microsoft.com/office/powerpoint/2010/main" val="2606335266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5105400" y="1130300"/>
            <a:ext cx="156324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Courier New" charset="0"/>
              </a:rPr>
              <a:t>ACA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 dirty="0">
                <a:latin typeface="Courier New" charset="0"/>
              </a:rPr>
              <a:t>ATG</a:t>
            </a:r>
            <a:r>
              <a:rPr lang="en-US" dirty="0">
                <a:solidFill>
                  <a:srgbClr val="FFFFFF"/>
                </a:solidFill>
                <a:latin typeface="Courier New" charset="0"/>
              </a:rPr>
              <a:t>G</a:t>
            </a:r>
          </a:p>
          <a:p>
            <a:r>
              <a:rPr lang="en-US" dirty="0">
                <a:latin typeface="Courier New" charset="0"/>
              </a:rPr>
              <a:t>TCA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ACT</a:t>
            </a:r>
            <a:r>
              <a:rPr lang="en-US" dirty="0">
                <a:latin typeface="Courier New" charset="0"/>
              </a:rPr>
              <a:t>ATC</a:t>
            </a:r>
          </a:p>
          <a:p>
            <a:r>
              <a:rPr lang="en-US" dirty="0">
                <a:latin typeface="Courier New" charset="0"/>
              </a:rPr>
              <a:t>ACA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C--</a:t>
            </a:r>
            <a:r>
              <a:rPr lang="en-US" dirty="0">
                <a:latin typeface="Courier New" charset="0"/>
              </a:rPr>
              <a:t>AGC</a:t>
            </a:r>
          </a:p>
          <a:p>
            <a:r>
              <a:rPr lang="en-US" dirty="0">
                <a:latin typeface="Courier New" charset="0"/>
              </a:rPr>
              <a:t>AGA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 dirty="0">
                <a:latin typeface="Courier New" charset="0"/>
              </a:rPr>
              <a:t>ATC</a:t>
            </a:r>
          </a:p>
          <a:p>
            <a:r>
              <a:rPr lang="en-US" dirty="0">
                <a:latin typeface="Courier New" charset="0"/>
              </a:rPr>
              <a:t>ACC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G--</a:t>
            </a:r>
            <a:r>
              <a:rPr lang="en-US" dirty="0">
                <a:latin typeface="Courier New" charset="0"/>
              </a:rPr>
              <a:t>ATC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2230439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>
              <a:latin typeface="Courier New" charset="0"/>
            </a:endParaRPr>
          </a:p>
          <a:p>
            <a:r>
              <a:rPr lang="en-US">
                <a:latin typeface="Courier New" charset="0"/>
              </a:rPr>
              <a:t>C</a:t>
            </a:r>
          </a:p>
          <a:p>
            <a:r>
              <a:rPr lang="en-US">
                <a:latin typeface="Courier New" charset="0"/>
              </a:rPr>
              <a:t>G</a:t>
            </a:r>
          </a:p>
          <a:p>
            <a:r>
              <a:rPr lang="en-US">
                <a:latin typeface="Courier New" charset="0"/>
              </a:rPr>
              <a:t>T .2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3584576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A</a:t>
            </a:r>
          </a:p>
          <a:p>
            <a:r>
              <a:rPr lang="en-US" b="1">
                <a:solidFill>
                  <a:srgbClr val="FF0000"/>
                </a:solidFill>
                <a:latin typeface="Courier New" charset="0"/>
              </a:rPr>
              <a:t>C .8</a:t>
            </a:r>
          </a:p>
          <a:p>
            <a:r>
              <a:rPr lang="en-US">
                <a:latin typeface="Courier New" charset="0"/>
              </a:rPr>
              <a:t>G .2</a:t>
            </a:r>
          </a:p>
          <a:p>
            <a:r>
              <a:rPr lang="en-US">
                <a:latin typeface="Courier New" charset="0"/>
              </a:rPr>
              <a:t>T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4989514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Courier New" charset="0"/>
              </a:rPr>
              <a:t>A .8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C .2</a:t>
            </a:r>
          </a:p>
          <a:p>
            <a:r>
              <a:rPr lang="en-US" dirty="0">
                <a:latin typeface="Courier New" charset="0"/>
              </a:rPr>
              <a:t>G</a:t>
            </a:r>
          </a:p>
          <a:p>
            <a:r>
              <a:rPr lang="en-US" dirty="0">
                <a:latin typeface="Courier New" charset="0"/>
              </a:rPr>
              <a:t>T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7732714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A</a:t>
            </a:r>
          </a:p>
          <a:p>
            <a:r>
              <a:rPr lang="en-US">
                <a:latin typeface="Courier New" charset="0"/>
              </a:rPr>
              <a:t>C</a:t>
            </a:r>
          </a:p>
          <a:p>
            <a:r>
              <a:rPr lang="en-US">
                <a:latin typeface="Courier New" charset="0"/>
              </a:rPr>
              <a:t>G .2</a:t>
            </a:r>
          </a:p>
          <a:p>
            <a:r>
              <a:rPr lang="en-US" b="1">
                <a:solidFill>
                  <a:srgbClr val="FF0000"/>
                </a:solidFill>
                <a:latin typeface="Courier New" charset="0"/>
              </a:rPr>
              <a:t>T .8</a:t>
            </a:r>
            <a:endParaRPr lang="en-US">
              <a:latin typeface="Courier New" charset="0"/>
            </a:endParaRP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9086851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Courier New" charset="0"/>
              </a:rPr>
              <a:t>A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C .8</a:t>
            </a:r>
          </a:p>
          <a:p>
            <a:r>
              <a:rPr lang="en-US" dirty="0">
                <a:latin typeface="Courier New" charset="0"/>
              </a:rPr>
              <a:t>G .2</a:t>
            </a:r>
          </a:p>
          <a:p>
            <a:r>
              <a:rPr lang="en-US" dirty="0">
                <a:latin typeface="Courier New" charset="0"/>
              </a:rPr>
              <a:t>T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5675314" y="36576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Courier New" charset="0"/>
              </a:rPr>
              <a:t>A .2</a:t>
            </a:r>
          </a:p>
          <a:p>
            <a:r>
              <a:rPr lang="en-US" dirty="0">
                <a:latin typeface="Courier New" charset="0"/>
              </a:rPr>
              <a:t>C .4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G .2</a:t>
            </a:r>
          </a:p>
          <a:p>
            <a:r>
              <a:rPr lang="en-US" dirty="0">
                <a:latin typeface="Courier New" charset="0"/>
              </a:rPr>
              <a:t>T .2</a:t>
            </a:r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30845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3008314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44878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4411664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58594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5783263" y="5897563"/>
            <a:ext cx="4617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Courier New" charset="0"/>
              </a:rPr>
              <a:t>.4</a:t>
            </a:r>
          </a:p>
        </p:txBody>
      </p:sp>
      <p:sp>
        <p:nvSpPr>
          <p:cNvPr id="58384" name="Line 16"/>
          <p:cNvSpPr>
            <a:spLocks noChangeShapeType="1"/>
          </p:cNvSpPr>
          <p:nvPr/>
        </p:nvSpPr>
        <p:spPr bwMode="auto">
          <a:xfrm>
            <a:off x="71993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5" name="Text Box 17"/>
          <p:cNvSpPr txBox="1">
            <a:spLocks noChangeArrowheads="1"/>
          </p:cNvSpPr>
          <p:nvPr/>
        </p:nvSpPr>
        <p:spPr bwMode="auto">
          <a:xfrm>
            <a:off x="7123114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>
            <a:off x="86026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7" name="Text Box 19"/>
          <p:cNvSpPr txBox="1">
            <a:spLocks noChangeArrowheads="1"/>
          </p:cNvSpPr>
          <p:nvPr/>
        </p:nvSpPr>
        <p:spPr bwMode="auto">
          <a:xfrm>
            <a:off x="8526464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8" name="Line 20"/>
          <p:cNvSpPr>
            <a:spLocks noChangeShapeType="1"/>
          </p:cNvSpPr>
          <p:nvPr/>
        </p:nvSpPr>
        <p:spPr bwMode="auto">
          <a:xfrm flipV="1">
            <a:off x="5294313" y="480377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9" name="Text Box 21"/>
          <p:cNvSpPr txBox="1">
            <a:spLocks noChangeArrowheads="1"/>
          </p:cNvSpPr>
          <p:nvPr/>
        </p:nvSpPr>
        <p:spPr bwMode="auto">
          <a:xfrm>
            <a:off x="4876800" y="4891088"/>
            <a:ext cx="4617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.6</a:t>
            </a:r>
          </a:p>
        </p:txBody>
      </p:sp>
      <p:sp>
        <p:nvSpPr>
          <p:cNvPr id="58390" name="Line 22"/>
          <p:cNvSpPr>
            <a:spLocks noChangeShapeType="1"/>
          </p:cNvSpPr>
          <p:nvPr/>
        </p:nvSpPr>
        <p:spPr bwMode="auto">
          <a:xfrm>
            <a:off x="6484938" y="4803775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1" name="Text Box 23"/>
          <p:cNvSpPr txBox="1">
            <a:spLocks noChangeArrowheads="1"/>
          </p:cNvSpPr>
          <p:nvPr/>
        </p:nvSpPr>
        <p:spPr bwMode="auto">
          <a:xfrm>
            <a:off x="6553200" y="4800600"/>
            <a:ext cx="4617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.6</a:t>
            </a:r>
          </a:p>
        </p:txBody>
      </p:sp>
      <p:sp>
        <p:nvSpPr>
          <p:cNvPr id="58392" name="Freeform 24"/>
          <p:cNvSpPr>
            <a:spLocks/>
          </p:cNvSpPr>
          <p:nvPr/>
        </p:nvSpPr>
        <p:spPr bwMode="auto">
          <a:xfrm>
            <a:off x="5181601" y="3389313"/>
            <a:ext cx="593725" cy="793750"/>
          </a:xfrm>
          <a:custGeom>
            <a:avLst/>
            <a:gdLst>
              <a:gd name="T0" fmla="*/ 253 w 374"/>
              <a:gd name="T1" fmla="*/ 500 h 500"/>
              <a:gd name="T2" fmla="*/ 27 w 374"/>
              <a:gd name="T3" fmla="*/ 430 h 500"/>
              <a:gd name="T4" fmla="*/ 9 w 374"/>
              <a:gd name="T5" fmla="*/ 378 h 500"/>
              <a:gd name="T6" fmla="*/ 0 w 374"/>
              <a:gd name="T7" fmla="*/ 352 h 500"/>
              <a:gd name="T8" fmla="*/ 9 w 374"/>
              <a:gd name="T9" fmla="*/ 196 h 500"/>
              <a:gd name="T10" fmla="*/ 70 w 374"/>
              <a:gd name="T11" fmla="*/ 100 h 500"/>
              <a:gd name="T12" fmla="*/ 200 w 374"/>
              <a:gd name="T13" fmla="*/ 4 h 500"/>
              <a:gd name="T14" fmla="*/ 287 w 374"/>
              <a:gd name="T15" fmla="*/ 13 h 500"/>
              <a:gd name="T16" fmla="*/ 348 w 374"/>
              <a:gd name="T17" fmla="*/ 74 h 500"/>
              <a:gd name="T18" fmla="*/ 374 w 374"/>
              <a:gd name="T19" fmla="*/ 11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4" h="500">
                <a:moveTo>
                  <a:pt x="253" y="500"/>
                </a:moveTo>
                <a:cubicBezTo>
                  <a:pt x="181" y="480"/>
                  <a:pt x="89" y="473"/>
                  <a:pt x="27" y="430"/>
                </a:cubicBezTo>
                <a:cubicBezTo>
                  <a:pt x="21" y="412"/>
                  <a:pt x="15" y="395"/>
                  <a:pt x="9" y="378"/>
                </a:cubicBezTo>
                <a:cubicBezTo>
                  <a:pt x="6" y="369"/>
                  <a:pt x="0" y="352"/>
                  <a:pt x="0" y="352"/>
                </a:cubicBezTo>
                <a:cubicBezTo>
                  <a:pt x="3" y="300"/>
                  <a:pt x="3" y="247"/>
                  <a:pt x="9" y="196"/>
                </a:cubicBezTo>
                <a:cubicBezTo>
                  <a:pt x="12" y="163"/>
                  <a:pt x="61" y="110"/>
                  <a:pt x="70" y="100"/>
                </a:cubicBezTo>
                <a:cubicBezTo>
                  <a:pt x="114" y="46"/>
                  <a:pt x="131" y="18"/>
                  <a:pt x="200" y="4"/>
                </a:cubicBezTo>
                <a:cubicBezTo>
                  <a:pt x="229" y="7"/>
                  <a:pt x="260" y="0"/>
                  <a:pt x="287" y="13"/>
                </a:cubicBezTo>
                <a:cubicBezTo>
                  <a:pt x="312" y="25"/>
                  <a:pt x="348" y="74"/>
                  <a:pt x="348" y="74"/>
                </a:cubicBezTo>
                <a:cubicBezTo>
                  <a:pt x="359" y="107"/>
                  <a:pt x="350" y="93"/>
                  <a:pt x="374" y="11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3" name="Text Box 25"/>
          <p:cNvSpPr txBox="1">
            <a:spLocks noChangeArrowheads="1"/>
          </p:cNvSpPr>
          <p:nvPr/>
        </p:nvSpPr>
        <p:spPr bwMode="auto">
          <a:xfrm>
            <a:off x="47244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.4</a:t>
            </a:r>
          </a:p>
        </p:txBody>
      </p:sp>
      <p:sp>
        <p:nvSpPr>
          <p:cNvPr id="58394" name="Text Box 26"/>
          <p:cNvSpPr txBox="1">
            <a:spLocks noChangeArrowheads="1"/>
          </p:cNvSpPr>
          <p:nvPr/>
        </p:nvSpPr>
        <p:spPr bwMode="auto">
          <a:xfrm>
            <a:off x="6343650" y="5524500"/>
            <a:ext cx="6032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urier New" charset="0"/>
              </a:rPr>
              <a:t>A 1</a:t>
            </a:r>
          </a:p>
          <a:p>
            <a:r>
              <a:rPr lang="en-US">
                <a:latin typeface="Courier New" charset="0"/>
              </a:rPr>
              <a:t>C </a:t>
            </a:r>
          </a:p>
          <a:p>
            <a:r>
              <a:rPr lang="en-US">
                <a:latin typeface="Courier New" charset="0"/>
              </a:rPr>
              <a:t>G</a:t>
            </a:r>
          </a:p>
          <a:p>
            <a:r>
              <a:rPr lang="en-US">
                <a:latin typeface="Courier New" charset="0"/>
              </a:rPr>
              <a:t>T</a:t>
            </a:r>
          </a:p>
        </p:txBody>
      </p:sp>
      <p:sp>
        <p:nvSpPr>
          <p:cNvPr id="58395" name="Text Box 27"/>
          <p:cNvSpPr txBox="1">
            <a:spLocks noChangeArrowheads="1"/>
          </p:cNvSpPr>
          <p:nvPr/>
        </p:nvSpPr>
        <p:spPr bwMode="auto">
          <a:xfrm>
            <a:off x="7071347" y="2204829"/>
            <a:ext cx="24143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P(ACCGATC)=0.006</a:t>
            </a:r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8040216" y="4725145"/>
            <a:ext cx="12961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200" dirty="0"/>
              <a:t>multiply the probabilities!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7104113" y="1124744"/>
            <a:ext cx="23487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P(ACAATG)=0.0328</a:t>
            </a:r>
          </a:p>
        </p:txBody>
      </p:sp>
    </p:spTree>
    <p:extLst>
      <p:ext uri="{BB962C8B-B14F-4D97-AF65-F5344CB8AC3E}">
        <p14:creationId xmlns:p14="http://schemas.microsoft.com/office/powerpoint/2010/main" val="3923651143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C16DDDE3-D59B-E346-8DC1-A8EB2D2C6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380" y="1827530"/>
            <a:ext cx="2540000" cy="254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238170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79413"/>
            <a:ext cx="7335838" cy="1268412"/>
          </a:xfrm>
        </p:spPr>
        <p:txBody>
          <a:bodyPr/>
          <a:lstStyle/>
          <a:p>
            <a:pPr algn="l" eaLnBrk="1" hangingPunct="1"/>
            <a:r>
              <a:rPr lang="en-US" sz="3200" dirty="0" err="1"/>
              <a:t>Pfam</a:t>
            </a:r>
            <a:r>
              <a:rPr lang="en-US" sz="3200" dirty="0"/>
              <a:t> Iron </a:t>
            </a:r>
            <a:r>
              <a:rPr lang="en-US" sz="3200" dirty="0" err="1"/>
              <a:t>Hydrogenase</a:t>
            </a:r>
            <a:r>
              <a:rPr lang="en-US" sz="3200" dirty="0"/>
              <a:t> HMM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31504" y="1786746"/>
            <a:ext cx="9161482" cy="5170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urier New"/>
                <a:cs typeface="Courier New"/>
              </a:rPr>
              <a:t>D9QTQ6_ACEAZ/525-580       MDV--KAKRAEALYQTD---KA-NTI--RKSHENPQIIKLYE---D----YL-GE-P-L-----SSDSHHLLHTSYQER</a:t>
            </a:r>
          </a:p>
          <a:p>
            <a:r>
              <a:rPr lang="en-US" sz="1100" dirty="0">
                <a:latin typeface="Courier New"/>
                <a:cs typeface="Courier New"/>
              </a:rPr>
              <a:t>E3DPJ1_HALPG/515-570       NEK--KEKRGSGLSNID---DS-SKI--RKSHENPQIIKLYE---E----FL-GE-P-L-----GGESHHLLHTKYKAR</a:t>
            </a:r>
          </a:p>
          <a:p>
            <a:r>
              <a:rPr lang="en-US" sz="1100" dirty="0">
                <a:latin typeface="Courier New"/>
                <a:cs typeface="Courier New"/>
              </a:rPr>
              <a:t>E4RJ60_HALHG/516-571       YEK--KVKRGVGLSGID---DK-SAV--RKSHKNPQVIKLYK---E----FL-GK-P-L-----SGESHHLLHTTYKSR</a:t>
            </a:r>
          </a:p>
          <a:p>
            <a:r>
              <a:rPr lang="en-US" sz="1100" dirty="0">
                <a:latin typeface="Courier New"/>
                <a:cs typeface="Courier New"/>
              </a:rPr>
              <a:t>Q0AVN1_SYNWW/44-102        DDY--IAKRAAGLYTLD---ES-MAI--RKSHENPEVIQIYQ---D----FL--S-P-GKLECVSPKAHHLLHTKYGQ-</a:t>
            </a:r>
          </a:p>
          <a:p>
            <a:r>
              <a:rPr lang="en-US" sz="1100" dirty="0">
                <a:latin typeface="Courier New"/>
                <a:cs typeface="Courier New"/>
              </a:rPr>
              <a:t>D7CNL1_SYNLT/44-102        DDY--IAKRAQGLYTLD---EK-MTI--RKSHENPEIIQLYK---D----FL--S-P-GEVKPMSEKAHHLLHTRYGQ-</a:t>
            </a:r>
          </a:p>
          <a:p>
            <a:r>
              <a:rPr lang="en-US" sz="1100" dirty="0">
                <a:latin typeface="Courier New"/>
                <a:cs typeface="Courier New"/>
              </a:rPr>
              <a:t>L0KCP1_HALHC/517-572       KEI--KAKRGQGLYNID---QS-DKI--RKSHENPEIKKLYE---D----FL-GA-P-L-----SEKAHHLLHTNYQKR</a:t>
            </a:r>
          </a:p>
          <a:p>
            <a:r>
              <a:rPr lang="en-US" sz="1100" dirty="0">
                <a:latin typeface="Courier New"/>
                <a:cs typeface="Courier New"/>
              </a:rPr>
              <a:t>R5AAQ0_9FIRM/470-524       EEL--YGVRGERLYTLD---AE-NPM--RFAHENPEVQALYH---E----YL-GE-P-L-----GETAHHLLHTDHKA-</a:t>
            </a:r>
          </a:p>
          <a:p>
            <a:r>
              <a:rPr lang="en-US" sz="1100" dirty="0">
                <a:latin typeface="Courier New"/>
                <a:cs typeface="Courier New"/>
              </a:rPr>
              <a:t>F7V3Y0_CLOSS/515-570       KEM--AASRAPILYAFD---QI-TDL--RFSHENPSITKVYS---E----YL-GE-P-L-----SEKSHHLLHTDHHAW</a:t>
            </a:r>
          </a:p>
          <a:p>
            <a:r>
              <a:rPr lang="en-US" sz="1100" dirty="0">
                <a:latin typeface="Courier New"/>
                <a:cs typeface="Courier New"/>
              </a:rPr>
              <a:t>R7B2L8_9BACE/516-570       QEL--AKDRAPILYSLD---RS-KNI--RFSHENPDVLKMYE---E----FF-EK-P-N-----SPVAHKLLHTDHHA-</a:t>
            </a:r>
          </a:p>
          <a:p>
            <a:r>
              <a:rPr lang="en-US" sz="1100" dirty="0">
                <a:latin typeface="Courier New"/>
                <a:cs typeface="Courier New"/>
              </a:rPr>
              <a:t>R5TQ56_9FIRM/517-570       -EL--ADVRGRNLYKLD---KK-NPL--RFSHENPSVIKAYE---D----FF-EK-P-L-----SHKSHELLHTDHEA-</a:t>
            </a:r>
          </a:p>
          <a:p>
            <a:r>
              <a:rPr lang="en-US" sz="1100" dirty="0">
                <a:latin typeface="Courier New"/>
                <a:cs typeface="Courier New"/>
              </a:rPr>
              <a:t>R6G054_9FIRM/519-572       KEM--AEIRSKNLYFLD---SQ-NER--RFSHENPEVLKTYE---E----YL-EK-P-L-----SRMSHKLLHTDHH--</a:t>
            </a:r>
          </a:p>
          <a:p>
            <a:r>
              <a:rPr lang="en-US" sz="1100" dirty="0">
                <a:latin typeface="Courier New"/>
                <a:cs typeface="Courier New"/>
              </a:rPr>
              <a:t>F4GHP6_SPHCD/517-571       -EL--ASTRADVLYGLD---KV-DNL--RFSHENPSVLKAYE---S----FF-GK-P-L-----GHKCHELLHTDHHAW</a:t>
            </a:r>
          </a:p>
          <a:p>
            <a:r>
              <a:rPr lang="en-US" sz="1100" dirty="0">
                <a:latin typeface="Courier New"/>
                <a:cs typeface="Courier New"/>
              </a:rPr>
              <a:t>R6K3U5_9FIRM/237-290       -DK--VAERCKVLYGLD---KV-NNV--RFSHENPEVLQCYR---D----YF-KE-P-L-----SEKSHELLHTSHTV-</a:t>
            </a:r>
          </a:p>
          <a:p>
            <a:r>
              <a:rPr lang="en-US" sz="1100" dirty="0">
                <a:latin typeface="Courier New"/>
                <a:cs typeface="Courier New"/>
              </a:rPr>
              <a:t>R7BDK2_9FIRM/518-573       VEM--AADRAKELYKLD---KN-KQI--RFSHCNPEIHTIYK---E----YF-GK-P-L-----SPVSHHLLHTDHKYR</a:t>
            </a:r>
          </a:p>
          <a:p>
            <a:r>
              <a:rPr lang="en-US" sz="1100" dirty="0">
                <a:latin typeface="Courier New"/>
                <a:cs typeface="Courier New"/>
              </a:rPr>
              <a:t>R6A2A7_9ACTN/541-595       -EL--AAERGQVLWGLD---AK-ADI--RFSHENPGVQACYR---E----FL-GA-P-L-----SPLAEELLHTDHHAW</a:t>
            </a:r>
          </a:p>
          <a:p>
            <a:r>
              <a:rPr lang="en-US" sz="1100" dirty="0">
                <a:latin typeface="Courier New"/>
                <a:cs typeface="Courier New"/>
              </a:rPr>
              <a:t>R7D1R5_9ACTN/521-575       VEL--ADERAAVLRALD---HD-AQI--RFSHENPDVAACYR---D----FL-GE-P-L-----SELSEKLLHTDHTA-</a:t>
            </a:r>
          </a:p>
          <a:p>
            <a:r>
              <a:rPr lang="en-US" sz="1100" dirty="0">
                <a:latin typeface="Courier New"/>
                <a:cs typeface="Courier New"/>
              </a:rPr>
              <a:t>G4KSU3_OSCVS/517-571       VEM--AAERGELLWELD---AK-SKI--RFSHENPDIKTLYS---E----YL-KE-P-L-----GKKSHHLLHTDHAA-</a:t>
            </a:r>
          </a:p>
          <a:p>
            <a:r>
              <a:rPr lang="en-US" sz="1100" dirty="0">
                <a:latin typeface="Courier New"/>
                <a:cs typeface="Courier New"/>
              </a:rPr>
              <a:t>R6GQ90_9FIRM/517-572       VEL--AEKRGSVLWSID---KA-SPC--RFSHENPDVRELYR---D----YL-KK-P-L-----SDVSHHLLHTDHQAW</a:t>
            </a:r>
          </a:p>
          <a:p>
            <a:r>
              <a:rPr lang="en-US" sz="1100" dirty="0">
                <a:latin typeface="Courier New"/>
                <a:cs typeface="Courier New"/>
              </a:rPr>
              <a:t>R5D0I3_9FIRM/517-570       TEM--AEARGNVLWSID---KK-SPV--RFSHENPEVQTLYR---E----YL-RA-P-L-----SGRSHHLLHTDHE--</a:t>
            </a:r>
          </a:p>
          <a:p>
            <a:r>
              <a:rPr lang="en-US" sz="1100" dirty="0">
                <a:latin typeface="Courier New"/>
                <a:cs typeface="Courier New"/>
              </a:rPr>
              <a:t>R6Q6Y7_9FIRM/517-570       --Q--AERRGNHLYFLD---DI-ANL--RFSHENPAIQALYK---N----FL-GE-P-L-----GEKAHHLLHTDHTAW</a:t>
            </a:r>
          </a:p>
          <a:p>
            <a:r>
              <a:rPr lang="en-US" sz="1100" dirty="0">
                <a:latin typeface="Courier New"/>
                <a:cs typeface="Courier New"/>
              </a:rPr>
              <a:t>R6RTM0_9FIRM/518-571       QEL--AEERGSSLYFLD---RD-TEI--RFSHDNPDIQNLYE---E----FF-EK-P-L-----SHRAHQLLHTEHQ--</a:t>
            </a:r>
          </a:p>
          <a:p>
            <a:r>
              <a:rPr lang="en-US" sz="1100" dirty="0">
                <a:latin typeface="Courier New"/>
                <a:cs typeface="Courier New"/>
              </a:rPr>
              <a:t>Q73MB6_TREDE/520-573       GEL--AVKRGSNLYFID---KN-SKV--RYSHENECIKALYN---D----FF-EK-P-N-----SHKAHSLLHTDHF--</a:t>
            </a:r>
          </a:p>
          <a:p>
            <a:r>
              <a:rPr lang="en-US" sz="1100" dirty="0">
                <a:latin typeface="Courier New"/>
                <a:cs typeface="Courier New"/>
              </a:rPr>
              <a:t>R5J469_9CLOT/520-573       -EM--AFERGKNLYFLD---EN-ADI--RRSHENPDVKALYD---N----YF-EQ-P-L-----SHKSHMLLHTDHNK-</a:t>
            </a:r>
          </a:p>
          <a:p>
            <a:r>
              <a:rPr lang="en-US" sz="1100" dirty="0">
                <a:latin typeface="Courier New"/>
                <a:cs typeface="Courier New"/>
              </a:rPr>
              <a:t>D4M4H0_9FIRM/519-573       EEL--AHTRGANLYFLD---KN-AKI--RFSHENQDVMKLYN---D----FL-EK-P-L-----SHKSHMLLHTDHTK-</a:t>
            </a:r>
          </a:p>
          <a:p>
            <a:r>
              <a:rPr lang="en-US" sz="1100" dirty="0">
                <a:latin typeface="Courier New"/>
                <a:cs typeface="Courier New"/>
              </a:rPr>
              <a:t>R6LI15_9FIRM/519-573       EEL--ARTRGENLYFLD---KN-APL--RFSHENPDVLRLYR---D----FF-EK-P-L-----SHKSHMLLHTDHNA-</a:t>
            </a:r>
          </a:p>
          <a:p>
            <a:r>
              <a:rPr lang="en-US" sz="1100" dirty="0">
                <a:latin typeface="Courier New"/>
                <a:cs typeface="Courier New"/>
              </a:rPr>
              <a:t>F0T2S8_SYNGF/456-511       DTI--RTQRSNSLYTLD---KN-AKV--RNSHENTEITQIYK---D----YL-HA-P-M-----SHLAEEILHTEYESR</a:t>
            </a:r>
          </a:p>
          <a:p>
            <a:r>
              <a:rPr lang="en-US" sz="1100" dirty="0">
                <a:latin typeface="Courier New"/>
                <a:cs typeface="Courier New"/>
              </a:rPr>
              <a:t>A5D4I9_PELTS/463-518       DTV--REQRLAALYKAD---ASLSK---RKSYENEEVAALYR---D----FL-GH-P-M-----SELAEELLHTEYHSR</a:t>
            </a:r>
          </a:p>
          <a:p>
            <a:r>
              <a:rPr lang="en-US" sz="1100" dirty="0">
                <a:latin typeface="Courier New"/>
                <a:cs typeface="Courier New"/>
              </a:rPr>
              <a:t>R4KFN4_9FIRM/459-514       DEV--RMQRINSLYQAD---AR-AQR--RESHENAEVLALYQ---N----FL-KH-P-M-----SELAEELLHTKYTDR</a:t>
            </a:r>
          </a:p>
          <a:p>
            <a:r>
              <a:rPr lang="en-US" sz="1100" dirty="0">
                <a:latin typeface="Courier New"/>
                <a:cs typeface="Courier New"/>
              </a:rPr>
              <a:t>F6DPY8_DESRL/455-511       DQV--RQARLNSLYTMD---AKMYKK--RLSHENSEVLQLYK---N----YL-EQ-P-M-----SHLAEELLHTEYTDR</a:t>
            </a:r>
          </a:p>
          <a:p>
            <a:endParaRPr lang="en-US" sz="1100" dirty="0">
              <a:latin typeface="Courier New"/>
              <a:cs typeface="Courier New"/>
            </a:endParaRPr>
          </a:p>
        </p:txBody>
      </p:sp>
      <p:pic>
        <p:nvPicPr>
          <p:cNvPr id="4" name="Picture 3" descr="4R0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1" y="204336"/>
            <a:ext cx="1459880" cy="145988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919536" y="1141576"/>
            <a:ext cx="83529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334 iron </a:t>
            </a:r>
            <a:r>
              <a:rPr lang="en-US" sz="2000" dirty="0" err="1"/>
              <a:t>hydrogenases</a:t>
            </a:r>
            <a:r>
              <a:rPr lang="en-US" sz="2000" dirty="0"/>
              <a:t> in the seed alignment</a:t>
            </a:r>
            <a:endParaRPr lang="is-IS" sz="2000" dirty="0"/>
          </a:p>
        </p:txBody>
      </p:sp>
    </p:spTree>
    <p:extLst>
      <p:ext uri="{BB962C8B-B14F-4D97-AF65-F5344CB8AC3E}">
        <p14:creationId xmlns:p14="http://schemas.microsoft.com/office/powerpoint/2010/main" val="39514643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72839" y="276456"/>
            <a:ext cx="8569325" cy="1535113"/>
          </a:xfrm>
        </p:spPr>
        <p:txBody>
          <a:bodyPr/>
          <a:lstStyle/>
          <a:p>
            <a:pPr algn="l" eaLnBrk="1" hangingPunct="1"/>
            <a:r>
              <a:rPr lang="en-US" sz="3200" dirty="0" err="1"/>
              <a:t>Pfam</a:t>
            </a:r>
            <a:r>
              <a:rPr lang="en-US" sz="3200" dirty="0"/>
              <a:t> Iron </a:t>
            </a:r>
            <a:r>
              <a:rPr lang="en-US" sz="3200" dirty="0" err="1"/>
              <a:t>Hydrogenase</a:t>
            </a:r>
            <a:r>
              <a:rPr lang="en-US" sz="3200" dirty="0"/>
              <a:t> HMM</a:t>
            </a:r>
          </a:p>
        </p:txBody>
      </p:sp>
      <p:pic>
        <p:nvPicPr>
          <p:cNvPr id="4" name="Picture 3" descr="4R0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224" y="188640"/>
            <a:ext cx="1459880" cy="14598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19536" y="1141576"/>
            <a:ext cx="83529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Much sequence variation, but some conservation</a:t>
            </a:r>
            <a:endParaRPr lang="is-IS" sz="2000" dirty="0"/>
          </a:p>
        </p:txBody>
      </p:sp>
      <p:pic>
        <p:nvPicPr>
          <p:cNvPr id="5" name="Picture 4" descr="logo_imag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36" y="1916832"/>
            <a:ext cx="8388424" cy="13736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19536" y="3501008"/>
            <a:ext cx="835292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is-IS" sz="2000" dirty="0"/>
              <a:t>HMMER / Pfam has a generalized HMM that can be trained by any protein domain</a:t>
            </a:r>
          </a:p>
        </p:txBody>
      </p:sp>
      <p:pic>
        <p:nvPicPr>
          <p:cNvPr id="2" name="Picture 1" descr="hmmessay_2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768" y="4093274"/>
            <a:ext cx="3744416" cy="250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8742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60284" y="304908"/>
            <a:ext cx="8569325" cy="1535113"/>
          </a:xfrm>
        </p:spPr>
        <p:txBody>
          <a:bodyPr/>
          <a:lstStyle/>
          <a:p>
            <a:pPr algn="l" eaLnBrk="1" hangingPunct="1"/>
            <a:r>
              <a:rPr lang="en-US" sz="3200" dirty="0" err="1"/>
              <a:t>Pfam</a:t>
            </a:r>
            <a:r>
              <a:rPr lang="en-US" sz="3200" dirty="0"/>
              <a:t> Iron </a:t>
            </a:r>
            <a:r>
              <a:rPr lang="en-US" sz="3200" dirty="0" err="1"/>
              <a:t>Hydrogenase</a:t>
            </a:r>
            <a:r>
              <a:rPr lang="en-US" sz="3200" dirty="0"/>
              <a:t> HMM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6234" y="1806831"/>
            <a:ext cx="17369090" cy="5170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urier New"/>
                <a:cs typeface="Courier New"/>
              </a:rPr>
              <a:t>HMM          A        C        D        E        F        G        H        I        K        L        M        N        P        Q        R        S        T        V        W        Y   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  m-&gt;m     m-&gt;</a:t>
            </a:r>
            <a:r>
              <a:rPr lang="en-US" sz="1100" dirty="0" err="1">
                <a:latin typeface="Courier New"/>
                <a:cs typeface="Courier New"/>
              </a:rPr>
              <a:t>i</a:t>
            </a:r>
            <a:r>
              <a:rPr lang="en-US" sz="1100" dirty="0">
                <a:latin typeface="Courier New"/>
                <a:cs typeface="Courier New"/>
              </a:rPr>
              <a:t>     m-&gt;d     </a:t>
            </a:r>
            <a:r>
              <a:rPr lang="en-US" sz="1100" dirty="0" err="1">
                <a:latin typeface="Courier New"/>
                <a:cs typeface="Courier New"/>
              </a:rPr>
              <a:t>i</a:t>
            </a:r>
            <a:r>
              <a:rPr lang="en-US" sz="1100" dirty="0">
                <a:latin typeface="Courier New"/>
                <a:cs typeface="Courier New"/>
              </a:rPr>
              <a:t>-&gt;m     </a:t>
            </a:r>
            <a:r>
              <a:rPr lang="en-US" sz="1100" dirty="0" err="1">
                <a:latin typeface="Courier New"/>
                <a:cs typeface="Courier New"/>
              </a:rPr>
              <a:t>i</a:t>
            </a:r>
            <a:r>
              <a:rPr lang="en-US" sz="1100" dirty="0">
                <a:latin typeface="Courier New"/>
                <a:cs typeface="Courier New"/>
              </a:rPr>
              <a:t>-&gt;</a:t>
            </a:r>
            <a:r>
              <a:rPr lang="en-US" sz="1100" dirty="0" err="1">
                <a:latin typeface="Courier New"/>
                <a:cs typeface="Courier New"/>
              </a:rPr>
              <a:t>i</a:t>
            </a:r>
            <a:r>
              <a:rPr lang="en-US" sz="1100" dirty="0">
                <a:latin typeface="Courier New"/>
                <a:cs typeface="Courier New"/>
              </a:rPr>
              <a:t>     d-&gt;m     d-&gt;d</a:t>
            </a:r>
          </a:p>
          <a:p>
            <a:r>
              <a:rPr lang="en-US" sz="1100" dirty="0">
                <a:latin typeface="Courier New"/>
                <a:cs typeface="Courier New"/>
              </a:rPr>
              <a:t>  COMPO   2.66299  4.87199  2.91679  2.55591  3.66715  3.29500  2.87691  3.09550  2.45416  2.39490  3.84919  3.01061  3.43251  3.03167  2.71247  2.66673  2.90997  3.06188  5.21245  2.88414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2.68618  4.42225  2.77519  2.73123  3.46354  2.40513  3.72494  3.29354  2.67741  2.69355  4.24690  2.90347  2.73739  3.18146  2.89801  2.37887  2.77519  2.98518  4.58477  3.61503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0.15412  5.62693  1.97159  0.61958  0.77255  0.00000        *</a:t>
            </a:r>
          </a:p>
          <a:p>
            <a:r>
              <a:rPr lang="en-US" sz="1100" dirty="0">
                <a:latin typeface="Courier New"/>
                <a:cs typeface="Courier New"/>
              </a:rPr>
              <a:t>      1   2.69450  5.20126  1.90404  2.47178  4.68913  3.78335  4.01145  3.75163  2.20418  2.96186  3.33300  2.43140  3.49632  2.59266  3.14923  2.72610  2.90370  2.98968  5.61412  4.41752      1 d - - C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2.68618  4.42225  2.77519  2.73123  3.46354  2.40513  3.72494  3.29354  2.67741  2.69355  4.24690  2.90347  2.73739  3.18146  2.89801  2.37887  2.77519  2.98518  4.58477  3.61503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0.00718  5.47902  5.81517  0.61958  0.77255  0.42007  1.07002</a:t>
            </a:r>
          </a:p>
          <a:p>
            <a:r>
              <a:rPr lang="en-US" sz="1100" dirty="0">
                <a:latin typeface="Courier New"/>
                <a:cs typeface="Courier New"/>
              </a:rPr>
              <a:t>      2   2.91083  4.82906  1.58312  1.73987  5.01707  3.82147  3.64171  4.50313  2.01029  3.15122  4.59410  2.83954  4.25294  3.15745  3.12709  2.65971  3.16946  3.83508  6.10447  4.69344      2 d - - C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2.68618  4.42225  2.77519  2.73123  3.46354  2.40513  3.72494  3.29354  2.67741  2.69355  4.24690  2.90347  2.73739  3.18146  2.89801  2.37887  2.77519  2.98518  4.58477  3.61503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0.00559  5.58603  6.30838  0.61958  0.77255  0.42789  1.05522</a:t>
            </a:r>
          </a:p>
          <a:p>
            <a:r>
              <a:rPr lang="en-US" sz="1100" dirty="0">
                <a:latin typeface="Courier New"/>
                <a:cs typeface="Courier New"/>
              </a:rPr>
              <a:t>      3   2.63456  4.70051  4.84319  2.98389  2.64502  4.37715  4.37000  1.96988  3.23179  2.30513  3.40557  3.77117  4.64207  4.19062  3.25571  3.40775  2.92268  1.80829  5.12858  2.21226      3 v - - H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2.68582  4.42236  2.77514  2.73093  3.46365  2.40524  3.72482  3.29365  2.67744  2.69351  4.24701  2.90358  2.73751  3.18157  2.89791  2.37890  2.77525  2.98529  4.58488  3.61514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0.08136  2.57205  6.34224  0.67760  0.70894  0.47041  0.98016</a:t>
            </a:r>
          </a:p>
          <a:p>
            <a:r>
              <a:rPr lang="en-US" sz="1100" dirty="0">
                <a:latin typeface="Courier New"/>
                <a:cs typeface="Courier New"/>
              </a:rPr>
              <a:t>      4   2.54801  4.72728  4.74569  4.15699  3.82991  4.36365  4.46123  1.93633  2.71591  1.80176  2.81197  4.19038  4.73278  4.00802  1.74668  3.65099  3.31186  2.37869  5.33916  3.48167      6 r - - H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2.68618  4.42225  2.77519  2.73123  3.46354  2.40513  3.72494  3.29354  2.67741  2.69355  4.24690  2.90347  2.73739  3.18146  2.89801  2.37887  2.77519  2.98518  4.58477  3.61503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0.00537  5.62610  6.34845  0.61958  0.77255  0.48306  0.95944</a:t>
            </a:r>
          </a:p>
          <a:p>
            <a:r>
              <a:rPr lang="en-US" sz="1100" dirty="0">
                <a:latin typeface="Courier New"/>
                <a:cs typeface="Courier New"/>
              </a:rPr>
              <a:t>      5   2.11055  5.19463  3.13477  2.25423  4.84332  3.10661  3.88848  3.85885  1.98083  2.26284  3.93265  3.22775  4.35588  2.50230  2.73835  2.86546  2.72615  3.35148  6.10956  4.57738      7 k - - H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2.68618  4.42225  2.77519  2.73123  3.46354  2.40513  3.72494  3.29354  2.67741  2.69355  4.24690  2.90347  2.73739  3.18146  2.89801  2.37887  2.77519  2.98518  4.58477  3.61503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0.00536  5.62693  6.34927  0.61958  0.77255  0.48576  0.95510</a:t>
            </a:r>
          </a:p>
          <a:p>
            <a:r>
              <a:rPr lang="en-US" sz="1100" dirty="0">
                <a:latin typeface="Courier New"/>
                <a:cs typeface="Courier New"/>
              </a:rPr>
              <a:t>      6   2.03322  4.91437  2.94559  2.42989  5.02036  3.66309  4.04897  3.63439  1.52459  2.77931  3.89988  3.20092  4.15513  2.30684  2.83680  2.92417  3.25333  3.61800  6.11737  4.70998      8 k - - H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2.68618  4.42225  2.77519  2.73123  3.46354  2.40513  3.72494  3.29354  2.67741  2.69355  4.24690  2.90347  2.73739  3.18146  2.89801  2.37887  2.77519  2.98518  4.58477  3.61503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0.00536  5.62693  6.34927  0.61958  0.77255  0.48576  0.95510</a:t>
            </a:r>
          </a:p>
          <a:p>
            <a:r>
              <a:rPr lang="en-US" sz="1100" dirty="0">
                <a:latin typeface="Courier New"/>
                <a:cs typeface="Courier New"/>
              </a:rPr>
              <a:t>      7   4.73891  6.64548  5.68057  4.42078  6.41719  5.15128  3.93502  5.55175  2.29408  4.78890  5.71680  4.63644  5.41712  2.87234  0.31067  4.69020  4.75225  5.28095  6.66515  5.69420      9 R - - H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2.68618  4.42225  2.77519  2.73123  3.46354  2.40513  3.72494  3.29354  2.67741  2.69355  4.24690  2.90347  2.73739  3.18146  2.89801  2.37887  2.77519  2.98518  4.58477  3.61503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0.00536  5.62693  6.34927  0.61958  0.77255  0.48576  0.95510</a:t>
            </a:r>
          </a:p>
          <a:p>
            <a:r>
              <a:rPr lang="en-US" sz="1100" dirty="0">
                <a:latin typeface="Courier New"/>
                <a:cs typeface="Courier New"/>
              </a:rPr>
              <a:t>      8   1.62426  4.44842  4.26891  3.69735  3.86164  3.13257  4.52444  2.32789  3.39179  2.57955  2.66032  3.91731  4.63345  2.24662  2.85057  3.03169  2.70601  2.61172  5.46972  4.25065     10 a - - C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2.68618  4.42225  2.77519  2.73123  3.46354  2.40513  3.72494  3.29354  2.67741  2.69355  4.24690  2.90347  2.73739  3.18146  2.89801  2.37887  2.77519  2.98518  4.58477  3.61503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0.00536  5.62693  6.34927  0.61958  0.77255  0.48576  0.95510</a:t>
            </a:r>
          </a:p>
          <a:p>
            <a:endParaRPr lang="en-US" sz="1100" dirty="0">
              <a:latin typeface="Courier New"/>
              <a:cs typeface="Courier New"/>
            </a:endParaRPr>
          </a:p>
        </p:txBody>
      </p:sp>
      <p:pic>
        <p:nvPicPr>
          <p:cNvPr id="4" name="Picture 3" descr="4R0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224" y="189528"/>
            <a:ext cx="1459880" cy="14598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19536" y="1141577"/>
            <a:ext cx="695733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The HMM is trained using the seed alignment to </a:t>
            </a:r>
            <a:r>
              <a:rPr lang="is-IS" sz="2000" dirty="0"/>
              <a:t>determine the emission and transition probabilities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2368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3204A-9601-5A42-B2B9-853542AC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10613390" cy="1268984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B</a:t>
            </a:r>
            <a:r>
              <a:rPr lang="en-US" dirty="0"/>
              <a:t>asic </a:t>
            </a:r>
            <a:r>
              <a:rPr lang="en-US" u="sng" dirty="0"/>
              <a:t>L</a:t>
            </a:r>
            <a:r>
              <a:rPr lang="en-US" dirty="0"/>
              <a:t>ocal </a:t>
            </a:r>
            <a:r>
              <a:rPr lang="en-US" u="sng" dirty="0"/>
              <a:t>A</a:t>
            </a:r>
            <a:r>
              <a:rPr lang="en-US" dirty="0"/>
              <a:t>lignment </a:t>
            </a:r>
            <a:r>
              <a:rPr lang="en-US" u="sng" dirty="0"/>
              <a:t>S</a:t>
            </a:r>
            <a:r>
              <a:rPr lang="en-US" dirty="0"/>
              <a:t>earch </a:t>
            </a:r>
            <a:r>
              <a:rPr lang="en-US" u="sng" dirty="0"/>
              <a:t>T</a:t>
            </a:r>
            <a:r>
              <a:rPr lang="en-US" dirty="0"/>
              <a:t>ool (BLAST)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62AFA2-6CD7-964B-A37D-744F3FBEA518}"/>
              </a:ext>
            </a:extLst>
          </p:cNvPr>
          <p:cNvSpPr/>
          <p:nvPr/>
        </p:nvSpPr>
        <p:spPr bwMode="auto">
          <a:xfrm>
            <a:off x="4211960" y="2132856"/>
            <a:ext cx="1944216" cy="23042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Database of sequences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(subjects)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4AD841E-755E-BD4C-BCC5-9ACDBC56D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036" y="1844824"/>
            <a:ext cx="1974748" cy="45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rgbClr val="000000"/>
                </a:solidFill>
              </a:rPr>
              <a:t>My Sequence</a:t>
            </a:r>
          </a:p>
          <a:p>
            <a:pPr eaLnBrk="1" hangingPunct="1"/>
            <a:r>
              <a:rPr lang="en-US" sz="1600" b="1" dirty="0">
                <a:solidFill>
                  <a:srgbClr val="000000"/>
                </a:solidFill>
              </a:rPr>
              <a:t>(query)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" name="Bent Arrow 5">
            <a:extLst>
              <a:ext uri="{FF2B5EF4-FFF2-40B4-BE49-F238E27FC236}">
                <a16:creationId xmlns:a16="http://schemas.microsoft.com/office/drawing/2014/main" id="{C8BE5EFD-BB84-844A-83EA-089D160B64D0}"/>
              </a:ext>
            </a:extLst>
          </p:cNvPr>
          <p:cNvSpPr/>
          <p:nvPr/>
        </p:nvSpPr>
        <p:spPr bwMode="auto">
          <a:xfrm rot="2820256">
            <a:off x="1767850" y="2975219"/>
            <a:ext cx="5141058" cy="868680"/>
          </a:xfrm>
          <a:prstGeom prst="bentArrow">
            <a:avLst>
              <a:gd name="adj1" fmla="val 25000"/>
              <a:gd name="adj2" fmla="val 20413"/>
              <a:gd name="adj3" fmla="val 25000"/>
              <a:gd name="adj4" fmla="val 4375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D0E7366-B256-D54F-A8CA-9E08767CA7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6096" y="5229200"/>
            <a:ext cx="2304256" cy="6480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chemeClr val="tx1"/>
                </a:solidFill>
              </a:rPr>
              <a:t>“hits”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2158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3200" dirty="0" err="1"/>
              <a:t>Pfam</a:t>
            </a:r>
            <a:r>
              <a:rPr lang="en-US" sz="3200" dirty="0"/>
              <a:t> Iron </a:t>
            </a:r>
            <a:r>
              <a:rPr lang="en-US" sz="3200" dirty="0" err="1"/>
              <a:t>Hydrogenase</a:t>
            </a:r>
            <a:r>
              <a:rPr lang="en-US" sz="3200" dirty="0"/>
              <a:t> HMM</a:t>
            </a:r>
          </a:p>
        </p:txBody>
      </p:sp>
      <p:pic>
        <p:nvPicPr>
          <p:cNvPr id="4" name="Picture 3" descr="4R0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224" y="188640"/>
            <a:ext cx="1459880" cy="14598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91544" y="1405382"/>
            <a:ext cx="7964203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The HMM is trained using the seed alignment to </a:t>
            </a:r>
            <a:r>
              <a:rPr lang="is-IS" sz="2000" dirty="0"/>
              <a:t>determine the emission and transition probabilities</a:t>
            </a:r>
          </a:p>
          <a:p>
            <a:pPr marL="342900" indent="-342900">
              <a:buFont typeface="Arial"/>
              <a:buChar char="•"/>
            </a:pPr>
            <a:endParaRPr lang="is-IS" sz="2000" dirty="0"/>
          </a:p>
          <a:p>
            <a:pPr marL="342900" indent="-342900">
              <a:buFont typeface="Arial"/>
              <a:buChar char="•"/>
            </a:pPr>
            <a:r>
              <a:rPr lang="is-IS" sz="2000" dirty="0"/>
              <a:t>Pfam is a collection of many trained HMMs; query sequences are compared to all of Pfam to find the best fitting HMMs</a:t>
            </a:r>
            <a:endParaRPr lang="en-US" sz="2000" dirty="0"/>
          </a:p>
        </p:txBody>
      </p:sp>
      <p:pic>
        <p:nvPicPr>
          <p:cNvPr id="7" name="Picture 6" descr="pfam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44" y="3253432"/>
            <a:ext cx="8172400" cy="305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923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5105400" y="1130300"/>
            <a:ext cx="15632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Courier New" charset="0"/>
              </a:rPr>
              <a:t>ACA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 dirty="0">
                <a:latin typeface="Courier New" charset="0"/>
              </a:rPr>
              <a:t>ATG</a:t>
            </a:r>
            <a:r>
              <a:rPr lang="en-US" dirty="0">
                <a:solidFill>
                  <a:srgbClr val="FFFFFF"/>
                </a:solidFill>
                <a:latin typeface="Courier New" charset="0"/>
              </a:rPr>
              <a:t>G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2230439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>
              <a:latin typeface="Courier New" charset="0"/>
            </a:endParaRPr>
          </a:p>
          <a:p>
            <a:r>
              <a:rPr lang="en-US">
                <a:latin typeface="Courier New" charset="0"/>
              </a:rPr>
              <a:t>C</a:t>
            </a:r>
          </a:p>
          <a:p>
            <a:r>
              <a:rPr lang="en-US">
                <a:latin typeface="Courier New" charset="0"/>
              </a:rPr>
              <a:t>G</a:t>
            </a:r>
          </a:p>
          <a:p>
            <a:r>
              <a:rPr lang="en-US">
                <a:latin typeface="Courier New" charset="0"/>
              </a:rPr>
              <a:t>T .2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3584576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A</a:t>
            </a:r>
          </a:p>
          <a:p>
            <a:r>
              <a:rPr lang="en-US" b="1">
                <a:solidFill>
                  <a:srgbClr val="FF0000"/>
                </a:solidFill>
                <a:latin typeface="Courier New" charset="0"/>
              </a:rPr>
              <a:t>C .8</a:t>
            </a:r>
          </a:p>
          <a:p>
            <a:r>
              <a:rPr lang="en-US">
                <a:latin typeface="Courier New" charset="0"/>
              </a:rPr>
              <a:t>G .2</a:t>
            </a:r>
          </a:p>
          <a:p>
            <a:r>
              <a:rPr lang="en-US">
                <a:latin typeface="Courier New" charset="0"/>
              </a:rPr>
              <a:t>T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4989514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>
              <a:latin typeface="Courier New" charset="0"/>
            </a:endParaRPr>
          </a:p>
          <a:p>
            <a:r>
              <a:rPr lang="en-US">
                <a:latin typeface="Courier New" charset="0"/>
              </a:rPr>
              <a:t>C .2</a:t>
            </a:r>
          </a:p>
          <a:p>
            <a:r>
              <a:rPr lang="en-US">
                <a:latin typeface="Courier New" charset="0"/>
              </a:rPr>
              <a:t>G</a:t>
            </a:r>
          </a:p>
          <a:p>
            <a:r>
              <a:rPr lang="en-US">
                <a:latin typeface="Courier New" charset="0"/>
              </a:rPr>
              <a:t>T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7732714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A</a:t>
            </a:r>
          </a:p>
          <a:p>
            <a:r>
              <a:rPr lang="en-US">
                <a:latin typeface="Courier New" charset="0"/>
              </a:rPr>
              <a:t>C</a:t>
            </a:r>
          </a:p>
          <a:p>
            <a:r>
              <a:rPr lang="en-US">
                <a:latin typeface="Courier New" charset="0"/>
              </a:rPr>
              <a:t>G .2</a:t>
            </a:r>
          </a:p>
          <a:p>
            <a:r>
              <a:rPr lang="en-US" b="1">
                <a:solidFill>
                  <a:srgbClr val="FF0000"/>
                </a:solidFill>
                <a:latin typeface="Courier New" charset="0"/>
              </a:rPr>
              <a:t>T .8</a:t>
            </a:r>
            <a:endParaRPr lang="en-US">
              <a:latin typeface="Courier New" charset="0"/>
            </a:endParaRP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9086851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A</a:t>
            </a:r>
          </a:p>
          <a:p>
            <a:r>
              <a:rPr lang="en-US">
                <a:latin typeface="Courier New" charset="0"/>
              </a:rPr>
              <a:t>C .8</a:t>
            </a:r>
          </a:p>
          <a:p>
            <a:r>
              <a:rPr lang="en-US" b="1">
                <a:solidFill>
                  <a:srgbClr val="FF0000"/>
                </a:solidFill>
                <a:latin typeface="Courier New" charset="0"/>
              </a:rPr>
              <a:t>G .2</a:t>
            </a:r>
            <a:endParaRPr lang="en-US">
              <a:latin typeface="Courier New" charset="0"/>
            </a:endParaRPr>
          </a:p>
          <a:p>
            <a:r>
              <a:rPr lang="en-US">
                <a:latin typeface="Courier New" charset="0"/>
              </a:rPr>
              <a:t>T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5675314" y="36576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A .2</a:t>
            </a:r>
          </a:p>
          <a:p>
            <a:r>
              <a:rPr lang="en-US">
                <a:latin typeface="Courier New" charset="0"/>
              </a:rPr>
              <a:t>C .4</a:t>
            </a:r>
          </a:p>
          <a:p>
            <a:r>
              <a:rPr lang="en-US">
                <a:latin typeface="Courier New" charset="0"/>
              </a:rPr>
              <a:t>G .2</a:t>
            </a:r>
          </a:p>
          <a:p>
            <a:r>
              <a:rPr lang="en-US">
                <a:latin typeface="Courier New" charset="0"/>
              </a:rPr>
              <a:t>T .2</a:t>
            </a:r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30845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3008314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44878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4411664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58594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5783263" y="589756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urier New" charset="0"/>
              </a:rPr>
              <a:t>.4</a:t>
            </a:r>
          </a:p>
        </p:txBody>
      </p:sp>
      <p:sp>
        <p:nvSpPr>
          <p:cNvPr id="58384" name="Line 16"/>
          <p:cNvSpPr>
            <a:spLocks noChangeShapeType="1"/>
          </p:cNvSpPr>
          <p:nvPr/>
        </p:nvSpPr>
        <p:spPr bwMode="auto">
          <a:xfrm>
            <a:off x="71993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5" name="Text Box 17"/>
          <p:cNvSpPr txBox="1">
            <a:spLocks noChangeArrowheads="1"/>
          </p:cNvSpPr>
          <p:nvPr/>
        </p:nvSpPr>
        <p:spPr bwMode="auto">
          <a:xfrm>
            <a:off x="7123114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>
            <a:off x="86026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7" name="Text Box 19"/>
          <p:cNvSpPr txBox="1">
            <a:spLocks noChangeArrowheads="1"/>
          </p:cNvSpPr>
          <p:nvPr/>
        </p:nvSpPr>
        <p:spPr bwMode="auto">
          <a:xfrm>
            <a:off x="8526464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8" name="Line 20"/>
          <p:cNvSpPr>
            <a:spLocks noChangeShapeType="1"/>
          </p:cNvSpPr>
          <p:nvPr/>
        </p:nvSpPr>
        <p:spPr bwMode="auto">
          <a:xfrm flipV="1">
            <a:off x="5294313" y="480377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9" name="Text Box 21"/>
          <p:cNvSpPr txBox="1">
            <a:spLocks noChangeArrowheads="1"/>
          </p:cNvSpPr>
          <p:nvPr/>
        </p:nvSpPr>
        <p:spPr bwMode="auto">
          <a:xfrm>
            <a:off x="4876800" y="4891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.6</a:t>
            </a:r>
          </a:p>
        </p:txBody>
      </p:sp>
      <p:sp>
        <p:nvSpPr>
          <p:cNvPr id="58390" name="Line 22"/>
          <p:cNvSpPr>
            <a:spLocks noChangeShapeType="1"/>
          </p:cNvSpPr>
          <p:nvPr/>
        </p:nvSpPr>
        <p:spPr bwMode="auto">
          <a:xfrm>
            <a:off x="6484938" y="4803775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1" name="Text Box 23"/>
          <p:cNvSpPr txBox="1">
            <a:spLocks noChangeArrowheads="1"/>
          </p:cNvSpPr>
          <p:nvPr/>
        </p:nvSpPr>
        <p:spPr bwMode="auto">
          <a:xfrm>
            <a:off x="6553200" y="4800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.6</a:t>
            </a:r>
          </a:p>
        </p:txBody>
      </p:sp>
      <p:sp>
        <p:nvSpPr>
          <p:cNvPr id="58392" name="Freeform 24"/>
          <p:cNvSpPr>
            <a:spLocks/>
          </p:cNvSpPr>
          <p:nvPr/>
        </p:nvSpPr>
        <p:spPr bwMode="auto">
          <a:xfrm>
            <a:off x="5181601" y="3389313"/>
            <a:ext cx="593725" cy="793750"/>
          </a:xfrm>
          <a:custGeom>
            <a:avLst/>
            <a:gdLst>
              <a:gd name="T0" fmla="*/ 253 w 374"/>
              <a:gd name="T1" fmla="*/ 500 h 500"/>
              <a:gd name="T2" fmla="*/ 27 w 374"/>
              <a:gd name="T3" fmla="*/ 430 h 500"/>
              <a:gd name="T4" fmla="*/ 9 w 374"/>
              <a:gd name="T5" fmla="*/ 378 h 500"/>
              <a:gd name="T6" fmla="*/ 0 w 374"/>
              <a:gd name="T7" fmla="*/ 352 h 500"/>
              <a:gd name="T8" fmla="*/ 9 w 374"/>
              <a:gd name="T9" fmla="*/ 196 h 500"/>
              <a:gd name="T10" fmla="*/ 70 w 374"/>
              <a:gd name="T11" fmla="*/ 100 h 500"/>
              <a:gd name="T12" fmla="*/ 200 w 374"/>
              <a:gd name="T13" fmla="*/ 4 h 500"/>
              <a:gd name="T14" fmla="*/ 287 w 374"/>
              <a:gd name="T15" fmla="*/ 13 h 500"/>
              <a:gd name="T16" fmla="*/ 348 w 374"/>
              <a:gd name="T17" fmla="*/ 74 h 500"/>
              <a:gd name="T18" fmla="*/ 374 w 374"/>
              <a:gd name="T19" fmla="*/ 11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4" h="500">
                <a:moveTo>
                  <a:pt x="253" y="500"/>
                </a:moveTo>
                <a:cubicBezTo>
                  <a:pt x="181" y="480"/>
                  <a:pt x="89" y="473"/>
                  <a:pt x="27" y="430"/>
                </a:cubicBezTo>
                <a:cubicBezTo>
                  <a:pt x="21" y="412"/>
                  <a:pt x="15" y="395"/>
                  <a:pt x="9" y="378"/>
                </a:cubicBezTo>
                <a:cubicBezTo>
                  <a:pt x="6" y="369"/>
                  <a:pt x="0" y="352"/>
                  <a:pt x="0" y="352"/>
                </a:cubicBezTo>
                <a:cubicBezTo>
                  <a:pt x="3" y="300"/>
                  <a:pt x="3" y="247"/>
                  <a:pt x="9" y="196"/>
                </a:cubicBezTo>
                <a:cubicBezTo>
                  <a:pt x="12" y="163"/>
                  <a:pt x="61" y="110"/>
                  <a:pt x="70" y="100"/>
                </a:cubicBezTo>
                <a:cubicBezTo>
                  <a:pt x="114" y="46"/>
                  <a:pt x="131" y="18"/>
                  <a:pt x="200" y="4"/>
                </a:cubicBezTo>
                <a:cubicBezTo>
                  <a:pt x="229" y="7"/>
                  <a:pt x="260" y="0"/>
                  <a:pt x="287" y="13"/>
                </a:cubicBezTo>
                <a:cubicBezTo>
                  <a:pt x="312" y="25"/>
                  <a:pt x="348" y="74"/>
                  <a:pt x="348" y="74"/>
                </a:cubicBezTo>
                <a:cubicBezTo>
                  <a:pt x="359" y="107"/>
                  <a:pt x="350" y="93"/>
                  <a:pt x="374" y="11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3" name="Text Box 25"/>
          <p:cNvSpPr txBox="1">
            <a:spLocks noChangeArrowheads="1"/>
          </p:cNvSpPr>
          <p:nvPr/>
        </p:nvSpPr>
        <p:spPr bwMode="auto">
          <a:xfrm>
            <a:off x="47244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.4</a:t>
            </a:r>
          </a:p>
        </p:txBody>
      </p:sp>
      <p:sp>
        <p:nvSpPr>
          <p:cNvPr id="58394" name="Text Box 26"/>
          <p:cNvSpPr txBox="1">
            <a:spLocks noChangeArrowheads="1"/>
          </p:cNvSpPr>
          <p:nvPr/>
        </p:nvSpPr>
        <p:spPr bwMode="auto">
          <a:xfrm>
            <a:off x="6343650" y="5524500"/>
            <a:ext cx="6032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urier New" charset="0"/>
              </a:rPr>
              <a:t>A 1</a:t>
            </a:r>
          </a:p>
          <a:p>
            <a:r>
              <a:rPr lang="en-US">
                <a:latin typeface="Courier New" charset="0"/>
              </a:rPr>
              <a:t>C </a:t>
            </a:r>
          </a:p>
          <a:p>
            <a:r>
              <a:rPr lang="en-US">
                <a:latin typeface="Courier New" charset="0"/>
              </a:rPr>
              <a:t>G</a:t>
            </a:r>
          </a:p>
          <a:p>
            <a:r>
              <a:rPr lang="en-US">
                <a:latin typeface="Courier New" charset="0"/>
              </a:rPr>
              <a:t>T</a:t>
            </a:r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1631504" y="116632"/>
            <a:ext cx="396044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does searching work?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does Markov mean?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Hidden?</a:t>
            </a:r>
          </a:p>
        </p:txBody>
      </p:sp>
    </p:spTree>
    <p:extLst>
      <p:ext uri="{BB962C8B-B14F-4D97-AF65-F5344CB8AC3E}">
        <p14:creationId xmlns:p14="http://schemas.microsoft.com/office/powerpoint/2010/main" val="1235468987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5105400" y="1130300"/>
            <a:ext cx="15632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Courier New" charset="0"/>
              </a:rPr>
              <a:t>ACA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 dirty="0">
                <a:latin typeface="Courier New" charset="0"/>
              </a:rPr>
              <a:t>ATG</a:t>
            </a:r>
            <a:r>
              <a:rPr lang="en-US" dirty="0">
                <a:solidFill>
                  <a:srgbClr val="FFFFFF"/>
                </a:solidFill>
                <a:latin typeface="Courier New" charset="0"/>
              </a:rPr>
              <a:t>G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2230439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>
              <a:latin typeface="Courier New" charset="0"/>
            </a:endParaRPr>
          </a:p>
          <a:p>
            <a:r>
              <a:rPr lang="en-US">
                <a:latin typeface="Courier New" charset="0"/>
              </a:rPr>
              <a:t>C</a:t>
            </a:r>
          </a:p>
          <a:p>
            <a:r>
              <a:rPr lang="en-US">
                <a:latin typeface="Courier New" charset="0"/>
              </a:rPr>
              <a:t>G</a:t>
            </a:r>
          </a:p>
          <a:p>
            <a:r>
              <a:rPr lang="en-US">
                <a:latin typeface="Courier New" charset="0"/>
              </a:rPr>
              <a:t>T .2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3584576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A</a:t>
            </a:r>
          </a:p>
          <a:p>
            <a:r>
              <a:rPr lang="en-US" b="1">
                <a:solidFill>
                  <a:srgbClr val="FF0000"/>
                </a:solidFill>
                <a:latin typeface="Courier New" charset="0"/>
              </a:rPr>
              <a:t>C .8</a:t>
            </a:r>
          </a:p>
          <a:p>
            <a:r>
              <a:rPr lang="en-US">
                <a:latin typeface="Courier New" charset="0"/>
              </a:rPr>
              <a:t>G .2</a:t>
            </a:r>
          </a:p>
          <a:p>
            <a:r>
              <a:rPr lang="en-US">
                <a:latin typeface="Courier New" charset="0"/>
              </a:rPr>
              <a:t>T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4989514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>
              <a:latin typeface="Courier New" charset="0"/>
            </a:endParaRPr>
          </a:p>
          <a:p>
            <a:r>
              <a:rPr lang="en-US">
                <a:latin typeface="Courier New" charset="0"/>
              </a:rPr>
              <a:t>C .2</a:t>
            </a:r>
          </a:p>
          <a:p>
            <a:r>
              <a:rPr lang="en-US">
                <a:latin typeface="Courier New" charset="0"/>
              </a:rPr>
              <a:t>G</a:t>
            </a:r>
          </a:p>
          <a:p>
            <a:r>
              <a:rPr lang="en-US">
                <a:latin typeface="Courier New" charset="0"/>
              </a:rPr>
              <a:t>T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7732714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A</a:t>
            </a:r>
          </a:p>
          <a:p>
            <a:r>
              <a:rPr lang="en-US">
                <a:latin typeface="Courier New" charset="0"/>
              </a:rPr>
              <a:t>C</a:t>
            </a:r>
          </a:p>
          <a:p>
            <a:r>
              <a:rPr lang="en-US">
                <a:latin typeface="Courier New" charset="0"/>
              </a:rPr>
              <a:t>G .2</a:t>
            </a:r>
          </a:p>
          <a:p>
            <a:r>
              <a:rPr lang="en-US" b="1">
                <a:solidFill>
                  <a:srgbClr val="FF0000"/>
                </a:solidFill>
                <a:latin typeface="Courier New" charset="0"/>
              </a:rPr>
              <a:t>T .8</a:t>
            </a:r>
            <a:endParaRPr lang="en-US">
              <a:latin typeface="Courier New" charset="0"/>
            </a:endParaRP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9086851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A</a:t>
            </a:r>
          </a:p>
          <a:p>
            <a:r>
              <a:rPr lang="en-US">
                <a:latin typeface="Courier New" charset="0"/>
              </a:rPr>
              <a:t>C .8</a:t>
            </a:r>
          </a:p>
          <a:p>
            <a:r>
              <a:rPr lang="en-US" b="1">
                <a:solidFill>
                  <a:srgbClr val="FF0000"/>
                </a:solidFill>
                <a:latin typeface="Courier New" charset="0"/>
              </a:rPr>
              <a:t>G .2</a:t>
            </a:r>
            <a:endParaRPr lang="en-US">
              <a:latin typeface="Courier New" charset="0"/>
            </a:endParaRPr>
          </a:p>
          <a:p>
            <a:r>
              <a:rPr lang="en-US">
                <a:latin typeface="Courier New" charset="0"/>
              </a:rPr>
              <a:t>T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5675314" y="36576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A .2</a:t>
            </a:r>
          </a:p>
          <a:p>
            <a:r>
              <a:rPr lang="en-US">
                <a:latin typeface="Courier New" charset="0"/>
              </a:rPr>
              <a:t>C .4</a:t>
            </a:r>
          </a:p>
          <a:p>
            <a:r>
              <a:rPr lang="en-US">
                <a:latin typeface="Courier New" charset="0"/>
              </a:rPr>
              <a:t>G .2</a:t>
            </a:r>
          </a:p>
          <a:p>
            <a:r>
              <a:rPr lang="en-US">
                <a:latin typeface="Courier New" charset="0"/>
              </a:rPr>
              <a:t>T .2</a:t>
            </a:r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30845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3008314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44878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4411664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58594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5783263" y="589756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urier New" charset="0"/>
              </a:rPr>
              <a:t>.4</a:t>
            </a:r>
          </a:p>
        </p:txBody>
      </p:sp>
      <p:sp>
        <p:nvSpPr>
          <p:cNvPr id="58384" name="Line 16"/>
          <p:cNvSpPr>
            <a:spLocks noChangeShapeType="1"/>
          </p:cNvSpPr>
          <p:nvPr/>
        </p:nvSpPr>
        <p:spPr bwMode="auto">
          <a:xfrm>
            <a:off x="71993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5" name="Text Box 17"/>
          <p:cNvSpPr txBox="1">
            <a:spLocks noChangeArrowheads="1"/>
          </p:cNvSpPr>
          <p:nvPr/>
        </p:nvSpPr>
        <p:spPr bwMode="auto">
          <a:xfrm>
            <a:off x="7123114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>
            <a:off x="86026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7" name="Text Box 19"/>
          <p:cNvSpPr txBox="1">
            <a:spLocks noChangeArrowheads="1"/>
          </p:cNvSpPr>
          <p:nvPr/>
        </p:nvSpPr>
        <p:spPr bwMode="auto">
          <a:xfrm>
            <a:off x="8526464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8" name="Line 20"/>
          <p:cNvSpPr>
            <a:spLocks noChangeShapeType="1"/>
          </p:cNvSpPr>
          <p:nvPr/>
        </p:nvSpPr>
        <p:spPr bwMode="auto">
          <a:xfrm flipV="1">
            <a:off x="5294313" y="480377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9" name="Text Box 21"/>
          <p:cNvSpPr txBox="1">
            <a:spLocks noChangeArrowheads="1"/>
          </p:cNvSpPr>
          <p:nvPr/>
        </p:nvSpPr>
        <p:spPr bwMode="auto">
          <a:xfrm>
            <a:off x="4876800" y="4891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.6</a:t>
            </a:r>
          </a:p>
        </p:txBody>
      </p:sp>
      <p:sp>
        <p:nvSpPr>
          <p:cNvPr id="58390" name="Line 22"/>
          <p:cNvSpPr>
            <a:spLocks noChangeShapeType="1"/>
          </p:cNvSpPr>
          <p:nvPr/>
        </p:nvSpPr>
        <p:spPr bwMode="auto">
          <a:xfrm>
            <a:off x="6484938" y="4803775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1" name="Text Box 23"/>
          <p:cNvSpPr txBox="1">
            <a:spLocks noChangeArrowheads="1"/>
          </p:cNvSpPr>
          <p:nvPr/>
        </p:nvSpPr>
        <p:spPr bwMode="auto">
          <a:xfrm>
            <a:off x="6553200" y="4800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.6</a:t>
            </a:r>
          </a:p>
        </p:txBody>
      </p:sp>
      <p:sp>
        <p:nvSpPr>
          <p:cNvPr id="58392" name="Freeform 24"/>
          <p:cNvSpPr>
            <a:spLocks/>
          </p:cNvSpPr>
          <p:nvPr/>
        </p:nvSpPr>
        <p:spPr bwMode="auto">
          <a:xfrm>
            <a:off x="5181601" y="3389313"/>
            <a:ext cx="593725" cy="793750"/>
          </a:xfrm>
          <a:custGeom>
            <a:avLst/>
            <a:gdLst>
              <a:gd name="T0" fmla="*/ 253 w 374"/>
              <a:gd name="T1" fmla="*/ 500 h 500"/>
              <a:gd name="T2" fmla="*/ 27 w 374"/>
              <a:gd name="T3" fmla="*/ 430 h 500"/>
              <a:gd name="T4" fmla="*/ 9 w 374"/>
              <a:gd name="T5" fmla="*/ 378 h 500"/>
              <a:gd name="T6" fmla="*/ 0 w 374"/>
              <a:gd name="T7" fmla="*/ 352 h 500"/>
              <a:gd name="T8" fmla="*/ 9 w 374"/>
              <a:gd name="T9" fmla="*/ 196 h 500"/>
              <a:gd name="T10" fmla="*/ 70 w 374"/>
              <a:gd name="T11" fmla="*/ 100 h 500"/>
              <a:gd name="T12" fmla="*/ 200 w 374"/>
              <a:gd name="T13" fmla="*/ 4 h 500"/>
              <a:gd name="T14" fmla="*/ 287 w 374"/>
              <a:gd name="T15" fmla="*/ 13 h 500"/>
              <a:gd name="T16" fmla="*/ 348 w 374"/>
              <a:gd name="T17" fmla="*/ 74 h 500"/>
              <a:gd name="T18" fmla="*/ 374 w 374"/>
              <a:gd name="T19" fmla="*/ 11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4" h="500">
                <a:moveTo>
                  <a:pt x="253" y="500"/>
                </a:moveTo>
                <a:cubicBezTo>
                  <a:pt x="181" y="480"/>
                  <a:pt x="89" y="473"/>
                  <a:pt x="27" y="430"/>
                </a:cubicBezTo>
                <a:cubicBezTo>
                  <a:pt x="21" y="412"/>
                  <a:pt x="15" y="395"/>
                  <a:pt x="9" y="378"/>
                </a:cubicBezTo>
                <a:cubicBezTo>
                  <a:pt x="6" y="369"/>
                  <a:pt x="0" y="352"/>
                  <a:pt x="0" y="352"/>
                </a:cubicBezTo>
                <a:cubicBezTo>
                  <a:pt x="3" y="300"/>
                  <a:pt x="3" y="247"/>
                  <a:pt x="9" y="196"/>
                </a:cubicBezTo>
                <a:cubicBezTo>
                  <a:pt x="12" y="163"/>
                  <a:pt x="61" y="110"/>
                  <a:pt x="70" y="100"/>
                </a:cubicBezTo>
                <a:cubicBezTo>
                  <a:pt x="114" y="46"/>
                  <a:pt x="131" y="18"/>
                  <a:pt x="200" y="4"/>
                </a:cubicBezTo>
                <a:cubicBezTo>
                  <a:pt x="229" y="7"/>
                  <a:pt x="260" y="0"/>
                  <a:pt x="287" y="13"/>
                </a:cubicBezTo>
                <a:cubicBezTo>
                  <a:pt x="312" y="25"/>
                  <a:pt x="348" y="74"/>
                  <a:pt x="348" y="74"/>
                </a:cubicBezTo>
                <a:cubicBezTo>
                  <a:pt x="359" y="107"/>
                  <a:pt x="350" y="93"/>
                  <a:pt x="374" y="11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3" name="Text Box 25"/>
          <p:cNvSpPr txBox="1">
            <a:spLocks noChangeArrowheads="1"/>
          </p:cNvSpPr>
          <p:nvPr/>
        </p:nvSpPr>
        <p:spPr bwMode="auto">
          <a:xfrm>
            <a:off x="47244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.4</a:t>
            </a:r>
          </a:p>
        </p:txBody>
      </p:sp>
      <p:sp>
        <p:nvSpPr>
          <p:cNvPr id="58394" name="Text Box 26"/>
          <p:cNvSpPr txBox="1">
            <a:spLocks noChangeArrowheads="1"/>
          </p:cNvSpPr>
          <p:nvPr/>
        </p:nvSpPr>
        <p:spPr bwMode="auto">
          <a:xfrm>
            <a:off x="6343650" y="5524500"/>
            <a:ext cx="6032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urier New" charset="0"/>
              </a:rPr>
              <a:t>A 1</a:t>
            </a:r>
          </a:p>
          <a:p>
            <a:r>
              <a:rPr lang="en-US">
                <a:latin typeface="Courier New" charset="0"/>
              </a:rPr>
              <a:t>C </a:t>
            </a:r>
          </a:p>
          <a:p>
            <a:r>
              <a:rPr lang="en-US">
                <a:latin typeface="Courier New" charset="0"/>
              </a:rPr>
              <a:t>G</a:t>
            </a:r>
          </a:p>
          <a:p>
            <a:r>
              <a:rPr lang="en-US">
                <a:latin typeface="Courier New" charset="0"/>
              </a:rPr>
              <a:t>T</a:t>
            </a: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2063552" y="4437112"/>
            <a:ext cx="288032" cy="936104"/>
          </a:xfrm>
          <a:prstGeom prst="line">
            <a:avLst/>
          </a:prstGeom>
          <a:noFill/>
          <a:ln w="28575">
            <a:solidFill>
              <a:schemeClr val="tx2">
                <a:lumMod val="75000"/>
              </a:schemeClr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3863752" y="836712"/>
            <a:ext cx="1224136" cy="576064"/>
          </a:xfrm>
          <a:prstGeom prst="line">
            <a:avLst/>
          </a:prstGeom>
          <a:noFill/>
          <a:ln w="28575">
            <a:solidFill>
              <a:schemeClr val="tx2">
                <a:lumMod val="75000"/>
              </a:schemeClr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1847529" y="4077072"/>
            <a:ext cx="11977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 path</a:t>
            </a: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2279576" y="548681"/>
            <a:ext cx="118494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observed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</a:p>
        </p:txBody>
      </p:sp>
    </p:spTree>
    <p:extLst>
      <p:ext uri="{BB962C8B-B14F-4D97-AF65-F5344CB8AC3E}">
        <p14:creationId xmlns:p14="http://schemas.microsoft.com/office/powerpoint/2010/main" val="2951895164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5105400" y="1130300"/>
            <a:ext cx="15632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Courier New" charset="0"/>
              </a:rPr>
              <a:t>ACA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 dirty="0">
                <a:latin typeface="Courier New" charset="0"/>
              </a:rPr>
              <a:t>ATG</a:t>
            </a:r>
            <a:r>
              <a:rPr lang="en-US" dirty="0">
                <a:solidFill>
                  <a:srgbClr val="FFFFFF"/>
                </a:solidFill>
                <a:latin typeface="Courier New" charset="0"/>
              </a:rPr>
              <a:t>G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2230439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>
              <a:latin typeface="Courier New" charset="0"/>
            </a:endParaRPr>
          </a:p>
          <a:p>
            <a:r>
              <a:rPr lang="en-US">
                <a:latin typeface="Courier New" charset="0"/>
              </a:rPr>
              <a:t>C</a:t>
            </a:r>
          </a:p>
          <a:p>
            <a:r>
              <a:rPr lang="en-US">
                <a:latin typeface="Courier New" charset="0"/>
              </a:rPr>
              <a:t>G</a:t>
            </a:r>
          </a:p>
          <a:p>
            <a:r>
              <a:rPr lang="en-US">
                <a:latin typeface="Courier New" charset="0"/>
              </a:rPr>
              <a:t>T .2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3584576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A</a:t>
            </a:r>
          </a:p>
          <a:p>
            <a:r>
              <a:rPr lang="en-US" b="1">
                <a:solidFill>
                  <a:srgbClr val="FF0000"/>
                </a:solidFill>
                <a:latin typeface="Courier New" charset="0"/>
              </a:rPr>
              <a:t>C .8</a:t>
            </a:r>
          </a:p>
          <a:p>
            <a:r>
              <a:rPr lang="en-US">
                <a:latin typeface="Courier New" charset="0"/>
              </a:rPr>
              <a:t>G .2</a:t>
            </a:r>
          </a:p>
          <a:p>
            <a:r>
              <a:rPr lang="en-US">
                <a:latin typeface="Courier New" charset="0"/>
              </a:rPr>
              <a:t>T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4989514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>
              <a:latin typeface="Courier New" charset="0"/>
            </a:endParaRPr>
          </a:p>
          <a:p>
            <a:r>
              <a:rPr lang="en-US">
                <a:latin typeface="Courier New" charset="0"/>
              </a:rPr>
              <a:t>C .2</a:t>
            </a:r>
          </a:p>
          <a:p>
            <a:r>
              <a:rPr lang="en-US">
                <a:latin typeface="Courier New" charset="0"/>
              </a:rPr>
              <a:t>G</a:t>
            </a:r>
          </a:p>
          <a:p>
            <a:r>
              <a:rPr lang="en-US">
                <a:latin typeface="Courier New" charset="0"/>
              </a:rPr>
              <a:t>T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7732714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A</a:t>
            </a:r>
          </a:p>
          <a:p>
            <a:r>
              <a:rPr lang="en-US">
                <a:latin typeface="Courier New" charset="0"/>
              </a:rPr>
              <a:t>C</a:t>
            </a:r>
          </a:p>
          <a:p>
            <a:r>
              <a:rPr lang="en-US">
                <a:latin typeface="Courier New" charset="0"/>
              </a:rPr>
              <a:t>G .2</a:t>
            </a:r>
          </a:p>
          <a:p>
            <a:r>
              <a:rPr lang="en-US" b="1">
                <a:solidFill>
                  <a:srgbClr val="FF0000"/>
                </a:solidFill>
                <a:latin typeface="Courier New" charset="0"/>
              </a:rPr>
              <a:t>T .8</a:t>
            </a:r>
            <a:endParaRPr lang="en-US">
              <a:latin typeface="Courier New" charset="0"/>
            </a:endParaRP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9086851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A</a:t>
            </a:r>
          </a:p>
          <a:p>
            <a:r>
              <a:rPr lang="en-US">
                <a:latin typeface="Courier New" charset="0"/>
              </a:rPr>
              <a:t>C .8</a:t>
            </a:r>
          </a:p>
          <a:p>
            <a:r>
              <a:rPr lang="en-US" b="1">
                <a:solidFill>
                  <a:srgbClr val="FF0000"/>
                </a:solidFill>
                <a:latin typeface="Courier New" charset="0"/>
              </a:rPr>
              <a:t>G .2</a:t>
            </a:r>
            <a:endParaRPr lang="en-US">
              <a:latin typeface="Courier New" charset="0"/>
            </a:endParaRPr>
          </a:p>
          <a:p>
            <a:r>
              <a:rPr lang="en-US">
                <a:latin typeface="Courier New" charset="0"/>
              </a:rPr>
              <a:t>T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5675314" y="36576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A .2</a:t>
            </a:r>
          </a:p>
          <a:p>
            <a:r>
              <a:rPr lang="en-US">
                <a:latin typeface="Courier New" charset="0"/>
              </a:rPr>
              <a:t>C .4</a:t>
            </a:r>
          </a:p>
          <a:p>
            <a:r>
              <a:rPr lang="en-US">
                <a:latin typeface="Courier New" charset="0"/>
              </a:rPr>
              <a:t>G .2</a:t>
            </a:r>
          </a:p>
          <a:p>
            <a:r>
              <a:rPr lang="en-US">
                <a:latin typeface="Courier New" charset="0"/>
              </a:rPr>
              <a:t>T .2</a:t>
            </a:r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30845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3008314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44878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4411664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58594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5783263" y="589756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urier New" charset="0"/>
              </a:rPr>
              <a:t>.4</a:t>
            </a:r>
          </a:p>
        </p:txBody>
      </p:sp>
      <p:sp>
        <p:nvSpPr>
          <p:cNvPr id="58384" name="Line 16"/>
          <p:cNvSpPr>
            <a:spLocks noChangeShapeType="1"/>
          </p:cNvSpPr>
          <p:nvPr/>
        </p:nvSpPr>
        <p:spPr bwMode="auto">
          <a:xfrm>
            <a:off x="71993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5" name="Text Box 17"/>
          <p:cNvSpPr txBox="1">
            <a:spLocks noChangeArrowheads="1"/>
          </p:cNvSpPr>
          <p:nvPr/>
        </p:nvSpPr>
        <p:spPr bwMode="auto">
          <a:xfrm>
            <a:off x="7123114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>
            <a:off x="86026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7" name="Text Box 19"/>
          <p:cNvSpPr txBox="1">
            <a:spLocks noChangeArrowheads="1"/>
          </p:cNvSpPr>
          <p:nvPr/>
        </p:nvSpPr>
        <p:spPr bwMode="auto">
          <a:xfrm>
            <a:off x="8526464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8" name="Line 20"/>
          <p:cNvSpPr>
            <a:spLocks noChangeShapeType="1"/>
          </p:cNvSpPr>
          <p:nvPr/>
        </p:nvSpPr>
        <p:spPr bwMode="auto">
          <a:xfrm flipV="1">
            <a:off x="5294313" y="480377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9" name="Text Box 21"/>
          <p:cNvSpPr txBox="1">
            <a:spLocks noChangeArrowheads="1"/>
          </p:cNvSpPr>
          <p:nvPr/>
        </p:nvSpPr>
        <p:spPr bwMode="auto">
          <a:xfrm>
            <a:off x="4876800" y="4891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.6</a:t>
            </a:r>
          </a:p>
        </p:txBody>
      </p:sp>
      <p:sp>
        <p:nvSpPr>
          <p:cNvPr id="58390" name="Line 22"/>
          <p:cNvSpPr>
            <a:spLocks noChangeShapeType="1"/>
          </p:cNvSpPr>
          <p:nvPr/>
        </p:nvSpPr>
        <p:spPr bwMode="auto">
          <a:xfrm>
            <a:off x="6484938" y="4803775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1" name="Text Box 23"/>
          <p:cNvSpPr txBox="1">
            <a:spLocks noChangeArrowheads="1"/>
          </p:cNvSpPr>
          <p:nvPr/>
        </p:nvSpPr>
        <p:spPr bwMode="auto">
          <a:xfrm>
            <a:off x="6553200" y="4800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.6</a:t>
            </a:r>
          </a:p>
        </p:txBody>
      </p:sp>
      <p:sp>
        <p:nvSpPr>
          <p:cNvPr id="58392" name="Freeform 24"/>
          <p:cNvSpPr>
            <a:spLocks/>
          </p:cNvSpPr>
          <p:nvPr/>
        </p:nvSpPr>
        <p:spPr bwMode="auto">
          <a:xfrm>
            <a:off x="5181601" y="3389313"/>
            <a:ext cx="593725" cy="793750"/>
          </a:xfrm>
          <a:custGeom>
            <a:avLst/>
            <a:gdLst>
              <a:gd name="T0" fmla="*/ 253 w 374"/>
              <a:gd name="T1" fmla="*/ 500 h 500"/>
              <a:gd name="T2" fmla="*/ 27 w 374"/>
              <a:gd name="T3" fmla="*/ 430 h 500"/>
              <a:gd name="T4" fmla="*/ 9 w 374"/>
              <a:gd name="T5" fmla="*/ 378 h 500"/>
              <a:gd name="T6" fmla="*/ 0 w 374"/>
              <a:gd name="T7" fmla="*/ 352 h 500"/>
              <a:gd name="T8" fmla="*/ 9 w 374"/>
              <a:gd name="T9" fmla="*/ 196 h 500"/>
              <a:gd name="T10" fmla="*/ 70 w 374"/>
              <a:gd name="T11" fmla="*/ 100 h 500"/>
              <a:gd name="T12" fmla="*/ 200 w 374"/>
              <a:gd name="T13" fmla="*/ 4 h 500"/>
              <a:gd name="T14" fmla="*/ 287 w 374"/>
              <a:gd name="T15" fmla="*/ 13 h 500"/>
              <a:gd name="T16" fmla="*/ 348 w 374"/>
              <a:gd name="T17" fmla="*/ 74 h 500"/>
              <a:gd name="T18" fmla="*/ 374 w 374"/>
              <a:gd name="T19" fmla="*/ 11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4" h="500">
                <a:moveTo>
                  <a:pt x="253" y="500"/>
                </a:moveTo>
                <a:cubicBezTo>
                  <a:pt x="181" y="480"/>
                  <a:pt x="89" y="473"/>
                  <a:pt x="27" y="430"/>
                </a:cubicBezTo>
                <a:cubicBezTo>
                  <a:pt x="21" y="412"/>
                  <a:pt x="15" y="395"/>
                  <a:pt x="9" y="378"/>
                </a:cubicBezTo>
                <a:cubicBezTo>
                  <a:pt x="6" y="369"/>
                  <a:pt x="0" y="352"/>
                  <a:pt x="0" y="352"/>
                </a:cubicBezTo>
                <a:cubicBezTo>
                  <a:pt x="3" y="300"/>
                  <a:pt x="3" y="247"/>
                  <a:pt x="9" y="196"/>
                </a:cubicBezTo>
                <a:cubicBezTo>
                  <a:pt x="12" y="163"/>
                  <a:pt x="61" y="110"/>
                  <a:pt x="70" y="100"/>
                </a:cubicBezTo>
                <a:cubicBezTo>
                  <a:pt x="114" y="46"/>
                  <a:pt x="131" y="18"/>
                  <a:pt x="200" y="4"/>
                </a:cubicBezTo>
                <a:cubicBezTo>
                  <a:pt x="229" y="7"/>
                  <a:pt x="260" y="0"/>
                  <a:pt x="287" y="13"/>
                </a:cubicBezTo>
                <a:cubicBezTo>
                  <a:pt x="312" y="25"/>
                  <a:pt x="348" y="74"/>
                  <a:pt x="348" y="74"/>
                </a:cubicBezTo>
                <a:cubicBezTo>
                  <a:pt x="359" y="107"/>
                  <a:pt x="350" y="93"/>
                  <a:pt x="374" y="11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3" name="Text Box 25"/>
          <p:cNvSpPr txBox="1">
            <a:spLocks noChangeArrowheads="1"/>
          </p:cNvSpPr>
          <p:nvPr/>
        </p:nvSpPr>
        <p:spPr bwMode="auto">
          <a:xfrm>
            <a:off x="47244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.4</a:t>
            </a:r>
          </a:p>
        </p:txBody>
      </p:sp>
      <p:sp>
        <p:nvSpPr>
          <p:cNvPr id="58394" name="Text Box 26"/>
          <p:cNvSpPr txBox="1">
            <a:spLocks noChangeArrowheads="1"/>
          </p:cNvSpPr>
          <p:nvPr/>
        </p:nvSpPr>
        <p:spPr bwMode="auto">
          <a:xfrm>
            <a:off x="6343650" y="5524500"/>
            <a:ext cx="6032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urier New" charset="0"/>
              </a:rPr>
              <a:t>A 1</a:t>
            </a:r>
          </a:p>
          <a:p>
            <a:r>
              <a:rPr lang="en-US">
                <a:latin typeface="Courier New" charset="0"/>
              </a:rPr>
              <a:t>C </a:t>
            </a:r>
          </a:p>
          <a:p>
            <a:r>
              <a:rPr lang="en-US">
                <a:latin typeface="Courier New" charset="0"/>
              </a:rPr>
              <a:t>G</a:t>
            </a:r>
          </a:p>
          <a:p>
            <a:r>
              <a:rPr lang="en-US">
                <a:latin typeface="Courier New" charset="0"/>
              </a:rPr>
              <a:t>T</a:t>
            </a: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2063552" y="4437112"/>
            <a:ext cx="288032" cy="936104"/>
          </a:xfrm>
          <a:prstGeom prst="line">
            <a:avLst/>
          </a:prstGeom>
          <a:noFill/>
          <a:ln w="28575">
            <a:solidFill>
              <a:schemeClr val="tx2">
                <a:lumMod val="75000"/>
              </a:schemeClr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3863752" y="836712"/>
            <a:ext cx="1224136" cy="576064"/>
          </a:xfrm>
          <a:prstGeom prst="line">
            <a:avLst/>
          </a:prstGeom>
          <a:noFill/>
          <a:ln w="28575">
            <a:solidFill>
              <a:schemeClr val="tx2">
                <a:lumMod val="75000"/>
              </a:schemeClr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1847529" y="4077072"/>
            <a:ext cx="11977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 path</a:t>
            </a: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2279576" y="548681"/>
            <a:ext cx="118494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observed</a:t>
            </a:r>
          </a:p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6960096" y="1484785"/>
            <a:ext cx="396044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Markov Chain – next state emission depends only upon current state, i.e. the model is a linear chain</a:t>
            </a:r>
          </a:p>
        </p:txBody>
      </p:sp>
      <p:sp>
        <p:nvSpPr>
          <p:cNvPr id="34" name="Text Box 30"/>
          <p:cNvSpPr txBox="1">
            <a:spLocks noChangeArrowheads="1"/>
          </p:cNvSpPr>
          <p:nvPr/>
        </p:nvSpPr>
        <p:spPr bwMode="auto">
          <a:xfrm>
            <a:off x="6960096" y="2852936"/>
            <a:ext cx="396044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Since we only know our query sequence, the state path is “hidden”</a:t>
            </a:r>
          </a:p>
        </p:txBody>
      </p:sp>
      <p:sp>
        <p:nvSpPr>
          <p:cNvPr id="35" name="Text Box 30"/>
          <p:cNvSpPr txBox="1">
            <a:spLocks noChangeArrowheads="1"/>
          </p:cNvSpPr>
          <p:nvPr/>
        </p:nvSpPr>
        <p:spPr bwMode="auto">
          <a:xfrm>
            <a:off x="6960096" y="3873822"/>
            <a:ext cx="396044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uses HMMs to determine the state path for a query sequence</a:t>
            </a:r>
          </a:p>
        </p:txBody>
      </p:sp>
    </p:spTree>
    <p:extLst>
      <p:ext uri="{BB962C8B-B14F-4D97-AF65-F5344CB8AC3E}">
        <p14:creationId xmlns:p14="http://schemas.microsoft.com/office/powerpoint/2010/main" val="1909630176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71525"/>
            <a:ext cx="7335838" cy="1268413"/>
          </a:xfrm>
        </p:spPr>
        <p:txBody>
          <a:bodyPr/>
          <a:lstStyle/>
          <a:p>
            <a:pPr algn="l" eaLnBrk="1" hangingPunct="1"/>
            <a:r>
              <a:rPr lang="en-US" sz="3200" u="sng" dirty="0"/>
              <a:t>H</a:t>
            </a:r>
            <a:r>
              <a:rPr lang="en-US" sz="3200" dirty="0"/>
              <a:t>idden </a:t>
            </a:r>
            <a:r>
              <a:rPr lang="en-US" sz="3200" u="sng" dirty="0"/>
              <a:t>M</a:t>
            </a:r>
            <a:r>
              <a:rPr lang="en-US" sz="3200" dirty="0"/>
              <a:t>arkov </a:t>
            </a:r>
            <a:r>
              <a:rPr lang="en-US" sz="3200" u="sng" dirty="0"/>
              <a:t>M</a:t>
            </a:r>
            <a:r>
              <a:rPr lang="en-US" sz="3200" dirty="0"/>
              <a:t>odels (HMMs)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2495600" y="1844824"/>
            <a:ext cx="1368152" cy="5040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735960" y="2132856"/>
            <a:ext cx="1944216" cy="23042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177036" y="1844824"/>
            <a:ext cx="1974748" cy="45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rgbClr val="000000"/>
                </a:solidFill>
              </a:rPr>
              <a:t>My Sequence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735960" y="2348880"/>
            <a:ext cx="1974748" cy="45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rgbClr val="000000"/>
                </a:solidFill>
              </a:rPr>
              <a:t>Database of HMMs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8" name="Bent Arrow 7"/>
          <p:cNvSpPr/>
          <p:nvPr/>
        </p:nvSpPr>
        <p:spPr bwMode="auto">
          <a:xfrm rot="2820256">
            <a:off x="3291850" y="2975219"/>
            <a:ext cx="5141058" cy="868680"/>
          </a:xfrm>
          <a:prstGeom prst="bentArrow">
            <a:avLst>
              <a:gd name="adj1" fmla="val 25000"/>
              <a:gd name="adj2" fmla="val 20413"/>
              <a:gd name="adj3" fmla="val 25000"/>
              <a:gd name="adj4" fmla="val 4375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6960096" y="5229200"/>
            <a:ext cx="2304256" cy="6480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chemeClr val="tx1"/>
                </a:solidFill>
              </a:rPr>
              <a:t>“hits”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 rot="2886881">
            <a:off x="4658176" y="2631923"/>
            <a:ext cx="230425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chemeClr val="bg2"/>
                </a:solidFill>
              </a:rPr>
              <a:t>HMMER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12" name="Text Box 30"/>
          <p:cNvSpPr txBox="1">
            <a:spLocks noChangeArrowheads="1"/>
          </p:cNvSpPr>
          <p:nvPr/>
        </p:nvSpPr>
        <p:spPr bwMode="auto">
          <a:xfrm>
            <a:off x="2207568" y="2852936"/>
            <a:ext cx="345638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many probable state paths for an observed sequence for a HMM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Viterbi algorithm is guaranteed to find the most probable state path given a sequence and an HMM.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query generates a probability for every HMM in the database</a:t>
            </a:r>
          </a:p>
        </p:txBody>
      </p:sp>
    </p:spTree>
    <p:extLst>
      <p:ext uri="{BB962C8B-B14F-4D97-AF65-F5344CB8AC3E}">
        <p14:creationId xmlns:p14="http://schemas.microsoft.com/office/powerpoint/2010/main" val="22397136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C16DDDE3-D59B-E346-8DC1-A8EB2D2C6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380" y="1827530"/>
            <a:ext cx="2540000" cy="254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738353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9888"/>
            <a:ext cx="7335838" cy="1270000"/>
          </a:xfrm>
        </p:spPr>
        <p:txBody>
          <a:bodyPr/>
          <a:lstStyle/>
          <a:p>
            <a:pPr algn="l" eaLnBrk="1" hangingPunct="1"/>
            <a:r>
              <a:rPr lang="en-US" sz="3200" dirty="0"/>
              <a:t>HMMs in </a:t>
            </a:r>
            <a:r>
              <a:rPr lang="en-US" sz="3200" dirty="0" err="1"/>
              <a:t>Pfam</a:t>
            </a:r>
            <a:r>
              <a:rPr lang="en-US" sz="3200" dirty="0"/>
              <a:t> / </a:t>
            </a:r>
            <a:r>
              <a:rPr lang="en-US" sz="3200" dirty="0" err="1"/>
              <a:t>Hmmer</a:t>
            </a:r>
            <a:endParaRPr lang="en-US" sz="3200" dirty="0"/>
          </a:p>
        </p:txBody>
      </p:sp>
      <p:pic>
        <p:nvPicPr>
          <p:cNvPr id="2" name="Picture 1" descr="pfam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44" y="1196753"/>
            <a:ext cx="8172400" cy="30558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847528" y="4293096"/>
            <a:ext cx="8352928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is-IS" dirty="0"/>
              <a:t>The HMMER software uses the probability values to calculate:</a:t>
            </a:r>
          </a:p>
          <a:p>
            <a:pPr marL="342900" indent="-342900">
              <a:buFont typeface="Arial"/>
              <a:buChar char="•"/>
            </a:pPr>
            <a:endParaRPr lang="is-IS" dirty="0"/>
          </a:p>
          <a:p>
            <a:pPr marL="800100" lvl="1" indent="-342900">
              <a:buFont typeface="Arial"/>
              <a:buChar char="•"/>
            </a:pPr>
            <a:r>
              <a:rPr lang="en-US" dirty="0"/>
              <a:t>b</a:t>
            </a:r>
            <a:r>
              <a:rPr lang="is-IS" dirty="0"/>
              <a:t>it score – a log-odds score of the fit of the query to the HMM; </a:t>
            </a:r>
            <a:r>
              <a:rPr lang="en-US" dirty="0"/>
              <a:t>the higher the score, the better the alignment</a:t>
            </a:r>
            <a:endParaRPr lang="is-IS" dirty="0"/>
          </a:p>
          <a:p>
            <a:pPr marL="800100" lvl="1" indent="-342900">
              <a:buFont typeface="Arial"/>
              <a:buChar char="•"/>
            </a:pPr>
            <a:r>
              <a:rPr lang="is-IS" dirty="0"/>
              <a:t>expectation value - </a:t>
            </a:r>
            <a:r>
              <a:rPr lang="en-US" dirty="0"/>
              <a:t>estimates the likelihood that a given match is purely by chance; a function of database size</a:t>
            </a:r>
          </a:p>
          <a:p>
            <a:pPr marL="800100" lvl="1" indent="-342900">
              <a:buFont typeface="Arial"/>
              <a:buChar char="•"/>
            </a:pPr>
            <a:endParaRPr lang="is-IS" dirty="0"/>
          </a:p>
          <a:p>
            <a:pPr marL="342900" indent="-342900">
              <a:buFont typeface="Arial"/>
              <a:buChar char="•"/>
            </a:pPr>
            <a:r>
              <a:rPr lang="is-IS" dirty="0"/>
              <a:t>Pfam website uses a default expectation value cut-off of 1.0</a:t>
            </a:r>
          </a:p>
        </p:txBody>
      </p:sp>
    </p:spTree>
    <p:extLst>
      <p:ext uri="{BB962C8B-B14F-4D97-AF65-F5344CB8AC3E}">
        <p14:creationId xmlns:p14="http://schemas.microsoft.com/office/powerpoint/2010/main" val="17651633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63025" y="533578"/>
            <a:ext cx="8569325" cy="1535113"/>
          </a:xfrm>
        </p:spPr>
        <p:txBody>
          <a:bodyPr/>
          <a:lstStyle/>
          <a:p>
            <a:pPr algn="l" eaLnBrk="1" hangingPunct="1"/>
            <a:r>
              <a:rPr lang="en-US" sz="3200" dirty="0"/>
              <a:t>HMMs in </a:t>
            </a:r>
            <a:r>
              <a:rPr lang="en-US" sz="3200" dirty="0" err="1"/>
              <a:t>Pfam</a:t>
            </a:r>
            <a:r>
              <a:rPr lang="en-US" sz="3200" dirty="0"/>
              <a:t> / </a:t>
            </a:r>
            <a:r>
              <a:rPr lang="en-US" sz="3200" dirty="0" err="1"/>
              <a:t>Hmmer</a:t>
            </a:r>
            <a:endParaRPr lang="en-US" sz="3200" dirty="0"/>
          </a:p>
        </p:txBody>
      </p:sp>
      <p:pic>
        <p:nvPicPr>
          <p:cNvPr id="2" name="Picture 1" descr="pfam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44" y="1196753"/>
            <a:ext cx="8172400" cy="30558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847528" y="4293097"/>
            <a:ext cx="8352928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err="1"/>
              <a:t>Pfam</a:t>
            </a:r>
            <a:r>
              <a:rPr lang="en-US" dirty="0"/>
              <a:t> HMMs are curated by functional biologists and model functional domains; </a:t>
            </a:r>
            <a:r>
              <a:rPr lang="en-US" dirty="0" err="1"/>
              <a:t>Pfam</a:t>
            </a:r>
            <a:r>
              <a:rPr lang="en-US" dirty="0"/>
              <a:t> HMMs are thus one of the most powerful tools available for prediction of protein function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Caveat – correlations among residues cannot be modeled by HMMs as Markov Chains cannot ‘remember’ earlier states; secondary structure not workable in HMMs</a:t>
            </a:r>
          </a:p>
        </p:txBody>
      </p:sp>
    </p:spTree>
    <p:extLst>
      <p:ext uri="{BB962C8B-B14F-4D97-AF65-F5344CB8AC3E}">
        <p14:creationId xmlns:p14="http://schemas.microsoft.com/office/powerpoint/2010/main" val="36819471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65150" y="770890"/>
            <a:ext cx="10037780" cy="1268984"/>
          </a:xfrm>
        </p:spPr>
        <p:txBody>
          <a:bodyPr/>
          <a:lstStyle/>
          <a:p>
            <a:pPr algn="l" eaLnBrk="1" hangingPunct="1"/>
            <a:r>
              <a:rPr lang="en-US" sz="3200" dirty="0"/>
              <a:t>What about finding short sequences?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5150" y="1405382"/>
            <a:ext cx="11178212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Short sequences or motifs by definition have less information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Often too short for BLAST (below word size or extension rules)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Not enough information to build an HMM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Easily match random sequences – expectation values break down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Statistical confidence and avoidance of false discovery difficult for reasons listed above – experimental validation often required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Two common bioinformatics questions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Detection of amino acid motifs, e.g. PROSITE database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Detection of DNA binding sites, e.g. JASPAR database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Two common methods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Pattern matching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Position-specific scoring matrix (PSSM)</a:t>
            </a:r>
            <a:endParaRPr lang="is-IS" sz="2000" dirty="0"/>
          </a:p>
        </p:txBody>
      </p:sp>
    </p:spTree>
    <p:extLst>
      <p:ext uri="{BB962C8B-B14F-4D97-AF65-F5344CB8AC3E}">
        <p14:creationId xmlns:p14="http://schemas.microsoft.com/office/powerpoint/2010/main" val="28442180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49393" y="326493"/>
            <a:ext cx="9843206" cy="1268984"/>
          </a:xfrm>
        </p:spPr>
        <p:txBody>
          <a:bodyPr/>
          <a:lstStyle/>
          <a:p>
            <a:pPr algn="l" eaLnBrk="1" hangingPunct="1"/>
            <a:r>
              <a:rPr lang="en-US" sz="3200" dirty="0"/>
              <a:t>What about finding short sequences?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71146" y="1167711"/>
            <a:ext cx="11497799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Pattern matching, e.g. C-x-H-x-[LIVMFY]-C-xx-C-[LIVMYA]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Not statistical – the pattern exists in the subject or not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Frequently important for analysis of proteins (e.g. PROSITE)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Computers are very good at pattern matching – fast!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Universal language for pattern matching – Regular Expressions (</a:t>
            </a:r>
            <a:r>
              <a:rPr lang="en-US" sz="2000" dirty="0" err="1"/>
              <a:t>RegEx</a:t>
            </a:r>
            <a:r>
              <a:rPr lang="en-US" sz="2000" dirty="0"/>
              <a:t>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Almost exclusively a command-line tool</a:t>
            </a:r>
          </a:p>
          <a:p>
            <a:pPr lvl="1"/>
            <a:r>
              <a:rPr lang="en-US" sz="2000" dirty="0"/>
              <a:t> </a:t>
            </a:r>
          </a:p>
        </p:txBody>
      </p:sp>
      <p:pic>
        <p:nvPicPr>
          <p:cNvPr id="4" name="Picture 3" descr="F1.lar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600" y="2926198"/>
            <a:ext cx="2707997" cy="19950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1146" y="3356991"/>
            <a:ext cx="8889055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Position-specific scoring matrix (PSSM)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 pattern with variation based on observation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Also important for analysis of proteins (e.g. PROSITE)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Particularly important for analysis of DNA binding sites (e.g. JASPAR database)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Commonly generated from </a:t>
            </a:r>
            <a:r>
              <a:rPr lang="en-US" sz="2000" dirty="0" err="1"/>
              <a:t>ChIP-Seq</a:t>
            </a:r>
            <a:r>
              <a:rPr lang="en-US" sz="2000" dirty="0"/>
              <a:t> results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Meme/Mast software suite and other suites at the command line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Statistical in nature, but very high false discovery rate!</a:t>
            </a:r>
          </a:p>
        </p:txBody>
      </p:sp>
    </p:spTree>
    <p:extLst>
      <p:ext uri="{BB962C8B-B14F-4D97-AF65-F5344CB8AC3E}">
        <p14:creationId xmlns:p14="http://schemas.microsoft.com/office/powerpoint/2010/main" val="185801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3204A-9601-5A42-B2B9-853542AC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10030460" cy="1268984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B</a:t>
            </a:r>
            <a:r>
              <a:rPr lang="en-US" dirty="0"/>
              <a:t>asic </a:t>
            </a:r>
            <a:r>
              <a:rPr lang="en-US" u="sng" dirty="0"/>
              <a:t>L</a:t>
            </a:r>
            <a:r>
              <a:rPr lang="en-US" dirty="0"/>
              <a:t>ocal </a:t>
            </a:r>
            <a:r>
              <a:rPr lang="en-US" u="sng" dirty="0"/>
              <a:t>A</a:t>
            </a:r>
            <a:r>
              <a:rPr lang="en-US" dirty="0"/>
              <a:t>lignment </a:t>
            </a:r>
            <a:r>
              <a:rPr lang="en-US" u="sng" dirty="0"/>
              <a:t>S</a:t>
            </a:r>
            <a:r>
              <a:rPr lang="en-US" dirty="0"/>
              <a:t>earch </a:t>
            </a:r>
            <a:r>
              <a:rPr lang="en-US" u="sng" dirty="0"/>
              <a:t>T</a:t>
            </a:r>
            <a:r>
              <a:rPr lang="en-US" dirty="0"/>
              <a:t>ool (BLAST)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5C8CA-D05B-B647-A36E-67C5AA2F1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10419080" cy="3601212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BLAST is one of the workhorses of bioinformatics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An approximation of the Smith-Waterman algorithm with an emphasis on efficiency and generalization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Published in 1990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DNA sequence databases were coming online and growing in size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accessible computational power was a concern so a ‘fast’ algorithm was an important advance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By 2000 fast computer chips and affordable parallel computing (i.e. many processors) made high-throughput BLAST very workable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Today, advances in Next Generation Sequencing are exceeding Moore’s Law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BLAST is becoming slow again not because of the algorithm but because of the size of databases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This is an active time in new algorithm development (e.g. BLAT, DIAMOND)</a:t>
            </a:r>
          </a:p>
        </p:txBody>
      </p:sp>
    </p:spTree>
    <p:extLst>
      <p:ext uri="{BB962C8B-B14F-4D97-AF65-F5344CB8AC3E}">
        <p14:creationId xmlns:p14="http://schemas.microsoft.com/office/powerpoint/2010/main" val="17250334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3200" dirty="0"/>
              <a:t>This Week</a:t>
            </a:r>
            <a:r>
              <a:rPr lang="is-IS" sz="3200" dirty="0"/>
              <a:t>…</a:t>
            </a:r>
            <a:endParaRPr lang="en-US" sz="3200" dirty="0"/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9F3F1A8-2C31-2F4A-A68D-B9CFCEFF23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19" y="1518391"/>
            <a:ext cx="7246457" cy="498001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4162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3204A-9601-5A42-B2B9-853542AC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10030460" cy="1268984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B</a:t>
            </a:r>
            <a:r>
              <a:rPr lang="en-US" dirty="0"/>
              <a:t>asic </a:t>
            </a:r>
            <a:r>
              <a:rPr lang="en-US" u="sng" dirty="0"/>
              <a:t>L</a:t>
            </a:r>
            <a:r>
              <a:rPr lang="en-US" dirty="0"/>
              <a:t>ocal </a:t>
            </a:r>
            <a:r>
              <a:rPr lang="en-US" u="sng" dirty="0"/>
              <a:t>A</a:t>
            </a:r>
            <a:r>
              <a:rPr lang="en-US" dirty="0"/>
              <a:t>lignment </a:t>
            </a:r>
            <a:r>
              <a:rPr lang="en-US" u="sng" dirty="0"/>
              <a:t>S</a:t>
            </a:r>
            <a:r>
              <a:rPr lang="en-US" dirty="0"/>
              <a:t>earch </a:t>
            </a:r>
            <a:r>
              <a:rPr lang="en-US" u="sng" dirty="0"/>
              <a:t>T</a:t>
            </a:r>
            <a:r>
              <a:rPr lang="en-US" dirty="0"/>
              <a:t>ool (BLAST)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C985D23-8057-8C47-87D5-DD1412ECF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5184140" cy="3601212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A great deal of computer science and mathematics are inside BLAST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Scoring matrices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Search heuristics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Processor and memory usage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Database formatting and indexing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Data and File formats (INPUT and OUTPUT)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B808AD-C851-9841-B650-3963BDE09FB1}"/>
              </a:ext>
            </a:extLst>
          </p:cNvPr>
          <p:cNvSpPr txBox="1"/>
          <p:nvPr/>
        </p:nvSpPr>
        <p:spPr>
          <a:xfrm>
            <a:off x="5947067" y="2039874"/>
            <a:ext cx="55206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Key Concepts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Searching for </a:t>
            </a:r>
            <a:r>
              <a:rPr lang="en-US" u="sng" dirty="0"/>
              <a:t>local</a:t>
            </a:r>
            <a:r>
              <a:rPr lang="en-US" dirty="0"/>
              <a:t> alignment (versus global alignment)</a:t>
            </a:r>
          </a:p>
          <a:p>
            <a:pPr marL="1257300" lvl="2" indent="-342900">
              <a:buFont typeface="Arial"/>
              <a:buChar char="•"/>
            </a:pPr>
            <a:r>
              <a:rPr lang="en-US" dirty="0"/>
              <a:t>Caveats for prediction of function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What is your question? “sequence space”</a:t>
            </a:r>
          </a:p>
          <a:p>
            <a:pPr marL="1257300" lvl="2" indent="-342900">
              <a:buFont typeface="Arial"/>
              <a:buChar char="•"/>
            </a:pPr>
            <a:r>
              <a:rPr lang="en-US" dirty="0"/>
              <a:t>BLASTN, BLASTP, BLASTX, TBLASTN, TBLASTX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Similarity scoring – </a:t>
            </a:r>
            <a:r>
              <a:rPr lang="en-US" dirty="0" err="1"/>
              <a:t>bitscore</a:t>
            </a:r>
            <a:r>
              <a:rPr lang="en-US" dirty="0"/>
              <a:t> versus percent identity</a:t>
            </a:r>
          </a:p>
          <a:p>
            <a:pPr marL="1257300" lvl="2" indent="-342900">
              <a:buFont typeface="Arial"/>
              <a:buChar char="•"/>
            </a:pPr>
            <a:r>
              <a:rPr lang="en-US" dirty="0"/>
              <a:t>Use of substitution matrices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Significance and the Expectation value (e-value)</a:t>
            </a:r>
          </a:p>
        </p:txBody>
      </p:sp>
    </p:spTree>
    <p:extLst>
      <p:ext uri="{BB962C8B-B14F-4D97-AF65-F5344CB8AC3E}">
        <p14:creationId xmlns:p14="http://schemas.microsoft.com/office/powerpoint/2010/main" val="2608507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5779A-C3A4-0349-AA85-892B8A9FF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Before BLAST: Smith-Waterman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973AD-F1A3-B146-82F5-F53CCD6F1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dynamic programming alignment algorithms to compare the query against each sequence in the database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each comparison is an exhaustive comparison of each nucleotide or amino acid against all others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it won’t miss anything, but processing and memory intensive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A9AE34-FB64-D441-88D2-3A3E38273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9749" y="2468880"/>
            <a:ext cx="3577221" cy="226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147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A1336-1D1A-9046-AB60-F6D647E87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10213340" cy="1268984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B</a:t>
            </a:r>
            <a:r>
              <a:rPr lang="en-US" dirty="0"/>
              <a:t>asic </a:t>
            </a:r>
            <a:r>
              <a:rPr lang="en-US" u="sng" dirty="0"/>
              <a:t>L</a:t>
            </a:r>
            <a:r>
              <a:rPr lang="en-US" dirty="0"/>
              <a:t>ocal </a:t>
            </a:r>
            <a:r>
              <a:rPr lang="en-US" u="sng" dirty="0"/>
              <a:t>A</a:t>
            </a:r>
            <a:r>
              <a:rPr lang="en-US" dirty="0"/>
              <a:t>lignment </a:t>
            </a:r>
            <a:r>
              <a:rPr lang="en-US" u="sng" dirty="0"/>
              <a:t>S</a:t>
            </a:r>
            <a:r>
              <a:rPr lang="en-US" dirty="0"/>
              <a:t>earch </a:t>
            </a:r>
            <a:r>
              <a:rPr lang="en-US" u="sng" dirty="0"/>
              <a:t>T</a:t>
            </a:r>
            <a:r>
              <a:rPr lang="en-US" dirty="0"/>
              <a:t>ool (BLAST)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474E0-19DF-7949-A3C5-73D6FE585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novel decrease in the search space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creates a “word list” from the query sequence with words of a specific length (</a:t>
            </a:r>
            <a:r>
              <a:rPr lang="en-US" i="1" dirty="0"/>
              <a:t>w</a:t>
            </a:r>
            <a:r>
              <a:rPr lang="en-US" dirty="0"/>
              <a:t>)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local alignments only explored where “words” have complete match to the query</a:t>
            </a:r>
          </a:p>
          <a:p>
            <a:pPr marL="285750" indent="-285750">
              <a:buFont typeface="Arial"/>
              <a:buChar char="•"/>
            </a:pPr>
            <a:endParaRPr lang="en-US" i="1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short word matching is very amenable to computing – fast and lower memory needs</a:t>
            </a:r>
          </a:p>
        </p:txBody>
      </p:sp>
    </p:spTree>
    <p:extLst>
      <p:ext uri="{BB962C8B-B14F-4D97-AF65-F5344CB8AC3E}">
        <p14:creationId xmlns:p14="http://schemas.microsoft.com/office/powerpoint/2010/main" val="488771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A1336-1D1A-9046-AB60-F6D647E87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10213340" cy="1268984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B</a:t>
            </a:r>
            <a:r>
              <a:rPr lang="en-US" dirty="0"/>
              <a:t>asic </a:t>
            </a:r>
            <a:r>
              <a:rPr lang="en-US" u="sng" dirty="0"/>
              <a:t>L</a:t>
            </a:r>
            <a:r>
              <a:rPr lang="en-US" dirty="0"/>
              <a:t>ocal </a:t>
            </a:r>
            <a:r>
              <a:rPr lang="en-US" u="sng" dirty="0"/>
              <a:t>A</a:t>
            </a:r>
            <a:r>
              <a:rPr lang="en-US" dirty="0"/>
              <a:t>lignment </a:t>
            </a:r>
            <a:r>
              <a:rPr lang="en-US" u="sng" dirty="0"/>
              <a:t>S</a:t>
            </a:r>
            <a:r>
              <a:rPr lang="en-US" dirty="0"/>
              <a:t>earch </a:t>
            </a:r>
            <a:r>
              <a:rPr lang="en-US" u="sng" dirty="0"/>
              <a:t>T</a:t>
            </a:r>
            <a:r>
              <a:rPr lang="en-US" dirty="0"/>
              <a:t>ool (BLAST)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474E0-19DF-7949-A3C5-73D6FE585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4034790"/>
            <a:ext cx="10521950" cy="1726438"/>
          </a:xfrm>
        </p:spPr>
        <p:txBody>
          <a:bodyPr>
            <a:normAutofit/>
          </a:bodyPr>
          <a:lstStyle/>
          <a:p>
            <a:r>
              <a:rPr lang="en-US" dirty="0"/>
              <a:t>smaller word sizes provide better resolution but there are more of them so they increase analysis time</a:t>
            </a:r>
            <a:r>
              <a:rPr lang="en-US"/>
              <a:t>. </a:t>
            </a:r>
          </a:p>
          <a:p>
            <a:r>
              <a:rPr lang="en-US"/>
              <a:t>BLAST defaults (</a:t>
            </a:r>
            <a:r>
              <a:rPr lang="en-US" i="1"/>
              <a:t>w</a:t>
            </a:r>
            <a:r>
              <a:rPr lang="en-US"/>
              <a:t>=11 for DNA, </a:t>
            </a:r>
            <a:r>
              <a:rPr lang="en-US" i="1"/>
              <a:t>w</a:t>
            </a:r>
            <a:r>
              <a:rPr lang="en-US"/>
              <a:t>=3 for protein) are often sufficient – but not always!</a:t>
            </a:r>
            <a:endParaRPr lang="en-US" dirty="0"/>
          </a:p>
        </p:txBody>
      </p:sp>
      <p:pic>
        <p:nvPicPr>
          <p:cNvPr id="5" name="Picture 4" descr="blast_f2_FULL.jpg">
            <a:extLst>
              <a:ext uri="{FF2B5EF4-FFF2-40B4-BE49-F238E27FC236}">
                <a16:creationId xmlns:a16="http://schemas.microsoft.com/office/drawing/2014/main" id="{FF01120A-07A3-FE41-9302-D1C096059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30" y="1799113"/>
            <a:ext cx="6264696" cy="19073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4087281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9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E14209578E4548BC938079A971274D" ma:contentTypeVersion="2" ma:contentTypeDescription="Create a new document." ma:contentTypeScope="" ma:versionID="fa73ee263d899af5e67e58e29680dca9">
  <xsd:schema xmlns:xsd="http://www.w3.org/2001/XMLSchema" xmlns:xs="http://www.w3.org/2001/XMLSchema" xmlns:p="http://schemas.microsoft.com/office/2006/metadata/properties" xmlns:ns2="737563e2-00f2-486e-b104-76cffd08eaac" targetNamespace="http://schemas.microsoft.com/office/2006/metadata/properties" ma:root="true" ma:fieldsID="c6b475069ef214de6a38bccaa8fbfc06" ns2:_="">
    <xsd:import namespace="737563e2-00f2-486e-b104-76cffd08ea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7563e2-00f2-486e-b104-76cffd08ea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17FEA2A-F4CF-4237-A8D7-65D4B3BC672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A4DA7D1-262B-4039-A517-205567CB98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9741BCD-9E4D-4380-9B4C-6C908C0009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7563e2-00f2-486e-b104-76cffd08ea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5484</TotalTime>
  <Words>4144</Words>
  <Application>Microsoft Macintosh PowerPoint</Application>
  <PresentationFormat>Widescreen</PresentationFormat>
  <Paragraphs>823</Paragraphs>
  <Slides>50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Courier New</vt:lpstr>
      <vt:lpstr>Neue Haas Grotesk Text Pro</vt:lpstr>
      <vt:lpstr>Times</vt:lpstr>
      <vt:lpstr>PunchcardVTI</vt:lpstr>
      <vt:lpstr>Biochem 3BP3</vt:lpstr>
      <vt:lpstr>Why Sequence Analysis?</vt:lpstr>
      <vt:lpstr>There are many methods – we’ll focus on three</vt:lpstr>
      <vt:lpstr>Basic Local Alignment Search Tool (BLAST)</vt:lpstr>
      <vt:lpstr>Basic Local Alignment Search Tool (BLAST)</vt:lpstr>
      <vt:lpstr>Basic Local Alignment Search Tool (BLAST)</vt:lpstr>
      <vt:lpstr>Before BLAST: Smith-Waterman </vt:lpstr>
      <vt:lpstr>Basic Local Alignment Search Tool (BLAST)</vt:lpstr>
      <vt:lpstr>Basic Local Alignment Search Tool (BLAST)</vt:lpstr>
      <vt:lpstr>How does BLAST determine if there is match?</vt:lpstr>
      <vt:lpstr>BLAST use of scoring matrix</vt:lpstr>
      <vt:lpstr>Basic Local Alignment Search Tool (BLAST)</vt:lpstr>
      <vt:lpstr>PowerPoint Presentation</vt:lpstr>
      <vt:lpstr>A High Scoring Pair (HSP)</vt:lpstr>
      <vt:lpstr>A High Scoring Pair (HSP)</vt:lpstr>
      <vt:lpstr>A High Scoring Pair (HSP)</vt:lpstr>
      <vt:lpstr>A High Scoring Pair (HSP)</vt:lpstr>
      <vt:lpstr>A High Scoring Pair (HSP)</vt:lpstr>
      <vt:lpstr>A High Scoring Pair (HSP)</vt:lpstr>
      <vt:lpstr>BLAST Programs</vt:lpstr>
      <vt:lpstr>BLAST Programs</vt:lpstr>
      <vt:lpstr>BLAST is not Functional Biology</vt:lpstr>
      <vt:lpstr>PowerPoint Presentation</vt:lpstr>
      <vt:lpstr>Hidden Markov Models (HMMs)</vt:lpstr>
      <vt:lpstr>Hidden Markov Models (HMMs)</vt:lpstr>
      <vt:lpstr>A simple DNA HMM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Pfam Iron Hydrogenase HMM</vt:lpstr>
      <vt:lpstr>Pfam Iron Hydrogenase HMM</vt:lpstr>
      <vt:lpstr>Pfam Iron Hydrogenase HMM</vt:lpstr>
      <vt:lpstr>Pfam Iron Hydrogenase HMM</vt:lpstr>
      <vt:lpstr>PowerPoint Presentation</vt:lpstr>
      <vt:lpstr>PowerPoint Presentation</vt:lpstr>
      <vt:lpstr>PowerPoint Presentation</vt:lpstr>
      <vt:lpstr>Hidden Markov Models (HMMs)</vt:lpstr>
      <vt:lpstr>PowerPoint Presentation</vt:lpstr>
      <vt:lpstr>HMMs in Pfam / Hmmer</vt:lpstr>
      <vt:lpstr>HMMs in Pfam / Hmmer</vt:lpstr>
      <vt:lpstr>What about finding short sequences?</vt:lpstr>
      <vt:lpstr>What about finding short sequences?</vt:lpstr>
      <vt:lpstr>This Week…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J. Stearns</cp:lastModifiedBy>
  <cp:revision>74</cp:revision>
  <dcterms:created xsi:type="dcterms:W3CDTF">2021-09-06T20:48:31Z</dcterms:created>
  <dcterms:modified xsi:type="dcterms:W3CDTF">2021-09-20T04:39:57Z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0x010100BAE14209578E4548BC938079A971274D</vt:lpwstr>
  </property>
</Properties>
</file>