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notesMasterIdLst>
    <p:notesMasterId r:id="rId82"/>
  </p:notesMasterIdLst>
  <p:sldIdLst>
    <p:sldId id="256" r:id="rId5"/>
    <p:sldId id="258" r:id="rId6"/>
    <p:sldId id="566" r:id="rId7"/>
    <p:sldId id="691" r:id="rId8"/>
    <p:sldId id="692" r:id="rId9"/>
    <p:sldId id="693" r:id="rId10"/>
    <p:sldId id="694" r:id="rId11"/>
    <p:sldId id="695" r:id="rId12"/>
    <p:sldId id="696" r:id="rId13"/>
    <p:sldId id="697" r:id="rId14"/>
    <p:sldId id="574" r:id="rId15"/>
    <p:sldId id="698" r:id="rId16"/>
    <p:sldId id="699" r:id="rId17"/>
    <p:sldId id="700" r:id="rId18"/>
    <p:sldId id="701" r:id="rId19"/>
    <p:sldId id="674" r:id="rId20"/>
    <p:sldId id="703" r:id="rId21"/>
    <p:sldId id="582" r:id="rId22"/>
    <p:sldId id="584" r:id="rId23"/>
    <p:sldId id="744" r:id="rId24"/>
    <p:sldId id="676" r:id="rId25"/>
    <p:sldId id="587" r:id="rId26"/>
    <p:sldId id="589" r:id="rId27"/>
    <p:sldId id="677" r:id="rId28"/>
    <p:sldId id="704" r:id="rId29"/>
    <p:sldId id="591" r:id="rId30"/>
    <p:sldId id="705" r:id="rId31"/>
    <p:sldId id="706" r:id="rId32"/>
    <p:sldId id="594" r:id="rId33"/>
    <p:sldId id="708" r:id="rId34"/>
    <p:sldId id="707" r:id="rId35"/>
    <p:sldId id="709" r:id="rId36"/>
    <p:sldId id="710" r:id="rId37"/>
    <p:sldId id="711" r:id="rId38"/>
    <p:sldId id="712" r:id="rId39"/>
    <p:sldId id="713" r:id="rId40"/>
    <p:sldId id="714" r:id="rId41"/>
    <p:sldId id="715" r:id="rId42"/>
    <p:sldId id="716" r:id="rId43"/>
    <p:sldId id="717" r:id="rId44"/>
    <p:sldId id="718" r:id="rId45"/>
    <p:sldId id="719" r:id="rId46"/>
    <p:sldId id="720" r:id="rId47"/>
    <p:sldId id="721" r:id="rId48"/>
    <p:sldId id="722" r:id="rId49"/>
    <p:sldId id="609" r:id="rId50"/>
    <p:sldId id="723" r:id="rId51"/>
    <p:sldId id="724" r:id="rId52"/>
    <p:sldId id="611" r:id="rId53"/>
    <p:sldId id="725" r:id="rId54"/>
    <p:sldId id="726" r:id="rId55"/>
    <p:sldId id="727" r:id="rId56"/>
    <p:sldId id="679" r:id="rId57"/>
    <p:sldId id="728" r:id="rId58"/>
    <p:sldId id="614" r:id="rId59"/>
    <p:sldId id="729" r:id="rId60"/>
    <p:sldId id="617" r:id="rId61"/>
    <p:sldId id="730" r:id="rId62"/>
    <p:sldId id="732" r:id="rId63"/>
    <p:sldId id="731" r:id="rId64"/>
    <p:sldId id="733" r:id="rId65"/>
    <p:sldId id="734" r:id="rId66"/>
    <p:sldId id="735" r:id="rId67"/>
    <p:sldId id="736" r:id="rId68"/>
    <p:sldId id="737" r:id="rId69"/>
    <p:sldId id="626" r:id="rId70"/>
    <p:sldId id="681" r:id="rId71"/>
    <p:sldId id="738" r:id="rId72"/>
    <p:sldId id="739" r:id="rId73"/>
    <p:sldId id="683" r:id="rId74"/>
    <p:sldId id="740" r:id="rId75"/>
    <p:sldId id="741" r:id="rId76"/>
    <p:sldId id="742" r:id="rId77"/>
    <p:sldId id="743" r:id="rId78"/>
    <p:sldId id="688" r:id="rId79"/>
    <p:sldId id="689" r:id="rId80"/>
    <p:sldId id="690"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31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24" d="100"/>
          <a:sy n="124" d="100"/>
        </p:scale>
        <p:origin x="264" y="1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0E5F3-CD57-DB40-A227-EEADCC71BD40}" type="datetimeFigureOut">
              <a:rPr lang="en-US" smtClean="0"/>
              <a:t>9/29/21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5A5F9-03E3-A74A-8FD6-46B80D150240}" type="slidenum">
              <a:rPr lang="en-US" smtClean="0"/>
              <a:t>‹#›</a:t>
            </a:fld>
            <a:endParaRPr lang="en-US"/>
          </a:p>
        </p:txBody>
      </p:sp>
    </p:spTree>
    <p:extLst>
      <p:ext uri="{BB962C8B-B14F-4D97-AF65-F5344CB8AC3E}">
        <p14:creationId xmlns:p14="http://schemas.microsoft.com/office/powerpoint/2010/main" val="147757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12</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90159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11660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14</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72055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56204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1023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763309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20</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779054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82923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388824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374458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576857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29</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30</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737973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31</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90525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5</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27769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92184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33</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710331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34</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89328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35</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39755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36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411481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37</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35468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38</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1740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39</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934814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40</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48722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41</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1873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6</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70590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42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406657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43</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626402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BFB7FF4-8597-F949-A493-21EC550FF55C}" type="slidenum">
              <a:rPr lang="en-US"/>
              <a:pPr/>
              <a:t>46</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686405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6797809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49</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50</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7567146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51</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9562443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53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54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561370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7</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681326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95B5AB0-0F71-EF43-B76F-E1CC7A21C0D3}" type="slidenum">
              <a:rPr lang="en-US"/>
              <a:pPr/>
              <a:t>55</a:t>
            </a:fld>
            <a:endParaRPr lang="en-US"/>
          </a:p>
        </p:txBody>
      </p:sp>
      <p:sp>
        <p:nvSpPr>
          <p:cNvPr id="99331" name="Rectangle 2"/>
          <p:cNvSpPr>
            <a:spLocks noGrp="1" noRot="1" noChangeAspect="1" noChangeArrowheads="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56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518839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57</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58</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579271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59</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836430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60</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681539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61</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035975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62</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712161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63</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462925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64</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83579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680002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65</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068385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C691CCDB-2E8A-AC46-9EF5-E5486A4AE8EA}" type="slidenum">
              <a:rPr lang="en-US"/>
              <a:pPr/>
              <a:t>66</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8903128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9798366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70</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2723928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8354289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7767974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65588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9318243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58233194-40B6-1146-A983-9F0B9B79413A}" type="slidenum">
              <a:rPr lang="en-US"/>
              <a:pPr/>
              <a:t>75</a:t>
            </a:fld>
            <a:endParaRPr lang="en-US"/>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77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10</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74302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11</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9/29/21</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667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47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9/29/21</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092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56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68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32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98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89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9/29/21</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257711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84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9/29/21</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15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9/29/21</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51219115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21.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2.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4739751" y="768334"/>
            <a:ext cx="6479629" cy="2866405"/>
          </a:xfrm>
        </p:spPr>
        <p:txBody>
          <a:bodyPr>
            <a:normAutofit/>
          </a:bodyPr>
          <a:lstStyle/>
          <a:p>
            <a:pPr algn="ctr"/>
            <a:r>
              <a:rPr lang="en-US" dirty="0" err="1"/>
              <a:t>Biochem</a:t>
            </a:r>
            <a:r>
              <a:rPr lang="en-US" dirty="0"/>
              <a:t> 3BP3</a:t>
            </a:r>
          </a:p>
        </p:txBody>
      </p:sp>
      <p:sp>
        <p:nvSpPr>
          <p:cNvPr id="3" name="Subtitle 2"/>
          <p:cNvSpPr>
            <a:spLocks noGrp="1"/>
          </p:cNvSpPr>
          <p:nvPr>
            <p:ph type="subTitle" idx="1"/>
          </p:nvPr>
        </p:nvSpPr>
        <p:spPr>
          <a:xfrm>
            <a:off x="4769059" y="1792084"/>
            <a:ext cx="6479629" cy="2045415"/>
          </a:xfrm>
        </p:spPr>
        <p:txBody>
          <a:bodyPr>
            <a:noAutofit/>
          </a:bodyPr>
          <a:lstStyle/>
          <a:p>
            <a:pPr algn="ctr"/>
            <a:r>
              <a:rPr lang="en-US" sz="3200" b="1">
                <a:ea typeface="+mn-lt"/>
                <a:cs typeface="+mn-lt"/>
              </a:rPr>
              <a:t>Evolutionary Biology</a:t>
            </a:r>
            <a:endParaRPr lang="en-US" sz="3200" dirty="0">
              <a:ea typeface="+mn-lt"/>
              <a:cs typeface="+mn-lt"/>
            </a:endParaRPr>
          </a:p>
        </p:txBody>
      </p:sp>
      <p:pic>
        <p:nvPicPr>
          <p:cNvPr id="4" name="Picture 3" descr="An abstract genetic concept">
            <a:extLst>
              <a:ext uri="{FF2B5EF4-FFF2-40B4-BE49-F238E27FC236}">
                <a16:creationId xmlns:a16="http://schemas.microsoft.com/office/drawing/2014/main" id="{2C5AF339-D522-43EE-A79E-B0631F88F4FE}"/>
              </a:ext>
            </a:extLst>
          </p:cNvPr>
          <p:cNvPicPr>
            <a:picLocks noChangeAspect="1"/>
          </p:cNvPicPr>
          <p:nvPr/>
        </p:nvPicPr>
        <p:blipFill rotWithShape="1">
          <a:blip r:embed="rId2"/>
          <a:srcRect l="21399" r="17754" b="1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AutoShape 4" descr="harok — Michael G. Surette Laboratory"/>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96F6C704-1620-034E-B78F-4467A5495AD9}"/>
              </a:ext>
            </a:extLst>
          </p:cNvPr>
          <p:cNvSpPr txBox="1"/>
          <p:nvPr/>
        </p:nvSpPr>
        <p:spPr>
          <a:xfrm>
            <a:off x="8321040" y="4297680"/>
            <a:ext cx="2927648" cy="369332"/>
          </a:xfrm>
          <a:prstGeom prst="rect">
            <a:avLst/>
          </a:prstGeom>
          <a:noFill/>
        </p:spPr>
        <p:txBody>
          <a:bodyPr wrap="square" rtlCol="0">
            <a:spAutoFit/>
          </a:bodyPr>
          <a:lstStyle/>
          <a:p>
            <a:r>
              <a:rPr lang="en-US" dirty="0"/>
              <a:t>Week of Sept 27, 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820461" y="1251743"/>
            <a:ext cx="4991403" cy="5078313"/>
          </a:xfrm>
          <a:prstGeom prst="rect">
            <a:avLst/>
          </a:prstGeom>
          <a:noFill/>
          <a:ln w="9525">
            <a:noFill/>
            <a:miter lim="800000"/>
            <a:headEnd/>
            <a:tailEnd/>
          </a:ln>
        </p:spPr>
        <p:txBody>
          <a:bodyPr wrap="square">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a:p>
            <a:r>
              <a:rPr lang="en-US" dirty="0"/>
              <a:t>Trees can reflect speciation</a:t>
            </a:r>
          </a:p>
          <a:p>
            <a:endParaRPr lang="en-US" dirty="0"/>
          </a:p>
          <a:p>
            <a:r>
              <a:rPr lang="en-US" dirty="0"/>
              <a:t>Trees can be a combination of gene trees and species trees</a:t>
            </a:r>
          </a:p>
          <a:p>
            <a:endParaRPr lang="en-US" dirty="0"/>
          </a:p>
          <a:p>
            <a:r>
              <a:rPr lang="en-US" dirty="0"/>
              <a:t>Trees should include confidence estimates</a:t>
            </a:r>
          </a:p>
          <a:p>
            <a:endParaRPr lang="en-US" dirty="0"/>
          </a:p>
          <a:p>
            <a:r>
              <a:rPr lang="en-US" dirty="0"/>
              <a:t>Trees include estimates of evolutionary distance</a:t>
            </a:r>
          </a:p>
          <a:p>
            <a:endParaRPr lang="en-US" dirty="0"/>
          </a:p>
          <a:p>
            <a:r>
              <a:rPr lang="en-US" dirty="0"/>
              <a:t>Branch lengths are a function of time and rate of evolution – evolutionary clocks are local (aka “soft”)</a:t>
            </a:r>
          </a:p>
          <a:p>
            <a:endParaRPr lang="en-US" dirty="0"/>
          </a:p>
        </p:txBody>
      </p:sp>
      <p:grpSp>
        <p:nvGrpSpPr>
          <p:cNvPr id="28" name="Group 27">
            <a:extLst>
              <a:ext uri="{FF2B5EF4-FFF2-40B4-BE49-F238E27FC236}">
                <a16:creationId xmlns:a16="http://schemas.microsoft.com/office/drawing/2014/main" id="{EBA0293C-AD8B-6049-8983-5F1CBB4D7690}"/>
              </a:ext>
            </a:extLst>
          </p:cNvPr>
          <p:cNvGrpSpPr/>
          <p:nvPr/>
        </p:nvGrpSpPr>
        <p:grpSpPr>
          <a:xfrm>
            <a:off x="6691045" y="336848"/>
            <a:ext cx="4667250" cy="6216352"/>
            <a:chOff x="5715000" y="260648"/>
            <a:chExt cx="4667250" cy="6216352"/>
          </a:xfrm>
        </p:grpSpPr>
        <p:pic>
          <p:nvPicPr>
            <p:cNvPr id="30" name="Picture 26" descr="radial">
              <a:extLst>
                <a:ext uri="{FF2B5EF4-FFF2-40B4-BE49-F238E27FC236}">
                  <a16:creationId xmlns:a16="http://schemas.microsoft.com/office/drawing/2014/main" id="{1988F868-B006-504F-AE23-E0A0EF7786C8}"/>
                </a:ext>
              </a:extLst>
            </p:cNvPr>
            <p:cNvPicPr>
              <a:picLocks noChangeAspect="1" noChangeArrowheads="1"/>
            </p:cNvPicPr>
            <p:nvPr/>
          </p:nvPicPr>
          <p:blipFill>
            <a:blip r:embed="rId3"/>
            <a:srcRect/>
            <a:stretch>
              <a:fillRect/>
            </a:stretch>
          </p:blipFill>
          <p:spPr bwMode="auto">
            <a:xfrm>
              <a:off x="5791200" y="971550"/>
              <a:ext cx="4495800" cy="4210050"/>
            </a:xfrm>
            <a:prstGeom prst="rect">
              <a:avLst/>
            </a:prstGeom>
            <a:noFill/>
            <a:ln w="9525">
              <a:noFill/>
              <a:miter lim="800000"/>
              <a:headEnd/>
              <a:tailEnd/>
            </a:ln>
          </p:spPr>
        </p:pic>
        <p:sp>
          <p:nvSpPr>
            <p:cNvPr id="31" name="Oval 27">
              <a:extLst>
                <a:ext uri="{FF2B5EF4-FFF2-40B4-BE49-F238E27FC236}">
                  <a16:creationId xmlns:a16="http://schemas.microsoft.com/office/drawing/2014/main" id="{FA2AE859-BBBF-BC4B-9165-D9F88C6B9292}"/>
                </a:ext>
              </a:extLst>
            </p:cNvPr>
            <p:cNvSpPr>
              <a:spLocks noChangeArrowheads="1"/>
            </p:cNvSpPr>
            <p:nvPr/>
          </p:nvSpPr>
          <p:spPr bwMode="auto">
            <a:xfrm rot="590398">
              <a:off x="9010650" y="3681413"/>
              <a:ext cx="1371600" cy="27305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32" name="Oval 28">
              <a:extLst>
                <a:ext uri="{FF2B5EF4-FFF2-40B4-BE49-F238E27FC236}">
                  <a16:creationId xmlns:a16="http://schemas.microsoft.com/office/drawing/2014/main" id="{BD07A128-E3F7-834A-A195-60B49ECDABDB}"/>
                </a:ext>
              </a:extLst>
            </p:cNvPr>
            <p:cNvSpPr>
              <a:spLocks noChangeArrowheads="1"/>
            </p:cNvSpPr>
            <p:nvPr/>
          </p:nvSpPr>
          <p:spPr bwMode="auto">
            <a:xfrm rot="2490972">
              <a:off x="7772400" y="3962400"/>
              <a:ext cx="20574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33" name="Oval 29">
              <a:extLst>
                <a:ext uri="{FF2B5EF4-FFF2-40B4-BE49-F238E27FC236}">
                  <a16:creationId xmlns:a16="http://schemas.microsoft.com/office/drawing/2014/main" id="{9DDD8B39-84A4-524A-A421-D5001A25988D}"/>
                </a:ext>
              </a:extLst>
            </p:cNvPr>
            <p:cNvSpPr>
              <a:spLocks noChangeArrowheads="1"/>
            </p:cNvSpPr>
            <p:nvPr/>
          </p:nvSpPr>
          <p:spPr bwMode="auto">
            <a:xfrm rot="-4708179">
              <a:off x="7118350" y="4073525"/>
              <a:ext cx="831850" cy="3048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34" name="Oval 30">
              <a:extLst>
                <a:ext uri="{FF2B5EF4-FFF2-40B4-BE49-F238E27FC236}">
                  <a16:creationId xmlns:a16="http://schemas.microsoft.com/office/drawing/2014/main" id="{582C0834-46ED-7B41-A8CE-A0BFF1013CE4}"/>
                </a:ext>
              </a:extLst>
            </p:cNvPr>
            <p:cNvSpPr>
              <a:spLocks noChangeArrowheads="1"/>
            </p:cNvSpPr>
            <p:nvPr/>
          </p:nvSpPr>
          <p:spPr bwMode="auto">
            <a:xfrm rot="-2208497">
              <a:off x="6096001" y="3448050"/>
              <a:ext cx="568325" cy="2286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35" name="Oval 31">
              <a:extLst>
                <a:ext uri="{FF2B5EF4-FFF2-40B4-BE49-F238E27FC236}">
                  <a16:creationId xmlns:a16="http://schemas.microsoft.com/office/drawing/2014/main" id="{6FAB93B4-A451-B749-B5D5-D54B33C20E07}"/>
                </a:ext>
              </a:extLst>
            </p:cNvPr>
            <p:cNvSpPr>
              <a:spLocks noChangeArrowheads="1"/>
            </p:cNvSpPr>
            <p:nvPr/>
          </p:nvSpPr>
          <p:spPr bwMode="auto">
            <a:xfrm rot="3810737">
              <a:off x="6861969" y="1331119"/>
              <a:ext cx="717550" cy="341312"/>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36" name="Oval 32">
              <a:extLst>
                <a:ext uri="{FF2B5EF4-FFF2-40B4-BE49-F238E27FC236}">
                  <a16:creationId xmlns:a16="http://schemas.microsoft.com/office/drawing/2014/main" id="{0D3311DE-CEE3-3646-8ED2-3CA6AA84977A}"/>
                </a:ext>
              </a:extLst>
            </p:cNvPr>
            <p:cNvSpPr>
              <a:spLocks noChangeArrowheads="1"/>
            </p:cNvSpPr>
            <p:nvPr/>
          </p:nvSpPr>
          <p:spPr bwMode="auto">
            <a:xfrm rot="-4167605">
              <a:off x="6788151" y="1000126"/>
              <a:ext cx="2273300" cy="1527175"/>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pic>
          <p:nvPicPr>
            <p:cNvPr id="37" name="Picture 36" descr="Dali Persistence of Time.jpg">
              <a:extLst>
                <a:ext uri="{FF2B5EF4-FFF2-40B4-BE49-F238E27FC236}">
                  <a16:creationId xmlns:a16="http://schemas.microsoft.com/office/drawing/2014/main" id="{6B66C4E3-5CAD-7642-9725-3EE0D2829126}"/>
                </a:ext>
              </a:extLst>
            </p:cNvPr>
            <p:cNvPicPr>
              <a:picLocks noChangeAspect="1"/>
            </p:cNvPicPr>
            <p:nvPr/>
          </p:nvPicPr>
          <p:blipFill>
            <a:blip r:embed="rId4"/>
            <a:stretch>
              <a:fillRect/>
            </a:stretch>
          </p:blipFill>
          <p:spPr>
            <a:xfrm>
              <a:off x="5715000" y="5105400"/>
              <a:ext cx="1676400" cy="1221874"/>
            </a:xfrm>
            <a:prstGeom prst="rect">
              <a:avLst/>
            </a:prstGeom>
          </p:spPr>
        </p:pic>
        <p:sp>
          <p:nvSpPr>
            <p:cNvPr id="38" name="TextBox 37">
              <a:extLst>
                <a:ext uri="{FF2B5EF4-FFF2-40B4-BE49-F238E27FC236}">
                  <a16:creationId xmlns:a16="http://schemas.microsoft.com/office/drawing/2014/main" id="{93BBBF19-0FF5-D146-8000-1D3F5E31D1A5}"/>
                </a:ext>
              </a:extLst>
            </p:cNvPr>
            <p:cNvSpPr txBox="1"/>
            <p:nvPr/>
          </p:nvSpPr>
          <p:spPr>
            <a:xfrm>
              <a:off x="7391400" y="6215390"/>
              <a:ext cx="1792478" cy="261610"/>
            </a:xfrm>
            <a:prstGeom prst="rect">
              <a:avLst/>
            </a:prstGeom>
            <a:noFill/>
          </p:spPr>
          <p:txBody>
            <a:bodyPr wrap="none" rtlCol="0">
              <a:spAutoFit/>
            </a:bodyPr>
            <a:lstStyle/>
            <a:p>
              <a:r>
                <a:rPr lang="en-US" sz="1100" dirty="0"/>
                <a:t>Dali, </a:t>
              </a:r>
              <a:r>
                <a:rPr lang="en-US" sz="1100" i="1" dirty="0"/>
                <a:t>Persistence of Time</a:t>
              </a:r>
            </a:p>
          </p:txBody>
        </p:sp>
        <p:sp>
          <p:nvSpPr>
            <p:cNvPr id="39" name="TextBox 38">
              <a:extLst>
                <a:ext uri="{FF2B5EF4-FFF2-40B4-BE49-F238E27FC236}">
                  <a16:creationId xmlns:a16="http://schemas.microsoft.com/office/drawing/2014/main" id="{3135681C-2724-4D49-A049-965A90D5734C}"/>
                </a:ext>
              </a:extLst>
            </p:cNvPr>
            <p:cNvSpPr txBox="1"/>
            <p:nvPr/>
          </p:nvSpPr>
          <p:spPr>
            <a:xfrm>
              <a:off x="5807969" y="260648"/>
              <a:ext cx="2993127" cy="261610"/>
            </a:xfrm>
            <a:prstGeom prst="rect">
              <a:avLst/>
            </a:prstGeom>
            <a:noFill/>
          </p:spPr>
          <p:txBody>
            <a:bodyPr wrap="none" rtlCol="0">
              <a:spAutoFit/>
            </a:bodyPr>
            <a:lstStyle/>
            <a:p>
              <a:r>
                <a:rPr lang="en-US" sz="1100" dirty="0">
                  <a:solidFill>
                    <a:srgbClr val="000000"/>
                  </a:solidFill>
                </a:rPr>
                <a:t>This is the same tree, just drawn differently</a:t>
              </a:r>
            </a:p>
          </p:txBody>
        </p:sp>
      </p:grpSp>
    </p:spTree>
    <p:extLst>
      <p:ext uri="{BB962C8B-B14F-4D97-AF65-F5344CB8AC3E}">
        <p14:creationId xmlns:p14="http://schemas.microsoft.com/office/powerpoint/2010/main" val="184818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4419601" y="1279525"/>
            <a:ext cx="2351669" cy="369332"/>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455488" y="595901"/>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Substitution &amp; Rates of Evolution</a:t>
            </a:r>
          </a:p>
        </p:txBody>
      </p:sp>
    </p:spTree>
    <p:extLst>
      <p:ext uri="{BB962C8B-B14F-4D97-AF65-F5344CB8AC3E}">
        <p14:creationId xmlns:p14="http://schemas.microsoft.com/office/powerpoint/2010/main" val="3768566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4419601" y="1279525"/>
            <a:ext cx="2351669" cy="369332"/>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455488" y="595901"/>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Substitution &amp; Rates of Evolution</a:t>
            </a:r>
          </a:p>
        </p:txBody>
      </p:sp>
      <p:sp>
        <p:nvSpPr>
          <p:cNvPr id="4" name="Text Box 5">
            <a:extLst>
              <a:ext uri="{FF2B5EF4-FFF2-40B4-BE49-F238E27FC236}">
                <a16:creationId xmlns:a16="http://schemas.microsoft.com/office/drawing/2014/main" id="{777914AD-F4D0-0D4F-8F33-DE470C526451}"/>
              </a:ext>
            </a:extLst>
          </p:cNvPr>
          <p:cNvSpPr txBox="1">
            <a:spLocks noChangeArrowheads="1"/>
          </p:cNvSpPr>
          <p:nvPr/>
        </p:nvSpPr>
        <p:spPr bwMode="auto">
          <a:xfrm>
            <a:off x="4495800" y="2895600"/>
            <a:ext cx="266420"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5" name="Text Box 6">
            <a:extLst>
              <a:ext uri="{FF2B5EF4-FFF2-40B4-BE49-F238E27FC236}">
                <a16:creationId xmlns:a16="http://schemas.microsoft.com/office/drawing/2014/main" id="{331366D5-F0CA-6F43-8890-831698CD8A41}"/>
              </a:ext>
            </a:extLst>
          </p:cNvPr>
          <p:cNvSpPr txBox="1">
            <a:spLocks noChangeArrowheads="1"/>
          </p:cNvSpPr>
          <p:nvPr/>
        </p:nvSpPr>
        <p:spPr bwMode="auto">
          <a:xfrm>
            <a:off x="6742114" y="2895600"/>
            <a:ext cx="990977" cy="369332"/>
          </a:xfrm>
          <a:prstGeom prst="rect">
            <a:avLst/>
          </a:prstGeom>
          <a:noFill/>
          <a:ln w="9525">
            <a:noFill/>
            <a:miter lim="800000"/>
            <a:headEnd/>
            <a:tailEnd/>
          </a:ln>
        </p:spPr>
        <p:txBody>
          <a:bodyPr wrap="none">
            <a:prstTxWarp prst="textNoShape">
              <a:avLst/>
            </a:prstTxWarp>
            <a:spAutoFit/>
          </a:bodyPr>
          <a:lstStyle/>
          <a:p>
            <a:r>
              <a:rPr lang="en-US" dirty="0"/>
              <a:t>t = time</a:t>
            </a:r>
          </a:p>
        </p:txBody>
      </p:sp>
      <p:sp>
        <p:nvSpPr>
          <p:cNvPr id="7" name="Line 14">
            <a:extLst>
              <a:ext uri="{FF2B5EF4-FFF2-40B4-BE49-F238E27FC236}">
                <a16:creationId xmlns:a16="http://schemas.microsoft.com/office/drawing/2014/main" id="{C304A571-46F2-404E-9E47-FCBDA231ED0A}"/>
              </a:ext>
            </a:extLst>
          </p:cNvPr>
          <p:cNvSpPr>
            <a:spLocks noChangeShapeType="1"/>
          </p:cNvSpPr>
          <p:nvPr/>
        </p:nvSpPr>
        <p:spPr bwMode="auto">
          <a:xfrm flipH="1">
            <a:off x="4267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8" name="Line 15">
            <a:extLst>
              <a:ext uri="{FF2B5EF4-FFF2-40B4-BE49-F238E27FC236}">
                <a16:creationId xmlns:a16="http://schemas.microsoft.com/office/drawing/2014/main" id="{9D0407B1-6598-E742-B228-B3E24F4E80E7}"/>
              </a:ext>
            </a:extLst>
          </p:cNvPr>
          <p:cNvSpPr>
            <a:spLocks noChangeShapeType="1"/>
          </p:cNvSpPr>
          <p:nvPr/>
        </p:nvSpPr>
        <p:spPr bwMode="auto">
          <a:xfrm>
            <a:off x="5638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 name="Text Box 16">
            <a:extLst>
              <a:ext uri="{FF2B5EF4-FFF2-40B4-BE49-F238E27FC236}">
                <a16:creationId xmlns:a16="http://schemas.microsoft.com/office/drawing/2014/main" id="{F28163B6-8E62-E648-8D11-BB8BD899CA15}"/>
              </a:ext>
            </a:extLst>
          </p:cNvPr>
          <p:cNvSpPr txBox="1">
            <a:spLocks noChangeArrowheads="1"/>
          </p:cNvSpPr>
          <p:nvPr/>
        </p:nvSpPr>
        <p:spPr bwMode="auto">
          <a:xfrm>
            <a:off x="3524250" y="4876800"/>
            <a:ext cx="1420838" cy="369332"/>
          </a:xfrm>
          <a:prstGeom prst="rect">
            <a:avLst/>
          </a:prstGeom>
          <a:noFill/>
          <a:ln w="9525">
            <a:noFill/>
            <a:miter lim="800000"/>
            <a:headEnd/>
            <a:tailEnd/>
          </a:ln>
        </p:spPr>
        <p:txBody>
          <a:bodyPr wrap="none">
            <a:prstTxWarp prst="textNoShape">
              <a:avLst/>
            </a:prstTxWarp>
            <a:spAutoFit/>
          </a:bodyPr>
          <a:lstStyle/>
          <a:p>
            <a:r>
              <a:rPr lang="en-US"/>
              <a:t>Sequence 1</a:t>
            </a:r>
          </a:p>
        </p:txBody>
      </p:sp>
      <p:sp>
        <p:nvSpPr>
          <p:cNvPr id="10" name="Text Box 17">
            <a:extLst>
              <a:ext uri="{FF2B5EF4-FFF2-40B4-BE49-F238E27FC236}">
                <a16:creationId xmlns:a16="http://schemas.microsoft.com/office/drawing/2014/main" id="{50601732-B998-3446-9DB4-F068C6C979CF}"/>
              </a:ext>
            </a:extLst>
          </p:cNvPr>
          <p:cNvSpPr txBox="1">
            <a:spLocks noChangeArrowheads="1"/>
          </p:cNvSpPr>
          <p:nvPr/>
        </p:nvSpPr>
        <p:spPr bwMode="auto">
          <a:xfrm>
            <a:off x="6419851" y="4876800"/>
            <a:ext cx="1467325" cy="369332"/>
          </a:xfrm>
          <a:prstGeom prst="rect">
            <a:avLst/>
          </a:prstGeom>
          <a:noFill/>
          <a:ln w="9525">
            <a:noFill/>
            <a:miter lim="800000"/>
            <a:headEnd/>
            <a:tailEnd/>
          </a:ln>
        </p:spPr>
        <p:txBody>
          <a:bodyPr wrap="none">
            <a:prstTxWarp prst="textNoShape">
              <a:avLst/>
            </a:prstTxWarp>
            <a:spAutoFit/>
          </a:bodyPr>
          <a:lstStyle/>
          <a:p>
            <a:r>
              <a:rPr lang="en-US"/>
              <a:t>Sequence 2</a:t>
            </a:r>
          </a:p>
        </p:txBody>
      </p:sp>
      <p:sp>
        <p:nvSpPr>
          <p:cNvPr id="6" name="Text Box 7">
            <a:extLst>
              <a:ext uri="{FF2B5EF4-FFF2-40B4-BE49-F238E27FC236}">
                <a16:creationId xmlns:a16="http://schemas.microsoft.com/office/drawing/2014/main" id="{C9CC272F-A0E3-0B46-ACCE-49E420B4558F}"/>
              </a:ext>
            </a:extLst>
          </p:cNvPr>
          <p:cNvSpPr txBox="1">
            <a:spLocks noChangeArrowheads="1"/>
          </p:cNvSpPr>
          <p:nvPr/>
        </p:nvSpPr>
        <p:spPr bwMode="auto">
          <a:xfrm>
            <a:off x="4800600" y="1981200"/>
            <a:ext cx="2123530" cy="400110"/>
          </a:xfrm>
          <a:prstGeom prst="rect">
            <a:avLst/>
          </a:prstGeom>
          <a:noFill/>
          <a:ln w="9525">
            <a:noFill/>
            <a:miter lim="800000"/>
            <a:headEnd/>
            <a:tailEnd/>
          </a:ln>
        </p:spPr>
        <p:txBody>
          <a:bodyPr wrap="none">
            <a:prstTxWarp prst="textNoShape">
              <a:avLst/>
            </a:prstTxWarp>
            <a:spAutoFit/>
          </a:bodyPr>
          <a:lstStyle/>
          <a:p>
            <a:r>
              <a:rPr lang="en-US" sz="2000" i="1" dirty="0">
                <a:solidFill>
                  <a:srgbClr val="EF1F1D"/>
                </a:solidFill>
              </a:rPr>
              <a:t>gene duplication</a:t>
            </a:r>
          </a:p>
        </p:txBody>
      </p:sp>
    </p:spTree>
    <p:extLst>
      <p:ext uri="{BB962C8B-B14F-4D97-AF65-F5344CB8AC3E}">
        <p14:creationId xmlns:p14="http://schemas.microsoft.com/office/powerpoint/2010/main" val="392449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4419601" y="1279525"/>
            <a:ext cx="2351669" cy="369332"/>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455488" y="595901"/>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Substitution &amp; Rates of Evolution</a:t>
            </a:r>
          </a:p>
        </p:txBody>
      </p:sp>
      <p:sp>
        <p:nvSpPr>
          <p:cNvPr id="4" name="Text Box 5">
            <a:extLst>
              <a:ext uri="{FF2B5EF4-FFF2-40B4-BE49-F238E27FC236}">
                <a16:creationId xmlns:a16="http://schemas.microsoft.com/office/drawing/2014/main" id="{777914AD-F4D0-0D4F-8F33-DE470C526451}"/>
              </a:ext>
            </a:extLst>
          </p:cNvPr>
          <p:cNvSpPr txBox="1">
            <a:spLocks noChangeArrowheads="1"/>
          </p:cNvSpPr>
          <p:nvPr/>
        </p:nvSpPr>
        <p:spPr bwMode="auto">
          <a:xfrm>
            <a:off x="4495800" y="2895600"/>
            <a:ext cx="266420"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5" name="Text Box 6">
            <a:extLst>
              <a:ext uri="{FF2B5EF4-FFF2-40B4-BE49-F238E27FC236}">
                <a16:creationId xmlns:a16="http://schemas.microsoft.com/office/drawing/2014/main" id="{331366D5-F0CA-6F43-8890-831698CD8A41}"/>
              </a:ext>
            </a:extLst>
          </p:cNvPr>
          <p:cNvSpPr txBox="1">
            <a:spLocks noChangeArrowheads="1"/>
          </p:cNvSpPr>
          <p:nvPr/>
        </p:nvSpPr>
        <p:spPr bwMode="auto">
          <a:xfrm>
            <a:off x="6742114" y="2895600"/>
            <a:ext cx="990977" cy="369332"/>
          </a:xfrm>
          <a:prstGeom prst="rect">
            <a:avLst/>
          </a:prstGeom>
          <a:noFill/>
          <a:ln w="9525">
            <a:noFill/>
            <a:miter lim="800000"/>
            <a:headEnd/>
            <a:tailEnd/>
          </a:ln>
        </p:spPr>
        <p:txBody>
          <a:bodyPr wrap="none">
            <a:prstTxWarp prst="textNoShape">
              <a:avLst/>
            </a:prstTxWarp>
            <a:spAutoFit/>
          </a:bodyPr>
          <a:lstStyle/>
          <a:p>
            <a:r>
              <a:rPr lang="en-US" dirty="0"/>
              <a:t>t = time</a:t>
            </a:r>
          </a:p>
        </p:txBody>
      </p:sp>
      <p:sp>
        <p:nvSpPr>
          <p:cNvPr id="7" name="Line 14">
            <a:extLst>
              <a:ext uri="{FF2B5EF4-FFF2-40B4-BE49-F238E27FC236}">
                <a16:creationId xmlns:a16="http://schemas.microsoft.com/office/drawing/2014/main" id="{C304A571-46F2-404E-9E47-FCBDA231ED0A}"/>
              </a:ext>
            </a:extLst>
          </p:cNvPr>
          <p:cNvSpPr>
            <a:spLocks noChangeShapeType="1"/>
          </p:cNvSpPr>
          <p:nvPr/>
        </p:nvSpPr>
        <p:spPr bwMode="auto">
          <a:xfrm flipH="1">
            <a:off x="4267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8" name="Line 15">
            <a:extLst>
              <a:ext uri="{FF2B5EF4-FFF2-40B4-BE49-F238E27FC236}">
                <a16:creationId xmlns:a16="http://schemas.microsoft.com/office/drawing/2014/main" id="{9D0407B1-6598-E742-B228-B3E24F4E80E7}"/>
              </a:ext>
            </a:extLst>
          </p:cNvPr>
          <p:cNvSpPr>
            <a:spLocks noChangeShapeType="1"/>
          </p:cNvSpPr>
          <p:nvPr/>
        </p:nvSpPr>
        <p:spPr bwMode="auto">
          <a:xfrm>
            <a:off x="5638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 name="Text Box 16">
            <a:extLst>
              <a:ext uri="{FF2B5EF4-FFF2-40B4-BE49-F238E27FC236}">
                <a16:creationId xmlns:a16="http://schemas.microsoft.com/office/drawing/2014/main" id="{F28163B6-8E62-E648-8D11-BB8BD899CA15}"/>
              </a:ext>
            </a:extLst>
          </p:cNvPr>
          <p:cNvSpPr txBox="1">
            <a:spLocks noChangeArrowheads="1"/>
          </p:cNvSpPr>
          <p:nvPr/>
        </p:nvSpPr>
        <p:spPr bwMode="auto">
          <a:xfrm>
            <a:off x="3524250" y="4876800"/>
            <a:ext cx="1420838" cy="369332"/>
          </a:xfrm>
          <a:prstGeom prst="rect">
            <a:avLst/>
          </a:prstGeom>
          <a:noFill/>
          <a:ln w="9525">
            <a:noFill/>
            <a:miter lim="800000"/>
            <a:headEnd/>
            <a:tailEnd/>
          </a:ln>
        </p:spPr>
        <p:txBody>
          <a:bodyPr wrap="none">
            <a:prstTxWarp prst="textNoShape">
              <a:avLst/>
            </a:prstTxWarp>
            <a:spAutoFit/>
          </a:bodyPr>
          <a:lstStyle/>
          <a:p>
            <a:r>
              <a:rPr lang="en-US"/>
              <a:t>Sequence 1</a:t>
            </a:r>
          </a:p>
        </p:txBody>
      </p:sp>
      <p:sp>
        <p:nvSpPr>
          <p:cNvPr id="10" name="Text Box 17">
            <a:extLst>
              <a:ext uri="{FF2B5EF4-FFF2-40B4-BE49-F238E27FC236}">
                <a16:creationId xmlns:a16="http://schemas.microsoft.com/office/drawing/2014/main" id="{50601732-B998-3446-9DB4-F068C6C979CF}"/>
              </a:ext>
            </a:extLst>
          </p:cNvPr>
          <p:cNvSpPr txBox="1">
            <a:spLocks noChangeArrowheads="1"/>
          </p:cNvSpPr>
          <p:nvPr/>
        </p:nvSpPr>
        <p:spPr bwMode="auto">
          <a:xfrm>
            <a:off x="6419851" y="4876800"/>
            <a:ext cx="1467325" cy="369332"/>
          </a:xfrm>
          <a:prstGeom prst="rect">
            <a:avLst/>
          </a:prstGeom>
          <a:noFill/>
          <a:ln w="9525">
            <a:noFill/>
            <a:miter lim="800000"/>
            <a:headEnd/>
            <a:tailEnd/>
          </a:ln>
        </p:spPr>
        <p:txBody>
          <a:bodyPr wrap="none">
            <a:prstTxWarp prst="textNoShape">
              <a:avLst/>
            </a:prstTxWarp>
            <a:spAutoFit/>
          </a:bodyPr>
          <a:lstStyle/>
          <a:p>
            <a:r>
              <a:rPr lang="en-US"/>
              <a:t>Sequence 2</a:t>
            </a:r>
          </a:p>
        </p:txBody>
      </p:sp>
      <p:sp>
        <p:nvSpPr>
          <p:cNvPr id="6" name="Text Box 7">
            <a:extLst>
              <a:ext uri="{FF2B5EF4-FFF2-40B4-BE49-F238E27FC236}">
                <a16:creationId xmlns:a16="http://schemas.microsoft.com/office/drawing/2014/main" id="{C9CC272F-A0E3-0B46-ACCE-49E420B4558F}"/>
              </a:ext>
            </a:extLst>
          </p:cNvPr>
          <p:cNvSpPr txBox="1">
            <a:spLocks noChangeArrowheads="1"/>
          </p:cNvSpPr>
          <p:nvPr/>
        </p:nvSpPr>
        <p:spPr bwMode="auto">
          <a:xfrm>
            <a:off x="4800600" y="1981200"/>
            <a:ext cx="2123530" cy="400110"/>
          </a:xfrm>
          <a:prstGeom prst="rect">
            <a:avLst/>
          </a:prstGeom>
          <a:noFill/>
          <a:ln w="9525">
            <a:noFill/>
            <a:miter lim="800000"/>
            <a:headEnd/>
            <a:tailEnd/>
          </a:ln>
        </p:spPr>
        <p:txBody>
          <a:bodyPr wrap="none">
            <a:prstTxWarp prst="textNoShape">
              <a:avLst/>
            </a:prstTxWarp>
            <a:spAutoFit/>
          </a:bodyPr>
          <a:lstStyle/>
          <a:p>
            <a:r>
              <a:rPr lang="en-US" sz="2000" i="1" dirty="0">
                <a:solidFill>
                  <a:srgbClr val="EF1F1D"/>
                </a:solidFill>
              </a:rPr>
              <a:t>gene duplication</a:t>
            </a:r>
          </a:p>
        </p:txBody>
      </p:sp>
      <p:sp>
        <p:nvSpPr>
          <p:cNvPr id="11" name="Text Box 13">
            <a:extLst>
              <a:ext uri="{FF2B5EF4-FFF2-40B4-BE49-F238E27FC236}">
                <a16:creationId xmlns:a16="http://schemas.microsoft.com/office/drawing/2014/main" id="{001C8FE8-1E87-9942-BB0E-E66BFACFC84B}"/>
              </a:ext>
            </a:extLst>
          </p:cNvPr>
          <p:cNvSpPr txBox="1">
            <a:spLocks noChangeArrowheads="1"/>
          </p:cNvSpPr>
          <p:nvPr/>
        </p:nvSpPr>
        <p:spPr bwMode="auto">
          <a:xfrm>
            <a:off x="7680325" y="1736725"/>
            <a:ext cx="1372492" cy="369332"/>
          </a:xfrm>
          <a:prstGeom prst="rect">
            <a:avLst/>
          </a:prstGeom>
          <a:noFill/>
          <a:ln w="9525">
            <a:noFill/>
            <a:miter lim="800000"/>
            <a:headEnd/>
            <a:tailEnd/>
          </a:ln>
        </p:spPr>
        <p:txBody>
          <a:bodyPr wrap="none">
            <a:prstTxWarp prst="textNoShape">
              <a:avLst/>
            </a:prstTxWarp>
            <a:spAutoFit/>
          </a:bodyPr>
          <a:lstStyle/>
          <a:p>
            <a:r>
              <a:rPr lang="en-US" i="1"/>
              <a:t>No Change</a:t>
            </a:r>
          </a:p>
        </p:txBody>
      </p:sp>
      <p:sp>
        <p:nvSpPr>
          <p:cNvPr id="12" name="Oval 14">
            <a:extLst>
              <a:ext uri="{FF2B5EF4-FFF2-40B4-BE49-F238E27FC236}">
                <a16:creationId xmlns:a16="http://schemas.microsoft.com/office/drawing/2014/main" id="{827F076D-E6FD-2644-8402-F14380EF4E19}"/>
              </a:ext>
            </a:extLst>
          </p:cNvPr>
          <p:cNvSpPr>
            <a:spLocks noChangeArrowheads="1"/>
          </p:cNvSpPr>
          <p:nvPr/>
        </p:nvSpPr>
        <p:spPr bwMode="auto">
          <a:xfrm>
            <a:off x="6934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61020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4419601" y="1279525"/>
            <a:ext cx="2351669" cy="369332"/>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455488" y="595901"/>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Substitution &amp; Rates of Evolution</a:t>
            </a:r>
          </a:p>
        </p:txBody>
      </p:sp>
      <p:sp>
        <p:nvSpPr>
          <p:cNvPr id="4" name="Text Box 5">
            <a:extLst>
              <a:ext uri="{FF2B5EF4-FFF2-40B4-BE49-F238E27FC236}">
                <a16:creationId xmlns:a16="http://schemas.microsoft.com/office/drawing/2014/main" id="{777914AD-F4D0-0D4F-8F33-DE470C526451}"/>
              </a:ext>
            </a:extLst>
          </p:cNvPr>
          <p:cNvSpPr txBox="1">
            <a:spLocks noChangeArrowheads="1"/>
          </p:cNvSpPr>
          <p:nvPr/>
        </p:nvSpPr>
        <p:spPr bwMode="auto">
          <a:xfrm>
            <a:off x="4495800" y="2895600"/>
            <a:ext cx="266420"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5" name="Text Box 6">
            <a:extLst>
              <a:ext uri="{FF2B5EF4-FFF2-40B4-BE49-F238E27FC236}">
                <a16:creationId xmlns:a16="http://schemas.microsoft.com/office/drawing/2014/main" id="{331366D5-F0CA-6F43-8890-831698CD8A41}"/>
              </a:ext>
            </a:extLst>
          </p:cNvPr>
          <p:cNvSpPr txBox="1">
            <a:spLocks noChangeArrowheads="1"/>
          </p:cNvSpPr>
          <p:nvPr/>
        </p:nvSpPr>
        <p:spPr bwMode="auto">
          <a:xfrm>
            <a:off x="6742114" y="2895600"/>
            <a:ext cx="990977" cy="369332"/>
          </a:xfrm>
          <a:prstGeom prst="rect">
            <a:avLst/>
          </a:prstGeom>
          <a:noFill/>
          <a:ln w="9525">
            <a:noFill/>
            <a:miter lim="800000"/>
            <a:headEnd/>
            <a:tailEnd/>
          </a:ln>
        </p:spPr>
        <p:txBody>
          <a:bodyPr wrap="none">
            <a:prstTxWarp prst="textNoShape">
              <a:avLst/>
            </a:prstTxWarp>
            <a:spAutoFit/>
          </a:bodyPr>
          <a:lstStyle/>
          <a:p>
            <a:r>
              <a:rPr lang="en-US" dirty="0"/>
              <a:t>t = time</a:t>
            </a:r>
          </a:p>
        </p:txBody>
      </p:sp>
      <p:sp>
        <p:nvSpPr>
          <p:cNvPr id="7" name="Line 14">
            <a:extLst>
              <a:ext uri="{FF2B5EF4-FFF2-40B4-BE49-F238E27FC236}">
                <a16:creationId xmlns:a16="http://schemas.microsoft.com/office/drawing/2014/main" id="{C304A571-46F2-404E-9E47-FCBDA231ED0A}"/>
              </a:ext>
            </a:extLst>
          </p:cNvPr>
          <p:cNvSpPr>
            <a:spLocks noChangeShapeType="1"/>
          </p:cNvSpPr>
          <p:nvPr/>
        </p:nvSpPr>
        <p:spPr bwMode="auto">
          <a:xfrm flipH="1">
            <a:off x="4267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8" name="Line 15">
            <a:extLst>
              <a:ext uri="{FF2B5EF4-FFF2-40B4-BE49-F238E27FC236}">
                <a16:creationId xmlns:a16="http://schemas.microsoft.com/office/drawing/2014/main" id="{9D0407B1-6598-E742-B228-B3E24F4E80E7}"/>
              </a:ext>
            </a:extLst>
          </p:cNvPr>
          <p:cNvSpPr>
            <a:spLocks noChangeShapeType="1"/>
          </p:cNvSpPr>
          <p:nvPr/>
        </p:nvSpPr>
        <p:spPr bwMode="auto">
          <a:xfrm>
            <a:off x="5638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6" name="Text Box 7">
            <a:extLst>
              <a:ext uri="{FF2B5EF4-FFF2-40B4-BE49-F238E27FC236}">
                <a16:creationId xmlns:a16="http://schemas.microsoft.com/office/drawing/2014/main" id="{C9CC272F-A0E3-0B46-ACCE-49E420B4558F}"/>
              </a:ext>
            </a:extLst>
          </p:cNvPr>
          <p:cNvSpPr txBox="1">
            <a:spLocks noChangeArrowheads="1"/>
          </p:cNvSpPr>
          <p:nvPr/>
        </p:nvSpPr>
        <p:spPr bwMode="auto">
          <a:xfrm>
            <a:off x="4800600" y="1981200"/>
            <a:ext cx="2123530" cy="400110"/>
          </a:xfrm>
          <a:prstGeom prst="rect">
            <a:avLst/>
          </a:prstGeom>
          <a:noFill/>
          <a:ln w="9525">
            <a:noFill/>
            <a:miter lim="800000"/>
            <a:headEnd/>
            <a:tailEnd/>
          </a:ln>
        </p:spPr>
        <p:txBody>
          <a:bodyPr wrap="none">
            <a:prstTxWarp prst="textNoShape">
              <a:avLst/>
            </a:prstTxWarp>
            <a:spAutoFit/>
          </a:bodyPr>
          <a:lstStyle/>
          <a:p>
            <a:r>
              <a:rPr lang="en-US" sz="2000" i="1" dirty="0">
                <a:solidFill>
                  <a:srgbClr val="EF1F1D"/>
                </a:solidFill>
              </a:rPr>
              <a:t>gene duplication</a:t>
            </a:r>
          </a:p>
        </p:txBody>
      </p:sp>
      <p:sp>
        <p:nvSpPr>
          <p:cNvPr id="13" name="Text Box 10">
            <a:extLst>
              <a:ext uri="{FF2B5EF4-FFF2-40B4-BE49-F238E27FC236}">
                <a16:creationId xmlns:a16="http://schemas.microsoft.com/office/drawing/2014/main" id="{E5E9209D-2DB7-7C47-965A-281C185D1E44}"/>
              </a:ext>
            </a:extLst>
          </p:cNvPr>
          <p:cNvSpPr txBox="1">
            <a:spLocks noChangeArrowheads="1"/>
          </p:cNvSpPr>
          <p:nvPr/>
        </p:nvSpPr>
        <p:spPr bwMode="auto">
          <a:xfrm>
            <a:off x="4090988" y="4876800"/>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14" name="Text Box 11">
            <a:extLst>
              <a:ext uri="{FF2B5EF4-FFF2-40B4-BE49-F238E27FC236}">
                <a16:creationId xmlns:a16="http://schemas.microsoft.com/office/drawing/2014/main" id="{9B873171-8467-2D40-8B74-F2CCD853BD8C}"/>
              </a:ext>
            </a:extLst>
          </p:cNvPr>
          <p:cNvSpPr txBox="1">
            <a:spLocks noChangeArrowheads="1"/>
          </p:cNvSpPr>
          <p:nvPr/>
        </p:nvSpPr>
        <p:spPr bwMode="auto">
          <a:xfrm>
            <a:off x="7062788" y="4876800"/>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5" name="Oval 18">
            <a:extLst>
              <a:ext uri="{FF2B5EF4-FFF2-40B4-BE49-F238E27FC236}">
                <a16:creationId xmlns:a16="http://schemas.microsoft.com/office/drawing/2014/main" id="{57703C01-9D67-A04E-9457-6F776DE2C7A2}"/>
              </a:ext>
            </a:extLst>
          </p:cNvPr>
          <p:cNvSpPr>
            <a:spLocks noChangeArrowheads="1"/>
          </p:cNvSpPr>
          <p:nvPr/>
        </p:nvSpPr>
        <p:spPr bwMode="auto">
          <a:xfrm>
            <a:off x="3886200" y="490220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16" name="Text Box 13">
            <a:extLst>
              <a:ext uri="{FF2B5EF4-FFF2-40B4-BE49-F238E27FC236}">
                <a16:creationId xmlns:a16="http://schemas.microsoft.com/office/drawing/2014/main" id="{12566B72-E20D-A240-95DA-BAF73D6995A0}"/>
              </a:ext>
            </a:extLst>
          </p:cNvPr>
          <p:cNvSpPr txBox="1">
            <a:spLocks noChangeArrowheads="1"/>
          </p:cNvSpPr>
          <p:nvPr/>
        </p:nvSpPr>
        <p:spPr bwMode="auto">
          <a:xfrm>
            <a:off x="7315200" y="1736725"/>
            <a:ext cx="2175788" cy="369332"/>
          </a:xfrm>
          <a:prstGeom prst="rect">
            <a:avLst/>
          </a:prstGeom>
          <a:noFill/>
          <a:ln w="9525">
            <a:noFill/>
            <a:miter lim="800000"/>
            <a:headEnd/>
            <a:tailEnd/>
          </a:ln>
        </p:spPr>
        <p:txBody>
          <a:bodyPr wrap="none">
            <a:prstTxWarp prst="textNoShape">
              <a:avLst/>
            </a:prstTxWarp>
            <a:spAutoFit/>
          </a:bodyPr>
          <a:lstStyle/>
          <a:p>
            <a:r>
              <a:rPr lang="en-US" i="1"/>
              <a:t>Single Substitution</a:t>
            </a:r>
          </a:p>
        </p:txBody>
      </p:sp>
      <p:sp>
        <p:nvSpPr>
          <p:cNvPr id="17" name="Oval 17">
            <a:extLst>
              <a:ext uri="{FF2B5EF4-FFF2-40B4-BE49-F238E27FC236}">
                <a16:creationId xmlns:a16="http://schemas.microsoft.com/office/drawing/2014/main" id="{B909FE4C-D544-F24A-BB6D-0922564F86DD}"/>
              </a:ext>
            </a:extLst>
          </p:cNvPr>
          <p:cNvSpPr>
            <a:spLocks noChangeArrowheads="1"/>
          </p:cNvSpPr>
          <p:nvPr/>
        </p:nvSpPr>
        <p:spPr bwMode="auto">
          <a:xfrm>
            <a:off x="6934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460326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4419601" y="1279525"/>
            <a:ext cx="2351669" cy="369332"/>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455488" y="595901"/>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Substitution &amp; Rates of Evolution</a:t>
            </a:r>
          </a:p>
        </p:txBody>
      </p:sp>
      <p:sp>
        <p:nvSpPr>
          <p:cNvPr id="4" name="Text Box 5">
            <a:extLst>
              <a:ext uri="{FF2B5EF4-FFF2-40B4-BE49-F238E27FC236}">
                <a16:creationId xmlns:a16="http://schemas.microsoft.com/office/drawing/2014/main" id="{777914AD-F4D0-0D4F-8F33-DE470C526451}"/>
              </a:ext>
            </a:extLst>
          </p:cNvPr>
          <p:cNvSpPr txBox="1">
            <a:spLocks noChangeArrowheads="1"/>
          </p:cNvSpPr>
          <p:nvPr/>
        </p:nvSpPr>
        <p:spPr bwMode="auto">
          <a:xfrm>
            <a:off x="4495800" y="2895600"/>
            <a:ext cx="266420"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 name="Line 14">
            <a:extLst>
              <a:ext uri="{FF2B5EF4-FFF2-40B4-BE49-F238E27FC236}">
                <a16:creationId xmlns:a16="http://schemas.microsoft.com/office/drawing/2014/main" id="{C304A571-46F2-404E-9E47-FCBDA231ED0A}"/>
              </a:ext>
            </a:extLst>
          </p:cNvPr>
          <p:cNvSpPr>
            <a:spLocks noChangeShapeType="1"/>
          </p:cNvSpPr>
          <p:nvPr/>
        </p:nvSpPr>
        <p:spPr bwMode="auto">
          <a:xfrm flipH="1">
            <a:off x="4267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8" name="Line 15">
            <a:extLst>
              <a:ext uri="{FF2B5EF4-FFF2-40B4-BE49-F238E27FC236}">
                <a16:creationId xmlns:a16="http://schemas.microsoft.com/office/drawing/2014/main" id="{9D0407B1-6598-E742-B228-B3E24F4E80E7}"/>
              </a:ext>
            </a:extLst>
          </p:cNvPr>
          <p:cNvSpPr>
            <a:spLocks noChangeShapeType="1"/>
          </p:cNvSpPr>
          <p:nvPr/>
        </p:nvSpPr>
        <p:spPr bwMode="auto">
          <a:xfrm>
            <a:off x="5638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6" name="Text Box 7">
            <a:extLst>
              <a:ext uri="{FF2B5EF4-FFF2-40B4-BE49-F238E27FC236}">
                <a16:creationId xmlns:a16="http://schemas.microsoft.com/office/drawing/2014/main" id="{C9CC272F-A0E3-0B46-ACCE-49E420B4558F}"/>
              </a:ext>
            </a:extLst>
          </p:cNvPr>
          <p:cNvSpPr txBox="1">
            <a:spLocks noChangeArrowheads="1"/>
          </p:cNvSpPr>
          <p:nvPr/>
        </p:nvSpPr>
        <p:spPr bwMode="auto">
          <a:xfrm>
            <a:off x="4800600" y="1981200"/>
            <a:ext cx="2123530" cy="400110"/>
          </a:xfrm>
          <a:prstGeom prst="rect">
            <a:avLst/>
          </a:prstGeom>
          <a:noFill/>
          <a:ln w="9525">
            <a:noFill/>
            <a:miter lim="800000"/>
            <a:headEnd/>
            <a:tailEnd/>
          </a:ln>
        </p:spPr>
        <p:txBody>
          <a:bodyPr wrap="none">
            <a:prstTxWarp prst="textNoShape">
              <a:avLst/>
            </a:prstTxWarp>
            <a:spAutoFit/>
          </a:bodyPr>
          <a:lstStyle/>
          <a:p>
            <a:r>
              <a:rPr lang="en-US" sz="2000" i="1" dirty="0">
                <a:solidFill>
                  <a:srgbClr val="EF1F1D"/>
                </a:solidFill>
              </a:rPr>
              <a:t>gene duplication</a:t>
            </a:r>
          </a:p>
        </p:txBody>
      </p:sp>
      <p:sp>
        <p:nvSpPr>
          <p:cNvPr id="13" name="Text Box 10">
            <a:extLst>
              <a:ext uri="{FF2B5EF4-FFF2-40B4-BE49-F238E27FC236}">
                <a16:creationId xmlns:a16="http://schemas.microsoft.com/office/drawing/2014/main" id="{E5E9209D-2DB7-7C47-965A-281C185D1E44}"/>
              </a:ext>
            </a:extLst>
          </p:cNvPr>
          <p:cNvSpPr txBox="1">
            <a:spLocks noChangeArrowheads="1"/>
          </p:cNvSpPr>
          <p:nvPr/>
        </p:nvSpPr>
        <p:spPr bwMode="auto">
          <a:xfrm>
            <a:off x="4090988" y="4876800"/>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15" name="Oval 18">
            <a:extLst>
              <a:ext uri="{FF2B5EF4-FFF2-40B4-BE49-F238E27FC236}">
                <a16:creationId xmlns:a16="http://schemas.microsoft.com/office/drawing/2014/main" id="{57703C01-9D67-A04E-9457-6F776DE2C7A2}"/>
              </a:ext>
            </a:extLst>
          </p:cNvPr>
          <p:cNvSpPr>
            <a:spLocks noChangeArrowheads="1"/>
          </p:cNvSpPr>
          <p:nvPr/>
        </p:nvSpPr>
        <p:spPr bwMode="auto">
          <a:xfrm>
            <a:off x="3886200" y="490220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20" name="Text Box 12">
            <a:extLst>
              <a:ext uri="{FF2B5EF4-FFF2-40B4-BE49-F238E27FC236}">
                <a16:creationId xmlns:a16="http://schemas.microsoft.com/office/drawing/2014/main" id="{3BB65B77-8E90-1948-94E4-6288641685F3}"/>
              </a:ext>
            </a:extLst>
          </p:cNvPr>
          <p:cNvSpPr txBox="1">
            <a:spLocks noChangeArrowheads="1"/>
          </p:cNvSpPr>
          <p:nvPr/>
        </p:nvSpPr>
        <p:spPr bwMode="auto">
          <a:xfrm>
            <a:off x="7086601" y="1736725"/>
            <a:ext cx="2478051" cy="369332"/>
          </a:xfrm>
          <a:prstGeom prst="rect">
            <a:avLst/>
          </a:prstGeom>
          <a:noFill/>
          <a:ln w="9525">
            <a:noFill/>
            <a:miter lim="800000"/>
            <a:headEnd/>
            <a:tailEnd/>
          </a:ln>
        </p:spPr>
        <p:txBody>
          <a:bodyPr wrap="none">
            <a:prstTxWarp prst="textNoShape">
              <a:avLst/>
            </a:prstTxWarp>
            <a:spAutoFit/>
          </a:bodyPr>
          <a:lstStyle/>
          <a:p>
            <a:r>
              <a:rPr lang="en-US" i="1"/>
              <a:t>Multiple Substitutions</a:t>
            </a:r>
          </a:p>
        </p:txBody>
      </p:sp>
      <p:sp>
        <p:nvSpPr>
          <p:cNvPr id="21" name="Oval 13">
            <a:extLst>
              <a:ext uri="{FF2B5EF4-FFF2-40B4-BE49-F238E27FC236}">
                <a16:creationId xmlns:a16="http://schemas.microsoft.com/office/drawing/2014/main" id="{F8DA5222-BEF7-1147-AFD6-36D8A9546FC4}"/>
              </a:ext>
            </a:extLst>
          </p:cNvPr>
          <p:cNvSpPr>
            <a:spLocks noChangeArrowheads="1"/>
          </p:cNvSpPr>
          <p:nvPr/>
        </p:nvSpPr>
        <p:spPr bwMode="auto">
          <a:xfrm>
            <a:off x="6934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
        <p:nvSpPr>
          <p:cNvPr id="22" name="Text Box 3">
            <a:extLst>
              <a:ext uri="{FF2B5EF4-FFF2-40B4-BE49-F238E27FC236}">
                <a16:creationId xmlns:a16="http://schemas.microsoft.com/office/drawing/2014/main" id="{6C475AC4-F064-B849-88FA-209F0A8876CA}"/>
              </a:ext>
            </a:extLst>
          </p:cNvPr>
          <p:cNvSpPr txBox="1">
            <a:spLocks noChangeArrowheads="1"/>
          </p:cNvSpPr>
          <p:nvPr/>
        </p:nvSpPr>
        <p:spPr bwMode="auto">
          <a:xfrm>
            <a:off x="6742113" y="2895600"/>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23" name="Oval 17">
            <a:extLst>
              <a:ext uri="{FF2B5EF4-FFF2-40B4-BE49-F238E27FC236}">
                <a16:creationId xmlns:a16="http://schemas.microsoft.com/office/drawing/2014/main" id="{E3396466-1938-A744-8A79-36B1181DCB5C}"/>
              </a:ext>
            </a:extLst>
          </p:cNvPr>
          <p:cNvSpPr>
            <a:spLocks noChangeArrowheads="1"/>
          </p:cNvSpPr>
          <p:nvPr/>
        </p:nvSpPr>
        <p:spPr bwMode="auto">
          <a:xfrm>
            <a:off x="6534150" y="290195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24" name="Rectangle 14">
            <a:extLst>
              <a:ext uri="{FF2B5EF4-FFF2-40B4-BE49-F238E27FC236}">
                <a16:creationId xmlns:a16="http://schemas.microsoft.com/office/drawing/2014/main" id="{3591DA0F-EDEE-AD4E-B3BC-081326DD19D0}"/>
              </a:ext>
            </a:extLst>
          </p:cNvPr>
          <p:cNvSpPr>
            <a:spLocks noChangeArrowheads="1"/>
          </p:cNvSpPr>
          <p:nvPr/>
        </p:nvSpPr>
        <p:spPr bwMode="auto">
          <a:xfrm>
            <a:off x="7007225" y="35052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b="1" dirty="0">
                <a:solidFill>
                  <a:schemeClr val="tx2"/>
                </a:solidFill>
                <a:latin typeface="Times New Roman" charset="0"/>
              </a:rPr>
              <a:t>Unequal rates of evolution</a:t>
            </a:r>
          </a:p>
          <a:p>
            <a:pPr eaLnBrk="1" hangingPunct="1"/>
            <a:r>
              <a:rPr lang="en-US" b="1" dirty="0">
                <a:solidFill>
                  <a:schemeClr val="tx2"/>
                </a:solidFill>
                <a:latin typeface="Times New Roman" charset="0"/>
              </a:rPr>
              <a:t>False sequence similarity!</a:t>
            </a:r>
          </a:p>
        </p:txBody>
      </p:sp>
      <p:sp>
        <p:nvSpPr>
          <p:cNvPr id="25" name="Text Box 10">
            <a:extLst>
              <a:ext uri="{FF2B5EF4-FFF2-40B4-BE49-F238E27FC236}">
                <a16:creationId xmlns:a16="http://schemas.microsoft.com/office/drawing/2014/main" id="{AE1C2210-1F72-B845-9B16-344713982365}"/>
              </a:ext>
            </a:extLst>
          </p:cNvPr>
          <p:cNvSpPr txBox="1">
            <a:spLocks noChangeArrowheads="1"/>
          </p:cNvSpPr>
          <p:nvPr/>
        </p:nvSpPr>
        <p:spPr bwMode="auto">
          <a:xfrm>
            <a:off x="7062788" y="4876800"/>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26" name="Oval 16">
            <a:extLst>
              <a:ext uri="{FF2B5EF4-FFF2-40B4-BE49-F238E27FC236}">
                <a16:creationId xmlns:a16="http://schemas.microsoft.com/office/drawing/2014/main" id="{B5E13A3B-E060-9548-AB1D-7C3B026071B4}"/>
              </a:ext>
            </a:extLst>
          </p:cNvPr>
          <p:cNvSpPr>
            <a:spLocks noChangeArrowheads="1"/>
          </p:cNvSpPr>
          <p:nvPr/>
        </p:nvSpPr>
        <p:spPr bwMode="auto">
          <a:xfrm>
            <a:off x="6858000" y="489585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27" name="Text Box 13">
            <a:extLst>
              <a:ext uri="{FF2B5EF4-FFF2-40B4-BE49-F238E27FC236}">
                <a16:creationId xmlns:a16="http://schemas.microsoft.com/office/drawing/2014/main" id="{3F89970C-692F-CD4B-8E62-1A4ABB829212}"/>
              </a:ext>
            </a:extLst>
          </p:cNvPr>
          <p:cNvSpPr txBox="1">
            <a:spLocks noChangeArrowheads="1"/>
          </p:cNvSpPr>
          <p:nvPr/>
        </p:nvSpPr>
        <p:spPr bwMode="auto">
          <a:xfrm>
            <a:off x="1642028" y="5561991"/>
            <a:ext cx="8907944" cy="923330"/>
          </a:xfrm>
          <a:prstGeom prst="rect">
            <a:avLst/>
          </a:prstGeom>
          <a:noFill/>
          <a:ln w="9525">
            <a:noFill/>
            <a:miter lim="800000"/>
            <a:headEnd/>
            <a:tailEnd/>
          </a:ln>
        </p:spPr>
        <p:txBody>
          <a:bodyPr wrap="square">
            <a:prstTxWarp prst="textNoShape">
              <a:avLst/>
            </a:prstTxWarp>
            <a:spAutoFit/>
          </a:bodyPr>
          <a:lstStyle/>
          <a:p>
            <a:r>
              <a:rPr lang="en-US" dirty="0"/>
              <a:t>If rates of evolution were slow and equal, change would be rare and </a:t>
            </a:r>
            <a:r>
              <a:rPr lang="en-US" dirty="0" err="1"/>
              <a:t>phylogenetics</a:t>
            </a:r>
            <a:r>
              <a:rPr lang="en-US" dirty="0"/>
              <a:t> would be much easier. As they are not, one of the primary issues of </a:t>
            </a:r>
            <a:r>
              <a:rPr lang="en-US" dirty="0" err="1"/>
              <a:t>phylogenetics</a:t>
            </a:r>
            <a:r>
              <a:rPr lang="en-US" dirty="0"/>
              <a:t> is to determine history despite multiple substitution.</a:t>
            </a:r>
          </a:p>
        </p:txBody>
      </p:sp>
    </p:spTree>
    <p:extLst>
      <p:ext uri="{BB962C8B-B14F-4D97-AF65-F5344CB8AC3E}">
        <p14:creationId xmlns:p14="http://schemas.microsoft.com/office/powerpoint/2010/main" val="1989065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989744" y="53340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AD9D33B8-0F62-1445-9F23-F55E6BAF1A6E}"/>
              </a:ext>
            </a:extLst>
          </p:cNvPr>
          <p:cNvSpPr>
            <a:spLocks noGrp="1"/>
          </p:cNvSpPr>
          <p:nvPr>
            <p:ph type="title"/>
          </p:nvPr>
        </p:nvSpPr>
        <p:spPr/>
        <p:txBody>
          <a:bodyPr>
            <a:normAutofit/>
          </a:bodyPr>
          <a:lstStyle/>
          <a:p>
            <a:r>
              <a:rPr lang="en-US" dirty="0"/>
              <a:t>Key Issues of Phylogenetics</a:t>
            </a:r>
          </a:p>
        </p:txBody>
      </p:sp>
      <p:sp>
        <p:nvSpPr>
          <p:cNvPr id="3" name="Content Placeholder 2">
            <a:extLst>
              <a:ext uri="{FF2B5EF4-FFF2-40B4-BE49-F238E27FC236}">
                <a16:creationId xmlns:a16="http://schemas.microsoft.com/office/drawing/2014/main" id="{2B9B140A-A592-AE48-ACF4-2AC91DF7D087}"/>
              </a:ext>
            </a:extLst>
          </p:cNvPr>
          <p:cNvSpPr>
            <a:spLocks noGrp="1"/>
          </p:cNvSpPr>
          <p:nvPr>
            <p:ph idx="1"/>
          </p:nvPr>
        </p:nvSpPr>
        <p:spPr/>
        <p:txBody>
          <a:bodyPr/>
          <a:lstStyle/>
          <a:p>
            <a:r>
              <a:rPr lang="en-US" dirty="0"/>
              <a:t>How do we find homologous sites?</a:t>
            </a:r>
          </a:p>
          <a:p>
            <a:endParaRPr lang="en-US" dirty="0"/>
          </a:p>
          <a:p>
            <a:r>
              <a:rPr lang="en-US" dirty="0"/>
              <a:t>How do we model substitution?</a:t>
            </a:r>
          </a:p>
          <a:p>
            <a:endParaRPr lang="en-US" dirty="0"/>
          </a:p>
          <a:p>
            <a:r>
              <a:rPr lang="en-US" dirty="0"/>
              <a:t>How do we search for the best tree?</a:t>
            </a:r>
          </a:p>
        </p:txBody>
      </p:sp>
    </p:spTree>
    <p:extLst>
      <p:ext uri="{BB962C8B-B14F-4D97-AF65-F5344CB8AC3E}">
        <p14:creationId xmlns:p14="http://schemas.microsoft.com/office/powerpoint/2010/main" val="154097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AC89A7B5-5E5D-B344-A433-2A5BA908AB50}"/>
              </a:ext>
            </a:extLst>
          </p:cNvPr>
          <p:cNvSpPr/>
          <p:nvPr/>
        </p:nvSpPr>
        <p:spPr>
          <a:xfrm>
            <a:off x="478465" y="2039874"/>
            <a:ext cx="5617535" cy="71395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11" name="Rectangle 11"/>
          <p:cNvSpPr>
            <a:spLocks noChangeArrowheads="1"/>
          </p:cNvSpPr>
          <p:nvPr/>
        </p:nvSpPr>
        <p:spPr bwMode="auto">
          <a:xfrm>
            <a:off x="989744" y="53340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AD9D33B8-0F62-1445-9F23-F55E6BAF1A6E}"/>
              </a:ext>
            </a:extLst>
          </p:cNvPr>
          <p:cNvSpPr>
            <a:spLocks noGrp="1"/>
          </p:cNvSpPr>
          <p:nvPr>
            <p:ph type="title"/>
          </p:nvPr>
        </p:nvSpPr>
        <p:spPr/>
        <p:txBody>
          <a:bodyPr>
            <a:normAutofit/>
          </a:bodyPr>
          <a:lstStyle/>
          <a:p>
            <a:r>
              <a:rPr lang="en-US" dirty="0"/>
              <a:t>Key Issues of Phylogenetics</a:t>
            </a:r>
          </a:p>
        </p:txBody>
      </p:sp>
      <p:sp>
        <p:nvSpPr>
          <p:cNvPr id="3" name="Content Placeholder 2">
            <a:extLst>
              <a:ext uri="{FF2B5EF4-FFF2-40B4-BE49-F238E27FC236}">
                <a16:creationId xmlns:a16="http://schemas.microsoft.com/office/drawing/2014/main" id="{2B9B140A-A592-AE48-ACF4-2AC91DF7D087}"/>
              </a:ext>
            </a:extLst>
          </p:cNvPr>
          <p:cNvSpPr>
            <a:spLocks noGrp="1"/>
          </p:cNvSpPr>
          <p:nvPr>
            <p:ph idx="1"/>
          </p:nvPr>
        </p:nvSpPr>
        <p:spPr/>
        <p:txBody>
          <a:bodyPr/>
          <a:lstStyle/>
          <a:p>
            <a:r>
              <a:rPr lang="en-US" dirty="0"/>
              <a:t>How do we find homologous sites?</a:t>
            </a:r>
          </a:p>
          <a:p>
            <a:endParaRPr lang="en-US" dirty="0"/>
          </a:p>
          <a:p>
            <a:r>
              <a:rPr lang="en-US" dirty="0"/>
              <a:t>How do we model substitution?</a:t>
            </a:r>
          </a:p>
          <a:p>
            <a:endParaRPr lang="en-US" dirty="0"/>
          </a:p>
          <a:p>
            <a:r>
              <a:rPr lang="en-US" dirty="0"/>
              <a:t>How do we search for the best tree?</a:t>
            </a:r>
          </a:p>
        </p:txBody>
      </p:sp>
      <p:sp>
        <p:nvSpPr>
          <p:cNvPr id="5" name="Text Box 5">
            <a:extLst>
              <a:ext uri="{FF2B5EF4-FFF2-40B4-BE49-F238E27FC236}">
                <a16:creationId xmlns:a16="http://schemas.microsoft.com/office/drawing/2014/main" id="{0B8F5DC2-C04D-3D47-A76E-5B7F00654964}"/>
              </a:ext>
            </a:extLst>
          </p:cNvPr>
          <p:cNvSpPr txBox="1">
            <a:spLocks noChangeArrowheads="1"/>
          </p:cNvSpPr>
          <p:nvPr/>
        </p:nvSpPr>
        <p:spPr bwMode="auto">
          <a:xfrm>
            <a:off x="6597650" y="1671852"/>
            <a:ext cx="5029200" cy="3970318"/>
          </a:xfrm>
          <a:prstGeom prst="rect">
            <a:avLst/>
          </a:prstGeom>
          <a:noFill/>
          <a:ln w="9525">
            <a:noFill/>
            <a:miter lim="800000"/>
            <a:headEnd/>
            <a:tailEnd/>
          </a:ln>
        </p:spPr>
        <p:txBody>
          <a:bodyPr>
            <a:prstTxWarp prst="textNoShape">
              <a:avLst/>
            </a:prstTxWarp>
            <a:spAutoFit/>
          </a:bodyPr>
          <a:lstStyle/>
          <a:p>
            <a:r>
              <a:rPr lang="en-US" dirty="0"/>
              <a:t>HOMOLOGOUS</a:t>
            </a:r>
          </a:p>
          <a:p>
            <a:endParaRPr lang="en-US" dirty="0"/>
          </a:p>
          <a:p>
            <a:r>
              <a:rPr lang="en-US" dirty="0"/>
              <a:t>A homologous trait is shared between two species because they inherited it from a common ancestor.</a:t>
            </a:r>
          </a:p>
          <a:p>
            <a:endParaRPr lang="en-US" dirty="0"/>
          </a:p>
          <a:p>
            <a:r>
              <a:rPr lang="en-US" dirty="0"/>
              <a:t>Information from homologous traits can be used to infer evolutionary relationships.</a:t>
            </a:r>
          </a:p>
          <a:p>
            <a:endParaRPr lang="en-US" dirty="0"/>
          </a:p>
          <a:p>
            <a:r>
              <a:rPr lang="en-US" dirty="0"/>
              <a:t>Non-homologous traits do not reflect evolutionary history but instead convergence. They can mislead inference of evolutionary relationships. Example: octopus eye versus human eye.</a:t>
            </a:r>
          </a:p>
        </p:txBody>
      </p:sp>
    </p:spTree>
    <p:extLst>
      <p:ext uri="{BB962C8B-B14F-4D97-AF65-F5344CB8AC3E}">
        <p14:creationId xmlns:p14="http://schemas.microsoft.com/office/powerpoint/2010/main" val="1287121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291101" y="167218"/>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
        <p:nvSpPr>
          <p:cNvPr id="7" name="Text Box 5"/>
          <p:cNvSpPr txBox="1">
            <a:spLocks noChangeArrowheads="1"/>
          </p:cNvSpPr>
          <p:nvPr/>
        </p:nvSpPr>
        <p:spPr bwMode="auto">
          <a:xfrm>
            <a:off x="2667000" y="2590801"/>
            <a:ext cx="5805264" cy="3693319"/>
          </a:xfrm>
          <a:prstGeom prst="rect">
            <a:avLst/>
          </a:prstGeom>
          <a:noFill/>
          <a:ln w="9525">
            <a:noFill/>
            <a:miter lim="800000"/>
            <a:headEnd/>
            <a:tailEnd/>
          </a:ln>
        </p:spPr>
        <p:txBody>
          <a:bodyPr wrap="square">
            <a:prstTxWarp prst="textNoShape">
              <a:avLst/>
            </a:prstTxWarp>
            <a:spAutoFit/>
          </a:bodyPr>
          <a:lstStyle/>
          <a:p>
            <a:r>
              <a:rPr lang="en-US" dirty="0"/>
              <a:t>Alignment of highly similar sequences is easy – each column is assumed to reflect a homologous position in the protein</a:t>
            </a:r>
          </a:p>
          <a:p>
            <a:endParaRPr lang="en-US" dirty="0"/>
          </a:p>
          <a:p>
            <a:r>
              <a:rPr lang="en-US" dirty="0"/>
              <a:t>Blocks of identical sequence</a:t>
            </a:r>
          </a:p>
          <a:p>
            <a:endParaRPr lang="en-US" dirty="0"/>
          </a:p>
          <a:p>
            <a:r>
              <a:rPr lang="en-US" dirty="0"/>
              <a:t>Gaps infrequent</a:t>
            </a:r>
          </a:p>
          <a:p>
            <a:endParaRPr lang="en-US" dirty="0"/>
          </a:p>
          <a:p>
            <a:r>
              <a:rPr lang="en-US" dirty="0"/>
              <a:t>Substitutions conservative (i.e. </a:t>
            </a:r>
            <a:r>
              <a:rPr lang="en-US" dirty="0" err="1"/>
              <a:t>leucine</a:t>
            </a:r>
            <a:r>
              <a:rPr lang="en-US" dirty="0"/>
              <a:t> versus isoleucine)</a:t>
            </a:r>
          </a:p>
          <a:p>
            <a:endParaRPr lang="en-US" dirty="0"/>
          </a:p>
          <a:p>
            <a:r>
              <a:rPr lang="en-US" dirty="0" err="1"/>
              <a:t>Clustal</a:t>
            </a:r>
            <a:r>
              <a:rPr lang="en-US" dirty="0"/>
              <a:t> software very effective in generating alignments </a:t>
            </a:r>
          </a:p>
        </p:txBody>
      </p:sp>
      <p:pic>
        <p:nvPicPr>
          <p:cNvPr id="16" name="Picture 15" descr="example1.tiff"/>
          <p:cNvPicPr>
            <a:picLocks noChangeAspect="1"/>
          </p:cNvPicPr>
          <p:nvPr/>
        </p:nvPicPr>
        <p:blipFill>
          <a:blip r:embed="rId3"/>
          <a:stretch>
            <a:fillRect/>
          </a:stretch>
        </p:blipFill>
        <p:spPr>
          <a:xfrm>
            <a:off x="1828800" y="914401"/>
            <a:ext cx="8534400" cy="1096433"/>
          </a:xfrm>
          <a:prstGeom prst="rect">
            <a:avLst/>
          </a:prstGeom>
        </p:spPr>
      </p:pic>
    </p:spTree>
    <p:extLst>
      <p:ext uri="{BB962C8B-B14F-4D97-AF65-F5344CB8AC3E}">
        <p14:creationId xmlns:p14="http://schemas.microsoft.com/office/powerpoint/2010/main" val="2899805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1803008" y="758826"/>
            <a:ext cx="8636392" cy="3889375"/>
          </a:xfrm>
          <a:prstGeom prst="rect">
            <a:avLst/>
          </a:prstGeom>
        </p:spPr>
      </p:pic>
      <p:sp>
        <p:nvSpPr>
          <p:cNvPr id="9" name="Rectangle 11"/>
          <p:cNvSpPr>
            <a:spLocks noChangeArrowheads="1"/>
          </p:cNvSpPr>
          <p:nvPr/>
        </p:nvSpPr>
        <p:spPr bwMode="auto">
          <a:xfrm>
            <a:off x="152400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406117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71996-2A59-9141-BEC9-37825451E322}"/>
              </a:ext>
            </a:extLst>
          </p:cNvPr>
          <p:cNvSpPr>
            <a:spLocks noGrp="1"/>
          </p:cNvSpPr>
          <p:nvPr>
            <p:ph type="title"/>
          </p:nvPr>
        </p:nvSpPr>
        <p:spPr/>
        <p:txBody>
          <a:bodyPr/>
          <a:lstStyle/>
          <a:p>
            <a:r>
              <a:rPr lang="en-US" dirty="0"/>
              <a:t>Evolutionary Biology</a:t>
            </a:r>
          </a:p>
        </p:txBody>
      </p:sp>
      <p:sp>
        <p:nvSpPr>
          <p:cNvPr id="3" name="Content Placeholder 2">
            <a:extLst>
              <a:ext uri="{FF2B5EF4-FFF2-40B4-BE49-F238E27FC236}">
                <a16:creationId xmlns:a16="http://schemas.microsoft.com/office/drawing/2014/main" id="{A85080C0-74A4-E24D-8E1C-687D1B4EF1CF}"/>
              </a:ext>
            </a:extLst>
          </p:cNvPr>
          <p:cNvSpPr>
            <a:spLocks noGrp="1"/>
          </p:cNvSpPr>
          <p:nvPr>
            <p:ph idx="1"/>
          </p:nvPr>
        </p:nvSpPr>
        <p:spPr>
          <a:xfrm>
            <a:off x="565150" y="1695236"/>
            <a:ext cx="8796020" cy="4065992"/>
          </a:xfrm>
        </p:spPr>
        <p:txBody>
          <a:bodyPr>
            <a:normAutofit fontScale="92500" lnSpcReduction="10000"/>
          </a:bodyPr>
          <a:lstStyle/>
          <a:p>
            <a:pPr marL="0" indent="0">
              <a:buNone/>
            </a:pPr>
            <a:r>
              <a:rPr lang="en-US" sz="2000" dirty="0"/>
              <a:t>Molecular evolution is a large sub-discipline</a:t>
            </a:r>
          </a:p>
          <a:p>
            <a:pPr marL="0" indent="0">
              <a:buNone/>
            </a:pPr>
            <a:endParaRPr lang="en-US" sz="2000" dirty="0"/>
          </a:p>
          <a:p>
            <a:pPr marL="0" indent="0">
              <a:buNone/>
            </a:pPr>
            <a:r>
              <a:rPr lang="en-US" sz="2000" dirty="0"/>
              <a:t>Bioinformatics plays a major role in evolutionary biology</a:t>
            </a:r>
          </a:p>
          <a:p>
            <a:pPr marL="0" indent="0">
              <a:buNone/>
            </a:pPr>
            <a:endParaRPr lang="en-US" sz="2000" dirty="0"/>
          </a:p>
          <a:p>
            <a:pPr marL="0" indent="0">
              <a:buNone/>
            </a:pPr>
            <a:r>
              <a:rPr lang="en-US" sz="2000" dirty="0"/>
              <a:t>Examples:</a:t>
            </a:r>
          </a:p>
          <a:p>
            <a:r>
              <a:rPr lang="en-US" sz="2000" dirty="0"/>
              <a:t>Evolution of drug resistance</a:t>
            </a:r>
          </a:p>
          <a:p>
            <a:r>
              <a:rPr lang="en-US" sz="2000" dirty="0"/>
              <a:t>Gene duplication and functional diversification</a:t>
            </a:r>
          </a:p>
          <a:p>
            <a:r>
              <a:rPr lang="en-US" sz="2000" dirty="0"/>
              <a:t>Host-pathogen co-evolution</a:t>
            </a:r>
          </a:p>
          <a:p>
            <a:pPr marL="0" indent="0">
              <a:buNone/>
            </a:pPr>
            <a:endParaRPr lang="en-US" sz="2000" dirty="0"/>
          </a:p>
          <a:p>
            <a:pPr marL="0" indent="0">
              <a:buNone/>
            </a:pPr>
            <a:r>
              <a:rPr lang="en-US" sz="2000" dirty="0" err="1"/>
              <a:t>Biochem</a:t>
            </a:r>
            <a:r>
              <a:rPr lang="en-US" sz="2000" dirty="0"/>
              <a:t> 3BP3 is going to focus on phylogenetics – how genes are related as a guide to nomenclature and functional prediction</a:t>
            </a:r>
          </a:p>
        </p:txBody>
      </p:sp>
    </p:spTree>
    <p:extLst>
      <p:ext uri="{BB962C8B-B14F-4D97-AF65-F5344CB8AC3E}">
        <p14:creationId xmlns:p14="http://schemas.microsoft.com/office/powerpoint/2010/main" val="2805130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1803008" y="758826"/>
            <a:ext cx="8636392" cy="3889375"/>
          </a:xfrm>
          <a:prstGeom prst="rect">
            <a:avLst/>
          </a:prstGeom>
        </p:spPr>
      </p:pic>
      <p:sp>
        <p:nvSpPr>
          <p:cNvPr id="5" name="Text Box 5"/>
          <p:cNvSpPr txBox="1">
            <a:spLocks noChangeArrowheads="1"/>
          </p:cNvSpPr>
          <p:nvPr/>
        </p:nvSpPr>
        <p:spPr bwMode="auto">
          <a:xfrm>
            <a:off x="1703512" y="5445225"/>
            <a:ext cx="8858322" cy="923330"/>
          </a:xfrm>
          <a:prstGeom prst="rect">
            <a:avLst/>
          </a:prstGeom>
          <a:noFill/>
          <a:ln w="9525">
            <a:noFill/>
            <a:miter lim="800000"/>
            <a:headEnd/>
            <a:tailEnd/>
          </a:ln>
        </p:spPr>
        <p:txBody>
          <a:bodyPr wrap="square">
            <a:prstTxWarp prst="textNoShape">
              <a:avLst/>
            </a:prstTxWarp>
            <a:spAutoFit/>
          </a:bodyPr>
          <a:lstStyle/>
          <a:p>
            <a:r>
              <a:rPr lang="en-US" dirty="0"/>
              <a:t>Just like BLAST, alignment software like </a:t>
            </a:r>
            <a:r>
              <a:rPr lang="en-US" dirty="0" err="1"/>
              <a:t>Clustal</a:t>
            </a:r>
            <a:r>
              <a:rPr lang="en-US" dirty="0"/>
              <a:t> uses BLOSUM, PAM, or other empirical substitution matrices to model conservative amino acid substitutions. Different matrices can be used for different evolutionary timescales.</a:t>
            </a:r>
          </a:p>
        </p:txBody>
      </p:sp>
      <p:pic>
        <p:nvPicPr>
          <p:cNvPr id="7" name="Picture 6" descr="BLOSUM62.gif"/>
          <p:cNvPicPr>
            <a:picLocks noChangeAspect="1"/>
          </p:cNvPicPr>
          <p:nvPr/>
        </p:nvPicPr>
        <p:blipFill>
          <a:blip r:embed="rId4"/>
          <a:stretch>
            <a:fillRect/>
          </a:stretch>
        </p:blipFill>
        <p:spPr>
          <a:xfrm>
            <a:off x="4655840" y="1988840"/>
            <a:ext cx="5433392" cy="2997798"/>
          </a:xfrm>
          <a:prstGeom prst="rect">
            <a:avLst/>
          </a:prstGeom>
        </p:spPr>
      </p:pic>
      <p:sp>
        <p:nvSpPr>
          <p:cNvPr id="9" name="Rectangle 11"/>
          <p:cNvSpPr>
            <a:spLocks noChangeArrowheads="1"/>
          </p:cNvSpPr>
          <p:nvPr/>
        </p:nvSpPr>
        <p:spPr bwMode="auto">
          <a:xfrm>
            <a:off x="152400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1141031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1803008" y="758826"/>
            <a:ext cx="8636392" cy="3889375"/>
          </a:xfrm>
          <a:prstGeom prst="rect">
            <a:avLst/>
          </a:prstGeom>
        </p:spPr>
      </p:pic>
      <p:pic>
        <p:nvPicPr>
          <p:cNvPr id="6" name="Picture 5" descr="BLOSUM62.gif"/>
          <p:cNvPicPr>
            <a:picLocks noChangeAspect="1"/>
          </p:cNvPicPr>
          <p:nvPr/>
        </p:nvPicPr>
        <p:blipFill>
          <a:blip r:embed="rId4"/>
          <a:stretch>
            <a:fillRect/>
          </a:stretch>
        </p:blipFill>
        <p:spPr>
          <a:xfrm>
            <a:off x="4655840" y="1988840"/>
            <a:ext cx="5433392" cy="2997798"/>
          </a:xfrm>
          <a:prstGeom prst="rect">
            <a:avLst/>
          </a:prstGeom>
        </p:spPr>
      </p:pic>
      <p:sp>
        <p:nvSpPr>
          <p:cNvPr id="5" name="Text Box 5"/>
          <p:cNvSpPr txBox="1">
            <a:spLocks noChangeArrowheads="1"/>
          </p:cNvSpPr>
          <p:nvPr/>
        </p:nvSpPr>
        <p:spPr bwMode="auto">
          <a:xfrm>
            <a:off x="1708080" y="5085185"/>
            <a:ext cx="9716784" cy="1477328"/>
          </a:xfrm>
          <a:prstGeom prst="rect">
            <a:avLst/>
          </a:prstGeom>
          <a:noFill/>
          <a:ln w="9525">
            <a:noFill/>
            <a:miter lim="800000"/>
            <a:headEnd/>
            <a:tailEnd/>
          </a:ln>
        </p:spPr>
        <p:txBody>
          <a:bodyPr wrap="square">
            <a:prstTxWarp prst="textNoShape">
              <a:avLst/>
            </a:prstTxWarp>
            <a:spAutoFit/>
          </a:bodyPr>
          <a:lstStyle/>
          <a:p>
            <a:pPr marL="285750" indent="-285750">
              <a:buFont typeface="Arial" panose="020B0604020202020204" pitchFamily="34" charset="0"/>
              <a:buChar char="•"/>
            </a:pPr>
            <a:r>
              <a:rPr lang="en-US" dirty="0" err="1"/>
              <a:t>Clustal</a:t>
            </a:r>
            <a:r>
              <a:rPr lang="en-US" dirty="0"/>
              <a:t> and related methods can handle up to ~70% sequence divergence when BLOSUM or other matrices are used.  </a:t>
            </a:r>
          </a:p>
          <a:p>
            <a:pPr marL="285750" indent="-285750">
              <a:buFont typeface="Arial" panose="020B0604020202020204" pitchFamily="34" charset="0"/>
              <a:buChar char="•"/>
            </a:pPr>
            <a:r>
              <a:rPr lang="en-US" dirty="0"/>
              <a:t>Insertion and deletions of amino acids (INDELs) are the challenge.</a:t>
            </a:r>
          </a:p>
          <a:p>
            <a:pPr marL="285750" indent="-285750">
              <a:buFont typeface="Arial" panose="020B0604020202020204" pitchFamily="34" charset="0"/>
              <a:buChar char="•"/>
            </a:pPr>
            <a:r>
              <a:rPr lang="en-US" dirty="0"/>
              <a:t>Divergence beyond 70% takes special algorithms, often using protein structure prediction to guide alignment. Important for generating seed alignments for HMMs!</a:t>
            </a:r>
          </a:p>
        </p:txBody>
      </p:sp>
      <p:sp>
        <p:nvSpPr>
          <p:cNvPr id="7" name="Rectangle 11"/>
          <p:cNvSpPr>
            <a:spLocks noChangeArrowheads="1"/>
          </p:cNvSpPr>
          <p:nvPr/>
        </p:nvSpPr>
        <p:spPr bwMode="auto">
          <a:xfrm>
            <a:off x="152400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3675817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4"/>
          <p:cNvSpPr>
            <a:spLocks noChangeArrowheads="1"/>
          </p:cNvSpPr>
          <p:nvPr/>
        </p:nvSpPr>
        <p:spPr bwMode="auto">
          <a:xfrm>
            <a:off x="1920875" y="425451"/>
            <a:ext cx="8382000" cy="6047807"/>
          </a:xfrm>
          <a:prstGeom prst="rect">
            <a:avLst/>
          </a:prstGeom>
          <a:noFill/>
          <a:ln w="9525">
            <a:noFill/>
            <a:miter lim="800000"/>
            <a:headEnd/>
            <a:tailEnd/>
          </a:ln>
        </p:spPr>
        <p:txBody>
          <a:bodyPr>
            <a:prstTxWarp prst="textNoShape">
              <a:avLst/>
            </a:prstTxWarp>
            <a:spAutoFit/>
          </a:bodyPr>
          <a:lstStyle/>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MFEFVLFSGTTWALLALFFALLLLYGVWPYHHFKKLGIRGPRPLPFMGSTFYYRKGIIPFESWCQAEYGDVWGMFEGRTPVLMVSDPEILKTVLVKECYS </a:t>
            </a:r>
          </a:p>
          <a:p>
            <a:r>
              <a:rPr lang="en-US" sz="900" dirty="0">
                <a:solidFill>
                  <a:schemeClr val="tx1">
                    <a:lumMod val="50000"/>
                  </a:schemeClr>
                </a:solidFill>
                <a:latin typeface="Courier New" charset="0"/>
              </a:rPr>
              <a:t>Killifish 3A30   .G-YFYLTAE..T..VA.VT...V.AY...GT..R...S..K.V..F.TMLH..R.FFT.DEE.KKK..K...IYD..Q...C.T....I.A......L. </a:t>
            </a:r>
          </a:p>
          <a:p>
            <a:r>
              <a:rPr lang="en-US" sz="900" dirty="0">
                <a:solidFill>
                  <a:schemeClr val="tx1">
                    <a:lumMod val="50000"/>
                  </a:schemeClr>
                </a:solidFill>
                <a:latin typeface="Courier New" charset="0"/>
              </a:rPr>
              <a:t>Pig 3A29         .DLIPG..TE..V...TSLV..Y...TYSHGL......P......YF.NILG....VDH.DKK.FQQ..KM..VYD..Q.L.A.T..NMI.S........ </a:t>
            </a:r>
          </a:p>
          <a:p>
            <a:r>
              <a:rPr lang="en-US" sz="900" dirty="0">
                <a:solidFill>
                  <a:schemeClr val="tx1">
                    <a:lumMod val="50000"/>
                  </a:schemeClr>
                </a:solidFill>
                <a:latin typeface="Courier New" charset="0"/>
              </a:rPr>
              <a:t>Human 3A4        .ALIPDLAME..L...VSLV..Y...THSHGL......P..T....L.NILS.H..FCM.DME.HKK..K...FYD.QQ...AIT..DMI.......... </a:t>
            </a:r>
          </a:p>
          <a:p>
            <a:r>
              <a:rPr lang="en-US" sz="900" dirty="0">
                <a:solidFill>
                  <a:schemeClr val="tx1">
                    <a:lumMod val="50000"/>
                  </a:schemeClr>
                </a:solidFill>
                <a:latin typeface="Courier New" charset="0"/>
              </a:rPr>
              <a:t>Rat 3A18         .EIIPNL.IE..V...TSLM.FYI..TYSHGL......P..K.V.LF.TI.N.GD.MWK.DDD.YKK..KI..FY..PQ.F.AIM....I.M........</a:t>
            </a:r>
          </a:p>
          <a:p>
            <a:r>
              <a:rPr lang="en-US" sz="900" dirty="0">
                <a:solidFill>
                  <a:schemeClr val="tx1">
                    <a:lumMod val="50000"/>
                  </a:schemeClr>
                </a:solidFill>
                <a:latin typeface="Courier New" charset="0"/>
              </a:rPr>
              <a:t>Rat 3A1          .DLLSALTLE..V...VVLV..YGF.TRTHGL...Q..P..K....F.TVLN.YM.LWK.DVE.HKK..KI..L.D.QM.LFAIT.T.MI.N......F. </a:t>
            </a:r>
          </a:p>
          <a:p>
            <a:r>
              <a:rPr lang="en-US" sz="900" dirty="0">
                <a:solidFill>
                  <a:schemeClr val="tx1">
                    <a:lumMod val="50000"/>
                  </a:schemeClr>
                </a:solidFill>
                <a:latin typeface="Courier New" charset="0"/>
              </a:rPr>
              <a:t>                 *     ::  *  ::     *:          * : *: ** * *  *       *    :  *  :*   ** ::   *   : :   :: :*:*:*  </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VFTNRRD-SFAGPLEDSVSAVKDERWKRIRSTISPCFTSGRLKNAFPIVARYADRITKKLE</a:t>
            </a:r>
            <a:r>
              <a:rPr lang="en-US" sz="900" b="1" dirty="0">
                <a:latin typeface="Courier New" charset="0"/>
              </a:rPr>
              <a:t>-</a:t>
            </a:r>
            <a:r>
              <a:rPr lang="en-US" sz="900" dirty="0">
                <a:solidFill>
                  <a:schemeClr val="tx1">
                    <a:lumMod val="50000"/>
                  </a:schemeClr>
                </a:solidFill>
                <a:latin typeface="Courier New" charset="0"/>
              </a:rPr>
              <a:t>QSNLDEPINVKEFLAPYSLDAVTSVSFSVEADSINNPN </a:t>
            </a:r>
          </a:p>
          <a:p>
            <a:r>
              <a:rPr lang="en-US" sz="900" dirty="0">
                <a:solidFill>
                  <a:schemeClr val="tx1">
                    <a:lumMod val="50000"/>
                  </a:schemeClr>
                </a:solidFill>
                <a:latin typeface="Courier New" charset="0"/>
              </a:rPr>
              <a:t>Killifish 3A30   F.....NFRLN...Y.A..IAE.DQ......VL..S.......EM.E.MKNHSANLIRSMK</a:t>
            </a:r>
            <a:r>
              <a:rPr lang="en-US" sz="900" b="1" dirty="0">
                <a:latin typeface="Courier New" charset="0"/>
              </a:rPr>
              <a:t>K</a:t>
            </a:r>
            <a:r>
              <a:rPr lang="en-US" sz="900" dirty="0">
                <a:solidFill>
                  <a:schemeClr val="tx1">
                    <a:lumMod val="50000"/>
                  </a:schemeClr>
                </a:solidFill>
                <a:latin typeface="Courier New" charset="0"/>
              </a:rPr>
              <a:t>KADK...LDL...FGS..M.V...TA...DI..L...S </a:t>
            </a:r>
          </a:p>
          <a:p>
            <a:r>
              <a:rPr lang="en-US" sz="900" dirty="0">
                <a:solidFill>
                  <a:schemeClr val="tx1">
                    <a:lumMod val="50000"/>
                  </a:schemeClr>
                </a:solidFill>
                <a:latin typeface="Courier New" charset="0"/>
              </a:rPr>
              <a:t>Pig 3A29         ......SFGPL.AMRNAL.LAE..E.....TLL..T....K..EM...ISH.G.LLVSN.R</a:t>
            </a:r>
            <a:r>
              <a:rPr lang="en-US" sz="900" b="1" dirty="0">
                <a:latin typeface="Courier New" charset="0"/>
              </a:rPr>
              <a:t>K</a:t>
            </a:r>
            <a:r>
              <a:rPr lang="en-US" sz="900" dirty="0">
                <a:solidFill>
                  <a:schemeClr val="tx1">
                    <a:lumMod val="50000"/>
                  </a:schemeClr>
                </a:solidFill>
                <a:latin typeface="Courier New" charset="0"/>
              </a:rPr>
              <a:t>EAEKGK.VTM.DIFGA..M.VI..TA.G.NI..L...Q </a:t>
            </a:r>
          </a:p>
          <a:p>
            <a:r>
              <a:rPr lang="en-US" sz="900" dirty="0">
                <a:solidFill>
                  <a:schemeClr val="tx1">
                    <a:lumMod val="50000"/>
                  </a:schemeClr>
                </a:solidFill>
                <a:latin typeface="Courier New" charset="0"/>
              </a:rPr>
              <a:t>Human 3A4        ......PFGPV.FMKSAI.IAE..E...L..LL..T....K..EMV..I.Q.G.VLVRN.R</a:t>
            </a:r>
            <a:r>
              <a:rPr lang="en-US" sz="900" b="1" dirty="0">
                <a:latin typeface="Courier New" charset="0"/>
              </a:rPr>
              <a:t>R</a:t>
            </a:r>
            <a:r>
              <a:rPr lang="en-US" sz="900" dirty="0">
                <a:solidFill>
                  <a:schemeClr val="tx1">
                    <a:lumMod val="50000"/>
                  </a:schemeClr>
                </a:solidFill>
                <a:latin typeface="Courier New" charset="0"/>
              </a:rPr>
              <a:t>EAETGK.VTL.DVFGA..M.VI..T..G.NI..L...Q </a:t>
            </a:r>
          </a:p>
          <a:p>
            <a:r>
              <a:rPr lang="en-US" sz="900" dirty="0">
                <a:solidFill>
                  <a:schemeClr val="tx1">
                    <a:lumMod val="50000"/>
                  </a:schemeClr>
                </a:solidFill>
                <a:latin typeface="Courier New" charset="0"/>
              </a:rPr>
              <a:t>Rat 3A18         ......CFGPM.FMKKAITMSE..E...L.TIL..T....K..EM..LMRQ.G.TLL.N.R</a:t>
            </a:r>
            <a:r>
              <a:rPr lang="en-US" sz="900" b="1" dirty="0">
                <a:latin typeface="Courier New" charset="0"/>
              </a:rPr>
              <a:t>R</a:t>
            </a:r>
            <a:r>
              <a:rPr lang="en-US" sz="900" dirty="0">
                <a:solidFill>
                  <a:schemeClr val="tx1">
                    <a:lumMod val="50000"/>
                  </a:schemeClr>
                </a:solidFill>
                <a:latin typeface="Courier New" charset="0"/>
              </a:rPr>
              <a:t>EEAKG....M.DIFGA..M.VI.GT..G.NV..L...Q</a:t>
            </a:r>
          </a:p>
          <a:p>
            <a:r>
              <a:rPr lang="en-US" sz="900" dirty="0">
                <a:solidFill>
                  <a:schemeClr val="tx1">
                    <a:lumMod val="50000"/>
                  </a:schemeClr>
                </a:solidFill>
                <a:latin typeface="Courier New" charset="0"/>
              </a:rPr>
              <a:t>Rat 3A1          .......FGPV.IMGKA..VA...E...Y.ALL..T.......EM...IEQ.G.ILV.Y.K</a:t>
            </a:r>
            <a:r>
              <a:rPr lang="en-US" sz="900" b="1" dirty="0">
                <a:latin typeface="Courier New" charset="0"/>
              </a:rPr>
              <a:t>Q</a:t>
            </a:r>
            <a:r>
              <a:rPr lang="en-US" sz="900" dirty="0">
                <a:solidFill>
                  <a:schemeClr val="tx1">
                    <a:lumMod val="50000"/>
                  </a:schemeClr>
                </a:solidFill>
                <a:latin typeface="Courier New" charset="0"/>
              </a:rPr>
              <a:t>EAETGK.VTM.KVFGA..M.VI..T..G.NV..L...K </a:t>
            </a:r>
          </a:p>
          <a:p>
            <a:r>
              <a:rPr lang="en-US" sz="900" dirty="0">
                <a:solidFill>
                  <a:schemeClr val="tx1">
                    <a:lumMod val="50000"/>
                  </a:schemeClr>
                </a:solidFill>
                <a:latin typeface="Courier New" charset="0"/>
              </a:rPr>
              <a:t>                  ***:      * :  ::    :: *:* *  :*  **:  :::    :      :   :            *  :  * :* :    * *  **: :* </a:t>
            </a:r>
          </a:p>
          <a:p>
            <a:endParaRPr lang="en-US" sz="900" dirty="0">
              <a:solidFill>
                <a:schemeClr val="tx1">
                  <a:lumMod val="50000"/>
                </a:schemeClr>
              </a:solidFill>
              <a:latin typeface="Courier New" charset="0"/>
            </a:endParaRPr>
          </a:p>
          <a:p>
            <a:r>
              <a:rPr lang="en-US" sz="900" dirty="0">
                <a:solidFill>
                  <a:schemeClr val="tx1">
                    <a:lumMod val="50000"/>
                  </a:schemeClr>
                </a:solidFill>
                <a:latin typeface="Courier New" charset="0"/>
              </a:rPr>
              <a:t>Pufferfish 3B1   DPLIVNLKKVFK-FNFVVFFLVAFFPFCARLFQFLGIDPIPRSSVNYFYNVIKNFKDQHHADTRG---DFLQVLIQSE</a:t>
            </a:r>
            <a:r>
              <a:rPr lang="en-US" sz="900" b="1" dirty="0">
                <a:latin typeface="Courier New" charset="0"/>
              </a:rPr>
              <a:t>IP--</a:t>
            </a:r>
            <a:r>
              <a:rPr lang="en-US" sz="900" dirty="0">
                <a:solidFill>
                  <a:schemeClr val="tx1">
                    <a:lumMod val="50000"/>
                  </a:schemeClr>
                </a:solidFill>
                <a:latin typeface="Courier New" charset="0"/>
              </a:rPr>
              <a:t>QSEIKSPKGLTEHEILSQ </a:t>
            </a:r>
          </a:p>
          <a:p>
            <a:r>
              <a:rPr lang="en-US" sz="900" dirty="0">
                <a:solidFill>
                  <a:schemeClr val="tx1">
                    <a:lumMod val="50000"/>
                  </a:schemeClr>
                </a:solidFill>
                <a:latin typeface="Courier New" charset="0"/>
              </a:rPr>
              <a:t>Killifish 3A30   ..FVT.I..ML.D.LNPL.LA......LGPILEKFELSFF.K.VTDF..ASLEKI.SNRE.SQQKSRV....LM.D.Q</a:t>
            </a:r>
            <a:r>
              <a:rPr lang="en-US" sz="900" b="1" dirty="0">
                <a:latin typeface="Courier New" charset="0"/>
              </a:rPr>
              <a:t>--KN</a:t>
            </a:r>
            <a:r>
              <a:rPr lang="en-US" sz="900" dirty="0">
                <a:solidFill>
                  <a:schemeClr val="tx1">
                    <a:lumMod val="50000"/>
                  </a:schemeClr>
                </a:solidFill>
                <a:latin typeface="Courier New" charset="0"/>
              </a:rPr>
              <a:t>S-GAQQD.S..D...... </a:t>
            </a:r>
          </a:p>
          <a:p>
            <a:r>
              <a:rPr lang="en-US" sz="900" dirty="0">
                <a:solidFill>
                  <a:schemeClr val="tx1">
                    <a:lumMod val="50000"/>
                  </a:schemeClr>
                </a:solidFill>
                <a:latin typeface="Courier New" charset="0"/>
              </a:rPr>
              <a:t>Pig 3A29         ..FVE.S..LL.S.FDPFLLSLI....LTPI.EV.N.TLF.K....F.TKSV.RM.ESRLT.QQKRRV.L..LM.N.Q</a:t>
            </a:r>
            <a:r>
              <a:rPr lang="en-US" sz="900" b="1" dirty="0">
                <a:latin typeface="Courier New" charset="0"/>
              </a:rPr>
              <a:t>---N</a:t>
            </a:r>
            <a:r>
              <a:rPr lang="en-US" sz="900" dirty="0">
                <a:solidFill>
                  <a:schemeClr val="tx1">
                    <a:lumMod val="50000"/>
                  </a:schemeClr>
                </a:solidFill>
                <a:latin typeface="Courier New" charset="0"/>
              </a:rPr>
              <a:t>SK.MDPH.S.SNE.LVA. </a:t>
            </a:r>
          </a:p>
          <a:p>
            <a:r>
              <a:rPr lang="en-US" sz="900" dirty="0">
                <a:solidFill>
                  <a:schemeClr val="tx1">
                    <a:lumMod val="50000"/>
                  </a:schemeClr>
                </a:solidFill>
                <a:latin typeface="Courier New" charset="0"/>
              </a:rPr>
              <a:t>Human 3A4        ..FVE.T..LLRD.LDPF.LSITV...LIPILEV.N.CVF..EVT.FLRKSV.RM.ESRLE..QKHRV....LM.D.Q</a:t>
            </a:r>
            <a:r>
              <a:rPr lang="en-US" sz="900" b="1" dirty="0">
                <a:latin typeface="Courier New" charset="0"/>
              </a:rPr>
              <a:t>K--N</a:t>
            </a:r>
            <a:r>
              <a:rPr lang="en-US" sz="900" dirty="0">
                <a:solidFill>
                  <a:schemeClr val="tx1">
                    <a:lumMod val="50000"/>
                  </a:schemeClr>
                </a:solidFill>
                <a:latin typeface="Courier New" charset="0"/>
              </a:rPr>
              <a:t>SK.TE.H.A.SDL.LVA. </a:t>
            </a:r>
          </a:p>
          <a:p>
            <a:r>
              <a:rPr lang="en-US" sz="900" dirty="0">
                <a:solidFill>
                  <a:schemeClr val="tx1">
                    <a:lumMod val="50000"/>
                  </a:schemeClr>
                </a:solidFill>
                <a:latin typeface="Courier New" charset="0"/>
              </a:rPr>
              <a:t>Rat 3A18         ..FVQKA..IL.QIFDPFLLS.VL...LTPIYEM.NFSIF..Q.M.F.KKFV.TM.KNRLDSNQKNRV....LMMNTQ</a:t>
            </a:r>
            <a:r>
              <a:rPr lang="en-US" sz="900" b="1" dirty="0">
                <a:latin typeface="Courier New" charset="0"/>
              </a:rPr>
              <a:t>---N</a:t>
            </a:r>
            <a:r>
              <a:rPr lang="en-US" sz="900" dirty="0">
                <a:solidFill>
                  <a:schemeClr val="tx1">
                    <a:lumMod val="50000"/>
                  </a:schemeClr>
                </a:solidFill>
                <a:latin typeface="Courier New" charset="0"/>
              </a:rPr>
              <a:t>SKGQE.Q.A.SDL.MAA.</a:t>
            </a:r>
          </a:p>
          <a:p>
            <a:r>
              <a:rPr lang="en-US" sz="900" dirty="0">
                <a:solidFill>
                  <a:schemeClr val="tx1">
                    <a:lumMod val="50000"/>
                  </a:schemeClr>
                </a:solidFill>
                <a:latin typeface="Courier New" charset="0"/>
              </a:rPr>
              <a:t>Rat 3A1          ..FVEKT..LLRD.FDPL.LS.VL...LTPIYEM.N.CMF.KD.IEF.KKFVYRM.ETRLDSVQKHRV....LMMNAH</a:t>
            </a:r>
            <a:r>
              <a:rPr lang="en-US" sz="900" b="1" dirty="0">
                <a:latin typeface="Courier New" charset="0"/>
              </a:rPr>
              <a:t>N--D</a:t>
            </a:r>
            <a:r>
              <a:rPr lang="en-US" sz="900" dirty="0">
                <a:solidFill>
                  <a:schemeClr val="tx1">
                    <a:lumMod val="50000"/>
                  </a:schemeClr>
                </a:solidFill>
                <a:latin typeface="Courier New" charset="0"/>
              </a:rPr>
              <a:t>SKDKE.HTA.SDM..TA. </a:t>
            </a:r>
          </a:p>
          <a:p>
            <a:r>
              <a:rPr lang="en-US" sz="900" dirty="0">
                <a:solidFill>
                  <a:schemeClr val="tx1">
                    <a:lumMod val="50000"/>
                  </a:schemeClr>
                </a:solidFill>
                <a:latin typeface="Courier New" charset="0"/>
              </a:rPr>
              <a:t>                   ::                     *:   :   :    :*     ::   :      :         :::  ::                : : *:  *</a:t>
            </a:r>
          </a:p>
          <a:p>
            <a:r>
              <a:rPr lang="en-US" sz="900" dirty="0">
                <a:solidFill>
                  <a:schemeClr val="tx1">
                    <a:lumMod val="50000"/>
                  </a:schemeClr>
                </a:solidFill>
                <a:latin typeface="Courier New" charset="0"/>
              </a:rPr>
              <a:t>                 ----F helix-----            ----------G helix----------              --H helix-          --I helix--</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AFIFIFGGYETTTTTLTNVLYGLAINPDVLQVLHKEIDTNIPSDAPISYEDLMGLQYLDQVLNESQRLYPTAPRLERACKKTVQIHGLTILEGTIVGIPV </a:t>
            </a:r>
          </a:p>
          <a:p>
            <a:r>
              <a:rPr lang="en-US" sz="900" dirty="0">
                <a:solidFill>
                  <a:schemeClr val="tx1">
                    <a:lumMod val="50000"/>
                  </a:schemeClr>
                </a:solidFill>
                <a:latin typeface="Courier New" charset="0"/>
              </a:rPr>
              <a:t>Killifish 3A30   SM....A....SSSS..FLA.N..T..E.MKK.QE...ATF.NK..VH.QP..EME...C.I...L..F.I.A....VA.AA.E.N.VV.PKDMV.M..T </a:t>
            </a:r>
          </a:p>
          <a:p>
            <a:r>
              <a:rPr lang="en-US" sz="900" dirty="0">
                <a:solidFill>
                  <a:schemeClr val="tx1">
                    <a:lumMod val="50000"/>
                  </a:schemeClr>
                </a:solidFill>
                <a:latin typeface="Courier New" charset="0"/>
              </a:rPr>
              <a:t>Pig 3A29         GI....A.....SSA.SLLA.E..TH...Q.K.QE..EATF.NK..PT.DA.AQME...M.V..TL....I.A........D.E...VFVPK..V.VV.. </a:t>
            </a:r>
          </a:p>
          <a:p>
            <a:r>
              <a:rPr lang="en-US" sz="900" dirty="0">
                <a:solidFill>
                  <a:schemeClr val="tx1">
                    <a:lumMod val="50000"/>
                  </a:schemeClr>
                </a:solidFill>
                <a:latin typeface="Courier New" charset="0"/>
              </a:rPr>
              <a:t>Human 3A4        SI....A.....SSV.SFIM.E..TH...Q.K.QE...AVL.NK..PT.DTVLQME...M.V..TL..F.I.M....V...D.E.N.MF.PK.WV.M..S </a:t>
            </a:r>
          </a:p>
          <a:p>
            <a:r>
              <a:rPr lang="en-US" sz="900" dirty="0">
                <a:solidFill>
                  <a:schemeClr val="tx1">
                    <a:lumMod val="50000"/>
                  </a:schemeClr>
                </a:solidFill>
                <a:latin typeface="Courier New" charset="0"/>
              </a:rPr>
              <a:t>Rat 3A18         .I.......DA.S.SISFIM.E..TR.N.QKK.QN...RAL.NK..VT.DA..EME...M.V...L....I.T..D.VS..D.E.N.VF.PK..V.T..I</a:t>
            </a:r>
          </a:p>
          <a:p>
            <a:r>
              <a:rPr lang="en-US" sz="900" dirty="0">
                <a:solidFill>
                  <a:schemeClr val="tx1">
                    <a:lumMod val="50000"/>
                  </a:schemeClr>
                </a:solidFill>
                <a:latin typeface="Courier New" charset="0"/>
              </a:rPr>
              <a:t>Rat 3A1          SI....A...P.SS..SF..HS..TH..TQKK.QE...RAL.NK..PT.DTV.EME...M....TL....IGN....V...D.E.N.VFMPK.SV.M..S </a:t>
            </a:r>
          </a:p>
          <a:p>
            <a:r>
              <a:rPr lang="en-US" sz="900" dirty="0">
                <a:solidFill>
                  <a:schemeClr val="tx1">
                    <a:lumMod val="50000"/>
                  </a:schemeClr>
                </a:solidFill>
                <a:latin typeface="Courier New" charset="0"/>
              </a:rPr>
              <a:t>                    ::   *: ::  :    : *:        :  **:  :*         :  ::***  :*   *:      : *  *   :: *    :   * :*</a:t>
            </a:r>
          </a:p>
          <a:p>
            <a:r>
              <a:rPr lang="en-US" sz="900" dirty="0">
                <a:solidFill>
                  <a:schemeClr val="tx1">
                    <a:lumMod val="50000"/>
                  </a:schemeClr>
                </a:solidFill>
                <a:latin typeface="Courier New" charset="0"/>
              </a:rPr>
              <a:t>                 ---------------I helix---------------</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HLLHKDPRFWSSPEEFRPERFSKDSTEEVNPYAFMPFGLGPRNCVGMRYAILVMKMLIVRLLQSYTVETCKDTMIPLEFDWK--SQPLKPIKLSFIPRQK </a:t>
            </a:r>
          </a:p>
          <a:p>
            <a:r>
              <a:rPr lang="en-US" sz="900" dirty="0">
                <a:solidFill>
                  <a:schemeClr val="tx1">
                    <a:lumMod val="50000"/>
                  </a:schemeClr>
                </a:solidFill>
                <a:latin typeface="Courier New" charset="0"/>
              </a:rPr>
              <a:t>Killifish 3A30   WP..R..EI.PE..A.K......KNKDNID..IY....S.....I...F.LVLI.LAV.EI..Q.SFSV..E.EV.F.M.IQGLLA.KR..Q.KLV..S  </a:t>
            </a:r>
          </a:p>
          <a:p>
            <a:r>
              <a:rPr lang="en-US" sz="900" dirty="0">
                <a:solidFill>
                  <a:schemeClr val="tx1">
                    <a:lumMod val="50000"/>
                  </a:schemeClr>
                </a:solidFill>
                <a:latin typeface="Courier New" charset="0"/>
              </a:rPr>
              <a:t>Pig 3A29         FV..R..DL.PE...........KHKDTI...TYL...T.....I...F.LMN..LAL..V..NFSFKP..E.Q...KLTTQGLT..E..VV.KIL..DG </a:t>
            </a:r>
          </a:p>
          <a:p>
            <a:r>
              <a:rPr lang="en-US" sz="900" dirty="0">
                <a:solidFill>
                  <a:schemeClr val="tx1">
                    <a:lumMod val="50000"/>
                  </a:schemeClr>
                </a:solidFill>
                <a:latin typeface="Courier New" charset="0"/>
              </a:rPr>
              <a:t>Human 3A4        YA..R..KY.TE..K.L......KNKDNID..IYT...S.....I...F.LMN..LALI.V..NFSFKP..E.Q...KLSLGGLL..E..VV.KVES.DG </a:t>
            </a:r>
          </a:p>
          <a:p>
            <a:r>
              <a:rPr lang="en-US" sz="900" dirty="0">
                <a:solidFill>
                  <a:schemeClr val="tx1">
                    <a:lumMod val="50000"/>
                  </a:schemeClr>
                </a:solidFill>
                <a:latin typeface="Courier New" charset="0"/>
              </a:rPr>
              <a:t>Rat 3A18         YP..RN.EY.LE....N......ENKGSID..VYL...N.....I...F.LIS..LAVIGV..NFNIQP.EK.Q...KISRQPIF..EG..I.KLVS.D</a:t>
            </a:r>
          </a:p>
          <a:p>
            <a:r>
              <a:rPr lang="en-US" sz="900" dirty="0">
                <a:solidFill>
                  <a:schemeClr val="tx1">
                    <a:lumMod val="50000"/>
                  </a:schemeClr>
                </a:solidFill>
                <a:latin typeface="Courier New" charset="0"/>
              </a:rPr>
              <a:t>Rat 3A1          YA..R..QH.PE...........ENKGSID..VYL...N.....I...F.LMN..LALTKV..NFSFQP..E.Q...KLSRQGLL..T...I.KVV..DE                        </a:t>
            </a:r>
          </a:p>
          <a:p>
            <a:r>
              <a:rPr lang="en-US" sz="900" dirty="0">
                <a:solidFill>
                  <a:schemeClr val="tx1">
                    <a:lumMod val="50000"/>
                  </a:schemeClr>
                </a:solidFill>
                <a:latin typeface="Courier New" charset="0"/>
              </a:rPr>
              <a:t>                   ::     *  *: * *****:      : * : *** *****:* * *:  :*: :   :* :    *  *   : :           : *    * </a:t>
            </a:r>
          </a:p>
          <a:p>
            <a:r>
              <a:rPr lang="en-US" sz="900" dirty="0">
                <a:solidFill>
                  <a:schemeClr val="tx1">
                    <a:lumMod val="50000"/>
                  </a:schemeClr>
                </a:solidFill>
                <a:latin typeface="Courier New" charset="0"/>
              </a:rPr>
              <a:t>                                                    --</a:t>
            </a:r>
            <a:r>
              <a:rPr lang="en-US" sz="900" dirty="0" err="1">
                <a:solidFill>
                  <a:schemeClr val="tx1">
                    <a:lumMod val="50000"/>
                  </a:schemeClr>
                </a:solidFill>
                <a:latin typeface="Courier New" charset="0"/>
              </a:rPr>
              <a:t>Heme</a:t>
            </a:r>
            <a:r>
              <a:rPr lang="en-US" sz="900" dirty="0">
                <a:solidFill>
                  <a:schemeClr val="tx1">
                    <a:lumMod val="50000"/>
                  </a:schemeClr>
                </a:solidFill>
                <a:latin typeface="Courier New" charset="0"/>
              </a:rPr>
              <a:t> binding--</a:t>
            </a:r>
          </a:p>
        </p:txBody>
      </p:sp>
      <p:sp>
        <p:nvSpPr>
          <p:cNvPr id="18" name="Rectangle 45" descr="Light upward diagonal"/>
          <p:cNvSpPr>
            <a:spLocks noChangeArrowheads="1"/>
          </p:cNvSpPr>
          <p:nvPr/>
        </p:nvSpPr>
        <p:spPr bwMode="auto">
          <a:xfrm>
            <a:off x="3155950" y="1690688"/>
            <a:ext cx="16002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19" name="Rectangle 46"/>
          <p:cNvSpPr>
            <a:spLocks noChangeArrowheads="1"/>
          </p:cNvSpPr>
          <p:nvPr/>
        </p:nvSpPr>
        <p:spPr bwMode="auto">
          <a:xfrm>
            <a:off x="3384551" y="2773363"/>
            <a:ext cx="619125"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1" name="Rectangle 48"/>
          <p:cNvSpPr>
            <a:spLocks noChangeArrowheads="1"/>
          </p:cNvSpPr>
          <p:nvPr/>
        </p:nvSpPr>
        <p:spPr bwMode="auto">
          <a:xfrm>
            <a:off x="9663578" y="2773363"/>
            <a:ext cx="45085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2" name="Rectangle 49"/>
          <p:cNvSpPr>
            <a:spLocks noChangeArrowheads="1"/>
          </p:cNvSpPr>
          <p:nvPr/>
        </p:nvSpPr>
        <p:spPr bwMode="auto">
          <a:xfrm>
            <a:off x="3079750" y="4003675"/>
            <a:ext cx="10668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3" name="Rectangle 50"/>
          <p:cNvSpPr>
            <a:spLocks noChangeArrowheads="1"/>
          </p:cNvSpPr>
          <p:nvPr/>
        </p:nvSpPr>
        <p:spPr bwMode="auto">
          <a:xfrm>
            <a:off x="7840663" y="4003675"/>
            <a:ext cx="6858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4" name="Rectangle 51"/>
          <p:cNvSpPr>
            <a:spLocks noChangeArrowheads="1"/>
          </p:cNvSpPr>
          <p:nvPr/>
        </p:nvSpPr>
        <p:spPr bwMode="auto">
          <a:xfrm>
            <a:off x="8458201" y="5224463"/>
            <a:ext cx="550863"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5" name="Text Box 54"/>
          <p:cNvSpPr txBox="1">
            <a:spLocks noChangeArrowheads="1"/>
          </p:cNvSpPr>
          <p:nvPr/>
        </p:nvSpPr>
        <p:spPr bwMode="auto">
          <a:xfrm>
            <a:off x="3025775" y="1530350"/>
            <a:ext cx="503664"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1</a:t>
            </a:r>
          </a:p>
        </p:txBody>
      </p:sp>
      <p:sp>
        <p:nvSpPr>
          <p:cNvPr id="26" name="Text Box 55"/>
          <p:cNvSpPr txBox="1">
            <a:spLocks noChangeArrowheads="1"/>
          </p:cNvSpPr>
          <p:nvPr/>
        </p:nvSpPr>
        <p:spPr bwMode="auto">
          <a:xfrm>
            <a:off x="3209926" y="2613025"/>
            <a:ext cx="524503"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2</a:t>
            </a:r>
          </a:p>
        </p:txBody>
      </p:sp>
      <p:sp>
        <p:nvSpPr>
          <p:cNvPr id="27" name="Text Box 56"/>
          <p:cNvSpPr txBox="1">
            <a:spLocks noChangeArrowheads="1"/>
          </p:cNvSpPr>
          <p:nvPr/>
        </p:nvSpPr>
        <p:spPr bwMode="auto">
          <a:xfrm>
            <a:off x="5510214" y="2613025"/>
            <a:ext cx="527709"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3</a:t>
            </a:r>
          </a:p>
        </p:txBody>
      </p:sp>
      <p:sp>
        <p:nvSpPr>
          <p:cNvPr id="28" name="Text Box 57"/>
          <p:cNvSpPr txBox="1">
            <a:spLocks noChangeArrowheads="1"/>
          </p:cNvSpPr>
          <p:nvPr/>
        </p:nvSpPr>
        <p:spPr bwMode="auto">
          <a:xfrm>
            <a:off x="9540875" y="2613025"/>
            <a:ext cx="529312"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4</a:t>
            </a:r>
          </a:p>
        </p:txBody>
      </p:sp>
      <p:sp>
        <p:nvSpPr>
          <p:cNvPr id="29" name="Text Box 58"/>
          <p:cNvSpPr txBox="1">
            <a:spLocks noChangeArrowheads="1"/>
          </p:cNvSpPr>
          <p:nvPr/>
        </p:nvSpPr>
        <p:spPr bwMode="auto">
          <a:xfrm>
            <a:off x="7707313" y="3840163"/>
            <a:ext cx="526106"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5</a:t>
            </a:r>
          </a:p>
        </p:txBody>
      </p:sp>
      <p:sp>
        <p:nvSpPr>
          <p:cNvPr id="30" name="Text Box 59"/>
          <p:cNvSpPr txBox="1">
            <a:spLocks noChangeArrowheads="1"/>
          </p:cNvSpPr>
          <p:nvPr/>
        </p:nvSpPr>
        <p:spPr bwMode="auto">
          <a:xfrm>
            <a:off x="8316913" y="5059363"/>
            <a:ext cx="529312"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6</a:t>
            </a:r>
          </a:p>
        </p:txBody>
      </p:sp>
      <p:sp>
        <p:nvSpPr>
          <p:cNvPr id="16" name="Text Box 5"/>
          <p:cNvSpPr txBox="1">
            <a:spLocks noChangeArrowheads="1"/>
          </p:cNvSpPr>
          <p:nvPr/>
        </p:nvSpPr>
        <p:spPr bwMode="auto">
          <a:xfrm>
            <a:off x="4871864" y="25460"/>
            <a:ext cx="8676456" cy="523220"/>
          </a:xfrm>
          <a:prstGeom prst="rect">
            <a:avLst/>
          </a:prstGeom>
          <a:noFill/>
          <a:ln w="9525">
            <a:noFill/>
            <a:miter lim="800000"/>
            <a:headEnd/>
            <a:tailEnd/>
          </a:ln>
        </p:spPr>
        <p:txBody>
          <a:bodyPr wrap="square">
            <a:prstTxWarp prst="textNoShape">
              <a:avLst/>
            </a:prstTxWarp>
            <a:spAutoFit/>
          </a:bodyPr>
          <a:lstStyle/>
          <a:p>
            <a:r>
              <a:rPr lang="en-US" sz="1400" dirty="0"/>
              <a:t>. = same amino acid, * = conservative change, : = semi-conservative change</a:t>
            </a:r>
          </a:p>
          <a:p>
            <a:r>
              <a:rPr lang="en-US" sz="1400" dirty="0"/>
              <a:t>- = gap; SRS = substrate recognition site</a:t>
            </a:r>
          </a:p>
        </p:txBody>
      </p:sp>
      <p:sp>
        <p:nvSpPr>
          <p:cNvPr id="17" name="Text Box 5"/>
          <p:cNvSpPr txBox="1">
            <a:spLocks noChangeArrowheads="1"/>
          </p:cNvSpPr>
          <p:nvPr/>
        </p:nvSpPr>
        <p:spPr bwMode="auto">
          <a:xfrm>
            <a:off x="1501542" y="6453337"/>
            <a:ext cx="8676456" cy="307777"/>
          </a:xfrm>
          <a:prstGeom prst="rect">
            <a:avLst/>
          </a:prstGeom>
          <a:noFill/>
          <a:ln w="9525">
            <a:noFill/>
            <a:miter lim="800000"/>
            <a:headEnd/>
            <a:tailEnd/>
          </a:ln>
        </p:spPr>
        <p:txBody>
          <a:bodyPr wrap="square">
            <a:prstTxWarp prst="textNoShape">
              <a:avLst/>
            </a:prstTxWarp>
            <a:spAutoFit/>
          </a:bodyPr>
          <a:lstStyle/>
          <a:p>
            <a:r>
              <a:rPr lang="en-US" sz="1400" dirty="0"/>
              <a:t>Conservative &amp; semi-conservative labels based on alignment of 50+ sequences</a:t>
            </a:r>
          </a:p>
        </p:txBody>
      </p:sp>
    </p:spTree>
    <p:extLst>
      <p:ext uri="{BB962C8B-B14F-4D97-AF65-F5344CB8AC3E}">
        <p14:creationId xmlns:p14="http://schemas.microsoft.com/office/powerpoint/2010/main" val="2539494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C806-D492-7C48-8628-4D1BF8EFBB37}"/>
              </a:ext>
            </a:extLst>
          </p:cNvPr>
          <p:cNvSpPr>
            <a:spLocks noGrp="1"/>
          </p:cNvSpPr>
          <p:nvPr>
            <p:ph type="title"/>
          </p:nvPr>
        </p:nvSpPr>
        <p:spPr/>
        <p:txBody>
          <a:bodyPr>
            <a:normAutofit fontScale="90000"/>
          </a:bodyPr>
          <a:lstStyle/>
          <a:p>
            <a:r>
              <a:rPr lang="en-US" dirty="0"/>
              <a:t>Multiple Sequence Alignment</a:t>
            </a:r>
          </a:p>
        </p:txBody>
      </p:sp>
      <p:sp>
        <p:nvSpPr>
          <p:cNvPr id="3" name="Content Placeholder 2">
            <a:extLst>
              <a:ext uri="{FF2B5EF4-FFF2-40B4-BE49-F238E27FC236}">
                <a16:creationId xmlns:a16="http://schemas.microsoft.com/office/drawing/2014/main" id="{E8BE434E-D5FA-1948-9E8E-0EB32C97EAD9}"/>
              </a:ext>
            </a:extLst>
          </p:cNvPr>
          <p:cNvSpPr>
            <a:spLocks noGrp="1"/>
          </p:cNvSpPr>
          <p:nvPr>
            <p:ph idx="1"/>
          </p:nvPr>
        </p:nvSpPr>
        <p:spPr>
          <a:xfrm>
            <a:off x="565150" y="2160016"/>
            <a:ext cx="9769697" cy="3601212"/>
          </a:xfrm>
        </p:spPr>
        <p:txBody>
          <a:bodyPr>
            <a:normAutofit fontScale="92500"/>
          </a:bodyPr>
          <a:lstStyle/>
          <a:p>
            <a:r>
              <a:rPr lang="en-US" dirty="0"/>
              <a:t>Alignment involves appropriate substitution models</a:t>
            </a:r>
          </a:p>
          <a:p>
            <a:endParaRPr lang="en-US" dirty="0"/>
          </a:p>
          <a:p>
            <a:r>
              <a:rPr lang="en-US" dirty="0"/>
              <a:t>Alignment of divergent sequences may require structural constraints (e.g. rRNA folding) or special algorithms (e.g. MUSCLE)</a:t>
            </a:r>
          </a:p>
          <a:p>
            <a:endParaRPr lang="en-US" dirty="0"/>
          </a:p>
          <a:p>
            <a:r>
              <a:rPr lang="en-US" dirty="0"/>
              <a:t>Any alignment may have sub-sections that are poorly aligned and should be removed from phylogenetic analyses as HOMOLOGY is uncertain (i.e. not sure if all amino acids in the column reflect the same ancestral position in the protein).</a:t>
            </a:r>
          </a:p>
        </p:txBody>
      </p:sp>
    </p:spTree>
    <p:extLst>
      <p:ext uri="{BB962C8B-B14F-4D97-AF65-F5344CB8AC3E}">
        <p14:creationId xmlns:p14="http://schemas.microsoft.com/office/powerpoint/2010/main" val="1870405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1C586F36-CC81-0749-A77F-14BC147686AF}"/>
              </a:ext>
            </a:extLst>
          </p:cNvPr>
          <p:cNvPicPr>
            <a:picLocks noChangeAspect="1"/>
          </p:cNvPicPr>
          <p:nvPr/>
        </p:nvPicPr>
        <p:blipFill>
          <a:blip r:embed="rId3"/>
          <a:stretch>
            <a:fillRect/>
          </a:stretch>
        </p:blipFill>
        <p:spPr>
          <a:xfrm>
            <a:off x="4826000" y="2159000"/>
            <a:ext cx="2540000" cy="2540000"/>
          </a:xfrm>
          <a:prstGeom prst="rect">
            <a:avLst/>
          </a:prstGeom>
          <a:noFill/>
        </p:spPr>
      </p:pic>
    </p:spTree>
    <p:extLst>
      <p:ext uri="{BB962C8B-B14F-4D97-AF65-F5344CB8AC3E}">
        <p14:creationId xmlns:p14="http://schemas.microsoft.com/office/powerpoint/2010/main" val="1772080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4A4FD92-F155-194D-8B4B-7D4D44702834}"/>
              </a:ext>
            </a:extLst>
          </p:cNvPr>
          <p:cNvSpPr/>
          <p:nvPr/>
        </p:nvSpPr>
        <p:spPr>
          <a:xfrm>
            <a:off x="489097" y="3953780"/>
            <a:ext cx="5617535" cy="71395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314F9D3-C498-C04A-AC30-67594517D0F3}"/>
              </a:ext>
            </a:extLst>
          </p:cNvPr>
          <p:cNvSpPr/>
          <p:nvPr/>
        </p:nvSpPr>
        <p:spPr>
          <a:xfrm>
            <a:off x="489098" y="2951878"/>
            <a:ext cx="5617535" cy="71395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FA8E7B8-16B7-5243-9A72-D1FEFE7FB21C}"/>
              </a:ext>
            </a:extLst>
          </p:cNvPr>
          <p:cNvSpPr/>
          <p:nvPr/>
        </p:nvSpPr>
        <p:spPr>
          <a:xfrm>
            <a:off x="478465" y="2039874"/>
            <a:ext cx="5617535" cy="71395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11" name="Rectangle 11"/>
          <p:cNvSpPr>
            <a:spLocks noChangeArrowheads="1"/>
          </p:cNvSpPr>
          <p:nvPr/>
        </p:nvSpPr>
        <p:spPr bwMode="auto">
          <a:xfrm>
            <a:off x="989744" y="53340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AD9D33B8-0F62-1445-9F23-F55E6BAF1A6E}"/>
              </a:ext>
            </a:extLst>
          </p:cNvPr>
          <p:cNvSpPr>
            <a:spLocks noGrp="1"/>
          </p:cNvSpPr>
          <p:nvPr>
            <p:ph type="title"/>
          </p:nvPr>
        </p:nvSpPr>
        <p:spPr/>
        <p:txBody>
          <a:bodyPr>
            <a:normAutofit/>
          </a:bodyPr>
          <a:lstStyle/>
          <a:p>
            <a:r>
              <a:rPr lang="en-US" dirty="0"/>
              <a:t>Key Issues of Phylogenetics</a:t>
            </a:r>
          </a:p>
        </p:txBody>
      </p:sp>
      <p:sp>
        <p:nvSpPr>
          <p:cNvPr id="3" name="Content Placeholder 2">
            <a:extLst>
              <a:ext uri="{FF2B5EF4-FFF2-40B4-BE49-F238E27FC236}">
                <a16:creationId xmlns:a16="http://schemas.microsoft.com/office/drawing/2014/main" id="{2B9B140A-A592-AE48-ACF4-2AC91DF7D087}"/>
              </a:ext>
            </a:extLst>
          </p:cNvPr>
          <p:cNvSpPr>
            <a:spLocks noGrp="1"/>
          </p:cNvSpPr>
          <p:nvPr>
            <p:ph idx="1"/>
          </p:nvPr>
        </p:nvSpPr>
        <p:spPr/>
        <p:txBody>
          <a:bodyPr/>
          <a:lstStyle/>
          <a:p>
            <a:r>
              <a:rPr lang="en-US" dirty="0"/>
              <a:t>How do we find homologous sites?</a:t>
            </a:r>
          </a:p>
          <a:p>
            <a:endParaRPr lang="en-US" dirty="0"/>
          </a:p>
          <a:p>
            <a:r>
              <a:rPr lang="en-US" dirty="0"/>
              <a:t>How do we model substitution?</a:t>
            </a:r>
          </a:p>
          <a:p>
            <a:endParaRPr lang="en-US" dirty="0"/>
          </a:p>
          <a:p>
            <a:r>
              <a:rPr lang="en-US" dirty="0"/>
              <a:t>How do we search for the best tree?</a:t>
            </a:r>
          </a:p>
        </p:txBody>
      </p:sp>
      <p:sp>
        <p:nvSpPr>
          <p:cNvPr id="5" name="Text Box 5">
            <a:extLst>
              <a:ext uri="{FF2B5EF4-FFF2-40B4-BE49-F238E27FC236}">
                <a16:creationId xmlns:a16="http://schemas.microsoft.com/office/drawing/2014/main" id="{0B8F5DC2-C04D-3D47-A76E-5B7F00654964}"/>
              </a:ext>
            </a:extLst>
          </p:cNvPr>
          <p:cNvSpPr txBox="1">
            <a:spLocks noChangeArrowheads="1"/>
          </p:cNvSpPr>
          <p:nvPr/>
        </p:nvSpPr>
        <p:spPr bwMode="auto">
          <a:xfrm>
            <a:off x="6597650" y="2424246"/>
            <a:ext cx="5029200" cy="1754326"/>
          </a:xfrm>
          <a:prstGeom prst="rect">
            <a:avLst/>
          </a:prstGeom>
          <a:noFill/>
          <a:ln w="9525">
            <a:noFill/>
            <a:miter lim="800000"/>
            <a:headEnd/>
            <a:tailEnd/>
          </a:ln>
        </p:spPr>
        <p:txBody>
          <a:bodyPr>
            <a:prstTxWarp prst="textNoShape">
              <a:avLst/>
            </a:prstTxWarp>
            <a:spAutoFit/>
          </a:bodyPr>
          <a:lstStyle/>
          <a:p>
            <a:r>
              <a:rPr lang="en-US" dirty="0"/>
              <a:t>Modeling substitution and finding the best tree are intertwined in a concept called the “optimality criteria” – the philosophical / mathematical / computational framework you use to find the best (aka optimal) phylogenetic tree </a:t>
            </a:r>
          </a:p>
        </p:txBody>
      </p:sp>
    </p:spTree>
    <p:extLst>
      <p:ext uri="{BB962C8B-B14F-4D97-AF65-F5344CB8AC3E}">
        <p14:creationId xmlns:p14="http://schemas.microsoft.com/office/powerpoint/2010/main" val="2889964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1382233" y="1859339"/>
            <a:ext cx="4713767" cy="3139321"/>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r>
              <a:rPr lang="en-US" dirty="0"/>
              <a:t>MAXIMUM LIKELIHOOD</a:t>
            </a:r>
          </a:p>
          <a:p>
            <a:endParaRPr lang="en-US" dirty="0"/>
          </a:p>
          <a:p>
            <a:endParaRPr lang="en-US" dirty="0"/>
          </a:p>
          <a:p>
            <a:r>
              <a:rPr lang="en-US" dirty="0"/>
              <a:t>BAYESIAN INFERENCE</a:t>
            </a:r>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
        <p:nvSpPr>
          <p:cNvPr id="8" name="Down Arrow 7">
            <a:extLst>
              <a:ext uri="{FF2B5EF4-FFF2-40B4-BE49-F238E27FC236}">
                <a16:creationId xmlns:a16="http://schemas.microsoft.com/office/drawing/2014/main" id="{9302EE64-8DC6-B645-90E7-BDF74C5AC660}"/>
              </a:ext>
            </a:extLst>
          </p:cNvPr>
          <p:cNvSpPr/>
          <p:nvPr/>
        </p:nvSpPr>
        <p:spPr>
          <a:xfrm>
            <a:off x="7356297" y="1859338"/>
            <a:ext cx="544688" cy="33804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9E0FDBBE-BB0B-1D4B-A23D-8D1176BB014E}"/>
              </a:ext>
            </a:extLst>
          </p:cNvPr>
          <p:cNvSpPr/>
          <p:nvPr/>
        </p:nvSpPr>
        <p:spPr>
          <a:xfrm>
            <a:off x="7986445" y="1859338"/>
            <a:ext cx="544688" cy="33804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CE85055C-EC49-354F-8DCC-170F716C0059}"/>
              </a:ext>
            </a:extLst>
          </p:cNvPr>
          <p:cNvSpPr/>
          <p:nvPr/>
        </p:nvSpPr>
        <p:spPr>
          <a:xfrm rot="10800000">
            <a:off x="8616594" y="1859338"/>
            <a:ext cx="544688" cy="33804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71A0F7A-23FA-034D-9764-C0D58AC784BF}"/>
              </a:ext>
            </a:extLst>
          </p:cNvPr>
          <p:cNvSpPr txBox="1"/>
          <p:nvPr/>
        </p:nvSpPr>
        <p:spPr>
          <a:xfrm rot="16200000">
            <a:off x="6652595" y="560127"/>
            <a:ext cx="1952091" cy="646331"/>
          </a:xfrm>
          <a:prstGeom prst="rect">
            <a:avLst/>
          </a:prstGeom>
          <a:noFill/>
        </p:spPr>
        <p:txBody>
          <a:bodyPr wrap="square" rtlCol="0">
            <a:spAutoFit/>
          </a:bodyPr>
          <a:lstStyle/>
          <a:p>
            <a:r>
              <a:rPr lang="en-US" dirty="0"/>
              <a:t>Mathematically complex</a:t>
            </a:r>
          </a:p>
        </p:txBody>
      </p:sp>
      <p:sp>
        <p:nvSpPr>
          <p:cNvPr id="15" name="TextBox 14">
            <a:extLst>
              <a:ext uri="{FF2B5EF4-FFF2-40B4-BE49-F238E27FC236}">
                <a16:creationId xmlns:a16="http://schemas.microsoft.com/office/drawing/2014/main" id="{3369F9D9-7125-5D4F-AA05-2A6CBE022F74}"/>
              </a:ext>
            </a:extLst>
          </p:cNvPr>
          <p:cNvSpPr txBox="1"/>
          <p:nvPr/>
        </p:nvSpPr>
        <p:spPr>
          <a:xfrm rot="16200000">
            <a:off x="7271921" y="698625"/>
            <a:ext cx="1952091" cy="369332"/>
          </a:xfrm>
          <a:prstGeom prst="rect">
            <a:avLst/>
          </a:prstGeom>
          <a:noFill/>
        </p:spPr>
        <p:txBody>
          <a:bodyPr wrap="square" rtlCol="0">
            <a:spAutoFit/>
          </a:bodyPr>
          <a:lstStyle/>
          <a:p>
            <a:r>
              <a:rPr lang="en-US" dirty="0"/>
              <a:t>Statistical</a:t>
            </a:r>
          </a:p>
        </p:txBody>
      </p:sp>
      <p:sp>
        <p:nvSpPr>
          <p:cNvPr id="16" name="TextBox 15">
            <a:extLst>
              <a:ext uri="{FF2B5EF4-FFF2-40B4-BE49-F238E27FC236}">
                <a16:creationId xmlns:a16="http://schemas.microsoft.com/office/drawing/2014/main" id="{2E1FC625-1FB0-7243-862C-1C0AA5F9F95B}"/>
              </a:ext>
            </a:extLst>
          </p:cNvPr>
          <p:cNvSpPr txBox="1"/>
          <p:nvPr/>
        </p:nvSpPr>
        <p:spPr>
          <a:xfrm rot="16200000">
            <a:off x="7907978" y="698625"/>
            <a:ext cx="1952091" cy="369332"/>
          </a:xfrm>
          <a:prstGeom prst="rect">
            <a:avLst/>
          </a:prstGeom>
          <a:noFill/>
        </p:spPr>
        <p:txBody>
          <a:bodyPr wrap="square" rtlCol="0">
            <a:spAutoFit/>
          </a:bodyPr>
          <a:lstStyle/>
          <a:p>
            <a:r>
              <a:rPr lang="en-US" dirty="0"/>
              <a:t>Speed</a:t>
            </a:r>
          </a:p>
        </p:txBody>
      </p:sp>
    </p:spTree>
    <p:extLst>
      <p:ext uri="{BB962C8B-B14F-4D97-AF65-F5344CB8AC3E}">
        <p14:creationId xmlns:p14="http://schemas.microsoft.com/office/powerpoint/2010/main" val="813178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1382233" y="1859339"/>
            <a:ext cx="4713767" cy="3139321"/>
          </a:xfrm>
          <a:prstGeom prst="rect">
            <a:avLst/>
          </a:prstGeom>
          <a:noFill/>
          <a:ln w="9525">
            <a:noFill/>
            <a:miter lim="800000"/>
            <a:headEnd/>
            <a:tailEnd/>
          </a:ln>
        </p:spPr>
        <p:txBody>
          <a:bodyPr wrap="square">
            <a:prstTxWarp prst="textNoShape">
              <a:avLst/>
            </a:prstTxWarp>
            <a:spAutoFit/>
          </a:bodyPr>
          <a:lstStyle/>
          <a:p>
            <a:r>
              <a:rPr lang="en-US" dirty="0">
                <a:solidFill>
                  <a:schemeClr val="bg1"/>
                </a:solidFill>
              </a:rPr>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r>
              <a:rPr lang="en-US" dirty="0">
                <a:solidFill>
                  <a:schemeClr val="bg1"/>
                </a:solidFill>
              </a:rPr>
              <a:t>MAXIMUM LIKELIHOOD</a:t>
            </a:r>
          </a:p>
          <a:p>
            <a:endParaRPr lang="en-US" dirty="0"/>
          </a:p>
          <a:p>
            <a:endParaRPr lang="en-US" dirty="0"/>
          </a:p>
          <a:p>
            <a:r>
              <a:rPr lang="en-US" dirty="0">
                <a:solidFill>
                  <a:schemeClr val="bg1"/>
                </a:solidFill>
              </a:rPr>
              <a:t>BAYESIAN INFERENCE</a:t>
            </a:r>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
        <p:nvSpPr>
          <p:cNvPr id="4" name="Text Box 5">
            <a:extLst>
              <a:ext uri="{FF2B5EF4-FFF2-40B4-BE49-F238E27FC236}">
                <a16:creationId xmlns:a16="http://schemas.microsoft.com/office/drawing/2014/main" id="{5A97003A-2F51-A842-8435-94F449CFFA4D}"/>
              </a:ext>
            </a:extLst>
          </p:cNvPr>
          <p:cNvSpPr txBox="1">
            <a:spLocks noChangeArrowheads="1"/>
          </p:cNvSpPr>
          <p:nvPr/>
        </p:nvSpPr>
        <p:spPr bwMode="auto">
          <a:xfrm>
            <a:off x="6913083" y="2039874"/>
            <a:ext cx="5029200" cy="3139321"/>
          </a:xfrm>
          <a:prstGeom prst="rect">
            <a:avLst/>
          </a:prstGeom>
          <a:noFill/>
          <a:ln w="9525">
            <a:noFill/>
            <a:miter lim="800000"/>
            <a:headEnd/>
            <a:tailEnd/>
          </a:ln>
        </p:spPr>
        <p:txBody>
          <a:bodyPr>
            <a:prstTxWarp prst="textNoShape">
              <a:avLst/>
            </a:prstTxWarp>
            <a:spAutoFit/>
          </a:bodyPr>
          <a:lstStyle/>
          <a:p>
            <a:r>
              <a:rPr lang="en-US" dirty="0"/>
              <a:t>Simplify a multiple sequence alignment to a distance matrix</a:t>
            </a:r>
          </a:p>
          <a:p>
            <a:endParaRPr lang="en-US" dirty="0"/>
          </a:p>
          <a:p>
            <a:r>
              <a:rPr lang="en-US" dirty="0"/>
              <a:t>Loss of information; unreliable method</a:t>
            </a:r>
          </a:p>
          <a:p>
            <a:endParaRPr lang="en-US" dirty="0"/>
          </a:p>
          <a:p>
            <a:r>
              <a:rPr lang="en-US" dirty="0"/>
              <a:t>But it is very fast, so often used as a first-pass estimate (e.g. our BLAST detection of a </a:t>
            </a:r>
            <a:r>
              <a:rPr lang="en-US" dirty="0" err="1"/>
              <a:t>pmr</a:t>
            </a:r>
            <a:r>
              <a:rPr lang="en-US" dirty="0"/>
              <a:t> contaminant)</a:t>
            </a:r>
          </a:p>
          <a:p>
            <a:endParaRPr lang="en-US" dirty="0"/>
          </a:p>
          <a:p>
            <a:r>
              <a:rPr lang="en-US" dirty="0"/>
              <a:t>BEWARE publications with </a:t>
            </a:r>
            <a:r>
              <a:rPr lang="en-US" dirty="0" err="1"/>
              <a:t>neighbour</a:t>
            </a:r>
            <a:r>
              <a:rPr lang="en-US" dirty="0"/>
              <a:t>-joining trees!</a:t>
            </a:r>
          </a:p>
        </p:txBody>
      </p:sp>
      <p:cxnSp>
        <p:nvCxnSpPr>
          <p:cNvPr id="5" name="Straight Arrow Connector 4">
            <a:extLst>
              <a:ext uri="{FF2B5EF4-FFF2-40B4-BE49-F238E27FC236}">
                <a16:creationId xmlns:a16="http://schemas.microsoft.com/office/drawing/2014/main" id="{B2257097-CA62-3345-87E8-A4064FFE900D}"/>
              </a:ext>
            </a:extLst>
          </p:cNvPr>
          <p:cNvCxnSpPr>
            <a:cxnSpLocks/>
          </p:cNvCxnSpPr>
          <p:nvPr/>
        </p:nvCxnSpPr>
        <p:spPr bwMode="auto">
          <a:xfrm>
            <a:off x="6096000" y="3111989"/>
            <a:ext cx="559981" cy="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Tree>
    <p:extLst>
      <p:ext uri="{BB962C8B-B14F-4D97-AF65-F5344CB8AC3E}">
        <p14:creationId xmlns:p14="http://schemas.microsoft.com/office/powerpoint/2010/main" val="1778702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4713767" cy="3139321"/>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r>
              <a:rPr lang="en-US" dirty="0"/>
              <a:t>MAXIMUM LIKELIHOOD</a:t>
            </a:r>
          </a:p>
          <a:p>
            <a:endParaRPr lang="en-US" dirty="0"/>
          </a:p>
          <a:p>
            <a:endParaRPr lang="en-US" dirty="0"/>
          </a:p>
          <a:p>
            <a:r>
              <a:rPr lang="en-US" dirty="0"/>
              <a:t>BAYESIAN INFERENCE</a:t>
            </a:r>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1326392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3272" name="Text Box 26"/>
            <p:cNvSpPr txBox="1">
              <a:spLocks noChangeArrowheads="1"/>
            </p:cNvSpPr>
            <p:nvPr/>
          </p:nvSpPr>
          <p:spPr bwMode="auto">
            <a:xfrm>
              <a:off x="5745126" y="29629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grpSp>
      <p:sp>
        <p:nvSpPr>
          <p:cNvPr id="26" name="Text Box 5"/>
          <p:cNvSpPr txBox="1">
            <a:spLocks noChangeArrowheads="1"/>
          </p:cNvSpPr>
          <p:nvPr/>
        </p:nvSpPr>
        <p:spPr bwMode="auto">
          <a:xfrm>
            <a:off x="601852" y="1967672"/>
            <a:ext cx="4987255" cy="1477328"/>
          </a:xfrm>
          <a:prstGeom prst="rect">
            <a:avLst/>
          </a:prstGeom>
          <a:noFill/>
          <a:ln w="9525">
            <a:noFill/>
            <a:miter lim="800000"/>
            <a:headEnd/>
            <a:tailEnd/>
          </a:ln>
        </p:spPr>
        <p:txBody>
          <a:bodyPr wrap="square">
            <a:prstTxWarp prst="textNoShape">
              <a:avLst/>
            </a:prstTxWarp>
            <a:spAutoFit/>
          </a:bodyPr>
          <a:lstStyle/>
          <a:p>
            <a:r>
              <a:rPr lang="en-US" dirty="0"/>
              <a:t>Parsimony is Occam’s Razor, i.e. the simplest explanation is the easiest</a:t>
            </a:r>
          </a:p>
          <a:p>
            <a:endParaRPr lang="en-US" dirty="0"/>
          </a:p>
          <a:p>
            <a:r>
              <a:rPr lang="en-US" dirty="0"/>
              <a:t>Parsimony seeks to minimize the number of substitutions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spTree>
    <p:extLst>
      <p:ext uri="{BB962C8B-B14F-4D97-AF65-F5344CB8AC3E}">
        <p14:creationId xmlns:p14="http://schemas.microsoft.com/office/powerpoint/2010/main" val="3327377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4261583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grpSp>
      <p:sp>
        <p:nvSpPr>
          <p:cNvPr id="26" name="Text Box 5"/>
          <p:cNvSpPr txBox="1">
            <a:spLocks noChangeArrowheads="1"/>
          </p:cNvSpPr>
          <p:nvPr/>
        </p:nvSpPr>
        <p:spPr bwMode="auto">
          <a:xfrm>
            <a:off x="601852" y="1967672"/>
            <a:ext cx="4987255" cy="646331"/>
          </a:xfrm>
          <a:prstGeom prst="rect">
            <a:avLst/>
          </a:prstGeom>
          <a:noFill/>
          <a:ln w="9525">
            <a:noFill/>
            <a:miter lim="800000"/>
            <a:headEnd/>
            <a:tailEnd/>
          </a:ln>
        </p:spPr>
        <p:txBody>
          <a:bodyPr wrap="square">
            <a:prstTxWarp prst="textNoShape">
              <a:avLst/>
            </a:prstTxWarp>
            <a:spAutoFit/>
          </a:bodyPr>
          <a:lstStyle/>
          <a:p>
            <a:r>
              <a:rPr lang="en-US" dirty="0"/>
              <a:t>No changes needed to explain the adenosines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spTree>
    <p:extLst>
      <p:ext uri="{BB962C8B-B14F-4D97-AF65-F5344CB8AC3E}">
        <p14:creationId xmlns:p14="http://schemas.microsoft.com/office/powerpoint/2010/main" val="166669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59394"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C</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Score: two changes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cxnSp>
        <p:nvCxnSpPr>
          <p:cNvPr id="28" name="Straight Connector 27">
            <a:extLst>
              <a:ext uri="{FF2B5EF4-FFF2-40B4-BE49-F238E27FC236}">
                <a16:creationId xmlns:a16="http://schemas.microsoft.com/office/drawing/2014/main" id="{A6108C4C-4365-6343-8B0E-854145023618}"/>
              </a:ext>
            </a:extLst>
          </p:cNvPr>
          <p:cNvCxnSpPr/>
          <p:nvPr/>
        </p:nvCxnSpPr>
        <p:spPr bwMode="auto">
          <a:xfrm flipH="1" flipV="1">
            <a:off x="7842217" y="2243751"/>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23A5259B-C69C-DB4F-8756-94841DB93E31}"/>
              </a:ext>
            </a:extLst>
          </p:cNvPr>
          <p:cNvCxnSpPr/>
          <p:nvPr/>
        </p:nvCxnSpPr>
        <p:spPr bwMode="auto">
          <a:xfrm flipH="1" flipV="1">
            <a:off x="6906113" y="2891823"/>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538112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54584"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Score: two changes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cxnSp>
        <p:nvCxnSpPr>
          <p:cNvPr id="28" name="Straight Connector 27">
            <a:extLst>
              <a:ext uri="{FF2B5EF4-FFF2-40B4-BE49-F238E27FC236}">
                <a16:creationId xmlns:a16="http://schemas.microsoft.com/office/drawing/2014/main" id="{A6108C4C-4365-6343-8B0E-854145023618}"/>
              </a:ext>
            </a:extLst>
          </p:cNvPr>
          <p:cNvCxnSpPr/>
          <p:nvPr/>
        </p:nvCxnSpPr>
        <p:spPr bwMode="auto">
          <a:xfrm flipH="1" flipV="1">
            <a:off x="8365663" y="339076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23A5259B-C69C-DB4F-8756-94841DB93E31}"/>
              </a:ext>
            </a:extLst>
          </p:cNvPr>
          <p:cNvCxnSpPr/>
          <p:nvPr/>
        </p:nvCxnSpPr>
        <p:spPr bwMode="auto">
          <a:xfrm flipH="1" flipV="1">
            <a:off x="6906113" y="2891823"/>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720500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65806"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G</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Score: two changes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cxnSp>
        <p:nvCxnSpPr>
          <p:cNvPr id="28" name="Straight Connector 27">
            <a:extLst>
              <a:ext uri="{FF2B5EF4-FFF2-40B4-BE49-F238E27FC236}">
                <a16:creationId xmlns:a16="http://schemas.microsoft.com/office/drawing/2014/main" id="{A6108C4C-4365-6343-8B0E-854145023618}"/>
              </a:ext>
            </a:extLst>
          </p:cNvPr>
          <p:cNvCxnSpPr/>
          <p:nvPr/>
        </p:nvCxnSpPr>
        <p:spPr bwMode="auto">
          <a:xfrm flipH="1" flipV="1">
            <a:off x="8365663" y="339076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23A5259B-C69C-DB4F-8756-94841DB93E31}"/>
              </a:ext>
            </a:extLst>
          </p:cNvPr>
          <p:cNvCxnSpPr/>
          <p:nvPr/>
        </p:nvCxnSpPr>
        <p:spPr bwMode="auto">
          <a:xfrm flipH="1" flipV="1">
            <a:off x="7835568" y="223156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678520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38554"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T</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Score: three changes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cxnSp>
        <p:nvCxnSpPr>
          <p:cNvPr id="28" name="Straight Connector 27">
            <a:extLst>
              <a:ext uri="{FF2B5EF4-FFF2-40B4-BE49-F238E27FC236}">
                <a16:creationId xmlns:a16="http://schemas.microsoft.com/office/drawing/2014/main" id="{A6108C4C-4365-6343-8B0E-854145023618}"/>
              </a:ext>
            </a:extLst>
          </p:cNvPr>
          <p:cNvCxnSpPr/>
          <p:nvPr/>
        </p:nvCxnSpPr>
        <p:spPr bwMode="auto">
          <a:xfrm flipH="1" flipV="1">
            <a:off x="8365663" y="339076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23A5259B-C69C-DB4F-8756-94841DB93E31}"/>
              </a:ext>
            </a:extLst>
          </p:cNvPr>
          <p:cNvCxnSpPr/>
          <p:nvPr/>
        </p:nvCxnSpPr>
        <p:spPr bwMode="auto">
          <a:xfrm flipH="1" flipV="1">
            <a:off x="7835568" y="223156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100B6E27-CE4E-F84A-B8E2-E0CBEF81807F}"/>
              </a:ext>
            </a:extLst>
          </p:cNvPr>
          <p:cNvCxnSpPr/>
          <p:nvPr/>
        </p:nvCxnSpPr>
        <p:spPr bwMode="auto">
          <a:xfrm flipH="1" flipV="1">
            <a:off x="6914193" y="2854725"/>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759417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31D0C7E2-6539-2540-A48B-E9D4F76F22B6}"/>
              </a:ext>
            </a:extLst>
          </p:cNvPr>
          <p:cNvSpPr/>
          <p:nvPr/>
        </p:nvSpPr>
        <p:spPr bwMode="auto">
          <a:xfrm>
            <a:off x="7363010" y="2641935"/>
            <a:ext cx="1295400" cy="533400"/>
          </a:xfrm>
          <a:prstGeom prst="ellipse">
            <a:avLst/>
          </a:prstGeom>
          <a:solidFill>
            <a:srgbClr val="FFFF00">
              <a:alpha val="46275"/>
            </a:srgbClr>
          </a:solid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charset="0"/>
            </a:endParaRPr>
          </a:p>
        </p:txBody>
      </p:sp>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879856"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C/G/A</a:t>
              </a:r>
            </a:p>
          </p:txBody>
        </p:sp>
      </p:grpSp>
      <p:sp>
        <p:nvSpPr>
          <p:cNvPr id="26" name="Text Box 5"/>
          <p:cNvSpPr txBox="1">
            <a:spLocks noChangeArrowheads="1"/>
          </p:cNvSpPr>
          <p:nvPr/>
        </p:nvSpPr>
        <p:spPr bwMode="auto">
          <a:xfrm>
            <a:off x="601852" y="1967672"/>
            <a:ext cx="4987255" cy="2585323"/>
          </a:xfrm>
          <a:prstGeom prst="rect">
            <a:avLst/>
          </a:prstGeom>
          <a:noFill/>
          <a:ln w="9525">
            <a:noFill/>
            <a:miter lim="800000"/>
            <a:headEnd/>
            <a:tailEnd/>
          </a:ln>
        </p:spPr>
        <p:txBody>
          <a:bodyPr wrap="square">
            <a:prstTxWarp prst="textNoShape">
              <a:avLst/>
            </a:prstTxWarp>
            <a:spAutoFit/>
          </a:bodyPr>
          <a:lstStyle/>
          <a:p>
            <a:r>
              <a:rPr lang="en-US" dirty="0"/>
              <a:t>NO SUBSTITUTION MODEL!</a:t>
            </a:r>
          </a:p>
          <a:p>
            <a:r>
              <a:rPr lang="en-US" dirty="0"/>
              <a:t>3 of 4 possible bases are equally parsimonious!</a:t>
            </a:r>
          </a:p>
          <a:p>
            <a:r>
              <a:rPr lang="en-US" dirty="0"/>
              <a:t>LACK OF RESOLUTION!</a:t>
            </a:r>
          </a:p>
          <a:p>
            <a:endParaRPr lang="en-US" dirty="0"/>
          </a:p>
          <a:p>
            <a:r>
              <a:rPr lang="en-US" dirty="0"/>
              <a:t>Parsimony is fast since it only needs to count change but it deals poorly with multiple substitutions or unequal rates of evolution – it often lacks resolution</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spTree>
    <p:extLst>
      <p:ext uri="{BB962C8B-B14F-4D97-AF65-F5344CB8AC3E}">
        <p14:creationId xmlns:p14="http://schemas.microsoft.com/office/powerpoint/2010/main" val="42762029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4713767" cy="3139321"/>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r>
              <a:rPr lang="en-US" dirty="0"/>
              <a:t>MAXIMUM LIKELIHOOD</a:t>
            </a:r>
          </a:p>
          <a:p>
            <a:endParaRPr lang="en-US" dirty="0"/>
          </a:p>
          <a:p>
            <a:endParaRPr lang="en-US" dirty="0"/>
          </a:p>
          <a:p>
            <a:r>
              <a:rPr lang="en-US" dirty="0"/>
              <a:t>BAYESIAN INFERENCE</a:t>
            </a:r>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2936315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3272" name="Text Box 26"/>
            <p:cNvSpPr txBox="1">
              <a:spLocks noChangeArrowheads="1"/>
            </p:cNvSpPr>
            <p:nvPr/>
          </p:nvSpPr>
          <p:spPr bwMode="auto">
            <a:xfrm>
              <a:off x="5745126" y="29629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grpSp>
      <p:sp>
        <p:nvSpPr>
          <p:cNvPr id="26" name="Text Box 5"/>
          <p:cNvSpPr txBox="1">
            <a:spLocks noChangeArrowheads="1"/>
          </p:cNvSpPr>
          <p:nvPr/>
        </p:nvSpPr>
        <p:spPr bwMode="auto">
          <a:xfrm>
            <a:off x="601852" y="1967672"/>
            <a:ext cx="4987255" cy="2308324"/>
          </a:xfrm>
          <a:prstGeom prst="rect">
            <a:avLst/>
          </a:prstGeom>
          <a:noFill/>
          <a:ln w="9525">
            <a:noFill/>
            <a:miter lim="800000"/>
            <a:headEnd/>
            <a:tailEnd/>
          </a:ln>
        </p:spPr>
        <p:txBody>
          <a:bodyPr wrap="square">
            <a:prstTxWarp prst="textNoShape">
              <a:avLst/>
            </a:prstTxWarp>
            <a:spAutoFit/>
          </a:bodyPr>
          <a:lstStyle/>
          <a:p>
            <a:r>
              <a:rPr lang="en-US" dirty="0"/>
              <a:t>Maximum likelihood (ML) does not apply Occam’s Razor</a:t>
            </a:r>
          </a:p>
          <a:p>
            <a:endParaRPr lang="en-US" dirty="0"/>
          </a:p>
          <a:p>
            <a:r>
              <a:rPr lang="en-US" dirty="0"/>
              <a:t>ML uses substitution models to better predict which changes have occurred</a:t>
            </a:r>
          </a:p>
          <a:p>
            <a:endParaRPr lang="en-US" dirty="0"/>
          </a:p>
          <a:p>
            <a:r>
              <a:rPr lang="en-US" dirty="0"/>
              <a:t>In ML, the length of the branches is as important as the shape of the tree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3638572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grpSp>
      <p:sp>
        <p:nvSpPr>
          <p:cNvPr id="26" name="Text Box 5"/>
          <p:cNvSpPr txBox="1">
            <a:spLocks noChangeArrowheads="1"/>
          </p:cNvSpPr>
          <p:nvPr/>
        </p:nvSpPr>
        <p:spPr bwMode="auto">
          <a:xfrm>
            <a:off x="601852" y="1967672"/>
            <a:ext cx="4987255" cy="646331"/>
          </a:xfrm>
          <a:prstGeom prst="rect">
            <a:avLst/>
          </a:prstGeom>
          <a:noFill/>
          <a:ln w="9525">
            <a:noFill/>
            <a:miter lim="800000"/>
            <a:headEnd/>
            <a:tailEnd/>
          </a:ln>
        </p:spPr>
        <p:txBody>
          <a:bodyPr wrap="square">
            <a:prstTxWarp prst="textNoShape">
              <a:avLst/>
            </a:prstTxWarp>
            <a:spAutoFit/>
          </a:bodyPr>
          <a:lstStyle/>
          <a:p>
            <a:r>
              <a:rPr lang="en-US" dirty="0"/>
              <a:t>No changes needed to explain the adenosines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3852640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54584"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A is the most likely as it is the shortest route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2242378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366713"/>
          </a:xfrm>
          <a:prstGeom prst="rect">
            <a:avLst/>
          </a:prstGeom>
          <a:noFill/>
          <a:ln w="9525">
            <a:noFill/>
            <a:miter lim="800000"/>
            <a:headEnd/>
            <a:tailEnd/>
          </a:ln>
        </p:spPr>
        <p:txBody>
          <a:bodyPr>
            <a:prstTxWarp prst="textNoShape">
              <a:avLst/>
            </a:prstTxWarp>
            <a:spAutoFit/>
          </a:bodyPr>
          <a:lstStyle/>
          <a:p>
            <a:r>
              <a:rPr lang="en-US" dirty="0"/>
              <a:t>Outgroup choice is important</a:t>
            </a:r>
          </a:p>
        </p:txBody>
      </p:sp>
    </p:spTree>
    <p:extLst>
      <p:ext uri="{BB962C8B-B14F-4D97-AF65-F5344CB8AC3E}">
        <p14:creationId xmlns:p14="http://schemas.microsoft.com/office/powerpoint/2010/main" val="515473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612668"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a:t>
              </a:r>
            </a:p>
          </p:txBody>
        </p:sp>
      </p:grpSp>
      <p:sp>
        <p:nvSpPr>
          <p:cNvPr id="26" name="Text Box 5"/>
          <p:cNvSpPr txBox="1">
            <a:spLocks noChangeArrowheads="1"/>
          </p:cNvSpPr>
          <p:nvPr/>
        </p:nvSpPr>
        <p:spPr bwMode="auto">
          <a:xfrm>
            <a:off x="601852" y="1967672"/>
            <a:ext cx="4987255" cy="646331"/>
          </a:xfrm>
          <a:prstGeom prst="rect">
            <a:avLst/>
          </a:prstGeom>
          <a:noFill/>
          <a:ln w="9525">
            <a:noFill/>
            <a:miter lim="800000"/>
            <a:headEnd/>
            <a:tailEnd/>
          </a:ln>
        </p:spPr>
        <p:txBody>
          <a:bodyPr wrap="square">
            <a:prstTxWarp prst="textNoShape">
              <a:avLst/>
            </a:prstTxWarp>
            <a:spAutoFit/>
          </a:bodyPr>
          <a:lstStyle/>
          <a:p>
            <a:r>
              <a:rPr lang="en-US" dirty="0"/>
              <a:t>C is the next most likely as it is the next shortest route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1573238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878767"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a:t>
              </a:r>
            </a:p>
          </p:txBody>
        </p:sp>
      </p:grpSp>
      <p:sp>
        <p:nvSpPr>
          <p:cNvPr id="26" name="Text Box 5"/>
          <p:cNvSpPr txBox="1">
            <a:spLocks noChangeArrowheads="1"/>
          </p:cNvSpPr>
          <p:nvPr/>
        </p:nvSpPr>
        <p:spPr bwMode="auto">
          <a:xfrm>
            <a:off x="601852" y="1967672"/>
            <a:ext cx="4987255" cy="646331"/>
          </a:xfrm>
          <a:prstGeom prst="rect">
            <a:avLst/>
          </a:prstGeom>
          <a:noFill/>
          <a:ln w="9525">
            <a:noFill/>
            <a:miter lim="800000"/>
            <a:headEnd/>
            <a:tailEnd/>
          </a:ln>
        </p:spPr>
        <p:txBody>
          <a:bodyPr wrap="square">
            <a:prstTxWarp prst="textNoShape">
              <a:avLst/>
            </a:prstTxWarp>
            <a:spAutoFit/>
          </a:bodyPr>
          <a:lstStyle/>
          <a:p>
            <a:r>
              <a:rPr lang="en-US" dirty="0"/>
              <a:t>G is the third most likely as it is the third shortest route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3321632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1093569"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A&gt;c&gt;g&gt;t</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T is the least likely as there is no route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cxnSp>
        <p:nvCxnSpPr>
          <p:cNvPr id="28" name="Straight Connector 27">
            <a:extLst>
              <a:ext uri="{FF2B5EF4-FFF2-40B4-BE49-F238E27FC236}">
                <a16:creationId xmlns:a16="http://schemas.microsoft.com/office/drawing/2014/main" id="{75048D38-B616-CD47-8482-2CF2D9EA5DB1}"/>
              </a:ext>
            </a:extLst>
          </p:cNvPr>
          <p:cNvCxnSpPr/>
          <p:nvPr/>
        </p:nvCxnSpPr>
        <p:spPr bwMode="auto">
          <a:xfrm flipH="1" flipV="1">
            <a:off x="6954124" y="28724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8A3E347B-8C50-8C4B-8636-F5D47C28C2A7}"/>
              </a:ext>
            </a:extLst>
          </p:cNvPr>
          <p:cNvCxnSpPr/>
          <p:nvPr/>
        </p:nvCxnSpPr>
        <p:spPr bwMode="auto">
          <a:xfrm flipH="1" flipV="1">
            <a:off x="8898340" y="3376456"/>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441632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a:extLst>
              <a:ext uri="{FF2B5EF4-FFF2-40B4-BE49-F238E27FC236}">
                <a16:creationId xmlns:a16="http://schemas.microsoft.com/office/drawing/2014/main" id="{1E71CE13-B4C0-3947-819D-4A293C8FDB70}"/>
              </a:ext>
            </a:extLst>
          </p:cNvPr>
          <p:cNvSpPr/>
          <p:nvPr/>
        </p:nvSpPr>
        <p:spPr bwMode="auto">
          <a:xfrm>
            <a:off x="7498593" y="2635385"/>
            <a:ext cx="1295400" cy="533400"/>
          </a:xfrm>
          <a:prstGeom prst="ellipse">
            <a:avLst/>
          </a:prstGeom>
          <a:solidFill>
            <a:srgbClr val="FFFF00">
              <a:alpha val="46275"/>
            </a:srgbClr>
          </a:solid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charset="0"/>
            </a:endParaRPr>
          </a:p>
        </p:txBody>
      </p:sp>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1093569"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A&gt;c&gt;g&gt;t</a:t>
              </a:r>
            </a:p>
          </p:txBody>
        </p:sp>
      </p:grpSp>
      <p:sp>
        <p:nvSpPr>
          <p:cNvPr id="26" name="Text Box 5"/>
          <p:cNvSpPr txBox="1">
            <a:spLocks noChangeArrowheads="1"/>
          </p:cNvSpPr>
          <p:nvPr/>
        </p:nvSpPr>
        <p:spPr bwMode="auto">
          <a:xfrm>
            <a:off x="601852" y="1967672"/>
            <a:ext cx="4987255" cy="2585323"/>
          </a:xfrm>
          <a:prstGeom prst="rect">
            <a:avLst/>
          </a:prstGeom>
          <a:noFill/>
          <a:ln w="9525">
            <a:noFill/>
            <a:miter lim="800000"/>
            <a:headEnd/>
            <a:tailEnd/>
          </a:ln>
        </p:spPr>
        <p:txBody>
          <a:bodyPr wrap="square">
            <a:prstTxWarp prst="textNoShape">
              <a:avLst/>
            </a:prstTxWarp>
            <a:spAutoFit/>
          </a:bodyPr>
          <a:lstStyle/>
          <a:p>
            <a:r>
              <a:rPr lang="en-US" dirty="0"/>
              <a:t>BRANCH LENGTHS (e.g. shortest route) COME FROM A SUBSTITUTION MODEL</a:t>
            </a:r>
          </a:p>
          <a:p>
            <a:endParaRPr lang="en-US" dirty="0"/>
          </a:p>
          <a:p>
            <a:r>
              <a:rPr lang="en-US" dirty="0"/>
              <a:t>A SUBSTITUTION MODEL ADDS RESOLUTION!</a:t>
            </a:r>
          </a:p>
          <a:p>
            <a:endParaRPr lang="en-US" dirty="0"/>
          </a:p>
          <a:p>
            <a:r>
              <a:rPr lang="en-US" dirty="0"/>
              <a:t>Each possible solution has a likelihood and must be considered – ML is more complex, slower, but more accurate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2271835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724F-3379-E54A-8775-E4821303C649}"/>
              </a:ext>
            </a:extLst>
          </p:cNvPr>
          <p:cNvSpPr>
            <a:spLocks noGrp="1"/>
          </p:cNvSpPr>
          <p:nvPr>
            <p:ph type="title"/>
          </p:nvPr>
        </p:nvSpPr>
        <p:spPr>
          <a:xfrm>
            <a:off x="4639439" y="192762"/>
            <a:ext cx="3231203" cy="524868"/>
          </a:xfrm>
        </p:spPr>
        <p:txBody>
          <a:bodyPr>
            <a:normAutofit/>
          </a:bodyPr>
          <a:lstStyle/>
          <a:p>
            <a:pPr algn="ctr"/>
            <a:r>
              <a:rPr lang="en-US" sz="2400" dirty="0"/>
              <a:t>Substitution models</a:t>
            </a:r>
          </a:p>
        </p:txBody>
      </p:sp>
      <p:pic>
        <p:nvPicPr>
          <p:cNvPr id="4" name="Picture 35" descr="800px-BLOSUM62">
            <a:extLst>
              <a:ext uri="{FF2B5EF4-FFF2-40B4-BE49-F238E27FC236}">
                <a16:creationId xmlns:a16="http://schemas.microsoft.com/office/drawing/2014/main" id="{DC50292E-DBEA-4741-9C68-D6587DBD2A0B}"/>
              </a:ext>
            </a:extLst>
          </p:cNvPr>
          <p:cNvPicPr>
            <a:picLocks noChangeAspect="1" noChangeArrowheads="1"/>
          </p:cNvPicPr>
          <p:nvPr/>
        </p:nvPicPr>
        <p:blipFill>
          <a:blip r:embed="rId2"/>
          <a:srcRect/>
          <a:stretch>
            <a:fillRect/>
          </a:stretch>
        </p:blipFill>
        <p:spPr bwMode="auto">
          <a:xfrm>
            <a:off x="771640" y="1371797"/>
            <a:ext cx="4614421" cy="2543175"/>
          </a:xfrm>
          <a:prstGeom prst="rect">
            <a:avLst/>
          </a:prstGeom>
          <a:noFill/>
          <a:ln w="9525">
            <a:noFill/>
            <a:miter lim="800000"/>
            <a:headEnd/>
            <a:tailEnd/>
          </a:ln>
        </p:spPr>
      </p:pic>
      <p:sp>
        <p:nvSpPr>
          <p:cNvPr id="5" name="Text Box 5">
            <a:extLst>
              <a:ext uri="{FF2B5EF4-FFF2-40B4-BE49-F238E27FC236}">
                <a16:creationId xmlns:a16="http://schemas.microsoft.com/office/drawing/2014/main" id="{6D3E53C2-635B-BD44-804D-1ACE5D2D32F8}"/>
              </a:ext>
            </a:extLst>
          </p:cNvPr>
          <p:cNvSpPr txBox="1">
            <a:spLocks noChangeArrowheads="1"/>
          </p:cNvSpPr>
          <p:nvPr/>
        </p:nvSpPr>
        <p:spPr bwMode="auto">
          <a:xfrm>
            <a:off x="2302210" y="849599"/>
            <a:ext cx="1828800" cy="369332"/>
          </a:xfrm>
          <a:prstGeom prst="rect">
            <a:avLst/>
          </a:prstGeom>
          <a:noFill/>
          <a:ln w="9525">
            <a:noFill/>
            <a:miter lim="800000"/>
            <a:headEnd/>
            <a:tailEnd/>
          </a:ln>
        </p:spPr>
        <p:txBody>
          <a:bodyPr wrap="square">
            <a:prstTxWarp prst="textNoShape">
              <a:avLst/>
            </a:prstTxWarp>
            <a:spAutoFit/>
          </a:bodyPr>
          <a:lstStyle/>
          <a:p>
            <a:pPr algn="ctr"/>
            <a:r>
              <a:rPr lang="en-US" dirty="0"/>
              <a:t>Empirical</a:t>
            </a:r>
          </a:p>
        </p:txBody>
      </p:sp>
      <p:sp>
        <p:nvSpPr>
          <p:cNvPr id="6" name="TextBox 5">
            <a:extLst>
              <a:ext uri="{FF2B5EF4-FFF2-40B4-BE49-F238E27FC236}">
                <a16:creationId xmlns:a16="http://schemas.microsoft.com/office/drawing/2014/main" id="{2759A5F7-9621-0C48-B699-A4768EFC126A}"/>
              </a:ext>
            </a:extLst>
          </p:cNvPr>
          <p:cNvSpPr txBox="1"/>
          <p:nvPr/>
        </p:nvSpPr>
        <p:spPr>
          <a:xfrm>
            <a:off x="610453" y="4274928"/>
            <a:ext cx="5314789" cy="1477328"/>
          </a:xfrm>
          <a:prstGeom prst="rect">
            <a:avLst/>
          </a:prstGeom>
          <a:noFill/>
        </p:spPr>
        <p:txBody>
          <a:bodyPr wrap="square" rtlCol="0">
            <a:spAutoFit/>
          </a:bodyPr>
          <a:lstStyle/>
          <a:p>
            <a:r>
              <a:rPr lang="en-US" dirty="0" err="1"/>
              <a:t>ProtTest</a:t>
            </a:r>
            <a:r>
              <a:rPr lang="en-US" dirty="0"/>
              <a:t> 3: fast selection of best-fit models of protein evolution. Bioinformatics 27:1164-5.</a:t>
            </a:r>
          </a:p>
          <a:p>
            <a:endParaRPr lang="en-US" dirty="0"/>
          </a:p>
          <a:p>
            <a:r>
              <a:rPr lang="en-US" dirty="0" err="1"/>
              <a:t>jModelTest</a:t>
            </a:r>
            <a:r>
              <a:rPr lang="en-US" dirty="0"/>
              <a:t>: phylogenetic model averaging. Molecular Biology and Evolution 25: 1253-1256.</a:t>
            </a:r>
          </a:p>
        </p:txBody>
      </p:sp>
      <p:sp>
        <p:nvSpPr>
          <p:cNvPr id="9" name="Text Box 5">
            <a:extLst>
              <a:ext uri="{FF2B5EF4-FFF2-40B4-BE49-F238E27FC236}">
                <a16:creationId xmlns:a16="http://schemas.microsoft.com/office/drawing/2014/main" id="{F3AA7353-1221-D444-98A3-171F91CACA9E}"/>
              </a:ext>
            </a:extLst>
          </p:cNvPr>
          <p:cNvSpPr txBox="1">
            <a:spLocks noChangeArrowheads="1"/>
          </p:cNvSpPr>
          <p:nvPr/>
        </p:nvSpPr>
        <p:spPr bwMode="auto">
          <a:xfrm>
            <a:off x="8472305" y="805498"/>
            <a:ext cx="2057400" cy="369332"/>
          </a:xfrm>
          <a:prstGeom prst="rect">
            <a:avLst/>
          </a:prstGeom>
          <a:noFill/>
          <a:ln w="9525">
            <a:noFill/>
            <a:miter lim="800000"/>
            <a:headEnd/>
            <a:tailEnd/>
          </a:ln>
        </p:spPr>
        <p:txBody>
          <a:bodyPr wrap="square">
            <a:prstTxWarp prst="textNoShape">
              <a:avLst/>
            </a:prstTxWarp>
            <a:spAutoFit/>
          </a:bodyPr>
          <a:lstStyle/>
          <a:p>
            <a:r>
              <a:rPr lang="en-US" dirty="0"/>
              <a:t>Theoretical</a:t>
            </a:r>
          </a:p>
        </p:txBody>
      </p:sp>
      <p:grpSp>
        <p:nvGrpSpPr>
          <p:cNvPr id="35" name="Group 34">
            <a:extLst>
              <a:ext uri="{FF2B5EF4-FFF2-40B4-BE49-F238E27FC236}">
                <a16:creationId xmlns:a16="http://schemas.microsoft.com/office/drawing/2014/main" id="{C43533ED-05C9-0F4E-871F-015CE04927C9}"/>
              </a:ext>
            </a:extLst>
          </p:cNvPr>
          <p:cNvGrpSpPr/>
          <p:nvPr/>
        </p:nvGrpSpPr>
        <p:grpSpPr>
          <a:xfrm>
            <a:off x="6962471" y="1371797"/>
            <a:ext cx="3962400" cy="3216275"/>
            <a:chOff x="7124517" y="2154182"/>
            <a:chExt cx="3962400" cy="3216275"/>
          </a:xfrm>
        </p:grpSpPr>
        <p:sp>
          <p:nvSpPr>
            <p:cNvPr id="10" name="Rectangle 31">
              <a:extLst>
                <a:ext uri="{FF2B5EF4-FFF2-40B4-BE49-F238E27FC236}">
                  <a16:creationId xmlns:a16="http://schemas.microsoft.com/office/drawing/2014/main" id="{02B4D8F0-03E7-264A-B806-B50DDC199723}"/>
                </a:ext>
              </a:extLst>
            </p:cNvPr>
            <p:cNvSpPr>
              <a:spLocks noChangeArrowheads="1"/>
            </p:cNvSpPr>
            <p:nvPr/>
          </p:nvSpPr>
          <p:spPr bwMode="auto">
            <a:xfrm>
              <a:off x="7657917" y="2627258"/>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1" name="Rectangle 32">
              <a:extLst>
                <a:ext uri="{FF2B5EF4-FFF2-40B4-BE49-F238E27FC236}">
                  <a16:creationId xmlns:a16="http://schemas.microsoft.com/office/drawing/2014/main" id="{F6F19BA8-EE52-D14B-8018-C08C25DB2E23}"/>
                </a:ext>
              </a:extLst>
            </p:cNvPr>
            <p:cNvSpPr>
              <a:spLocks noChangeArrowheads="1"/>
            </p:cNvSpPr>
            <p:nvPr/>
          </p:nvSpPr>
          <p:spPr bwMode="auto">
            <a:xfrm>
              <a:off x="8572317" y="3313058"/>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2" name="Rectangle 33">
              <a:extLst>
                <a:ext uri="{FF2B5EF4-FFF2-40B4-BE49-F238E27FC236}">
                  <a16:creationId xmlns:a16="http://schemas.microsoft.com/office/drawing/2014/main" id="{117E8503-4161-A149-B119-C1D402F54EEB}"/>
                </a:ext>
              </a:extLst>
            </p:cNvPr>
            <p:cNvSpPr>
              <a:spLocks noChangeArrowheads="1"/>
            </p:cNvSpPr>
            <p:nvPr/>
          </p:nvSpPr>
          <p:spPr bwMode="auto">
            <a:xfrm>
              <a:off x="9410517" y="3998858"/>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3" name="Rectangle 34">
              <a:extLst>
                <a:ext uri="{FF2B5EF4-FFF2-40B4-BE49-F238E27FC236}">
                  <a16:creationId xmlns:a16="http://schemas.microsoft.com/office/drawing/2014/main" id="{75C86EC8-014C-0945-A6F7-698D7E2E6E94}"/>
                </a:ext>
              </a:extLst>
            </p:cNvPr>
            <p:cNvSpPr>
              <a:spLocks noChangeArrowheads="1"/>
            </p:cNvSpPr>
            <p:nvPr/>
          </p:nvSpPr>
          <p:spPr bwMode="auto">
            <a:xfrm>
              <a:off x="10248717" y="4684657"/>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4" name="Rectangle 35">
              <a:extLst>
                <a:ext uri="{FF2B5EF4-FFF2-40B4-BE49-F238E27FC236}">
                  <a16:creationId xmlns:a16="http://schemas.microsoft.com/office/drawing/2014/main" id="{8C1C9C2C-7225-E747-B101-8A546026D7AB}"/>
                </a:ext>
              </a:extLst>
            </p:cNvPr>
            <p:cNvSpPr>
              <a:spLocks noChangeArrowheads="1"/>
            </p:cNvSpPr>
            <p:nvPr/>
          </p:nvSpPr>
          <p:spPr bwMode="auto">
            <a:xfrm>
              <a:off x="7657917" y="2627257"/>
              <a:ext cx="34290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5" name="Rectangle 36">
              <a:extLst>
                <a:ext uri="{FF2B5EF4-FFF2-40B4-BE49-F238E27FC236}">
                  <a16:creationId xmlns:a16="http://schemas.microsoft.com/office/drawing/2014/main" id="{5EB47BBB-F6F6-2D41-BBAB-09229472373C}"/>
                </a:ext>
              </a:extLst>
            </p:cNvPr>
            <p:cNvSpPr>
              <a:spLocks noChangeArrowheads="1"/>
            </p:cNvSpPr>
            <p:nvPr/>
          </p:nvSpPr>
          <p:spPr bwMode="auto">
            <a:xfrm>
              <a:off x="7657917" y="3998857"/>
              <a:ext cx="3429000" cy="1371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6" name="Rectangle 37">
              <a:extLst>
                <a:ext uri="{FF2B5EF4-FFF2-40B4-BE49-F238E27FC236}">
                  <a16:creationId xmlns:a16="http://schemas.microsoft.com/office/drawing/2014/main" id="{01594126-7BA1-864E-910C-2B3366F78887}"/>
                </a:ext>
              </a:extLst>
            </p:cNvPr>
            <p:cNvSpPr>
              <a:spLocks noChangeArrowheads="1"/>
            </p:cNvSpPr>
            <p:nvPr/>
          </p:nvSpPr>
          <p:spPr bwMode="auto">
            <a:xfrm>
              <a:off x="9410517" y="2627257"/>
              <a:ext cx="1676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7" name="Rectangle 38">
              <a:extLst>
                <a:ext uri="{FF2B5EF4-FFF2-40B4-BE49-F238E27FC236}">
                  <a16:creationId xmlns:a16="http://schemas.microsoft.com/office/drawing/2014/main" id="{1C3C72E8-51B0-1F4C-B978-8CD90EF8F39C}"/>
                </a:ext>
              </a:extLst>
            </p:cNvPr>
            <p:cNvSpPr>
              <a:spLocks noChangeArrowheads="1"/>
            </p:cNvSpPr>
            <p:nvPr/>
          </p:nvSpPr>
          <p:spPr bwMode="auto">
            <a:xfrm>
              <a:off x="7657917" y="26272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8" name="Rectangle 39">
              <a:extLst>
                <a:ext uri="{FF2B5EF4-FFF2-40B4-BE49-F238E27FC236}">
                  <a16:creationId xmlns:a16="http://schemas.microsoft.com/office/drawing/2014/main" id="{1EAF491C-BADF-BC4F-98AF-AB7D38494311}"/>
                </a:ext>
              </a:extLst>
            </p:cNvPr>
            <p:cNvSpPr>
              <a:spLocks noChangeArrowheads="1"/>
            </p:cNvSpPr>
            <p:nvPr/>
          </p:nvSpPr>
          <p:spPr bwMode="auto">
            <a:xfrm>
              <a:off x="7657917" y="46846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9" name="Rectangle 40">
              <a:extLst>
                <a:ext uri="{FF2B5EF4-FFF2-40B4-BE49-F238E27FC236}">
                  <a16:creationId xmlns:a16="http://schemas.microsoft.com/office/drawing/2014/main" id="{5FBF58D1-90EB-C842-820E-9C69C8D02CA4}"/>
                </a:ext>
              </a:extLst>
            </p:cNvPr>
            <p:cNvSpPr>
              <a:spLocks noChangeArrowheads="1"/>
            </p:cNvSpPr>
            <p:nvPr/>
          </p:nvSpPr>
          <p:spPr bwMode="auto">
            <a:xfrm>
              <a:off x="7657917" y="2627257"/>
              <a:ext cx="914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20" name="Rectangle 41">
              <a:extLst>
                <a:ext uri="{FF2B5EF4-FFF2-40B4-BE49-F238E27FC236}">
                  <a16:creationId xmlns:a16="http://schemas.microsoft.com/office/drawing/2014/main" id="{2BBFFF10-7A46-CE4D-B62D-37DA186A3EE4}"/>
                </a:ext>
              </a:extLst>
            </p:cNvPr>
            <p:cNvSpPr>
              <a:spLocks noChangeArrowheads="1"/>
            </p:cNvSpPr>
            <p:nvPr/>
          </p:nvSpPr>
          <p:spPr bwMode="auto">
            <a:xfrm>
              <a:off x="9410517" y="2627257"/>
              <a:ext cx="8382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21" name="Text Box 42">
              <a:extLst>
                <a:ext uri="{FF2B5EF4-FFF2-40B4-BE49-F238E27FC236}">
                  <a16:creationId xmlns:a16="http://schemas.microsoft.com/office/drawing/2014/main" id="{81B6129A-7E6E-7B49-8888-3A4B0C9E4DDD}"/>
                </a:ext>
              </a:extLst>
            </p:cNvPr>
            <p:cNvSpPr txBox="1">
              <a:spLocks noChangeArrowheads="1"/>
            </p:cNvSpPr>
            <p:nvPr/>
          </p:nvSpPr>
          <p:spPr bwMode="auto">
            <a:xfrm>
              <a:off x="7870642" y="2154182"/>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22" name="Text Box 43">
              <a:extLst>
                <a:ext uri="{FF2B5EF4-FFF2-40B4-BE49-F238E27FC236}">
                  <a16:creationId xmlns:a16="http://schemas.microsoft.com/office/drawing/2014/main" id="{2F17AEB8-45E3-E849-AC5A-B32797F8D730}"/>
                </a:ext>
              </a:extLst>
            </p:cNvPr>
            <p:cNvSpPr txBox="1">
              <a:spLocks noChangeArrowheads="1"/>
            </p:cNvSpPr>
            <p:nvPr/>
          </p:nvSpPr>
          <p:spPr bwMode="auto">
            <a:xfrm>
              <a:off x="8794567" y="21700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23" name="Text Box 44">
              <a:extLst>
                <a:ext uri="{FF2B5EF4-FFF2-40B4-BE49-F238E27FC236}">
                  <a16:creationId xmlns:a16="http://schemas.microsoft.com/office/drawing/2014/main" id="{47393299-0EA0-8546-9479-8B203E2CE789}"/>
                </a:ext>
              </a:extLst>
            </p:cNvPr>
            <p:cNvSpPr txBox="1">
              <a:spLocks noChangeArrowheads="1"/>
            </p:cNvSpPr>
            <p:nvPr/>
          </p:nvSpPr>
          <p:spPr bwMode="auto">
            <a:xfrm>
              <a:off x="7124517" y="41512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24" name="Text Box 45">
              <a:extLst>
                <a:ext uri="{FF2B5EF4-FFF2-40B4-BE49-F238E27FC236}">
                  <a16:creationId xmlns:a16="http://schemas.microsoft.com/office/drawing/2014/main" id="{05F4BBAB-D7DD-064E-A0C0-38C8DA03BF67}"/>
                </a:ext>
              </a:extLst>
            </p:cNvPr>
            <p:cNvSpPr txBox="1">
              <a:spLocks noChangeArrowheads="1"/>
            </p:cNvSpPr>
            <p:nvPr/>
          </p:nvSpPr>
          <p:spPr bwMode="auto">
            <a:xfrm>
              <a:off x="10529705" y="2170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25" name="Text Box 46">
              <a:extLst>
                <a:ext uri="{FF2B5EF4-FFF2-40B4-BE49-F238E27FC236}">
                  <a16:creationId xmlns:a16="http://schemas.microsoft.com/office/drawing/2014/main" id="{5005CBD8-EEAA-3A43-A212-F62DC7AEB0AE}"/>
                </a:ext>
              </a:extLst>
            </p:cNvPr>
            <p:cNvSpPr txBox="1">
              <a:spLocks noChangeArrowheads="1"/>
            </p:cNvSpPr>
            <p:nvPr/>
          </p:nvSpPr>
          <p:spPr bwMode="auto">
            <a:xfrm>
              <a:off x="7124517" y="2779657"/>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26" name="Text Box 47">
              <a:extLst>
                <a:ext uri="{FF2B5EF4-FFF2-40B4-BE49-F238E27FC236}">
                  <a16:creationId xmlns:a16="http://schemas.microsoft.com/office/drawing/2014/main" id="{D6BE6451-C719-BD4F-B57F-F69996E7045C}"/>
                </a:ext>
              </a:extLst>
            </p:cNvPr>
            <p:cNvSpPr txBox="1">
              <a:spLocks noChangeArrowheads="1"/>
            </p:cNvSpPr>
            <p:nvPr/>
          </p:nvSpPr>
          <p:spPr bwMode="auto">
            <a:xfrm>
              <a:off x="7124517" y="34654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27" name="Text Box 48">
              <a:extLst>
                <a:ext uri="{FF2B5EF4-FFF2-40B4-BE49-F238E27FC236}">
                  <a16:creationId xmlns:a16="http://schemas.microsoft.com/office/drawing/2014/main" id="{C0096B45-7C27-7047-AA15-64CE71FEFF6D}"/>
                </a:ext>
              </a:extLst>
            </p:cNvPr>
            <p:cNvSpPr txBox="1">
              <a:spLocks noChangeArrowheads="1"/>
            </p:cNvSpPr>
            <p:nvPr/>
          </p:nvSpPr>
          <p:spPr bwMode="auto">
            <a:xfrm>
              <a:off x="9639117" y="21700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28" name="Text Box 49">
              <a:extLst>
                <a:ext uri="{FF2B5EF4-FFF2-40B4-BE49-F238E27FC236}">
                  <a16:creationId xmlns:a16="http://schemas.microsoft.com/office/drawing/2014/main" id="{E3D52C0D-DD06-CA40-8A72-91AC5B96CF22}"/>
                </a:ext>
              </a:extLst>
            </p:cNvPr>
            <p:cNvSpPr txBox="1">
              <a:spLocks noChangeArrowheads="1"/>
            </p:cNvSpPr>
            <p:nvPr/>
          </p:nvSpPr>
          <p:spPr bwMode="auto">
            <a:xfrm>
              <a:off x="7124517" y="4837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29" name="Text Box 50">
              <a:extLst>
                <a:ext uri="{FF2B5EF4-FFF2-40B4-BE49-F238E27FC236}">
                  <a16:creationId xmlns:a16="http://schemas.microsoft.com/office/drawing/2014/main" id="{C556213B-7E55-EF4B-AB1B-A688D7B32837}"/>
                </a:ext>
              </a:extLst>
            </p:cNvPr>
            <p:cNvSpPr txBox="1">
              <a:spLocks noChangeArrowheads="1"/>
            </p:cNvSpPr>
            <p:nvPr/>
          </p:nvSpPr>
          <p:spPr bwMode="auto">
            <a:xfrm>
              <a:off x="8592956" y="2774895"/>
              <a:ext cx="69121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30" name="Text Box 51">
              <a:extLst>
                <a:ext uri="{FF2B5EF4-FFF2-40B4-BE49-F238E27FC236}">
                  <a16:creationId xmlns:a16="http://schemas.microsoft.com/office/drawing/2014/main" id="{BC4B30B1-AB1C-C143-B09B-A44610B9E885}"/>
                </a:ext>
              </a:extLst>
            </p:cNvPr>
            <p:cNvSpPr txBox="1">
              <a:spLocks noChangeArrowheads="1"/>
            </p:cNvSpPr>
            <p:nvPr/>
          </p:nvSpPr>
          <p:spPr bwMode="auto">
            <a:xfrm>
              <a:off x="9431156" y="2774895"/>
              <a:ext cx="70256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31" name="Text Box 52">
              <a:extLst>
                <a:ext uri="{FF2B5EF4-FFF2-40B4-BE49-F238E27FC236}">
                  <a16:creationId xmlns:a16="http://schemas.microsoft.com/office/drawing/2014/main" id="{D16B293D-F73C-A34B-901F-3D6DF61338AF}"/>
                </a:ext>
              </a:extLst>
            </p:cNvPr>
            <p:cNvSpPr txBox="1">
              <a:spLocks noChangeArrowheads="1"/>
            </p:cNvSpPr>
            <p:nvPr/>
          </p:nvSpPr>
          <p:spPr bwMode="auto">
            <a:xfrm>
              <a:off x="9431155" y="3460695"/>
              <a:ext cx="70243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32" name="Text Box 53">
              <a:extLst>
                <a:ext uri="{FF2B5EF4-FFF2-40B4-BE49-F238E27FC236}">
                  <a16:creationId xmlns:a16="http://schemas.microsoft.com/office/drawing/2014/main" id="{55831689-3B44-6E47-B1F7-D2FC8C0094B7}"/>
                </a:ext>
              </a:extLst>
            </p:cNvPr>
            <p:cNvSpPr txBox="1">
              <a:spLocks noChangeArrowheads="1"/>
            </p:cNvSpPr>
            <p:nvPr/>
          </p:nvSpPr>
          <p:spPr bwMode="auto">
            <a:xfrm>
              <a:off x="10269356" y="2774895"/>
              <a:ext cx="658257"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33" name="Text Box 54">
              <a:extLst>
                <a:ext uri="{FF2B5EF4-FFF2-40B4-BE49-F238E27FC236}">
                  <a16:creationId xmlns:a16="http://schemas.microsoft.com/office/drawing/2014/main" id="{50712FC2-6479-0641-A32C-65663F6B4A2F}"/>
                </a:ext>
              </a:extLst>
            </p:cNvPr>
            <p:cNvSpPr txBox="1">
              <a:spLocks noChangeArrowheads="1"/>
            </p:cNvSpPr>
            <p:nvPr/>
          </p:nvSpPr>
          <p:spPr bwMode="auto">
            <a:xfrm>
              <a:off x="10248718" y="3460695"/>
              <a:ext cx="66133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34" name="Text Box 55">
              <a:extLst>
                <a:ext uri="{FF2B5EF4-FFF2-40B4-BE49-F238E27FC236}">
                  <a16:creationId xmlns:a16="http://schemas.microsoft.com/office/drawing/2014/main" id="{07682A2B-14BB-CA43-BD13-F846E96FFA05}"/>
                </a:ext>
              </a:extLst>
            </p:cNvPr>
            <p:cNvSpPr txBox="1">
              <a:spLocks noChangeArrowheads="1"/>
            </p:cNvSpPr>
            <p:nvPr/>
          </p:nvSpPr>
          <p:spPr bwMode="auto">
            <a:xfrm>
              <a:off x="10269355" y="4146495"/>
              <a:ext cx="62087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grpSp>
      <p:sp>
        <p:nvSpPr>
          <p:cNvPr id="36" name="TextBox 35">
            <a:extLst>
              <a:ext uri="{FF2B5EF4-FFF2-40B4-BE49-F238E27FC236}">
                <a16:creationId xmlns:a16="http://schemas.microsoft.com/office/drawing/2014/main" id="{23E3ABFE-6606-1648-8045-FFA121526FDA}"/>
              </a:ext>
            </a:extLst>
          </p:cNvPr>
          <p:cNvSpPr txBox="1"/>
          <p:nvPr/>
        </p:nvSpPr>
        <p:spPr>
          <a:xfrm>
            <a:off x="6962470" y="4826643"/>
            <a:ext cx="5063625" cy="1200329"/>
          </a:xfrm>
          <a:prstGeom prst="rect">
            <a:avLst/>
          </a:prstGeom>
          <a:noFill/>
        </p:spPr>
        <p:txBody>
          <a:bodyPr wrap="square" rtlCol="0">
            <a:spAutoFit/>
          </a:bodyPr>
          <a:lstStyle/>
          <a:p>
            <a:r>
              <a:rPr lang="en-US" dirty="0"/>
              <a:t>Estimation based on the following parameters</a:t>
            </a:r>
          </a:p>
          <a:p>
            <a:pPr marL="285750" indent="-285750">
              <a:buFont typeface="Arial" panose="020B0604020202020204" pitchFamily="34" charset="0"/>
              <a:buChar char="•"/>
            </a:pPr>
            <a:r>
              <a:rPr lang="en-US" dirty="0"/>
              <a:t>A measure of mutation rates</a:t>
            </a:r>
          </a:p>
          <a:p>
            <a:pPr marL="285750" indent="-285750">
              <a:buFont typeface="Arial" panose="020B0604020202020204" pitchFamily="34" charset="0"/>
              <a:buChar char="•"/>
            </a:pPr>
            <a:r>
              <a:rPr lang="en-US" dirty="0"/>
              <a:t>The relative amount of each base available</a:t>
            </a:r>
          </a:p>
          <a:p>
            <a:pPr marL="285750" indent="-285750">
              <a:buFont typeface="Arial" panose="020B0604020202020204" pitchFamily="34" charset="0"/>
              <a:buChar char="•"/>
            </a:pPr>
            <a:r>
              <a:rPr lang="en-US" dirty="0"/>
              <a:t>Bias</a:t>
            </a:r>
          </a:p>
        </p:txBody>
      </p:sp>
    </p:spTree>
    <p:extLst>
      <p:ext uri="{BB962C8B-B14F-4D97-AF65-F5344CB8AC3E}">
        <p14:creationId xmlns:p14="http://schemas.microsoft.com/office/powerpoint/2010/main" val="3371771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724F-3379-E54A-8775-E4821303C649}"/>
              </a:ext>
            </a:extLst>
          </p:cNvPr>
          <p:cNvSpPr>
            <a:spLocks noGrp="1"/>
          </p:cNvSpPr>
          <p:nvPr>
            <p:ph type="title"/>
          </p:nvPr>
        </p:nvSpPr>
        <p:spPr>
          <a:xfrm>
            <a:off x="4639439" y="192762"/>
            <a:ext cx="3231203" cy="524868"/>
          </a:xfrm>
        </p:spPr>
        <p:txBody>
          <a:bodyPr>
            <a:normAutofit/>
          </a:bodyPr>
          <a:lstStyle/>
          <a:p>
            <a:pPr algn="ctr"/>
            <a:r>
              <a:rPr lang="en-US" sz="2400" dirty="0"/>
              <a:t>Substitution models</a:t>
            </a:r>
          </a:p>
        </p:txBody>
      </p:sp>
      <p:pic>
        <p:nvPicPr>
          <p:cNvPr id="4" name="Picture 35" descr="800px-BLOSUM62">
            <a:extLst>
              <a:ext uri="{FF2B5EF4-FFF2-40B4-BE49-F238E27FC236}">
                <a16:creationId xmlns:a16="http://schemas.microsoft.com/office/drawing/2014/main" id="{DC50292E-DBEA-4741-9C68-D6587DBD2A0B}"/>
              </a:ext>
            </a:extLst>
          </p:cNvPr>
          <p:cNvPicPr>
            <a:picLocks noChangeAspect="1" noChangeArrowheads="1"/>
          </p:cNvPicPr>
          <p:nvPr/>
        </p:nvPicPr>
        <p:blipFill>
          <a:blip r:embed="rId2"/>
          <a:srcRect/>
          <a:stretch>
            <a:fillRect/>
          </a:stretch>
        </p:blipFill>
        <p:spPr bwMode="auto">
          <a:xfrm>
            <a:off x="771640" y="1371797"/>
            <a:ext cx="4614421" cy="2543175"/>
          </a:xfrm>
          <a:prstGeom prst="rect">
            <a:avLst/>
          </a:prstGeom>
          <a:noFill/>
          <a:ln w="9525">
            <a:noFill/>
            <a:miter lim="800000"/>
            <a:headEnd/>
            <a:tailEnd/>
          </a:ln>
        </p:spPr>
      </p:pic>
      <p:sp>
        <p:nvSpPr>
          <p:cNvPr id="5" name="Text Box 5">
            <a:extLst>
              <a:ext uri="{FF2B5EF4-FFF2-40B4-BE49-F238E27FC236}">
                <a16:creationId xmlns:a16="http://schemas.microsoft.com/office/drawing/2014/main" id="{6D3E53C2-635B-BD44-804D-1ACE5D2D32F8}"/>
              </a:ext>
            </a:extLst>
          </p:cNvPr>
          <p:cNvSpPr txBox="1">
            <a:spLocks noChangeArrowheads="1"/>
          </p:cNvSpPr>
          <p:nvPr/>
        </p:nvSpPr>
        <p:spPr bwMode="auto">
          <a:xfrm>
            <a:off x="2302210" y="849599"/>
            <a:ext cx="1828800" cy="369332"/>
          </a:xfrm>
          <a:prstGeom prst="rect">
            <a:avLst/>
          </a:prstGeom>
          <a:noFill/>
          <a:ln w="9525">
            <a:noFill/>
            <a:miter lim="800000"/>
            <a:headEnd/>
            <a:tailEnd/>
          </a:ln>
        </p:spPr>
        <p:txBody>
          <a:bodyPr wrap="square">
            <a:prstTxWarp prst="textNoShape">
              <a:avLst/>
            </a:prstTxWarp>
            <a:spAutoFit/>
          </a:bodyPr>
          <a:lstStyle/>
          <a:p>
            <a:pPr algn="ctr"/>
            <a:r>
              <a:rPr lang="en-US" dirty="0"/>
              <a:t>Empirical</a:t>
            </a:r>
          </a:p>
        </p:txBody>
      </p:sp>
      <p:sp>
        <p:nvSpPr>
          <p:cNvPr id="9" name="Text Box 5">
            <a:extLst>
              <a:ext uri="{FF2B5EF4-FFF2-40B4-BE49-F238E27FC236}">
                <a16:creationId xmlns:a16="http://schemas.microsoft.com/office/drawing/2014/main" id="{F3AA7353-1221-D444-98A3-171F91CACA9E}"/>
              </a:ext>
            </a:extLst>
          </p:cNvPr>
          <p:cNvSpPr txBox="1">
            <a:spLocks noChangeArrowheads="1"/>
          </p:cNvSpPr>
          <p:nvPr/>
        </p:nvSpPr>
        <p:spPr bwMode="auto">
          <a:xfrm>
            <a:off x="8472305" y="805498"/>
            <a:ext cx="2057400" cy="369332"/>
          </a:xfrm>
          <a:prstGeom prst="rect">
            <a:avLst/>
          </a:prstGeom>
          <a:noFill/>
          <a:ln w="9525">
            <a:noFill/>
            <a:miter lim="800000"/>
            <a:headEnd/>
            <a:tailEnd/>
          </a:ln>
        </p:spPr>
        <p:txBody>
          <a:bodyPr wrap="square">
            <a:prstTxWarp prst="textNoShape">
              <a:avLst/>
            </a:prstTxWarp>
            <a:spAutoFit/>
          </a:bodyPr>
          <a:lstStyle/>
          <a:p>
            <a:r>
              <a:rPr lang="en-US" dirty="0"/>
              <a:t>Theoretical</a:t>
            </a:r>
          </a:p>
        </p:txBody>
      </p:sp>
      <p:grpSp>
        <p:nvGrpSpPr>
          <p:cNvPr id="35" name="Group 34">
            <a:extLst>
              <a:ext uri="{FF2B5EF4-FFF2-40B4-BE49-F238E27FC236}">
                <a16:creationId xmlns:a16="http://schemas.microsoft.com/office/drawing/2014/main" id="{C43533ED-05C9-0F4E-871F-015CE04927C9}"/>
              </a:ext>
            </a:extLst>
          </p:cNvPr>
          <p:cNvGrpSpPr/>
          <p:nvPr/>
        </p:nvGrpSpPr>
        <p:grpSpPr>
          <a:xfrm>
            <a:off x="6962471" y="1371797"/>
            <a:ext cx="3962400" cy="3216275"/>
            <a:chOff x="7124517" y="2154182"/>
            <a:chExt cx="3962400" cy="3216275"/>
          </a:xfrm>
        </p:grpSpPr>
        <p:sp>
          <p:nvSpPr>
            <p:cNvPr id="10" name="Rectangle 31">
              <a:extLst>
                <a:ext uri="{FF2B5EF4-FFF2-40B4-BE49-F238E27FC236}">
                  <a16:creationId xmlns:a16="http://schemas.microsoft.com/office/drawing/2014/main" id="{02B4D8F0-03E7-264A-B806-B50DDC199723}"/>
                </a:ext>
              </a:extLst>
            </p:cNvPr>
            <p:cNvSpPr>
              <a:spLocks noChangeArrowheads="1"/>
            </p:cNvSpPr>
            <p:nvPr/>
          </p:nvSpPr>
          <p:spPr bwMode="auto">
            <a:xfrm>
              <a:off x="7657917" y="2627258"/>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1" name="Rectangle 32">
              <a:extLst>
                <a:ext uri="{FF2B5EF4-FFF2-40B4-BE49-F238E27FC236}">
                  <a16:creationId xmlns:a16="http://schemas.microsoft.com/office/drawing/2014/main" id="{F6F19BA8-EE52-D14B-8018-C08C25DB2E23}"/>
                </a:ext>
              </a:extLst>
            </p:cNvPr>
            <p:cNvSpPr>
              <a:spLocks noChangeArrowheads="1"/>
            </p:cNvSpPr>
            <p:nvPr/>
          </p:nvSpPr>
          <p:spPr bwMode="auto">
            <a:xfrm>
              <a:off x="8572317" y="3313058"/>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2" name="Rectangle 33">
              <a:extLst>
                <a:ext uri="{FF2B5EF4-FFF2-40B4-BE49-F238E27FC236}">
                  <a16:creationId xmlns:a16="http://schemas.microsoft.com/office/drawing/2014/main" id="{117E8503-4161-A149-B119-C1D402F54EEB}"/>
                </a:ext>
              </a:extLst>
            </p:cNvPr>
            <p:cNvSpPr>
              <a:spLocks noChangeArrowheads="1"/>
            </p:cNvSpPr>
            <p:nvPr/>
          </p:nvSpPr>
          <p:spPr bwMode="auto">
            <a:xfrm>
              <a:off x="9410517" y="3998858"/>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3" name="Rectangle 34">
              <a:extLst>
                <a:ext uri="{FF2B5EF4-FFF2-40B4-BE49-F238E27FC236}">
                  <a16:creationId xmlns:a16="http://schemas.microsoft.com/office/drawing/2014/main" id="{75C86EC8-014C-0945-A6F7-698D7E2E6E94}"/>
                </a:ext>
              </a:extLst>
            </p:cNvPr>
            <p:cNvSpPr>
              <a:spLocks noChangeArrowheads="1"/>
            </p:cNvSpPr>
            <p:nvPr/>
          </p:nvSpPr>
          <p:spPr bwMode="auto">
            <a:xfrm>
              <a:off x="10248717" y="4684657"/>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4" name="Rectangle 35">
              <a:extLst>
                <a:ext uri="{FF2B5EF4-FFF2-40B4-BE49-F238E27FC236}">
                  <a16:creationId xmlns:a16="http://schemas.microsoft.com/office/drawing/2014/main" id="{8C1C9C2C-7225-E747-B101-8A546026D7AB}"/>
                </a:ext>
              </a:extLst>
            </p:cNvPr>
            <p:cNvSpPr>
              <a:spLocks noChangeArrowheads="1"/>
            </p:cNvSpPr>
            <p:nvPr/>
          </p:nvSpPr>
          <p:spPr bwMode="auto">
            <a:xfrm>
              <a:off x="7657917" y="2627257"/>
              <a:ext cx="34290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5" name="Rectangle 36">
              <a:extLst>
                <a:ext uri="{FF2B5EF4-FFF2-40B4-BE49-F238E27FC236}">
                  <a16:creationId xmlns:a16="http://schemas.microsoft.com/office/drawing/2014/main" id="{5EB47BBB-F6F6-2D41-BBAB-09229472373C}"/>
                </a:ext>
              </a:extLst>
            </p:cNvPr>
            <p:cNvSpPr>
              <a:spLocks noChangeArrowheads="1"/>
            </p:cNvSpPr>
            <p:nvPr/>
          </p:nvSpPr>
          <p:spPr bwMode="auto">
            <a:xfrm>
              <a:off x="7657917" y="3998857"/>
              <a:ext cx="3429000" cy="1371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6" name="Rectangle 37">
              <a:extLst>
                <a:ext uri="{FF2B5EF4-FFF2-40B4-BE49-F238E27FC236}">
                  <a16:creationId xmlns:a16="http://schemas.microsoft.com/office/drawing/2014/main" id="{01594126-7BA1-864E-910C-2B3366F78887}"/>
                </a:ext>
              </a:extLst>
            </p:cNvPr>
            <p:cNvSpPr>
              <a:spLocks noChangeArrowheads="1"/>
            </p:cNvSpPr>
            <p:nvPr/>
          </p:nvSpPr>
          <p:spPr bwMode="auto">
            <a:xfrm>
              <a:off x="9410517" y="2627257"/>
              <a:ext cx="1676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7" name="Rectangle 38">
              <a:extLst>
                <a:ext uri="{FF2B5EF4-FFF2-40B4-BE49-F238E27FC236}">
                  <a16:creationId xmlns:a16="http://schemas.microsoft.com/office/drawing/2014/main" id="{1C3C72E8-51B0-1F4C-B978-8CD90EF8F39C}"/>
                </a:ext>
              </a:extLst>
            </p:cNvPr>
            <p:cNvSpPr>
              <a:spLocks noChangeArrowheads="1"/>
            </p:cNvSpPr>
            <p:nvPr/>
          </p:nvSpPr>
          <p:spPr bwMode="auto">
            <a:xfrm>
              <a:off x="7657917" y="26272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8" name="Rectangle 39">
              <a:extLst>
                <a:ext uri="{FF2B5EF4-FFF2-40B4-BE49-F238E27FC236}">
                  <a16:creationId xmlns:a16="http://schemas.microsoft.com/office/drawing/2014/main" id="{1EAF491C-BADF-BC4F-98AF-AB7D38494311}"/>
                </a:ext>
              </a:extLst>
            </p:cNvPr>
            <p:cNvSpPr>
              <a:spLocks noChangeArrowheads="1"/>
            </p:cNvSpPr>
            <p:nvPr/>
          </p:nvSpPr>
          <p:spPr bwMode="auto">
            <a:xfrm>
              <a:off x="7657917" y="46846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9" name="Rectangle 40">
              <a:extLst>
                <a:ext uri="{FF2B5EF4-FFF2-40B4-BE49-F238E27FC236}">
                  <a16:creationId xmlns:a16="http://schemas.microsoft.com/office/drawing/2014/main" id="{5FBF58D1-90EB-C842-820E-9C69C8D02CA4}"/>
                </a:ext>
              </a:extLst>
            </p:cNvPr>
            <p:cNvSpPr>
              <a:spLocks noChangeArrowheads="1"/>
            </p:cNvSpPr>
            <p:nvPr/>
          </p:nvSpPr>
          <p:spPr bwMode="auto">
            <a:xfrm>
              <a:off x="7657917" y="2627257"/>
              <a:ext cx="914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20" name="Rectangle 41">
              <a:extLst>
                <a:ext uri="{FF2B5EF4-FFF2-40B4-BE49-F238E27FC236}">
                  <a16:creationId xmlns:a16="http://schemas.microsoft.com/office/drawing/2014/main" id="{2BBFFF10-7A46-CE4D-B62D-37DA186A3EE4}"/>
                </a:ext>
              </a:extLst>
            </p:cNvPr>
            <p:cNvSpPr>
              <a:spLocks noChangeArrowheads="1"/>
            </p:cNvSpPr>
            <p:nvPr/>
          </p:nvSpPr>
          <p:spPr bwMode="auto">
            <a:xfrm>
              <a:off x="9410517" y="2627257"/>
              <a:ext cx="8382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21" name="Text Box 42">
              <a:extLst>
                <a:ext uri="{FF2B5EF4-FFF2-40B4-BE49-F238E27FC236}">
                  <a16:creationId xmlns:a16="http://schemas.microsoft.com/office/drawing/2014/main" id="{81B6129A-7E6E-7B49-8888-3A4B0C9E4DDD}"/>
                </a:ext>
              </a:extLst>
            </p:cNvPr>
            <p:cNvSpPr txBox="1">
              <a:spLocks noChangeArrowheads="1"/>
            </p:cNvSpPr>
            <p:nvPr/>
          </p:nvSpPr>
          <p:spPr bwMode="auto">
            <a:xfrm>
              <a:off x="7870642" y="2154182"/>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22" name="Text Box 43">
              <a:extLst>
                <a:ext uri="{FF2B5EF4-FFF2-40B4-BE49-F238E27FC236}">
                  <a16:creationId xmlns:a16="http://schemas.microsoft.com/office/drawing/2014/main" id="{2F17AEB8-45E3-E849-AC5A-B32797F8D730}"/>
                </a:ext>
              </a:extLst>
            </p:cNvPr>
            <p:cNvSpPr txBox="1">
              <a:spLocks noChangeArrowheads="1"/>
            </p:cNvSpPr>
            <p:nvPr/>
          </p:nvSpPr>
          <p:spPr bwMode="auto">
            <a:xfrm>
              <a:off x="8794567" y="21700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23" name="Text Box 44">
              <a:extLst>
                <a:ext uri="{FF2B5EF4-FFF2-40B4-BE49-F238E27FC236}">
                  <a16:creationId xmlns:a16="http://schemas.microsoft.com/office/drawing/2014/main" id="{47393299-0EA0-8546-9479-8B203E2CE789}"/>
                </a:ext>
              </a:extLst>
            </p:cNvPr>
            <p:cNvSpPr txBox="1">
              <a:spLocks noChangeArrowheads="1"/>
            </p:cNvSpPr>
            <p:nvPr/>
          </p:nvSpPr>
          <p:spPr bwMode="auto">
            <a:xfrm>
              <a:off x="7124517" y="41512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24" name="Text Box 45">
              <a:extLst>
                <a:ext uri="{FF2B5EF4-FFF2-40B4-BE49-F238E27FC236}">
                  <a16:creationId xmlns:a16="http://schemas.microsoft.com/office/drawing/2014/main" id="{05F4BBAB-D7DD-064E-A0C0-38C8DA03BF67}"/>
                </a:ext>
              </a:extLst>
            </p:cNvPr>
            <p:cNvSpPr txBox="1">
              <a:spLocks noChangeArrowheads="1"/>
            </p:cNvSpPr>
            <p:nvPr/>
          </p:nvSpPr>
          <p:spPr bwMode="auto">
            <a:xfrm>
              <a:off x="10529705" y="2170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25" name="Text Box 46">
              <a:extLst>
                <a:ext uri="{FF2B5EF4-FFF2-40B4-BE49-F238E27FC236}">
                  <a16:creationId xmlns:a16="http://schemas.microsoft.com/office/drawing/2014/main" id="{5005CBD8-EEAA-3A43-A212-F62DC7AEB0AE}"/>
                </a:ext>
              </a:extLst>
            </p:cNvPr>
            <p:cNvSpPr txBox="1">
              <a:spLocks noChangeArrowheads="1"/>
            </p:cNvSpPr>
            <p:nvPr/>
          </p:nvSpPr>
          <p:spPr bwMode="auto">
            <a:xfrm>
              <a:off x="7124517" y="2779657"/>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26" name="Text Box 47">
              <a:extLst>
                <a:ext uri="{FF2B5EF4-FFF2-40B4-BE49-F238E27FC236}">
                  <a16:creationId xmlns:a16="http://schemas.microsoft.com/office/drawing/2014/main" id="{D6BE6451-C719-BD4F-B57F-F69996E7045C}"/>
                </a:ext>
              </a:extLst>
            </p:cNvPr>
            <p:cNvSpPr txBox="1">
              <a:spLocks noChangeArrowheads="1"/>
            </p:cNvSpPr>
            <p:nvPr/>
          </p:nvSpPr>
          <p:spPr bwMode="auto">
            <a:xfrm>
              <a:off x="7124517" y="34654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27" name="Text Box 48">
              <a:extLst>
                <a:ext uri="{FF2B5EF4-FFF2-40B4-BE49-F238E27FC236}">
                  <a16:creationId xmlns:a16="http://schemas.microsoft.com/office/drawing/2014/main" id="{C0096B45-7C27-7047-AA15-64CE71FEFF6D}"/>
                </a:ext>
              </a:extLst>
            </p:cNvPr>
            <p:cNvSpPr txBox="1">
              <a:spLocks noChangeArrowheads="1"/>
            </p:cNvSpPr>
            <p:nvPr/>
          </p:nvSpPr>
          <p:spPr bwMode="auto">
            <a:xfrm>
              <a:off x="9639117" y="21700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28" name="Text Box 49">
              <a:extLst>
                <a:ext uri="{FF2B5EF4-FFF2-40B4-BE49-F238E27FC236}">
                  <a16:creationId xmlns:a16="http://schemas.microsoft.com/office/drawing/2014/main" id="{E3D52C0D-DD06-CA40-8A72-91AC5B96CF22}"/>
                </a:ext>
              </a:extLst>
            </p:cNvPr>
            <p:cNvSpPr txBox="1">
              <a:spLocks noChangeArrowheads="1"/>
            </p:cNvSpPr>
            <p:nvPr/>
          </p:nvSpPr>
          <p:spPr bwMode="auto">
            <a:xfrm>
              <a:off x="7124517" y="4837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29" name="Text Box 50">
              <a:extLst>
                <a:ext uri="{FF2B5EF4-FFF2-40B4-BE49-F238E27FC236}">
                  <a16:creationId xmlns:a16="http://schemas.microsoft.com/office/drawing/2014/main" id="{C556213B-7E55-EF4B-AB1B-A688D7B32837}"/>
                </a:ext>
              </a:extLst>
            </p:cNvPr>
            <p:cNvSpPr txBox="1">
              <a:spLocks noChangeArrowheads="1"/>
            </p:cNvSpPr>
            <p:nvPr/>
          </p:nvSpPr>
          <p:spPr bwMode="auto">
            <a:xfrm>
              <a:off x="8592956" y="2774895"/>
              <a:ext cx="69121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30" name="Text Box 51">
              <a:extLst>
                <a:ext uri="{FF2B5EF4-FFF2-40B4-BE49-F238E27FC236}">
                  <a16:creationId xmlns:a16="http://schemas.microsoft.com/office/drawing/2014/main" id="{BC4B30B1-AB1C-C143-B09B-A44610B9E885}"/>
                </a:ext>
              </a:extLst>
            </p:cNvPr>
            <p:cNvSpPr txBox="1">
              <a:spLocks noChangeArrowheads="1"/>
            </p:cNvSpPr>
            <p:nvPr/>
          </p:nvSpPr>
          <p:spPr bwMode="auto">
            <a:xfrm>
              <a:off x="9431156" y="2774895"/>
              <a:ext cx="70256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31" name="Text Box 52">
              <a:extLst>
                <a:ext uri="{FF2B5EF4-FFF2-40B4-BE49-F238E27FC236}">
                  <a16:creationId xmlns:a16="http://schemas.microsoft.com/office/drawing/2014/main" id="{D16B293D-F73C-A34B-901F-3D6DF61338AF}"/>
                </a:ext>
              </a:extLst>
            </p:cNvPr>
            <p:cNvSpPr txBox="1">
              <a:spLocks noChangeArrowheads="1"/>
            </p:cNvSpPr>
            <p:nvPr/>
          </p:nvSpPr>
          <p:spPr bwMode="auto">
            <a:xfrm>
              <a:off x="9431155" y="3460695"/>
              <a:ext cx="70243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32" name="Text Box 53">
              <a:extLst>
                <a:ext uri="{FF2B5EF4-FFF2-40B4-BE49-F238E27FC236}">
                  <a16:creationId xmlns:a16="http://schemas.microsoft.com/office/drawing/2014/main" id="{55831689-3B44-6E47-B1F7-D2FC8C0094B7}"/>
                </a:ext>
              </a:extLst>
            </p:cNvPr>
            <p:cNvSpPr txBox="1">
              <a:spLocks noChangeArrowheads="1"/>
            </p:cNvSpPr>
            <p:nvPr/>
          </p:nvSpPr>
          <p:spPr bwMode="auto">
            <a:xfrm>
              <a:off x="10269356" y="2774895"/>
              <a:ext cx="658257"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33" name="Text Box 54">
              <a:extLst>
                <a:ext uri="{FF2B5EF4-FFF2-40B4-BE49-F238E27FC236}">
                  <a16:creationId xmlns:a16="http://schemas.microsoft.com/office/drawing/2014/main" id="{50712FC2-6479-0641-A32C-65663F6B4A2F}"/>
                </a:ext>
              </a:extLst>
            </p:cNvPr>
            <p:cNvSpPr txBox="1">
              <a:spLocks noChangeArrowheads="1"/>
            </p:cNvSpPr>
            <p:nvPr/>
          </p:nvSpPr>
          <p:spPr bwMode="auto">
            <a:xfrm>
              <a:off x="10248718" y="3460695"/>
              <a:ext cx="66133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34" name="Text Box 55">
              <a:extLst>
                <a:ext uri="{FF2B5EF4-FFF2-40B4-BE49-F238E27FC236}">
                  <a16:creationId xmlns:a16="http://schemas.microsoft.com/office/drawing/2014/main" id="{07682A2B-14BB-CA43-BD13-F846E96FFA05}"/>
                </a:ext>
              </a:extLst>
            </p:cNvPr>
            <p:cNvSpPr txBox="1">
              <a:spLocks noChangeArrowheads="1"/>
            </p:cNvSpPr>
            <p:nvPr/>
          </p:nvSpPr>
          <p:spPr bwMode="auto">
            <a:xfrm>
              <a:off x="10269355" y="4146495"/>
              <a:ext cx="62087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grpSp>
      <p:sp>
        <p:nvSpPr>
          <p:cNvPr id="36" name="TextBox 35">
            <a:extLst>
              <a:ext uri="{FF2B5EF4-FFF2-40B4-BE49-F238E27FC236}">
                <a16:creationId xmlns:a16="http://schemas.microsoft.com/office/drawing/2014/main" id="{23E3ABFE-6606-1648-8045-FFA121526FDA}"/>
              </a:ext>
            </a:extLst>
          </p:cNvPr>
          <p:cNvSpPr txBox="1"/>
          <p:nvPr/>
        </p:nvSpPr>
        <p:spPr>
          <a:xfrm>
            <a:off x="771640" y="4826643"/>
            <a:ext cx="11254455" cy="1754326"/>
          </a:xfrm>
          <a:prstGeom prst="rect">
            <a:avLst/>
          </a:prstGeom>
          <a:noFill/>
        </p:spPr>
        <p:txBody>
          <a:bodyPr wrap="square" rtlCol="0">
            <a:spAutoFit/>
          </a:bodyPr>
          <a:lstStyle/>
          <a:p>
            <a:r>
              <a:rPr lang="en-US" dirty="0"/>
              <a:t>There are wide diversity of substitution models that can be used and you can design your own. Key aspects:</a:t>
            </a:r>
          </a:p>
          <a:p>
            <a:endParaRPr lang="en-US" dirty="0"/>
          </a:p>
          <a:p>
            <a:pPr marL="285750" indent="-285750">
              <a:buFont typeface="Arial"/>
              <a:buChar char="•"/>
            </a:pPr>
            <a:r>
              <a:rPr lang="en-US" dirty="0"/>
              <a:t>Unequal rates of substitution</a:t>
            </a:r>
          </a:p>
          <a:p>
            <a:pPr marL="285750" indent="-285750">
              <a:buFont typeface="Arial"/>
              <a:buChar char="•"/>
            </a:pPr>
            <a:r>
              <a:rPr lang="en-US" dirty="0"/>
              <a:t>Unequal amino acid / nucleotide frequencies</a:t>
            </a:r>
          </a:p>
          <a:p>
            <a:endParaRPr lang="en-US" dirty="0"/>
          </a:p>
        </p:txBody>
      </p:sp>
    </p:spTree>
    <p:extLst>
      <p:ext uri="{BB962C8B-B14F-4D97-AF65-F5344CB8AC3E}">
        <p14:creationId xmlns:p14="http://schemas.microsoft.com/office/powerpoint/2010/main" val="26048289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A close up of a logo&#10;&#10;Description automatically generated">
            <a:extLst>
              <a:ext uri="{FF2B5EF4-FFF2-40B4-BE49-F238E27FC236}">
                <a16:creationId xmlns:a16="http://schemas.microsoft.com/office/drawing/2014/main" id="{B6127DB9-F009-2A43-8F42-E23FADED31BA}"/>
              </a:ext>
            </a:extLst>
          </p:cNvPr>
          <p:cNvPicPr>
            <a:picLocks noChangeAspect="1"/>
          </p:cNvPicPr>
          <p:nvPr/>
        </p:nvPicPr>
        <p:blipFill>
          <a:blip r:embed="rId3"/>
          <a:stretch>
            <a:fillRect/>
          </a:stretch>
        </p:blipFill>
        <p:spPr>
          <a:xfrm>
            <a:off x="4826000" y="2159000"/>
            <a:ext cx="2540000" cy="2540000"/>
          </a:xfrm>
          <a:prstGeom prst="rect">
            <a:avLst/>
          </a:prstGeom>
          <a:noFill/>
        </p:spPr>
      </p:pic>
    </p:spTree>
    <p:extLst>
      <p:ext uri="{BB962C8B-B14F-4D97-AF65-F5344CB8AC3E}">
        <p14:creationId xmlns:p14="http://schemas.microsoft.com/office/powerpoint/2010/main" val="451750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AACAA9A7-CD90-6F42-B47E-1725ACEBF593}"/>
              </a:ext>
            </a:extLst>
          </p:cNvPr>
          <p:cNvSpPr/>
          <p:nvPr/>
        </p:nvSpPr>
        <p:spPr>
          <a:xfrm>
            <a:off x="507275" y="3960622"/>
            <a:ext cx="5617535" cy="71395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314F9D3-C498-C04A-AC30-67594517D0F3}"/>
              </a:ext>
            </a:extLst>
          </p:cNvPr>
          <p:cNvSpPr/>
          <p:nvPr/>
        </p:nvSpPr>
        <p:spPr>
          <a:xfrm>
            <a:off x="489098" y="2951878"/>
            <a:ext cx="5617535" cy="71395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FA8E7B8-16B7-5243-9A72-D1FEFE7FB21C}"/>
              </a:ext>
            </a:extLst>
          </p:cNvPr>
          <p:cNvSpPr/>
          <p:nvPr/>
        </p:nvSpPr>
        <p:spPr>
          <a:xfrm>
            <a:off x="478465" y="2039874"/>
            <a:ext cx="5617535" cy="71395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11" name="Rectangle 11"/>
          <p:cNvSpPr>
            <a:spLocks noChangeArrowheads="1"/>
          </p:cNvSpPr>
          <p:nvPr/>
        </p:nvSpPr>
        <p:spPr bwMode="auto">
          <a:xfrm>
            <a:off x="989744" y="53340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AD9D33B8-0F62-1445-9F23-F55E6BAF1A6E}"/>
              </a:ext>
            </a:extLst>
          </p:cNvPr>
          <p:cNvSpPr>
            <a:spLocks noGrp="1"/>
          </p:cNvSpPr>
          <p:nvPr>
            <p:ph type="title"/>
          </p:nvPr>
        </p:nvSpPr>
        <p:spPr/>
        <p:txBody>
          <a:bodyPr>
            <a:normAutofit/>
          </a:bodyPr>
          <a:lstStyle/>
          <a:p>
            <a:r>
              <a:rPr lang="en-US" dirty="0"/>
              <a:t>Key Issues of Phylogenetics</a:t>
            </a:r>
          </a:p>
        </p:txBody>
      </p:sp>
      <p:sp>
        <p:nvSpPr>
          <p:cNvPr id="3" name="Content Placeholder 2">
            <a:extLst>
              <a:ext uri="{FF2B5EF4-FFF2-40B4-BE49-F238E27FC236}">
                <a16:creationId xmlns:a16="http://schemas.microsoft.com/office/drawing/2014/main" id="{2B9B140A-A592-AE48-ACF4-2AC91DF7D087}"/>
              </a:ext>
            </a:extLst>
          </p:cNvPr>
          <p:cNvSpPr>
            <a:spLocks noGrp="1"/>
          </p:cNvSpPr>
          <p:nvPr>
            <p:ph idx="1"/>
          </p:nvPr>
        </p:nvSpPr>
        <p:spPr/>
        <p:txBody>
          <a:bodyPr/>
          <a:lstStyle/>
          <a:p>
            <a:r>
              <a:rPr lang="en-US" dirty="0"/>
              <a:t>How do we find homologous sites?</a:t>
            </a:r>
          </a:p>
          <a:p>
            <a:endParaRPr lang="en-US" dirty="0"/>
          </a:p>
          <a:p>
            <a:r>
              <a:rPr lang="en-US" dirty="0"/>
              <a:t>How do we model substitution?</a:t>
            </a:r>
          </a:p>
          <a:p>
            <a:endParaRPr lang="en-US" dirty="0"/>
          </a:p>
          <a:p>
            <a:r>
              <a:rPr lang="en-US" dirty="0"/>
              <a:t>How do we search for the best tree?</a:t>
            </a:r>
          </a:p>
        </p:txBody>
      </p:sp>
      <p:sp>
        <p:nvSpPr>
          <p:cNvPr id="5" name="Text Box 5">
            <a:extLst>
              <a:ext uri="{FF2B5EF4-FFF2-40B4-BE49-F238E27FC236}">
                <a16:creationId xmlns:a16="http://schemas.microsoft.com/office/drawing/2014/main" id="{0B8F5DC2-C04D-3D47-A76E-5B7F00654964}"/>
              </a:ext>
            </a:extLst>
          </p:cNvPr>
          <p:cNvSpPr txBox="1">
            <a:spLocks noChangeArrowheads="1"/>
          </p:cNvSpPr>
          <p:nvPr/>
        </p:nvSpPr>
        <p:spPr bwMode="auto">
          <a:xfrm>
            <a:off x="6597650" y="2424246"/>
            <a:ext cx="5029200" cy="2031325"/>
          </a:xfrm>
          <a:prstGeom prst="rect">
            <a:avLst/>
          </a:prstGeom>
          <a:noFill/>
          <a:ln w="9525">
            <a:noFill/>
            <a:miter lim="800000"/>
            <a:headEnd/>
            <a:tailEnd/>
          </a:ln>
        </p:spPr>
        <p:txBody>
          <a:bodyPr>
            <a:prstTxWarp prst="textNoShape">
              <a:avLst/>
            </a:prstTxWarp>
            <a:spAutoFit/>
          </a:bodyPr>
          <a:lstStyle/>
          <a:p>
            <a:r>
              <a:rPr lang="en-US" dirty="0"/>
              <a:t>The “best tree” is a function of the data (i.e. multiple sequence alignment) and substitution model.</a:t>
            </a:r>
          </a:p>
          <a:p>
            <a:endParaRPr lang="en-US" dirty="0"/>
          </a:p>
          <a:p>
            <a:r>
              <a:rPr lang="en-US" dirty="0"/>
              <a:t>bad alignment = bad tree</a:t>
            </a:r>
          </a:p>
          <a:p>
            <a:endParaRPr lang="en-US" dirty="0"/>
          </a:p>
          <a:p>
            <a:r>
              <a:rPr lang="en-US" dirty="0"/>
              <a:t>bad model = bad tree</a:t>
            </a:r>
          </a:p>
        </p:txBody>
      </p:sp>
    </p:spTree>
    <p:extLst>
      <p:ext uri="{BB962C8B-B14F-4D97-AF65-F5344CB8AC3E}">
        <p14:creationId xmlns:p14="http://schemas.microsoft.com/office/powerpoint/2010/main" val="1683520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9B140A-A592-AE48-ACF4-2AC91DF7D087}"/>
              </a:ext>
            </a:extLst>
          </p:cNvPr>
          <p:cNvSpPr>
            <a:spLocks noGrp="1"/>
          </p:cNvSpPr>
          <p:nvPr>
            <p:ph idx="1"/>
          </p:nvPr>
        </p:nvSpPr>
        <p:spPr/>
        <p:txBody>
          <a:bodyPr>
            <a:normAutofit lnSpcReduction="10000"/>
          </a:bodyPr>
          <a:lstStyle/>
          <a:p>
            <a:r>
              <a:rPr lang="en-US" dirty="0"/>
              <a:t>The “search space” in phylogenetics is huge! We cannot search all of it.</a:t>
            </a:r>
          </a:p>
          <a:p>
            <a:endParaRPr lang="en-US" dirty="0"/>
          </a:p>
          <a:p>
            <a:r>
              <a:rPr lang="en-US" dirty="0"/>
              <a:t>Yet we need to find the tree with the best “score”</a:t>
            </a:r>
          </a:p>
          <a:p>
            <a:endParaRPr lang="en-US" dirty="0"/>
          </a:p>
          <a:p>
            <a:r>
              <a:rPr lang="en-US" dirty="0"/>
              <a:t>Two tasks:</a:t>
            </a:r>
          </a:p>
          <a:p>
            <a:pPr marL="285750" indent="-285750">
              <a:buFont typeface="Arial"/>
              <a:buChar char="•"/>
            </a:pPr>
            <a:r>
              <a:rPr lang="en-US" dirty="0"/>
              <a:t>Scoring trees</a:t>
            </a:r>
          </a:p>
          <a:p>
            <a:pPr marL="285750" indent="-285750">
              <a:buFont typeface="Arial"/>
              <a:buChar char="•"/>
            </a:pPr>
            <a:r>
              <a:rPr lang="en-US" dirty="0"/>
              <a:t>Searching trees</a:t>
            </a:r>
          </a:p>
        </p:txBody>
      </p:sp>
      <p:sp>
        <p:nvSpPr>
          <p:cNvPr id="51211" name="Rectangle 11"/>
          <p:cNvSpPr>
            <a:spLocks noChangeArrowheads="1"/>
          </p:cNvSpPr>
          <p:nvPr/>
        </p:nvSpPr>
        <p:spPr bwMode="auto">
          <a:xfrm>
            <a:off x="989744" y="53340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AD9D33B8-0F62-1445-9F23-F55E6BAF1A6E}"/>
              </a:ext>
            </a:extLst>
          </p:cNvPr>
          <p:cNvSpPr>
            <a:spLocks noGrp="1"/>
          </p:cNvSpPr>
          <p:nvPr>
            <p:ph type="title"/>
          </p:nvPr>
        </p:nvSpPr>
        <p:spPr/>
        <p:txBody>
          <a:bodyPr>
            <a:normAutofit/>
          </a:bodyPr>
          <a:lstStyle/>
          <a:p>
            <a:r>
              <a:rPr lang="en-US" dirty="0"/>
              <a:t>Key Issues of Phylogenetics</a:t>
            </a:r>
          </a:p>
        </p:txBody>
      </p:sp>
      <p:graphicFrame>
        <p:nvGraphicFramePr>
          <p:cNvPr id="12" name="Group 36">
            <a:extLst>
              <a:ext uri="{FF2B5EF4-FFF2-40B4-BE49-F238E27FC236}">
                <a16:creationId xmlns:a16="http://schemas.microsoft.com/office/drawing/2014/main" id="{D11DAE91-6AF9-5245-81D5-442FE2E109B4}"/>
              </a:ext>
            </a:extLst>
          </p:cNvPr>
          <p:cNvGraphicFramePr>
            <a:graphicFrameLocks noGrp="1"/>
          </p:cNvGraphicFramePr>
          <p:nvPr>
            <p:extLst>
              <p:ext uri="{D42A27DB-BD31-4B8C-83A1-F6EECF244321}">
                <p14:modId xmlns:p14="http://schemas.microsoft.com/office/powerpoint/2010/main" val="580413705"/>
              </p:ext>
            </p:extLst>
          </p:nvPr>
        </p:nvGraphicFramePr>
        <p:xfrm>
          <a:off x="8274050" y="2619502"/>
          <a:ext cx="3352800" cy="26822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Sequences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Number of Possible Trees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x 10</a:t>
                      </a:r>
                      <a:r>
                        <a:rPr kumimoji="0" lang="en-US" sz="2000" b="0" i="0" u="none" strike="noStrike" cap="none" normalizeH="0" baseline="30000" dirty="0">
                          <a:ln>
                            <a:noFill/>
                          </a:ln>
                          <a:solidFill>
                            <a:schemeClr val="tx1"/>
                          </a:solidFill>
                          <a:effectLst/>
                          <a:latin typeface="Times New Roman" charset="0"/>
                        </a:rPr>
                        <a:t>6</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3 x 10</a:t>
                      </a:r>
                      <a:r>
                        <a:rPr kumimoji="0" lang="en-US" sz="2000" b="0" i="0" u="none" strike="noStrike" cap="none" normalizeH="0" baseline="30000" dirty="0">
                          <a:ln>
                            <a:noFill/>
                          </a:ln>
                          <a:solidFill>
                            <a:schemeClr val="tx1"/>
                          </a:solidFill>
                          <a:effectLst/>
                          <a:latin typeface="Times New Roman" charset="0"/>
                        </a:rPr>
                        <a:t>23</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74</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x 10</a:t>
                      </a:r>
                      <a:r>
                        <a:rPr kumimoji="0" lang="en-US" sz="2000" b="0" i="0" u="none" strike="noStrike" cap="none" normalizeH="0" baseline="30000" dirty="0">
                          <a:ln>
                            <a:noFill/>
                          </a:ln>
                          <a:solidFill>
                            <a:schemeClr val="tx1"/>
                          </a:solidFill>
                          <a:effectLst/>
                          <a:latin typeface="Times New Roman" charset="0"/>
                        </a:rPr>
                        <a:t>182</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a:t>
                      </a:r>
                      <a:r>
                        <a:rPr kumimoji="0" lang="en-US" sz="2000" b="0" i="0"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a:ln>
                            <a:noFill/>
                          </a:ln>
                          <a:solidFill>
                            <a:schemeClr val="tx1"/>
                          </a:solidFill>
                          <a:effectLst/>
                          <a:latin typeface="Times New Roman" charset="0"/>
                        </a:rPr>
                        <a:t> 10</a:t>
                      </a:r>
                      <a:r>
                        <a:rPr kumimoji="0" lang="en-US" sz="2000" b="0" i="0" u="none" strike="noStrike" cap="none" normalizeH="0" baseline="30000" dirty="0">
                          <a:ln>
                            <a:noFill/>
                          </a:ln>
                          <a:solidFill>
                            <a:schemeClr val="tx1"/>
                          </a:solidFill>
                          <a:effectLst/>
                          <a:latin typeface="Times New Roman" charset="0"/>
                        </a:rPr>
                        <a:t>2,860</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18731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2" name="Text Box 53"/>
          <p:cNvSpPr txBox="1">
            <a:spLocks noChangeArrowheads="1"/>
          </p:cNvSpPr>
          <p:nvPr/>
        </p:nvSpPr>
        <p:spPr bwMode="auto">
          <a:xfrm>
            <a:off x="6617825" y="2655235"/>
            <a:ext cx="3048000" cy="579438"/>
          </a:xfrm>
          <a:prstGeom prst="rect">
            <a:avLst/>
          </a:prstGeom>
          <a:noFill/>
          <a:ln w="9525">
            <a:noFill/>
            <a:miter lim="800000"/>
            <a:headEnd/>
            <a:tailEnd/>
          </a:ln>
        </p:spPr>
        <p:txBody>
          <a:bodyPr>
            <a:prstTxWarp prst="textNoShape">
              <a:avLst/>
            </a:prstTxWarp>
            <a:spAutoFit/>
          </a:bodyPr>
          <a:lstStyle/>
          <a:p>
            <a:pPr algn="ctr"/>
            <a:r>
              <a:rPr lang="en-US" sz="3200" dirty="0">
                <a:solidFill>
                  <a:srgbClr val="ED181E"/>
                </a:solidFill>
              </a:rPr>
              <a:t>SCORE</a:t>
            </a:r>
          </a:p>
        </p:txBody>
      </p:sp>
      <p:sp>
        <p:nvSpPr>
          <p:cNvPr id="92213" name="Line 54"/>
          <p:cNvSpPr>
            <a:spLocks noChangeShapeType="1"/>
          </p:cNvSpPr>
          <p:nvPr/>
        </p:nvSpPr>
        <p:spPr bwMode="auto">
          <a:xfrm>
            <a:off x="6172200" y="1600199"/>
            <a:ext cx="1247171" cy="1055035"/>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6096000" y="3277912"/>
            <a:ext cx="1409702" cy="1065488"/>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4" name="Title 1">
            <a:extLst>
              <a:ext uri="{FF2B5EF4-FFF2-40B4-BE49-F238E27FC236}">
                <a16:creationId xmlns:a16="http://schemas.microsoft.com/office/drawing/2014/main" id="{93ABC293-07D1-B944-A514-9F0B4EE3634D}"/>
              </a:ext>
            </a:extLst>
          </p:cNvPr>
          <p:cNvSpPr txBox="1">
            <a:spLocks/>
          </p:cNvSpPr>
          <p:nvPr/>
        </p:nvSpPr>
        <p:spPr>
          <a:xfrm>
            <a:off x="249911" y="283236"/>
            <a:ext cx="3231203" cy="524868"/>
          </a:xfrm>
          <a:prstGeom prst="rect">
            <a:avLst/>
          </a:prstGeom>
        </p:spPr>
        <p:txBody>
          <a:bodyPr>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lgn="ctr"/>
            <a:r>
              <a:rPr lang="en-US" sz="2400" dirty="0"/>
              <a:t>Scoring a single tree</a:t>
            </a:r>
          </a:p>
        </p:txBody>
      </p:sp>
      <p:grpSp>
        <p:nvGrpSpPr>
          <p:cNvPr id="55" name="Group 54">
            <a:extLst>
              <a:ext uri="{FF2B5EF4-FFF2-40B4-BE49-F238E27FC236}">
                <a16:creationId xmlns:a16="http://schemas.microsoft.com/office/drawing/2014/main" id="{BEE9A4F6-F766-534C-B0C6-A107F114B011}"/>
              </a:ext>
            </a:extLst>
          </p:cNvPr>
          <p:cNvGrpSpPr/>
          <p:nvPr/>
        </p:nvGrpSpPr>
        <p:grpSpPr>
          <a:xfrm>
            <a:off x="1897769" y="3262037"/>
            <a:ext cx="3962400" cy="3216275"/>
            <a:chOff x="7124517" y="2154182"/>
            <a:chExt cx="3962400" cy="3216275"/>
          </a:xfrm>
        </p:grpSpPr>
        <p:sp>
          <p:nvSpPr>
            <p:cNvPr id="56" name="Rectangle 31">
              <a:extLst>
                <a:ext uri="{FF2B5EF4-FFF2-40B4-BE49-F238E27FC236}">
                  <a16:creationId xmlns:a16="http://schemas.microsoft.com/office/drawing/2014/main" id="{D1ACC744-7704-994D-AA92-041CD860B7CB}"/>
                </a:ext>
              </a:extLst>
            </p:cNvPr>
            <p:cNvSpPr>
              <a:spLocks noChangeArrowheads="1"/>
            </p:cNvSpPr>
            <p:nvPr/>
          </p:nvSpPr>
          <p:spPr bwMode="auto">
            <a:xfrm>
              <a:off x="7657917" y="2627258"/>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7" name="Rectangle 32">
              <a:extLst>
                <a:ext uri="{FF2B5EF4-FFF2-40B4-BE49-F238E27FC236}">
                  <a16:creationId xmlns:a16="http://schemas.microsoft.com/office/drawing/2014/main" id="{6AF402DD-77C5-A247-9B54-4A60F720717D}"/>
                </a:ext>
              </a:extLst>
            </p:cNvPr>
            <p:cNvSpPr>
              <a:spLocks noChangeArrowheads="1"/>
            </p:cNvSpPr>
            <p:nvPr/>
          </p:nvSpPr>
          <p:spPr bwMode="auto">
            <a:xfrm>
              <a:off x="8572317" y="3313058"/>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8" name="Rectangle 33">
              <a:extLst>
                <a:ext uri="{FF2B5EF4-FFF2-40B4-BE49-F238E27FC236}">
                  <a16:creationId xmlns:a16="http://schemas.microsoft.com/office/drawing/2014/main" id="{9027ECF3-491C-894B-BDE9-6E580AE8EA5F}"/>
                </a:ext>
              </a:extLst>
            </p:cNvPr>
            <p:cNvSpPr>
              <a:spLocks noChangeArrowheads="1"/>
            </p:cNvSpPr>
            <p:nvPr/>
          </p:nvSpPr>
          <p:spPr bwMode="auto">
            <a:xfrm>
              <a:off x="9410517" y="3998858"/>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9" name="Rectangle 34">
              <a:extLst>
                <a:ext uri="{FF2B5EF4-FFF2-40B4-BE49-F238E27FC236}">
                  <a16:creationId xmlns:a16="http://schemas.microsoft.com/office/drawing/2014/main" id="{CEEEDC37-963D-1943-923E-4ED6478898C0}"/>
                </a:ext>
              </a:extLst>
            </p:cNvPr>
            <p:cNvSpPr>
              <a:spLocks noChangeArrowheads="1"/>
            </p:cNvSpPr>
            <p:nvPr/>
          </p:nvSpPr>
          <p:spPr bwMode="auto">
            <a:xfrm>
              <a:off x="10248717" y="4684657"/>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60" name="Rectangle 35">
              <a:extLst>
                <a:ext uri="{FF2B5EF4-FFF2-40B4-BE49-F238E27FC236}">
                  <a16:creationId xmlns:a16="http://schemas.microsoft.com/office/drawing/2014/main" id="{4E5FF177-7CCF-F741-AD07-B4DFAA3A6092}"/>
                </a:ext>
              </a:extLst>
            </p:cNvPr>
            <p:cNvSpPr>
              <a:spLocks noChangeArrowheads="1"/>
            </p:cNvSpPr>
            <p:nvPr/>
          </p:nvSpPr>
          <p:spPr bwMode="auto">
            <a:xfrm>
              <a:off x="7657917" y="2627257"/>
              <a:ext cx="34290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1" name="Rectangle 36">
              <a:extLst>
                <a:ext uri="{FF2B5EF4-FFF2-40B4-BE49-F238E27FC236}">
                  <a16:creationId xmlns:a16="http://schemas.microsoft.com/office/drawing/2014/main" id="{267AFE15-C71E-F549-8AD0-3BC8B469271B}"/>
                </a:ext>
              </a:extLst>
            </p:cNvPr>
            <p:cNvSpPr>
              <a:spLocks noChangeArrowheads="1"/>
            </p:cNvSpPr>
            <p:nvPr/>
          </p:nvSpPr>
          <p:spPr bwMode="auto">
            <a:xfrm>
              <a:off x="7657917" y="3998857"/>
              <a:ext cx="3429000" cy="1371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2" name="Rectangle 37">
              <a:extLst>
                <a:ext uri="{FF2B5EF4-FFF2-40B4-BE49-F238E27FC236}">
                  <a16:creationId xmlns:a16="http://schemas.microsoft.com/office/drawing/2014/main" id="{2F0A8DF8-071F-B44B-AC10-BB74E5108492}"/>
                </a:ext>
              </a:extLst>
            </p:cNvPr>
            <p:cNvSpPr>
              <a:spLocks noChangeArrowheads="1"/>
            </p:cNvSpPr>
            <p:nvPr/>
          </p:nvSpPr>
          <p:spPr bwMode="auto">
            <a:xfrm>
              <a:off x="9410517" y="2627257"/>
              <a:ext cx="1676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3" name="Rectangle 38">
              <a:extLst>
                <a:ext uri="{FF2B5EF4-FFF2-40B4-BE49-F238E27FC236}">
                  <a16:creationId xmlns:a16="http://schemas.microsoft.com/office/drawing/2014/main" id="{04F1536B-4A16-9B48-96E3-F5D3733AC053}"/>
                </a:ext>
              </a:extLst>
            </p:cNvPr>
            <p:cNvSpPr>
              <a:spLocks noChangeArrowheads="1"/>
            </p:cNvSpPr>
            <p:nvPr/>
          </p:nvSpPr>
          <p:spPr bwMode="auto">
            <a:xfrm>
              <a:off x="7657917" y="26272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4" name="Rectangle 39">
              <a:extLst>
                <a:ext uri="{FF2B5EF4-FFF2-40B4-BE49-F238E27FC236}">
                  <a16:creationId xmlns:a16="http://schemas.microsoft.com/office/drawing/2014/main" id="{65A57376-E8D3-0C4B-85E2-A7E7A91D73BA}"/>
                </a:ext>
              </a:extLst>
            </p:cNvPr>
            <p:cNvSpPr>
              <a:spLocks noChangeArrowheads="1"/>
            </p:cNvSpPr>
            <p:nvPr/>
          </p:nvSpPr>
          <p:spPr bwMode="auto">
            <a:xfrm>
              <a:off x="7657917" y="46846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5" name="Rectangle 40">
              <a:extLst>
                <a:ext uri="{FF2B5EF4-FFF2-40B4-BE49-F238E27FC236}">
                  <a16:creationId xmlns:a16="http://schemas.microsoft.com/office/drawing/2014/main" id="{9CCFF4DC-B479-784E-ACD9-C155DE226269}"/>
                </a:ext>
              </a:extLst>
            </p:cNvPr>
            <p:cNvSpPr>
              <a:spLocks noChangeArrowheads="1"/>
            </p:cNvSpPr>
            <p:nvPr/>
          </p:nvSpPr>
          <p:spPr bwMode="auto">
            <a:xfrm>
              <a:off x="7657917" y="2627257"/>
              <a:ext cx="914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6" name="Rectangle 41">
              <a:extLst>
                <a:ext uri="{FF2B5EF4-FFF2-40B4-BE49-F238E27FC236}">
                  <a16:creationId xmlns:a16="http://schemas.microsoft.com/office/drawing/2014/main" id="{83795BD5-C7B0-FD4D-A3CE-5F59BB30850C}"/>
                </a:ext>
              </a:extLst>
            </p:cNvPr>
            <p:cNvSpPr>
              <a:spLocks noChangeArrowheads="1"/>
            </p:cNvSpPr>
            <p:nvPr/>
          </p:nvSpPr>
          <p:spPr bwMode="auto">
            <a:xfrm>
              <a:off x="9410517" y="2627257"/>
              <a:ext cx="8382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7" name="Text Box 42">
              <a:extLst>
                <a:ext uri="{FF2B5EF4-FFF2-40B4-BE49-F238E27FC236}">
                  <a16:creationId xmlns:a16="http://schemas.microsoft.com/office/drawing/2014/main" id="{C7804BBE-0BD7-BE48-8B9D-1D40841397FC}"/>
                </a:ext>
              </a:extLst>
            </p:cNvPr>
            <p:cNvSpPr txBox="1">
              <a:spLocks noChangeArrowheads="1"/>
            </p:cNvSpPr>
            <p:nvPr/>
          </p:nvSpPr>
          <p:spPr bwMode="auto">
            <a:xfrm>
              <a:off x="7870642" y="2154182"/>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8" name="Text Box 43">
              <a:extLst>
                <a:ext uri="{FF2B5EF4-FFF2-40B4-BE49-F238E27FC236}">
                  <a16:creationId xmlns:a16="http://schemas.microsoft.com/office/drawing/2014/main" id="{1F92BAB7-3070-9045-B2B0-B7E02D548902}"/>
                </a:ext>
              </a:extLst>
            </p:cNvPr>
            <p:cNvSpPr txBox="1">
              <a:spLocks noChangeArrowheads="1"/>
            </p:cNvSpPr>
            <p:nvPr/>
          </p:nvSpPr>
          <p:spPr bwMode="auto">
            <a:xfrm>
              <a:off x="8794567" y="21700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9" name="Text Box 44">
              <a:extLst>
                <a:ext uri="{FF2B5EF4-FFF2-40B4-BE49-F238E27FC236}">
                  <a16:creationId xmlns:a16="http://schemas.microsoft.com/office/drawing/2014/main" id="{0E1847BC-51ED-7043-B2B3-341DDA36B442}"/>
                </a:ext>
              </a:extLst>
            </p:cNvPr>
            <p:cNvSpPr txBox="1">
              <a:spLocks noChangeArrowheads="1"/>
            </p:cNvSpPr>
            <p:nvPr/>
          </p:nvSpPr>
          <p:spPr bwMode="auto">
            <a:xfrm>
              <a:off x="7124517" y="41512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0" name="Text Box 45">
              <a:extLst>
                <a:ext uri="{FF2B5EF4-FFF2-40B4-BE49-F238E27FC236}">
                  <a16:creationId xmlns:a16="http://schemas.microsoft.com/office/drawing/2014/main" id="{5F39FDF2-F73D-FC42-88DB-9F35373DD299}"/>
                </a:ext>
              </a:extLst>
            </p:cNvPr>
            <p:cNvSpPr txBox="1">
              <a:spLocks noChangeArrowheads="1"/>
            </p:cNvSpPr>
            <p:nvPr/>
          </p:nvSpPr>
          <p:spPr bwMode="auto">
            <a:xfrm>
              <a:off x="10529705" y="2170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1" name="Text Box 46">
              <a:extLst>
                <a:ext uri="{FF2B5EF4-FFF2-40B4-BE49-F238E27FC236}">
                  <a16:creationId xmlns:a16="http://schemas.microsoft.com/office/drawing/2014/main" id="{C6B1CBA1-EF5E-9E44-806F-ACD362C4F091}"/>
                </a:ext>
              </a:extLst>
            </p:cNvPr>
            <p:cNvSpPr txBox="1">
              <a:spLocks noChangeArrowheads="1"/>
            </p:cNvSpPr>
            <p:nvPr/>
          </p:nvSpPr>
          <p:spPr bwMode="auto">
            <a:xfrm>
              <a:off x="7124517" y="2779657"/>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2" name="Text Box 47">
              <a:extLst>
                <a:ext uri="{FF2B5EF4-FFF2-40B4-BE49-F238E27FC236}">
                  <a16:creationId xmlns:a16="http://schemas.microsoft.com/office/drawing/2014/main" id="{AE97C9E1-F463-DC4D-BAD3-4E2DF35E4279}"/>
                </a:ext>
              </a:extLst>
            </p:cNvPr>
            <p:cNvSpPr txBox="1">
              <a:spLocks noChangeArrowheads="1"/>
            </p:cNvSpPr>
            <p:nvPr/>
          </p:nvSpPr>
          <p:spPr bwMode="auto">
            <a:xfrm>
              <a:off x="7124517" y="34654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3" name="Text Box 48">
              <a:extLst>
                <a:ext uri="{FF2B5EF4-FFF2-40B4-BE49-F238E27FC236}">
                  <a16:creationId xmlns:a16="http://schemas.microsoft.com/office/drawing/2014/main" id="{7754317C-168C-F040-A9BD-B2DDE33A32A8}"/>
                </a:ext>
              </a:extLst>
            </p:cNvPr>
            <p:cNvSpPr txBox="1">
              <a:spLocks noChangeArrowheads="1"/>
            </p:cNvSpPr>
            <p:nvPr/>
          </p:nvSpPr>
          <p:spPr bwMode="auto">
            <a:xfrm>
              <a:off x="9639117" y="21700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4" name="Text Box 49">
              <a:extLst>
                <a:ext uri="{FF2B5EF4-FFF2-40B4-BE49-F238E27FC236}">
                  <a16:creationId xmlns:a16="http://schemas.microsoft.com/office/drawing/2014/main" id="{4539580E-2F84-F645-946C-DB1050479214}"/>
                </a:ext>
              </a:extLst>
            </p:cNvPr>
            <p:cNvSpPr txBox="1">
              <a:spLocks noChangeArrowheads="1"/>
            </p:cNvSpPr>
            <p:nvPr/>
          </p:nvSpPr>
          <p:spPr bwMode="auto">
            <a:xfrm>
              <a:off x="7124517" y="4837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5" name="Text Box 50">
              <a:extLst>
                <a:ext uri="{FF2B5EF4-FFF2-40B4-BE49-F238E27FC236}">
                  <a16:creationId xmlns:a16="http://schemas.microsoft.com/office/drawing/2014/main" id="{7054E85C-C5FF-3F44-85A7-81E873EB5B53}"/>
                </a:ext>
              </a:extLst>
            </p:cNvPr>
            <p:cNvSpPr txBox="1">
              <a:spLocks noChangeArrowheads="1"/>
            </p:cNvSpPr>
            <p:nvPr/>
          </p:nvSpPr>
          <p:spPr bwMode="auto">
            <a:xfrm>
              <a:off x="8592956" y="2774895"/>
              <a:ext cx="69121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76" name="Text Box 51">
              <a:extLst>
                <a:ext uri="{FF2B5EF4-FFF2-40B4-BE49-F238E27FC236}">
                  <a16:creationId xmlns:a16="http://schemas.microsoft.com/office/drawing/2014/main" id="{DBE9B883-BB1E-3747-A827-CB0F322A4008}"/>
                </a:ext>
              </a:extLst>
            </p:cNvPr>
            <p:cNvSpPr txBox="1">
              <a:spLocks noChangeArrowheads="1"/>
            </p:cNvSpPr>
            <p:nvPr/>
          </p:nvSpPr>
          <p:spPr bwMode="auto">
            <a:xfrm>
              <a:off x="9431156" y="2774895"/>
              <a:ext cx="70256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77" name="Text Box 52">
              <a:extLst>
                <a:ext uri="{FF2B5EF4-FFF2-40B4-BE49-F238E27FC236}">
                  <a16:creationId xmlns:a16="http://schemas.microsoft.com/office/drawing/2014/main" id="{509E1272-6017-DC4B-A661-CDD4771703EA}"/>
                </a:ext>
              </a:extLst>
            </p:cNvPr>
            <p:cNvSpPr txBox="1">
              <a:spLocks noChangeArrowheads="1"/>
            </p:cNvSpPr>
            <p:nvPr/>
          </p:nvSpPr>
          <p:spPr bwMode="auto">
            <a:xfrm>
              <a:off x="9431155" y="3460695"/>
              <a:ext cx="70243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78" name="Text Box 53">
              <a:extLst>
                <a:ext uri="{FF2B5EF4-FFF2-40B4-BE49-F238E27FC236}">
                  <a16:creationId xmlns:a16="http://schemas.microsoft.com/office/drawing/2014/main" id="{B2E15128-6442-5B4C-B6A3-BDB525F541AE}"/>
                </a:ext>
              </a:extLst>
            </p:cNvPr>
            <p:cNvSpPr txBox="1">
              <a:spLocks noChangeArrowheads="1"/>
            </p:cNvSpPr>
            <p:nvPr/>
          </p:nvSpPr>
          <p:spPr bwMode="auto">
            <a:xfrm>
              <a:off x="10269356" y="2774895"/>
              <a:ext cx="658257"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79" name="Text Box 54">
              <a:extLst>
                <a:ext uri="{FF2B5EF4-FFF2-40B4-BE49-F238E27FC236}">
                  <a16:creationId xmlns:a16="http://schemas.microsoft.com/office/drawing/2014/main" id="{503F0770-73E1-A842-B027-C48E207E1347}"/>
                </a:ext>
              </a:extLst>
            </p:cNvPr>
            <p:cNvSpPr txBox="1">
              <a:spLocks noChangeArrowheads="1"/>
            </p:cNvSpPr>
            <p:nvPr/>
          </p:nvSpPr>
          <p:spPr bwMode="auto">
            <a:xfrm>
              <a:off x="10248718" y="3460695"/>
              <a:ext cx="66133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80" name="Text Box 55">
              <a:extLst>
                <a:ext uri="{FF2B5EF4-FFF2-40B4-BE49-F238E27FC236}">
                  <a16:creationId xmlns:a16="http://schemas.microsoft.com/office/drawing/2014/main" id="{92E8E4ED-5933-334B-BB73-7C8D1AC4FC6E}"/>
                </a:ext>
              </a:extLst>
            </p:cNvPr>
            <p:cNvSpPr txBox="1">
              <a:spLocks noChangeArrowheads="1"/>
            </p:cNvSpPr>
            <p:nvPr/>
          </p:nvSpPr>
          <p:spPr bwMode="auto">
            <a:xfrm>
              <a:off x="10269355" y="4146495"/>
              <a:ext cx="62087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grpSp>
      <p:grpSp>
        <p:nvGrpSpPr>
          <p:cNvPr id="81" name="Group 80">
            <a:extLst>
              <a:ext uri="{FF2B5EF4-FFF2-40B4-BE49-F238E27FC236}">
                <a16:creationId xmlns:a16="http://schemas.microsoft.com/office/drawing/2014/main" id="{11B29FF7-FA61-4940-8162-4250E51986B9}"/>
              </a:ext>
            </a:extLst>
          </p:cNvPr>
          <p:cNvGrpSpPr/>
          <p:nvPr/>
        </p:nvGrpSpPr>
        <p:grpSpPr>
          <a:xfrm>
            <a:off x="2095500" y="249796"/>
            <a:ext cx="3869402" cy="2731532"/>
            <a:chOff x="4602126" y="1743739"/>
            <a:chExt cx="3869402" cy="2731532"/>
          </a:xfrm>
        </p:grpSpPr>
        <p:sp>
          <p:nvSpPr>
            <p:cNvPr id="82" name="Line 4">
              <a:extLst>
                <a:ext uri="{FF2B5EF4-FFF2-40B4-BE49-F238E27FC236}">
                  <a16:creationId xmlns:a16="http://schemas.microsoft.com/office/drawing/2014/main" id="{4F866E73-2D96-724E-99CB-74AD73727A8F}"/>
                </a:ext>
              </a:extLst>
            </p:cNvPr>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3" name="Line 5">
              <a:extLst>
                <a:ext uri="{FF2B5EF4-FFF2-40B4-BE49-F238E27FC236}">
                  <a16:creationId xmlns:a16="http://schemas.microsoft.com/office/drawing/2014/main" id="{5D54BFE1-FAF5-F446-AB6B-8ABCEB429578}"/>
                </a:ext>
              </a:extLst>
            </p:cNvPr>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4" name="Line 6">
              <a:extLst>
                <a:ext uri="{FF2B5EF4-FFF2-40B4-BE49-F238E27FC236}">
                  <a16:creationId xmlns:a16="http://schemas.microsoft.com/office/drawing/2014/main" id="{3DD60DEA-3C28-5E42-A97F-EA40958EC9B3}"/>
                </a:ext>
              </a:extLst>
            </p:cNvPr>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5" name="Line 7">
              <a:extLst>
                <a:ext uri="{FF2B5EF4-FFF2-40B4-BE49-F238E27FC236}">
                  <a16:creationId xmlns:a16="http://schemas.microsoft.com/office/drawing/2014/main" id="{5D250535-EE9F-BA43-812D-CF3AE107E585}"/>
                </a:ext>
              </a:extLst>
            </p:cNvPr>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6" name="Line 8">
              <a:extLst>
                <a:ext uri="{FF2B5EF4-FFF2-40B4-BE49-F238E27FC236}">
                  <a16:creationId xmlns:a16="http://schemas.microsoft.com/office/drawing/2014/main" id="{29021002-25CB-D24C-BD53-A029B88350A4}"/>
                </a:ext>
              </a:extLst>
            </p:cNvPr>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7" name="Line 9">
              <a:extLst>
                <a:ext uri="{FF2B5EF4-FFF2-40B4-BE49-F238E27FC236}">
                  <a16:creationId xmlns:a16="http://schemas.microsoft.com/office/drawing/2014/main" id="{C85BF661-E540-A441-ABE1-7D3F5EBE48B9}"/>
                </a:ext>
              </a:extLst>
            </p:cNvPr>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8" name="Line 10">
              <a:extLst>
                <a:ext uri="{FF2B5EF4-FFF2-40B4-BE49-F238E27FC236}">
                  <a16:creationId xmlns:a16="http://schemas.microsoft.com/office/drawing/2014/main" id="{B0E54E8A-1FD6-784F-A02E-EFC5C7F49524}"/>
                </a:ext>
              </a:extLst>
            </p:cNvPr>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9" name="Line 11">
              <a:extLst>
                <a:ext uri="{FF2B5EF4-FFF2-40B4-BE49-F238E27FC236}">
                  <a16:creationId xmlns:a16="http://schemas.microsoft.com/office/drawing/2014/main" id="{25766B3A-F711-0D44-8712-90586A24427E}"/>
                </a:ext>
              </a:extLst>
            </p:cNvPr>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0" name="Line 12">
              <a:extLst>
                <a:ext uri="{FF2B5EF4-FFF2-40B4-BE49-F238E27FC236}">
                  <a16:creationId xmlns:a16="http://schemas.microsoft.com/office/drawing/2014/main" id="{8290666A-7C97-6A41-9CA3-C88B46B2117B}"/>
                </a:ext>
              </a:extLst>
            </p:cNvPr>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1" name="Line 13">
              <a:extLst>
                <a:ext uri="{FF2B5EF4-FFF2-40B4-BE49-F238E27FC236}">
                  <a16:creationId xmlns:a16="http://schemas.microsoft.com/office/drawing/2014/main" id="{3B18B320-E94F-154A-867A-B382A704D349}"/>
                </a:ext>
              </a:extLst>
            </p:cNvPr>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 name="Line 14">
              <a:extLst>
                <a:ext uri="{FF2B5EF4-FFF2-40B4-BE49-F238E27FC236}">
                  <a16:creationId xmlns:a16="http://schemas.microsoft.com/office/drawing/2014/main" id="{8A307C99-C9E5-8A46-8B8D-97AACB0E8DD5}"/>
                </a:ext>
              </a:extLst>
            </p:cNvPr>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3" name="Line 15">
              <a:extLst>
                <a:ext uri="{FF2B5EF4-FFF2-40B4-BE49-F238E27FC236}">
                  <a16:creationId xmlns:a16="http://schemas.microsoft.com/office/drawing/2014/main" id="{9C579382-97BC-034E-856F-908A98B553AC}"/>
                </a:ext>
              </a:extLst>
            </p:cNvPr>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4" name="Line 16">
              <a:extLst>
                <a:ext uri="{FF2B5EF4-FFF2-40B4-BE49-F238E27FC236}">
                  <a16:creationId xmlns:a16="http://schemas.microsoft.com/office/drawing/2014/main" id="{071C22F4-E55C-2140-8F4B-486979F75EE5}"/>
                </a:ext>
              </a:extLst>
            </p:cNvPr>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5" name="Line 17">
              <a:extLst>
                <a:ext uri="{FF2B5EF4-FFF2-40B4-BE49-F238E27FC236}">
                  <a16:creationId xmlns:a16="http://schemas.microsoft.com/office/drawing/2014/main" id="{292FD6DF-4372-B84F-AC34-BE47F8CE66D6}"/>
                </a:ext>
              </a:extLst>
            </p:cNvPr>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 name="Line 18">
              <a:extLst>
                <a:ext uri="{FF2B5EF4-FFF2-40B4-BE49-F238E27FC236}">
                  <a16:creationId xmlns:a16="http://schemas.microsoft.com/office/drawing/2014/main" id="{590195AC-14E8-1043-8307-F6A51622CC4F}"/>
                </a:ext>
              </a:extLst>
            </p:cNvPr>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7" name="Text Box 19">
              <a:extLst>
                <a:ext uri="{FF2B5EF4-FFF2-40B4-BE49-F238E27FC236}">
                  <a16:creationId xmlns:a16="http://schemas.microsoft.com/office/drawing/2014/main" id="{F47425D5-2D3B-4F42-86D3-F5ECE230F4C9}"/>
                </a:ext>
              </a:extLst>
            </p:cNvPr>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8" name="Text Box 20">
              <a:extLst>
                <a:ext uri="{FF2B5EF4-FFF2-40B4-BE49-F238E27FC236}">
                  <a16:creationId xmlns:a16="http://schemas.microsoft.com/office/drawing/2014/main" id="{0D42C78F-65A1-6D41-998B-367EA7323290}"/>
                </a:ext>
              </a:extLst>
            </p:cNvPr>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9" name="Text Box 21">
              <a:extLst>
                <a:ext uri="{FF2B5EF4-FFF2-40B4-BE49-F238E27FC236}">
                  <a16:creationId xmlns:a16="http://schemas.microsoft.com/office/drawing/2014/main" id="{A0127AAD-61D1-E94F-8B9B-049DCC923287}"/>
                </a:ext>
              </a:extLst>
            </p:cNvPr>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0" name="Text Box 22">
              <a:extLst>
                <a:ext uri="{FF2B5EF4-FFF2-40B4-BE49-F238E27FC236}">
                  <a16:creationId xmlns:a16="http://schemas.microsoft.com/office/drawing/2014/main" id="{01EF4AFD-12CE-9845-8376-BB1DAB389CC0}"/>
                </a:ext>
              </a:extLst>
            </p:cNvPr>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1" name="Text Box 23">
              <a:extLst>
                <a:ext uri="{FF2B5EF4-FFF2-40B4-BE49-F238E27FC236}">
                  <a16:creationId xmlns:a16="http://schemas.microsoft.com/office/drawing/2014/main" id="{A87A8311-F5DE-3A4D-931D-3B36B771BC43}"/>
                </a:ext>
              </a:extLst>
            </p:cNvPr>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102" name="Text Box 24">
              <a:extLst>
                <a:ext uri="{FF2B5EF4-FFF2-40B4-BE49-F238E27FC236}">
                  <a16:creationId xmlns:a16="http://schemas.microsoft.com/office/drawing/2014/main" id="{1CE55431-F179-A142-BD18-D2F8AA466A35}"/>
                </a:ext>
              </a:extLst>
            </p:cNvPr>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103" name="Text Box 25">
              <a:extLst>
                <a:ext uri="{FF2B5EF4-FFF2-40B4-BE49-F238E27FC236}">
                  <a16:creationId xmlns:a16="http://schemas.microsoft.com/office/drawing/2014/main" id="{869AD75F-8A9D-C349-A6AF-5DBC4FAAE222}"/>
                </a:ext>
              </a:extLst>
            </p:cNvPr>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104" name="Text Box 26">
              <a:extLst>
                <a:ext uri="{FF2B5EF4-FFF2-40B4-BE49-F238E27FC236}">
                  <a16:creationId xmlns:a16="http://schemas.microsoft.com/office/drawing/2014/main" id="{3CE50BB0-3776-7C4D-84EE-622F2C9B180B}"/>
                </a:ext>
              </a:extLst>
            </p:cNvPr>
            <p:cNvSpPr txBox="1">
              <a:spLocks noChangeArrowheads="1"/>
            </p:cNvSpPr>
            <p:nvPr/>
          </p:nvSpPr>
          <p:spPr bwMode="auto">
            <a:xfrm>
              <a:off x="5745126" y="2962939"/>
              <a:ext cx="1093569"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A&gt;c&gt;g&gt;t</a:t>
              </a:r>
            </a:p>
          </p:txBody>
        </p:sp>
      </p:grpSp>
    </p:spTree>
    <p:extLst>
      <p:ext uri="{BB962C8B-B14F-4D97-AF65-F5344CB8AC3E}">
        <p14:creationId xmlns:p14="http://schemas.microsoft.com/office/powerpoint/2010/main" val="92862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1477328"/>
          </a:xfrm>
          <a:prstGeom prst="rect">
            <a:avLst/>
          </a:prstGeom>
          <a:noFill/>
          <a:ln w="9525">
            <a:noFill/>
            <a:miter lim="800000"/>
            <a:headEnd/>
            <a:tailEnd/>
          </a:ln>
        </p:spPr>
        <p:txBody>
          <a:bodyPr>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p:txBody>
      </p:sp>
      <p:sp>
        <p:nvSpPr>
          <p:cNvPr id="13" name="Oval 11">
            <a:extLst>
              <a:ext uri="{FF2B5EF4-FFF2-40B4-BE49-F238E27FC236}">
                <a16:creationId xmlns:a16="http://schemas.microsoft.com/office/drawing/2014/main" id="{BF3C29FA-AF43-8F4D-8C0E-687BD61536A8}"/>
              </a:ext>
            </a:extLst>
          </p:cNvPr>
          <p:cNvSpPr>
            <a:spLocks noChangeArrowheads="1"/>
          </p:cNvSpPr>
          <p:nvPr/>
        </p:nvSpPr>
        <p:spPr bwMode="auto">
          <a:xfrm>
            <a:off x="9105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4" name="Oval 13">
            <a:extLst>
              <a:ext uri="{FF2B5EF4-FFF2-40B4-BE49-F238E27FC236}">
                <a16:creationId xmlns:a16="http://schemas.microsoft.com/office/drawing/2014/main" id="{B70A1C08-71CB-044B-BA3F-DE2F0F9AC593}"/>
              </a:ext>
            </a:extLst>
          </p:cNvPr>
          <p:cNvSpPr>
            <a:spLocks noChangeArrowheads="1"/>
          </p:cNvSpPr>
          <p:nvPr/>
        </p:nvSpPr>
        <p:spPr bwMode="auto">
          <a:xfrm>
            <a:off x="9067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8898784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2" name="Text Box 53"/>
          <p:cNvSpPr txBox="1">
            <a:spLocks noChangeArrowheads="1"/>
          </p:cNvSpPr>
          <p:nvPr/>
        </p:nvSpPr>
        <p:spPr bwMode="auto">
          <a:xfrm>
            <a:off x="6617825" y="2655235"/>
            <a:ext cx="3048000" cy="579438"/>
          </a:xfrm>
          <a:prstGeom prst="rect">
            <a:avLst/>
          </a:prstGeom>
          <a:noFill/>
          <a:ln w="9525">
            <a:noFill/>
            <a:miter lim="800000"/>
            <a:headEnd/>
            <a:tailEnd/>
          </a:ln>
        </p:spPr>
        <p:txBody>
          <a:bodyPr>
            <a:prstTxWarp prst="textNoShape">
              <a:avLst/>
            </a:prstTxWarp>
            <a:spAutoFit/>
          </a:bodyPr>
          <a:lstStyle/>
          <a:p>
            <a:pPr algn="ctr"/>
            <a:r>
              <a:rPr lang="en-US" sz="3200" dirty="0">
                <a:solidFill>
                  <a:srgbClr val="ED181E"/>
                </a:solidFill>
              </a:rPr>
              <a:t>SCORE</a:t>
            </a:r>
          </a:p>
        </p:txBody>
      </p:sp>
      <p:sp>
        <p:nvSpPr>
          <p:cNvPr id="92213" name="Line 54"/>
          <p:cNvSpPr>
            <a:spLocks noChangeShapeType="1"/>
          </p:cNvSpPr>
          <p:nvPr/>
        </p:nvSpPr>
        <p:spPr bwMode="auto">
          <a:xfrm>
            <a:off x="6172200" y="1600199"/>
            <a:ext cx="1247171" cy="1055035"/>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6096000" y="3277912"/>
            <a:ext cx="1409702" cy="1065488"/>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4" name="Title 1">
            <a:extLst>
              <a:ext uri="{FF2B5EF4-FFF2-40B4-BE49-F238E27FC236}">
                <a16:creationId xmlns:a16="http://schemas.microsoft.com/office/drawing/2014/main" id="{93ABC293-07D1-B944-A514-9F0B4EE3634D}"/>
              </a:ext>
            </a:extLst>
          </p:cNvPr>
          <p:cNvSpPr txBox="1">
            <a:spLocks/>
          </p:cNvSpPr>
          <p:nvPr/>
        </p:nvSpPr>
        <p:spPr>
          <a:xfrm>
            <a:off x="249911" y="283236"/>
            <a:ext cx="3231203" cy="524868"/>
          </a:xfrm>
          <a:prstGeom prst="rect">
            <a:avLst/>
          </a:prstGeom>
        </p:spPr>
        <p:txBody>
          <a:bodyPr>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lgn="ctr"/>
            <a:r>
              <a:rPr lang="en-US" sz="2400" dirty="0"/>
              <a:t>Scoring a single tree</a:t>
            </a:r>
          </a:p>
        </p:txBody>
      </p:sp>
      <p:grpSp>
        <p:nvGrpSpPr>
          <p:cNvPr id="55" name="Group 54">
            <a:extLst>
              <a:ext uri="{FF2B5EF4-FFF2-40B4-BE49-F238E27FC236}">
                <a16:creationId xmlns:a16="http://schemas.microsoft.com/office/drawing/2014/main" id="{BEE9A4F6-F766-534C-B0C6-A107F114B011}"/>
              </a:ext>
            </a:extLst>
          </p:cNvPr>
          <p:cNvGrpSpPr/>
          <p:nvPr/>
        </p:nvGrpSpPr>
        <p:grpSpPr>
          <a:xfrm>
            <a:off x="1897769" y="3262037"/>
            <a:ext cx="3962400" cy="3216275"/>
            <a:chOff x="7124517" y="2154182"/>
            <a:chExt cx="3962400" cy="3216275"/>
          </a:xfrm>
        </p:grpSpPr>
        <p:sp>
          <p:nvSpPr>
            <p:cNvPr id="56" name="Rectangle 31">
              <a:extLst>
                <a:ext uri="{FF2B5EF4-FFF2-40B4-BE49-F238E27FC236}">
                  <a16:creationId xmlns:a16="http://schemas.microsoft.com/office/drawing/2014/main" id="{D1ACC744-7704-994D-AA92-041CD860B7CB}"/>
                </a:ext>
              </a:extLst>
            </p:cNvPr>
            <p:cNvSpPr>
              <a:spLocks noChangeArrowheads="1"/>
            </p:cNvSpPr>
            <p:nvPr/>
          </p:nvSpPr>
          <p:spPr bwMode="auto">
            <a:xfrm>
              <a:off x="7657917" y="2627258"/>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7" name="Rectangle 32">
              <a:extLst>
                <a:ext uri="{FF2B5EF4-FFF2-40B4-BE49-F238E27FC236}">
                  <a16:creationId xmlns:a16="http://schemas.microsoft.com/office/drawing/2014/main" id="{6AF402DD-77C5-A247-9B54-4A60F720717D}"/>
                </a:ext>
              </a:extLst>
            </p:cNvPr>
            <p:cNvSpPr>
              <a:spLocks noChangeArrowheads="1"/>
            </p:cNvSpPr>
            <p:nvPr/>
          </p:nvSpPr>
          <p:spPr bwMode="auto">
            <a:xfrm>
              <a:off x="8572317" y="3313058"/>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8" name="Rectangle 33">
              <a:extLst>
                <a:ext uri="{FF2B5EF4-FFF2-40B4-BE49-F238E27FC236}">
                  <a16:creationId xmlns:a16="http://schemas.microsoft.com/office/drawing/2014/main" id="{9027ECF3-491C-894B-BDE9-6E580AE8EA5F}"/>
                </a:ext>
              </a:extLst>
            </p:cNvPr>
            <p:cNvSpPr>
              <a:spLocks noChangeArrowheads="1"/>
            </p:cNvSpPr>
            <p:nvPr/>
          </p:nvSpPr>
          <p:spPr bwMode="auto">
            <a:xfrm>
              <a:off x="9410517" y="3998858"/>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9" name="Rectangle 34">
              <a:extLst>
                <a:ext uri="{FF2B5EF4-FFF2-40B4-BE49-F238E27FC236}">
                  <a16:creationId xmlns:a16="http://schemas.microsoft.com/office/drawing/2014/main" id="{CEEEDC37-963D-1943-923E-4ED6478898C0}"/>
                </a:ext>
              </a:extLst>
            </p:cNvPr>
            <p:cNvSpPr>
              <a:spLocks noChangeArrowheads="1"/>
            </p:cNvSpPr>
            <p:nvPr/>
          </p:nvSpPr>
          <p:spPr bwMode="auto">
            <a:xfrm>
              <a:off x="10248717" y="4684657"/>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60" name="Rectangle 35">
              <a:extLst>
                <a:ext uri="{FF2B5EF4-FFF2-40B4-BE49-F238E27FC236}">
                  <a16:creationId xmlns:a16="http://schemas.microsoft.com/office/drawing/2014/main" id="{4E5FF177-7CCF-F741-AD07-B4DFAA3A6092}"/>
                </a:ext>
              </a:extLst>
            </p:cNvPr>
            <p:cNvSpPr>
              <a:spLocks noChangeArrowheads="1"/>
            </p:cNvSpPr>
            <p:nvPr/>
          </p:nvSpPr>
          <p:spPr bwMode="auto">
            <a:xfrm>
              <a:off x="7657917" y="2627257"/>
              <a:ext cx="34290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1" name="Rectangle 36">
              <a:extLst>
                <a:ext uri="{FF2B5EF4-FFF2-40B4-BE49-F238E27FC236}">
                  <a16:creationId xmlns:a16="http://schemas.microsoft.com/office/drawing/2014/main" id="{267AFE15-C71E-F549-8AD0-3BC8B469271B}"/>
                </a:ext>
              </a:extLst>
            </p:cNvPr>
            <p:cNvSpPr>
              <a:spLocks noChangeArrowheads="1"/>
            </p:cNvSpPr>
            <p:nvPr/>
          </p:nvSpPr>
          <p:spPr bwMode="auto">
            <a:xfrm>
              <a:off x="7657917" y="3998857"/>
              <a:ext cx="3429000" cy="1371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2" name="Rectangle 37">
              <a:extLst>
                <a:ext uri="{FF2B5EF4-FFF2-40B4-BE49-F238E27FC236}">
                  <a16:creationId xmlns:a16="http://schemas.microsoft.com/office/drawing/2014/main" id="{2F0A8DF8-071F-B44B-AC10-BB74E5108492}"/>
                </a:ext>
              </a:extLst>
            </p:cNvPr>
            <p:cNvSpPr>
              <a:spLocks noChangeArrowheads="1"/>
            </p:cNvSpPr>
            <p:nvPr/>
          </p:nvSpPr>
          <p:spPr bwMode="auto">
            <a:xfrm>
              <a:off x="9410517" y="2627257"/>
              <a:ext cx="1676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3" name="Rectangle 38">
              <a:extLst>
                <a:ext uri="{FF2B5EF4-FFF2-40B4-BE49-F238E27FC236}">
                  <a16:creationId xmlns:a16="http://schemas.microsoft.com/office/drawing/2014/main" id="{04F1536B-4A16-9B48-96E3-F5D3733AC053}"/>
                </a:ext>
              </a:extLst>
            </p:cNvPr>
            <p:cNvSpPr>
              <a:spLocks noChangeArrowheads="1"/>
            </p:cNvSpPr>
            <p:nvPr/>
          </p:nvSpPr>
          <p:spPr bwMode="auto">
            <a:xfrm>
              <a:off x="7657917" y="26272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4" name="Rectangle 39">
              <a:extLst>
                <a:ext uri="{FF2B5EF4-FFF2-40B4-BE49-F238E27FC236}">
                  <a16:creationId xmlns:a16="http://schemas.microsoft.com/office/drawing/2014/main" id="{65A57376-E8D3-0C4B-85E2-A7E7A91D73BA}"/>
                </a:ext>
              </a:extLst>
            </p:cNvPr>
            <p:cNvSpPr>
              <a:spLocks noChangeArrowheads="1"/>
            </p:cNvSpPr>
            <p:nvPr/>
          </p:nvSpPr>
          <p:spPr bwMode="auto">
            <a:xfrm>
              <a:off x="7657917" y="46846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5" name="Rectangle 40">
              <a:extLst>
                <a:ext uri="{FF2B5EF4-FFF2-40B4-BE49-F238E27FC236}">
                  <a16:creationId xmlns:a16="http://schemas.microsoft.com/office/drawing/2014/main" id="{9CCFF4DC-B479-784E-ACD9-C155DE226269}"/>
                </a:ext>
              </a:extLst>
            </p:cNvPr>
            <p:cNvSpPr>
              <a:spLocks noChangeArrowheads="1"/>
            </p:cNvSpPr>
            <p:nvPr/>
          </p:nvSpPr>
          <p:spPr bwMode="auto">
            <a:xfrm>
              <a:off x="7657917" y="2627257"/>
              <a:ext cx="914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6" name="Rectangle 41">
              <a:extLst>
                <a:ext uri="{FF2B5EF4-FFF2-40B4-BE49-F238E27FC236}">
                  <a16:creationId xmlns:a16="http://schemas.microsoft.com/office/drawing/2014/main" id="{83795BD5-C7B0-FD4D-A3CE-5F59BB30850C}"/>
                </a:ext>
              </a:extLst>
            </p:cNvPr>
            <p:cNvSpPr>
              <a:spLocks noChangeArrowheads="1"/>
            </p:cNvSpPr>
            <p:nvPr/>
          </p:nvSpPr>
          <p:spPr bwMode="auto">
            <a:xfrm>
              <a:off x="9410517" y="2627257"/>
              <a:ext cx="8382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7" name="Text Box 42">
              <a:extLst>
                <a:ext uri="{FF2B5EF4-FFF2-40B4-BE49-F238E27FC236}">
                  <a16:creationId xmlns:a16="http://schemas.microsoft.com/office/drawing/2014/main" id="{C7804BBE-0BD7-BE48-8B9D-1D40841397FC}"/>
                </a:ext>
              </a:extLst>
            </p:cNvPr>
            <p:cNvSpPr txBox="1">
              <a:spLocks noChangeArrowheads="1"/>
            </p:cNvSpPr>
            <p:nvPr/>
          </p:nvSpPr>
          <p:spPr bwMode="auto">
            <a:xfrm>
              <a:off x="7870642" y="2154182"/>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8" name="Text Box 43">
              <a:extLst>
                <a:ext uri="{FF2B5EF4-FFF2-40B4-BE49-F238E27FC236}">
                  <a16:creationId xmlns:a16="http://schemas.microsoft.com/office/drawing/2014/main" id="{1F92BAB7-3070-9045-B2B0-B7E02D548902}"/>
                </a:ext>
              </a:extLst>
            </p:cNvPr>
            <p:cNvSpPr txBox="1">
              <a:spLocks noChangeArrowheads="1"/>
            </p:cNvSpPr>
            <p:nvPr/>
          </p:nvSpPr>
          <p:spPr bwMode="auto">
            <a:xfrm>
              <a:off x="8794567" y="21700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9" name="Text Box 44">
              <a:extLst>
                <a:ext uri="{FF2B5EF4-FFF2-40B4-BE49-F238E27FC236}">
                  <a16:creationId xmlns:a16="http://schemas.microsoft.com/office/drawing/2014/main" id="{0E1847BC-51ED-7043-B2B3-341DDA36B442}"/>
                </a:ext>
              </a:extLst>
            </p:cNvPr>
            <p:cNvSpPr txBox="1">
              <a:spLocks noChangeArrowheads="1"/>
            </p:cNvSpPr>
            <p:nvPr/>
          </p:nvSpPr>
          <p:spPr bwMode="auto">
            <a:xfrm>
              <a:off x="7124517" y="41512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0" name="Text Box 45">
              <a:extLst>
                <a:ext uri="{FF2B5EF4-FFF2-40B4-BE49-F238E27FC236}">
                  <a16:creationId xmlns:a16="http://schemas.microsoft.com/office/drawing/2014/main" id="{5F39FDF2-F73D-FC42-88DB-9F35373DD299}"/>
                </a:ext>
              </a:extLst>
            </p:cNvPr>
            <p:cNvSpPr txBox="1">
              <a:spLocks noChangeArrowheads="1"/>
            </p:cNvSpPr>
            <p:nvPr/>
          </p:nvSpPr>
          <p:spPr bwMode="auto">
            <a:xfrm>
              <a:off x="10529705" y="2170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1" name="Text Box 46">
              <a:extLst>
                <a:ext uri="{FF2B5EF4-FFF2-40B4-BE49-F238E27FC236}">
                  <a16:creationId xmlns:a16="http://schemas.microsoft.com/office/drawing/2014/main" id="{C6B1CBA1-EF5E-9E44-806F-ACD362C4F091}"/>
                </a:ext>
              </a:extLst>
            </p:cNvPr>
            <p:cNvSpPr txBox="1">
              <a:spLocks noChangeArrowheads="1"/>
            </p:cNvSpPr>
            <p:nvPr/>
          </p:nvSpPr>
          <p:spPr bwMode="auto">
            <a:xfrm>
              <a:off x="7124517" y="2779657"/>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2" name="Text Box 47">
              <a:extLst>
                <a:ext uri="{FF2B5EF4-FFF2-40B4-BE49-F238E27FC236}">
                  <a16:creationId xmlns:a16="http://schemas.microsoft.com/office/drawing/2014/main" id="{AE97C9E1-F463-DC4D-BAD3-4E2DF35E4279}"/>
                </a:ext>
              </a:extLst>
            </p:cNvPr>
            <p:cNvSpPr txBox="1">
              <a:spLocks noChangeArrowheads="1"/>
            </p:cNvSpPr>
            <p:nvPr/>
          </p:nvSpPr>
          <p:spPr bwMode="auto">
            <a:xfrm>
              <a:off x="7124517" y="34654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3" name="Text Box 48">
              <a:extLst>
                <a:ext uri="{FF2B5EF4-FFF2-40B4-BE49-F238E27FC236}">
                  <a16:creationId xmlns:a16="http://schemas.microsoft.com/office/drawing/2014/main" id="{7754317C-168C-F040-A9BD-B2DDE33A32A8}"/>
                </a:ext>
              </a:extLst>
            </p:cNvPr>
            <p:cNvSpPr txBox="1">
              <a:spLocks noChangeArrowheads="1"/>
            </p:cNvSpPr>
            <p:nvPr/>
          </p:nvSpPr>
          <p:spPr bwMode="auto">
            <a:xfrm>
              <a:off x="9639117" y="21700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4" name="Text Box 49">
              <a:extLst>
                <a:ext uri="{FF2B5EF4-FFF2-40B4-BE49-F238E27FC236}">
                  <a16:creationId xmlns:a16="http://schemas.microsoft.com/office/drawing/2014/main" id="{4539580E-2F84-F645-946C-DB1050479214}"/>
                </a:ext>
              </a:extLst>
            </p:cNvPr>
            <p:cNvSpPr txBox="1">
              <a:spLocks noChangeArrowheads="1"/>
            </p:cNvSpPr>
            <p:nvPr/>
          </p:nvSpPr>
          <p:spPr bwMode="auto">
            <a:xfrm>
              <a:off x="7124517" y="4837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5" name="Text Box 50">
              <a:extLst>
                <a:ext uri="{FF2B5EF4-FFF2-40B4-BE49-F238E27FC236}">
                  <a16:creationId xmlns:a16="http://schemas.microsoft.com/office/drawing/2014/main" id="{7054E85C-C5FF-3F44-85A7-81E873EB5B53}"/>
                </a:ext>
              </a:extLst>
            </p:cNvPr>
            <p:cNvSpPr txBox="1">
              <a:spLocks noChangeArrowheads="1"/>
            </p:cNvSpPr>
            <p:nvPr/>
          </p:nvSpPr>
          <p:spPr bwMode="auto">
            <a:xfrm>
              <a:off x="8592956" y="2774895"/>
              <a:ext cx="69121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76" name="Text Box 51">
              <a:extLst>
                <a:ext uri="{FF2B5EF4-FFF2-40B4-BE49-F238E27FC236}">
                  <a16:creationId xmlns:a16="http://schemas.microsoft.com/office/drawing/2014/main" id="{DBE9B883-BB1E-3747-A827-CB0F322A4008}"/>
                </a:ext>
              </a:extLst>
            </p:cNvPr>
            <p:cNvSpPr txBox="1">
              <a:spLocks noChangeArrowheads="1"/>
            </p:cNvSpPr>
            <p:nvPr/>
          </p:nvSpPr>
          <p:spPr bwMode="auto">
            <a:xfrm>
              <a:off x="9431156" y="2774895"/>
              <a:ext cx="70256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77" name="Text Box 52">
              <a:extLst>
                <a:ext uri="{FF2B5EF4-FFF2-40B4-BE49-F238E27FC236}">
                  <a16:creationId xmlns:a16="http://schemas.microsoft.com/office/drawing/2014/main" id="{509E1272-6017-DC4B-A661-CDD4771703EA}"/>
                </a:ext>
              </a:extLst>
            </p:cNvPr>
            <p:cNvSpPr txBox="1">
              <a:spLocks noChangeArrowheads="1"/>
            </p:cNvSpPr>
            <p:nvPr/>
          </p:nvSpPr>
          <p:spPr bwMode="auto">
            <a:xfrm>
              <a:off x="9431155" y="3460695"/>
              <a:ext cx="70243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78" name="Text Box 53">
              <a:extLst>
                <a:ext uri="{FF2B5EF4-FFF2-40B4-BE49-F238E27FC236}">
                  <a16:creationId xmlns:a16="http://schemas.microsoft.com/office/drawing/2014/main" id="{B2E15128-6442-5B4C-B6A3-BDB525F541AE}"/>
                </a:ext>
              </a:extLst>
            </p:cNvPr>
            <p:cNvSpPr txBox="1">
              <a:spLocks noChangeArrowheads="1"/>
            </p:cNvSpPr>
            <p:nvPr/>
          </p:nvSpPr>
          <p:spPr bwMode="auto">
            <a:xfrm>
              <a:off x="10269356" y="2774895"/>
              <a:ext cx="658257"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79" name="Text Box 54">
              <a:extLst>
                <a:ext uri="{FF2B5EF4-FFF2-40B4-BE49-F238E27FC236}">
                  <a16:creationId xmlns:a16="http://schemas.microsoft.com/office/drawing/2014/main" id="{503F0770-73E1-A842-B027-C48E207E1347}"/>
                </a:ext>
              </a:extLst>
            </p:cNvPr>
            <p:cNvSpPr txBox="1">
              <a:spLocks noChangeArrowheads="1"/>
            </p:cNvSpPr>
            <p:nvPr/>
          </p:nvSpPr>
          <p:spPr bwMode="auto">
            <a:xfrm>
              <a:off x="10248718" y="3460695"/>
              <a:ext cx="66133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80" name="Text Box 55">
              <a:extLst>
                <a:ext uri="{FF2B5EF4-FFF2-40B4-BE49-F238E27FC236}">
                  <a16:creationId xmlns:a16="http://schemas.microsoft.com/office/drawing/2014/main" id="{92E8E4ED-5933-334B-BB73-7C8D1AC4FC6E}"/>
                </a:ext>
              </a:extLst>
            </p:cNvPr>
            <p:cNvSpPr txBox="1">
              <a:spLocks noChangeArrowheads="1"/>
            </p:cNvSpPr>
            <p:nvPr/>
          </p:nvSpPr>
          <p:spPr bwMode="auto">
            <a:xfrm>
              <a:off x="10269355" y="4146495"/>
              <a:ext cx="62087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grpSp>
      <p:grpSp>
        <p:nvGrpSpPr>
          <p:cNvPr id="81" name="Group 80">
            <a:extLst>
              <a:ext uri="{FF2B5EF4-FFF2-40B4-BE49-F238E27FC236}">
                <a16:creationId xmlns:a16="http://schemas.microsoft.com/office/drawing/2014/main" id="{11B29FF7-FA61-4940-8162-4250E51986B9}"/>
              </a:ext>
            </a:extLst>
          </p:cNvPr>
          <p:cNvGrpSpPr/>
          <p:nvPr/>
        </p:nvGrpSpPr>
        <p:grpSpPr>
          <a:xfrm>
            <a:off x="2095500" y="249796"/>
            <a:ext cx="3869402" cy="2731532"/>
            <a:chOff x="4602126" y="1743739"/>
            <a:chExt cx="3869402" cy="2731532"/>
          </a:xfrm>
        </p:grpSpPr>
        <p:sp>
          <p:nvSpPr>
            <p:cNvPr id="82" name="Line 4">
              <a:extLst>
                <a:ext uri="{FF2B5EF4-FFF2-40B4-BE49-F238E27FC236}">
                  <a16:creationId xmlns:a16="http://schemas.microsoft.com/office/drawing/2014/main" id="{4F866E73-2D96-724E-99CB-74AD73727A8F}"/>
                </a:ext>
              </a:extLst>
            </p:cNvPr>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3" name="Line 5">
              <a:extLst>
                <a:ext uri="{FF2B5EF4-FFF2-40B4-BE49-F238E27FC236}">
                  <a16:creationId xmlns:a16="http://schemas.microsoft.com/office/drawing/2014/main" id="{5D54BFE1-FAF5-F446-AB6B-8ABCEB429578}"/>
                </a:ext>
              </a:extLst>
            </p:cNvPr>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4" name="Line 6">
              <a:extLst>
                <a:ext uri="{FF2B5EF4-FFF2-40B4-BE49-F238E27FC236}">
                  <a16:creationId xmlns:a16="http://schemas.microsoft.com/office/drawing/2014/main" id="{3DD60DEA-3C28-5E42-A97F-EA40958EC9B3}"/>
                </a:ext>
              </a:extLst>
            </p:cNvPr>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5" name="Line 7">
              <a:extLst>
                <a:ext uri="{FF2B5EF4-FFF2-40B4-BE49-F238E27FC236}">
                  <a16:creationId xmlns:a16="http://schemas.microsoft.com/office/drawing/2014/main" id="{5D250535-EE9F-BA43-812D-CF3AE107E585}"/>
                </a:ext>
              </a:extLst>
            </p:cNvPr>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6" name="Line 8">
              <a:extLst>
                <a:ext uri="{FF2B5EF4-FFF2-40B4-BE49-F238E27FC236}">
                  <a16:creationId xmlns:a16="http://schemas.microsoft.com/office/drawing/2014/main" id="{29021002-25CB-D24C-BD53-A029B88350A4}"/>
                </a:ext>
              </a:extLst>
            </p:cNvPr>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7" name="Line 9">
              <a:extLst>
                <a:ext uri="{FF2B5EF4-FFF2-40B4-BE49-F238E27FC236}">
                  <a16:creationId xmlns:a16="http://schemas.microsoft.com/office/drawing/2014/main" id="{C85BF661-E540-A441-ABE1-7D3F5EBE48B9}"/>
                </a:ext>
              </a:extLst>
            </p:cNvPr>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8" name="Line 10">
              <a:extLst>
                <a:ext uri="{FF2B5EF4-FFF2-40B4-BE49-F238E27FC236}">
                  <a16:creationId xmlns:a16="http://schemas.microsoft.com/office/drawing/2014/main" id="{B0E54E8A-1FD6-784F-A02E-EFC5C7F49524}"/>
                </a:ext>
              </a:extLst>
            </p:cNvPr>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9" name="Line 11">
              <a:extLst>
                <a:ext uri="{FF2B5EF4-FFF2-40B4-BE49-F238E27FC236}">
                  <a16:creationId xmlns:a16="http://schemas.microsoft.com/office/drawing/2014/main" id="{25766B3A-F711-0D44-8712-90586A24427E}"/>
                </a:ext>
              </a:extLst>
            </p:cNvPr>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0" name="Line 12">
              <a:extLst>
                <a:ext uri="{FF2B5EF4-FFF2-40B4-BE49-F238E27FC236}">
                  <a16:creationId xmlns:a16="http://schemas.microsoft.com/office/drawing/2014/main" id="{8290666A-7C97-6A41-9CA3-C88B46B2117B}"/>
                </a:ext>
              </a:extLst>
            </p:cNvPr>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1" name="Line 13">
              <a:extLst>
                <a:ext uri="{FF2B5EF4-FFF2-40B4-BE49-F238E27FC236}">
                  <a16:creationId xmlns:a16="http://schemas.microsoft.com/office/drawing/2014/main" id="{3B18B320-E94F-154A-867A-B382A704D349}"/>
                </a:ext>
              </a:extLst>
            </p:cNvPr>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 name="Line 14">
              <a:extLst>
                <a:ext uri="{FF2B5EF4-FFF2-40B4-BE49-F238E27FC236}">
                  <a16:creationId xmlns:a16="http://schemas.microsoft.com/office/drawing/2014/main" id="{8A307C99-C9E5-8A46-8B8D-97AACB0E8DD5}"/>
                </a:ext>
              </a:extLst>
            </p:cNvPr>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3" name="Line 15">
              <a:extLst>
                <a:ext uri="{FF2B5EF4-FFF2-40B4-BE49-F238E27FC236}">
                  <a16:creationId xmlns:a16="http://schemas.microsoft.com/office/drawing/2014/main" id="{9C579382-97BC-034E-856F-908A98B553AC}"/>
                </a:ext>
              </a:extLst>
            </p:cNvPr>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4" name="Line 16">
              <a:extLst>
                <a:ext uri="{FF2B5EF4-FFF2-40B4-BE49-F238E27FC236}">
                  <a16:creationId xmlns:a16="http://schemas.microsoft.com/office/drawing/2014/main" id="{071C22F4-E55C-2140-8F4B-486979F75EE5}"/>
                </a:ext>
              </a:extLst>
            </p:cNvPr>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5" name="Line 17">
              <a:extLst>
                <a:ext uri="{FF2B5EF4-FFF2-40B4-BE49-F238E27FC236}">
                  <a16:creationId xmlns:a16="http://schemas.microsoft.com/office/drawing/2014/main" id="{292FD6DF-4372-B84F-AC34-BE47F8CE66D6}"/>
                </a:ext>
              </a:extLst>
            </p:cNvPr>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 name="Line 18">
              <a:extLst>
                <a:ext uri="{FF2B5EF4-FFF2-40B4-BE49-F238E27FC236}">
                  <a16:creationId xmlns:a16="http://schemas.microsoft.com/office/drawing/2014/main" id="{590195AC-14E8-1043-8307-F6A51622CC4F}"/>
                </a:ext>
              </a:extLst>
            </p:cNvPr>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7" name="Text Box 19">
              <a:extLst>
                <a:ext uri="{FF2B5EF4-FFF2-40B4-BE49-F238E27FC236}">
                  <a16:creationId xmlns:a16="http://schemas.microsoft.com/office/drawing/2014/main" id="{F47425D5-2D3B-4F42-86D3-F5ECE230F4C9}"/>
                </a:ext>
              </a:extLst>
            </p:cNvPr>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8" name="Text Box 20">
              <a:extLst>
                <a:ext uri="{FF2B5EF4-FFF2-40B4-BE49-F238E27FC236}">
                  <a16:creationId xmlns:a16="http://schemas.microsoft.com/office/drawing/2014/main" id="{0D42C78F-65A1-6D41-998B-367EA7323290}"/>
                </a:ext>
              </a:extLst>
            </p:cNvPr>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9" name="Text Box 21">
              <a:extLst>
                <a:ext uri="{FF2B5EF4-FFF2-40B4-BE49-F238E27FC236}">
                  <a16:creationId xmlns:a16="http://schemas.microsoft.com/office/drawing/2014/main" id="{A0127AAD-61D1-E94F-8B9B-049DCC923287}"/>
                </a:ext>
              </a:extLst>
            </p:cNvPr>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0" name="Text Box 22">
              <a:extLst>
                <a:ext uri="{FF2B5EF4-FFF2-40B4-BE49-F238E27FC236}">
                  <a16:creationId xmlns:a16="http://schemas.microsoft.com/office/drawing/2014/main" id="{01EF4AFD-12CE-9845-8376-BB1DAB389CC0}"/>
                </a:ext>
              </a:extLst>
            </p:cNvPr>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1" name="Text Box 23">
              <a:extLst>
                <a:ext uri="{FF2B5EF4-FFF2-40B4-BE49-F238E27FC236}">
                  <a16:creationId xmlns:a16="http://schemas.microsoft.com/office/drawing/2014/main" id="{A87A8311-F5DE-3A4D-931D-3B36B771BC43}"/>
                </a:ext>
              </a:extLst>
            </p:cNvPr>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102" name="Text Box 24">
              <a:extLst>
                <a:ext uri="{FF2B5EF4-FFF2-40B4-BE49-F238E27FC236}">
                  <a16:creationId xmlns:a16="http://schemas.microsoft.com/office/drawing/2014/main" id="{1CE55431-F179-A142-BD18-D2F8AA466A35}"/>
                </a:ext>
              </a:extLst>
            </p:cNvPr>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103" name="Text Box 25">
              <a:extLst>
                <a:ext uri="{FF2B5EF4-FFF2-40B4-BE49-F238E27FC236}">
                  <a16:creationId xmlns:a16="http://schemas.microsoft.com/office/drawing/2014/main" id="{869AD75F-8A9D-C349-A6AF-5DBC4FAAE222}"/>
                </a:ext>
              </a:extLst>
            </p:cNvPr>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104" name="Text Box 26">
              <a:extLst>
                <a:ext uri="{FF2B5EF4-FFF2-40B4-BE49-F238E27FC236}">
                  <a16:creationId xmlns:a16="http://schemas.microsoft.com/office/drawing/2014/main" id="{3CE50BB0-3776-7C4D-84EE-622F2C9B180B}"/>
                </a:ext>
              </a:extLst>
            </p:cNvPr>
            <p:cNvSpPr txBox="1">
              <a:spLocks noChangeArrowheads="1"/>
            </p:cNvSpPr>
            <p:nvPr/>
          </p:nvSpPr>
          <p:spPr bwMode="auto">
            <a:xfrm>
              <a:off x="5745126" y="2962939"/>
              <a:ext cx="1093569"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A&gt;c&gt;g&gt;t</a:t>
              </a:r>
            </a:p>
          </p:txBody>
        </p:sp>
      </p:grpSp>
      <p:pic>
        <p:nvPicPr>
          <p:cNvPr id="105" name="Picture 56">
            <a:extLst>
              <a:ext uri="{FF2B5EF4-FFF2-40B4-BE49-F238E27FC236}">
                <a16:creationId xmlns:a16="http://schemas.microsoft.com/office/drawing/2014/main" id="{13FC6E5B-D7DB-644B-A534-0D5A76D69971}"/>
              </a:ext>
            </a:extLst>
          </p:cNvPr>
          <p:cNvPicPr>
            <a:picLocks noChangeAspect="1" noChangeArrowheads="1"/>
          </p:cNvPicPr>
          <p:nvPr/>
        </p:nvPicPr>
        <p:blipFill>
          <a:blip r:embed="rId3"/>
          <a:srcRect/>
          <a:stretch>
            <a:fillRect/>
          </a:stretch>
        </p:blipFill>
        <p:spPr bwMode="auto">
          <a:xfrm>
            <a:off x="7543800" y="4114800"/>
            <a:ext cx="3048000" cy="2152650"/>
          </a:xfrm>
          <a:prstGeom prst="rect">
            <a:avLst/>
          </a:prstGeom>
          <a:noFill/>
          <a:ln w="9525">
            <a:noFill/>
            <a:miter lim="800000"/>
            <a:headEnd/>
            <a:tailEnd/>
          </a:ln>
        </p:spPr>
      </p:pic>
      <p:sp>
        <p:nvSpPr>
          <p:cNvPr id="106" name="Line 57">
            <a:extLst>
              <a:ext uri="{FF2B5EF4-FFF2-40B4-BE49-F238E27FC236}">
                <a16:creationId xmlns:a16="http://schemas.microsoft.com/office/drawing/2014/main" id="{B1C9DA5C-31D5-2847-9558-FEF430E3EB00}"/>
              </a:ext>
            </a:extLst>
          </p:cNvPr>
          <p:cNvSpPr>
            <a:spLocks noChangeShapeType="1"/>
          </p:cNvSpPr>
          <p:nvPr/>
        </p:nvSpPr>
        <p:spPr bwMode="auto">
          <a:xfrm flipH="1" flipV="1">
            <a:off x="8610600" y="3234672"/>
            <a:ext cx="359395" cy="648078"/>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107" name="Text Box 5">
            <a:extLst>
              <a:ext uri="{FF2B5EF4-FFF2-40B4-BE49-F238E27FC236}">
                <a16:creationId xmlns:a16="http://schemas.microsoft.com/office/drawing/2014/main" id="{35A54059-248E-AF4F-943F-2F38184F2FE1}"/>
              </a:ext>
            </a:extLst>
          </p:cNvPr>
          <p:cNvSpPr txBox="1">
            <a:spLocks noChangeArrowheads="1"/>
          </p:cNvSpPr>
          <p:nvPr/>
        </p:nvSpPr>
        <p:spPr bwMode="auto">
          <a:xfrm>
            <a:off x="6698369" y="6237313"/>
            <a:ext cx="4922613" cy="584775"/>
          </a:xfrm>
          <a:prstGeom prst="rect">
            <a:avLst/>
          </a:prstGeom>
          <a:noFill/>
          <a:ln w="9525">
            <a:noFill/>
            <a:miter lim="800000"/>
            <a:headEnd/>
            <a:tailEnd/>
          </a:ln>
        </p:spPr>
        <p:txBody>
          <a:bodyPr wrap="square">
            <a:prstTxWarp prst="textNoShape">
              <a:avLst/>
            </a:prstTxWarp>
            <a:spAutoFit/>
          </a:bodyPr>
          <a:lstStyle/>
          <a:p>
            <a:r>
              <a:rPr lang="en-US" sz="1600" dirty="0"/>
              <a:t>Each site (i.e. column) contributes to the score given the substitution model</a:t>
            </a:r>
          </a:p>
        </p:txBody>
      </p:sp>
    </p:spTree>
    <p:extLst>
      <p:ext uri="{BB962C8B-B14F-4D97-AF65-F5344CB8AC3E}">
        <p14:creationId xmlns:p14="http://schemas.microsoft.com/office/powerpoint/2010/main" val="41676937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2" name="Text Box 53"/>
          <p:cNvSpPr txBox="1">
            <a:spLocks noChangeArrowheads="1"/>
          </p:cNvSpPr>
          <p:nvPr/>
        </p:nvSpPr>
        <p:spPr bwMode="auto">
          <a:xfrm>
            <a:off x="6617825" y="2655235"/>
            <a:ext cx="3048000" cy="579438"/>
          </a:xfrm>
          <a:prstGeom prst="rect">
            <a:avLst/>
          </a:prstGeom>
          <a:noFill/>
          <a:ln w="9525">
            <a:noFill/>
            <a:miter lim="800000"/>
            <a:headEnd/>
            <a:tailEnd/>
          </a:ln>
        </p:spPr>
        <p:txBody>
          <a:bodyPr>
            <a:prstTxWarp prst="textNoShape">
              <a:avLst/>
            </a:prstTxWarp>
            <a:spAutoFit/>
          </a:bodyPr>
          <a:lstStyle/>
          <a:p>
            <a:pPr algn="ctr"/>
            <a:r>
              <a:rPr lang="en-US" sz="3200" dirty="0">
                <a:solidFill>
                  <a:srgbClr val="ED181E"/>
                </a:solidFill>
              </a:rPr>
              <a:t>SCORE</a:t>
            </a:r>
          </a:p>
        </p:txBody>
      </p:sp>
      <p:sp>
        <p:nvSpPr>
          <p:cNvPr id="92213" name="Line 54"/>
          <p:cNvSpPr>
            <a:spLocks noChangeShapeType="1"/>
          </p:cNvSpPr>
          <p:nvPr/>
        </p:nvSpPr>
        <p:spPr bwMode="auto">
          <a:xfrm>
            <a:off x="6172200" y="1600199"/>
            <a:ext cx="1247171" cy="1055035"/>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6096000" y="3277912"/>
            <a:ext cx="1409702" cy="1065488"/>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4" name="Title 1">
            <a:extLst>
              <a:ext uri="{FF2B5EF4-FFF2-40B4-BE49-F238E27FC236}">
                <a16:creationId xmlns:a16="http://schemas.microsoft.com/office/drawing/2014/main" id="{93ABC293-07D1-B944-A514-9F0B4EE3634D}"/>
              </a:ext>
            </a:extLst>
          </p:cNvPr>
          <p:cNvSpPr txBox="1">
            <a:spLocks/>
          </p:cNvSpPr>
          <p:nvPr/>
        </p:nvSpPr>
        <p:spPr>
          <a:xfrm>
            <a:off x="249911" y="283236"/>
            <a:ext cx="3231203" cy="524868"/>
          </a:xfrm>
          <a:prstGeom prst="rect">
            <a:avLst/>
          </a:prstGeom>
        </p:spPr>
        <p:txBody>
          <a:bodyPr>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lgn="ctr"/>
            <a:r>
              <a:rPr lang="en-US" sz="2400" dirty="0"/>
              <a:t>Scoring a single tree</a:t>
            </a:r>
          </a:p>
        </p:txBody>
      </p:sp>
      <p:grpSp>
        <p:nvGrpSpPr>
          <p:cNvPr id="55" name="Group 54">
            <a:extLst>
              <a:ext uri="{FF2B5EF4-FFF2-40B4-BE49-F238E27FC236}">
                <a16:creationId xmlns:a16="http://schemas.microsoft.com/office/drawing/2014/main" id="{BEE9A4F6-F766-534C-B0C6-A107F114B011}"/>
              </a:ext>
            </a:extLst>
          </p:cNvPr>
          <p:cNvGrpSpPr/>
          <p:nvPr/>
        </p:nvGrpSpPr>
        <p:grpSpPr>
          <a:xfrm>
            <a:off x="1897769" y="3262037"/>
            <a:ext cx="3962400" cy="3216275"/>
            <a:chOff x="7124517" y="2154182"/>
            <a:chExt cx="3962400" cy="3216275"/>
          </a:xfrm>
        </p:grpSpPr>
        <p:sp>
          <p:nvSpPr>
            <p:cNvPr id="56" name="Rectangle 31">
              <a:extLst>
                <a:ext uri="{FF2B5EF4-FFF2-40B4-BE49-F238E27FC236}">
                  <a16:creationId xmlns:a16="http://schemas.microsoft.com/office/drawing/2014/main" id="{D1ACC744-7704-994D-AA92-041CD860B7CB}"/>
                </a:ext>
              </a:extLst>
            </p:cNvPr>
            <p:cNvSpPr>
              <a:spLocks noChangeArrowheads="1"/>
            </p:cNvSpPr>
            <p:nvPr/>
          </p:nvSpPr>
          <p:spPr bwMode="auto">
            <a:xfrm>
              <a:off x="7657917" y="2627258"/>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7" name="Rectangle 32">
              <a:extLst>
                <a:ext uri="{FF2B5EF4-FFF2-40B4-BE49-F238E27FC236}">
                  <a16:creationId xmlns:a16="http://schemas.microsoft.com/office/drawing/2014/main" id="{6AF402DD-77C5-A247-9B54-4A60F720717D}"/>
                </a:ext>
              </a:extLst>
            </p:cNvPr>
            <p:cNvSpPr>
              <a:spLocks noChangeArrowheads="1"/>
            </p:cNvSpPr>
            <p:nvPr/>
          </p:nvSpPr>
          <p:spPr bwMode="auto">
            <a:xfrm>
              <a:off x="8572317" y="3313058"/>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8" name="Rectangle 33">
              <a:extLst>
                <a:ext uri="{FF2B5EF4-FFF2-40B4-BE49-F238E27FC236}">
                  <a16:creationId xmlns:a16="http://schemas.microsoft.com/office/drawing/2014/main" id="{9027ECF3-491C-894B-BDE9-6E580AE8EA5F}"/>
                </a:ext>
              </a:extLst>
            </p:cNvPr>
            <p:cNvSpPr>
              <a:spLocks noChangeArrowheads="1"/>
            </p:cNvSpPr>
            <p:nvPr/>
          </p:nvSpPr>
          <p:spPr bwMode="auto">
            <a:xfrm>
              <a:off x="9410517" y="3998858"/>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9" name="Rectangle 34">
              <a:extLst>
                <a:ext uri="{FF2B5EF4-FFF2-40B4-BE49-F238E27FC236}">
                  <a16:creationId xmlns:a16="http://schemas.microsoft.com/office/drawing/2014/main" id="{CEEEDC37-963D-1943-923E-4ED6478898C0}"/>
                </a:ext>
              </a:extLst>
            </p:cNvPr>
            <p:cNvSpPr>
              <a:spLocks noChangeArrowheads="1"/>
            </p:cNvSpPr>
            <p:nvPr/>
          </p:nvSpPr>
          <p:spPr bwMode="auto">
            <a:xfrm>
              <a:off x="10248717" y="4684657"/>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60" name="Rectangle 35">
              <a:extLst>
                <a:ext uri="{FF2B5EF4-FFF2-40B4-BE49-F238E27FC236}">
                  <a16:creationId xmlns:a16="http://schemas.microsoft.com/office/drawing/2014/main" id="{4E5FF177-7CCF-F741-AD07-B4DFAA3A6092}"/>
                </a:ext>
              </a:extLst>
            </p:cNvPr>
            <p:cNvSpPr>
              <a:spLocks noChangeArrowheads="1"/>
            </p:cNvSpPr>
            <p:nvPr/>
          </p:nvSpPr>
          <p:spPr bwMode="auto">
            <a:xfrm>
              <a:off x="7657917" y="2627257"/>
              <a:ext cx="34290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1" name="Rectangle 36">
              <a:extLst>
                <a:ext uri="{FF2B5EF4-FFF2-40B4-BE49-F238E27FC236}">
                  <a16:creationId xmlns:a16="http://schemas.microsoft.com/office/drawing/2014/main" id="{267AFE15-C71E-F549-8AD0-3BC8B469271B}"/>
                </a:ext>
              </a:extLst>
            </p:cNvPr>
            <p:cNvSpPr>
              <a:spLocks noChangeArrowheads="1"/>
            </p:cNvSpPr>
            <p:nvPr/>
          </p:nvSpPr>
          <p:spPr bwMode="auto">
            <a:xfrm>
              <a:off x="7657917" y="3998857"/>
              <a:ext cx="3429000" cy="1371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2" name="Rectangle 37">
              <a:extLst>
                <a:ext uri="{FF2B5EF4-FFF2-40B4-BE49-F238E27FC236}">
                  <a16:creationId xmlns:a16="http://schemas.microsoft.com/office/drawing/2014/main" id="{2F0A8DF8-071F-B44B-AC10-BB74E5108492}"/>
                </a:ext>
              </a:extLst>
            </p:cNvPr>
            <p:cNvSpPr>
              <a:spLocks noChangeArrowheads="1"/>
            </p:cNvSpPr>
            <p:nvPr/>
          </p:nvSpPr>
          <p:spPr bwMode="auto">
            <a:xfrm>
              <a:off x="9410517" y="2627257"/>
              <a:ext cx="1676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3" name="Rectangle 38">
              <a:extLst>
                <a:ext uri="{FF2B5EF4-FFF2-40B4-BE49-F238E27FC236}">
                  <a16:creationId xmlns:a16="http://schemas.microsoft.com/office/drawing/2014/main" id="{04F1536B-4A16-9B48-96E3-F5D3733AC053}"/>
                </a:ext>
              </a:extLst>
            </p:cNvPr>
            <p:cNvSpPr>
              <a:spLocks noChangeArrowheads="1"/>
            </p:cNvSpPr>
            <p:nvPr/>
          </p:nvSpPr>
          <p:spPr bwMode="auto">
            <a:xfrm>
              <a:off x="7657917" y="26272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4" name="Rectangle 39">
              <a:extLst>
                <a:ext uri="{FF2B5EF4-FFF2-40B4-BE49-F238E27FC236}">
                  <a16:creationId xmlns:a16="http://schemas.microsoft.com/office/drawing/2014/main" id="{65A57376-E8D3-0C4B-85E2-A7E7A91D73BA}"/>
                </a:ext>
              </a:extLst>
            </p:cNvPr>
            <p:cNvSpPr>
              <a:spLocks noChangeArrowheads="1"/>
            </p:cNvSpPr>
            <p:nvPr/>
          </p:nvSpPr>
          <p:spPr bwMode="auto">
            <a:xfrm>
              <a:off x="7657917" y="46846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5" name="Rectangle 40">
              <a:extLst>
                <a:ext uri="{FF2B5EF4-FFF2-40B4-BE49-F238E27FC236}">
                  <a16:creationId xmlns:a16="http://schemas.microsoft.com/office/drawing/2014/main" id="{9CCFF4DC-B479-784E-ACD9-C155DE226269}"/>
                </a:ext>
              </a:extLst>
            </p:cNvPr>
            <p:cNvSpPr>
              <a:spLocks noChangeArrowheads="1"/>
            </p:cNvSpPr>
            <p:nvPr/>
          </p:nvSpPr>
          <p:spPr bwMode="auto">
            <a:xfrm>
              <a:off x="7657917" y="2627257"/>
              <a:ext cx="914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6" name="Rectangle 41">
              <a:extLst>
                <a:ext uri="{FF2B5EF4-FFF2-40B4-BE49-F238E27FC236}">
                  <a16:creationId xmlns:a16="http://schemas.microsoft.com/office/drawing/2014/main" id="{83795BD5-C7B0-FD4D-A3CE-5F59BB30850C}"/>
                </a:ext>
              </a:extLst>
            </p:cNvPr>
            <p:cNvSpPr>
              <a:spLocks noChangeArrowheads="1"/>
            </p:cNvSpPr>
            <p:nvPr/>
          </p:nvSpPr>
          <p:spPr bwMode="auto">
            <a:xfrm>
              <a:off x="9410517" y="2627257"/>
              <a:ext cx="8382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7" name="Text Box 42">
              <a:extLst>
                <a:ext uri="{FF2B5EF4-FFF2-40B4-BE49-F238E27FC236}">
                  <a16:creationId xmlns:a16="http://schemas.microsoft.com/office/drawing/2014/main" id="{C7804BBE-0BD7-BE48-8B9D-1D40841397FC}"/>
                </a:ext>
              </a:extLst>
            </p:cNvPr>
            <p:cNvSpPr txBox="1">
              <a:spLocks noChangeArrowheads="1"/>
            </p:cNvSpPr>
            <p:nvPr/>
          </p:nvSpPr>
          <p:spPr bwMode="auto">
            <a:xfrm>
              <a:off x="7870642" y="2154182"/>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8" name="Text Box 43">
              <a:extLst>
                <a:ext uri="{FF2B5EF4-FFF2-40B4-BE49-F238E27FC236}">
                  <a16:creationId xmlns:a16="http://schemas.microsoft.com/office/drawing/2014/main" id="{1F92BAB7-3070-9045-B2B0-B7E02D548902}"/>
                </a:ext>
              </a:extLst>
            </p:cNvPr>
            <p:cNvSpPr txBox="1">
              <a:spLocks noChangeArrowheads="1"/>
            </p:cNvSpPr>
            <p:nvPr/>
          </p:nvSpPr>
          <p:spPr bwMode="auto">
            <a:xfrm>
              <a:off x="8794567" y="21700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9" name="Text Box 44">
              <a:extLst>
                <a:ext uri="{FF2B5EF4-FFF2-40B4-BE49-F238E27FC236}">
                  <a16:creationId xmlns:a16="http://schemas.microsoft.com/office/drawing/2014/main" id="{0E1847BC-51ED-7043-B2B3-341DDA36B442}"/>
                </a:ext>
              </a:extLst>
            </p:cNvPr>
            <p:cNvSpPr txBox="1">
              <a:spLocks noChangeArrowheads="1"/>
            </p:cNvSpPr>
            <p:nvPr/>
          </p:nvSpPr>
          <p:spPr bwMode="auto">
            <a:xfrm>
              <a:off x="7124517" y="41512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0" name="Text Box 45">
              <a:extLst>
                <a:ext uri="{FF2B5EF4-FFF2-40B4-BE49-F238E27FC236}">
                  <a16:creationId xmlns:a16="http://schemas.microsoft.com/office/drawing/2014/main" id="{5F39FDF2-F73D-FC42-88DB-9F35373DD299}"/>
                </a:ext>
              </a:extLst>
            </p:cNvPr>
            <p:cNvSpPr txBox="1">
              <a:spLocks noChangeArrowheads="1"/>
            </p:cNvSpPr>
            <p:nvPr/>
          </p:nvSpPr>
          <p:spPr bwMode="auto">
            <a:xfrm>
              <a:off x="10529705" y="2170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1" name="Text Box 46">
              <a:extLst>
                <a:ext uri="{FF2B5EF4-FFF2-40B4-BE49-F238E27FC236}">
                  <a16:creationId xmlns:a16="http://schemas.microsoft.com/office/drawing/2014/main" id="{C6B1CBA1-EF5E-9E44-806F-ACD362C4F091}"/>
                </a:ext>
              </a:extLst>
            </p:cNvPr>
            <p:cNvSpPr txBox="1">
              <a:spLocks noChangeArrowheads="1"/>
            </p:cNvSpPr>
            <p:nvPr/>
          </p:nvSpPr>
          <p:spPr bwMode="auto">
            <a:xfrm>
              <a:off x="7124517" y="2779657"/>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2" name="Text Box 47">
              <a:extLst>
                <a:ext uri="{FF2B5EF4-FFF2-40B4-BE49-F238E27FC236}">
                  <a16:creationId xmlns:a16="http://schemas.microsoft.com/office/drawing/2014/main" id="{AE97C9E1-F463-DC4D-BAD3-4E2DF35E4279}"/>
                </a:ext>
              </a:extLst>
            </p:cNvPr>
            <p:cNvSpPr txBox="1">
              <a:spLocks noChangeArrowheads="1"/>
            </p:cNvSpPr>
            <p:nvPr/>
          </p:nvSpPr>
          <p:spPr bwMode="auto">
            <a:xfrm>
              <a:off x="7124517" y="34654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3" name="Text Box 48">
              <a:extLst>
                <a:ext uri="{FF2B5EF4-FFF2-40B4-BE49-F238E27FC236}">
                  <a16:creationId xmlns:a16="http://schemas.microsoft.com/office/drawing/2014/main" id="{7754317C-168C-F040-A9BD-B2DDE33A32A8}"/>
                </a:ext>
              </a:extLst>
            </p:cNvPr>
            <p:cNvSpPr txBox="1">
              <a:spLocks noChangeArrowheads="1"/>
            </p:cNvSpPr>
            <p:nvPr/>
          </p:nvSpPr>
          <p:spPr bwMode="auto">
            <a:xfrm>
              <a:off x="9639117" y="21700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4" name="Text Box 49">
              <a:extLst>
                <a:ext uri="{FF2B5EF4-FFF2-40B4-BE49-F238E27FC236}">
                  <a16:creationId xmlns:a16="http://schemas.microsoft.com/office/drawing/2014/main" id="{4539580E-2F84-F645-946C-DB1050479214}"/>
                </a:ext>
              </a:extLst>
            </p:cNvPr>
            <p:cNvSpPr txBox="1">
              <a:spLocks noChangeArrowheads="1"/>
            </p:cNvSpPr>
            <p:nvPr/>
          </p:nvSpPr>
          <p:spPr bwMode="auto">
            <a:xfrm>
              <a:off x="7124517" y="4837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5" name="Text Box 50">
              <a:extLst>
                <a:ext uri="{FF2B5EF4-FFF2-40B4-BE49-F238E27FC236}">
                  <a16:creationId xmlns:a16="http://schemas.microsoft.com/office/drawing/2014/main" id="{7054E85C-C5FF-3F44-85A7-81E873EB5B53}"/>
                </a:ext>
              </a:extLst>
            </p:cNvPr>
            <p:cNvSpPr txBox="1">
              <a:spLocks noChangeArrowheads="1"/>
            </p:cNvSpPr>
            <p:nvPr/>
          </p:nvSpPr>
          <p:spPr bwMode="auto">
            <a:xfrm>
              <a:off x="8592956" y="2774895"/>
              <a:ext cx="69121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76" name="Text Box 51">
              <a:extLst>
                <a:ext uri="{FF2B5EF4-FFF2-40B4-BE49-F238E27FC236}">
                  <a16:creationId xmlns:a16="http://schemas.microsoft.com/office/drawing/2014/main" id="{DBE9B883-BB1E-3747-A827-CB0F322A4008}"/>
                </a:ext>
              </a:extLst>
            </p:cNvPr>
            <p:cNvSpPr txBox="1">
              <a:spLocks noChangeArrowheads="1"/>
            </p:cNvSpPr>
            <p:nvPr/>
          </p:nvSpPr>
          <p:spPr bwMode="auto">
            <a:xfrm>
              <a:off x="9431156" y="2774895"/>
              <a:ext cx="70256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77" name="Text Box 52">
              <a:extLst>
                <a:ext uri="{FF2B5EF4-FFF2-40B4-BE49-F238E27FC236}">
                  <a16:creationId xmlns:a16="http://schemas.microsoft.com/office/drawing/2014/main" id="{509E1272-6017-DC4B-A661-CDD4771703EA}"/>
                </a:ext>
              </a:extLst>
            </p:cNvPr>
            <p:cNvSpPr txBox="1">
              <a:spLocks noChangeArrowheads="1"/>
            </p:cNvSpPr>
            <p:nvPr/>
          </p:nvSpPr>
          <p:spPr bwMode="auto">
            <a:xfrm>
              <a:off x="9431155" y="3460695"/>
              <a:ext cx="70243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78" name="Text Box 53">
              <a:extLst>
                <a:ext uri="{FF2B5EF4-FFF2-40B4-BE49-F238E27FC236}">
                  <a16:creationId xmlns:a16="http://schemas.microsoft.com/office/drawing/2014/main" id="{B2E15128-6442-5B4C-B6A3-BDB525F541AE}"/>
                </a:ext>
              </a:extLst>
            </p:cNvPr>
            <p:cNvSpPr txBox="1">
              <a:spLocks noChangeArrowheads="1"/>
            </p:cNvSpPr>
            <p:nvPr/>
          </p:nvSpPr>
          <p:spPr bwMode="auto">
            <a:xfrm>
              <a:off x="10269356" y="2774895"/>
              <a:ext cx="658257"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79" name="Text Box 54">
              <a:extLst>
                <a:ext uri="{FF2B5EF4-FFF2-40B4-BE49-F238E27FC236}">
                  <a16:creationId xmlns:a16="http://schemas.microsoft.com/office/drawing/2014/main" id="{503F0770-73E1-A842-B027-C48E207E1347}"/>
                </a:ext>
              </a:extLst>
            </p:cNvPr>
            <p:cNvSpPr txBox="1">
              <a:spLocks noChangeArrowheads="1"/>
            </p:cNvSpPr>
            <p:nvPr/>
          </p:nvSpPr>
          <p:spPr bwMode="auto">
            <a:xfrm>
              <a:off x="10248718" y="3460695"/>
              <a:ext cx="66133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80" name="Text Box 55">
              <a:extLst>
                <a:ext uri="{FF2B5EF4-FFF2-40B4-BE49-F238E27FC236}">
                  <a16:creationId xmlns:a16="http://schemas.microsoft.com/office/drawing/2014/main" id="{92E8E4ED-5933-334B-BB73-7C8D1AC4FC6E}"/>
                </a:ext>
              </a:extLst>
            </p:cNvPr>
            <p:cNvSpPr txBox="1">
              <a:spLocks noChangeArrowheads="1"/>
            </p:cNvSpPr>
            <p:nvPr/>
          </p:nvSpPr>
          <p:spPr bwMode="auto">
            <a:xfrm>
              <a:off x="10269355" y="4146495"/>
              <a:ext cx="62087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grpSp>
      <p:grpSp>
        <p:nvGrpSpPr>
          <p:cNvPr id="81" name="Group 80">
            <a:extLst>
              <a:ext uri="{FF2B5EF4-FFF2-40B4-BE49-F238E27FC236}">
                <a16:creationId xmlns:a16="http://schemas.microsoft.com/office/drawing/2014/main" id="{11B29FF7-FA61-4940-8162-4250E51986B9}"/>
              </a:ext>
            </a:extLst>
          </p:cNvPr>
          <p:cNvGrpSpPr/>
          <p:nvPr/>
        </p:nvGrpSpPr>
        <p:grpSpPr>
          <a:xfrm>
            <a:off x="2095500" y="249796"/>
            <a:ext cx="3869402" cy="2731532"/>
            <a:chOff x="4602126" y="1743739"/>
            <a:chExt cx="3869402" cy="2731532"/>
          </a:xfrm>
        </p:grpSpPr>
        <p:sp>
          <p:nvSpPr>
            <p:cNvPr id="82" name="Line 4">
              <a:extLst>
                <a:ext uri="{FF2B5EF4-FFF2-40B4-BE49-F238E27FC236}">
                  <a16:creationId xmlns:a16="http://schemas.microsoft.com/office/drawing/2014/main" id="{4F866E73-2D96-724E-99CB-74AD73727A8F}"/>
                </a:ext>
              </a:extLst>
            </p:cNvPr>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3" name="Line 5">
              <a:extLst>
                <a:ext uri="{FF2B5EF4-FFF2-40B4-BE49-F238E27FC236}">
                  <a16:creationId xmlns:a16="http://schemas.microsoft.com/office/drawing/2014/main" id="{5D54BFE1-FAF5-F446-AB6B-8ABCEB429578}"/>
                </a:ext>
              </a:extLst>
            </p:cNvPr>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4" name="Line 6">
              <a:extLst>
                <a:ext uri="{FF2B5EF4-FFF2-40B4-BE49-F238E27FC236}">
                  <a16:creationId xmlns:a16="http://schemas.microsoft.com/office/drawing/2014/main" id="{3DD60DEA-3C28-5E42-A97F-EA40958EC9B3}"/>
                </a:ext>
              </a:extLst>
            </p:cNvPr>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5" name="Line 7">
              <a:extLst>
                <a:ext uri="{FF2B5EF4-FFF2-40B4-BE49-F238E27FC236}">
                  <a16:creationId xmlns:a16="http://schemas.microsoft.com/office/drawing/2014/main" id="{5D250535-EE9F-BA43-812D-CF3AE107E585}"/>
                </a:ext>
              </a:extLst>
            </p:cNvPr>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6" name="Line 8">
              <a:extLst>
                <a:ext uri="{FF2B5EF4-FFF2-40B4-BE49-F238E27FC236}">
                  <a16:creationId xmlns:a16="http://schemas.microsoft.com/office/drawing/2014/main" id="{29021002-25CB-D24C-BD53-A029B88350A4}"/>
                </a:ext>
              </a:extLst>
            </p:cNvPr>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7" name="Line 9">
              <a:extLst>
                <a:ext uri="{FF2B5EF4-FFF2-40B4-BE49-F238E27FC236}">
                  <a16:creationId xmlns:a16="http://schemas.microsoft.com/office/drawing/2014/main" id="{C85BF661-E540-A441-ABE1-7D3F5EBE48B9}"/>
                </a:ext>
              </a:extLst>
            </p:cNvPr>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8" name="Line 10">
              <a:extLst>
                <a:ext uri="{FF2B5EF4-FFF2-40B4-BE49-F238E27FC236}">
                  <a16:creationId xmlns:a16="http://schemas.microsoft.com/office/drawing/2014/main" id="{B0E54E8A-1FD6-784F-A02E-EFC5C7F49524}"/>
                </a:ext>
              </a:extLst>
            </p:cNvPr>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9" name="Line 11">
              <a:extLst>
                <a:ext uri="{FF2B5EF4-FFF2-40B4-BE49-F238E27FC236}">
                  <a16:creationId xmlns:a16="http://schemas.microsoft.com/office/drawing/2014/main" id="{25766B3A-F711-0D44-8712-90586A24427E}"/>
                </a:ext>
              </a:extLst>
            </p:cNvPr>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0" name="Line 12">
              <a:extLst>
                <a:ext uri="{FF2B5EF4-FFF2-40B4-BE49-F238E27FC236}">
                  <a16:creationId xmlns:a16="http://schemas.microsoft.com/office/drawing/2014/main" id="{8290666A-7C97-6A41-9CA3-C88B46B2117B}"/>
                </a:ext>
              </a:extLst>
            </p:cNvPr>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1" name="Line 13">
              <a:extLst>
                <a:ext uri="{FF2B5EF4-FFF2-40B4-BE49-F238E27FC236}">
                  <a16:creationId xmlns:a16="http://schemas.microsoft.com/office/drawing/2014/main" id="{3B18B320-E94F-154A-867A-B382A704D349}"/>
                </a:ext>
              </a:extLst>
            </p:cNvPr>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 name="Line 14">
              <a:extLst>
                <a:ext uri="{FF2B5EF4-FFF2-40B4-BE49-F238E27FC236}">
                  <a16:creationId xmlns:a16="http://schemas.microsoft.com/office/drawing/2014/main" id="{8A307C99-C9E5-8A46-8B8D-97AACB0E8DD5}"/>
                </a:ext>
              </a:extLst>
            </p:cNvPr>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3" name="Line 15">
              <a:extLst>
                <a:ext uri="{FF2B5EF4-FFF2-40B4-BE49-F238E27FC236}">
                  <a16:creationId xmlns:a16="http://schemas.microsoft.com/office/drawing/2014/main" id="{9C579382-97BC-034E-856F-908A98B553AC}"/>
                </a:ext>
              </a:extLst>
            </p:cNvPr>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4" name="Line 16">
              <a:extLst>
                <a:ext uri="{FF2B5EF4-FFF2-40B4-BE49-F238E27FC236}">
                  <a16:creationId xmlns:a16="http://schemas.microsoft.com/office/drawing/2014/main" id="{071C22F4-E55C-2140-8F4B-486979F75EE5}"/>
                </a:ext>
              </a:extLst>
            </p:cNvPr>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5" name="Line 17">
              <a:extLst>
                <a:ext uri="{FF2B5EF4-FFF2-40B4-BE49-F238E27FC236}">
                  <a16:creationId xmlns:a16="http://schemas.microsoft.com/office/drawing/2014/main" id="{292FD6DF-4372-B84F-AC34-BE47F8CE66D6}"/>
                </a:ext>
              </a:extLst>
            </p:cNvPr>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 name="Line 18">
              <a:extLst>
                <a:ext uri="{FF2B5EF4-FFF2-40B4-BE49-F238E27FC236}">
                  <a16:creationId xmlns:a16="http://schemas.microsoft.com/office/drawing/2014/main" id="{590195AC-14E8-1043-8307-F6A51622CC4F}"/>
                </a:ext>
              </a:extLst>
            </p:cNvPr>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7" name="Text Box 19">
              <a:extLst>
                <a:ext uri="{FF2B5EF4-FFF2-40B4-BE49-F238E27FC236}">
                  <a16:creationId xmlns:a16="http://schemas.microsoft.com/office/drawing/2014/main" id="{F47425D5-2D3B-4F42-86D3-F5ECE230F4C9}"/>
                </a:ext>
              </a:extLst>
            </p:cNvPr>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8" name="Text Box 20">
              <a:extLst>
                <a:ext uri="{FF2B5EF4-FFF2-40B4-BE49-F238E27FC236}">
                  <a16:creationId xmlns:a16="http://schemas.microsoft.com/office/drawing/2014/main" id="{0D42C78F-65A1-6D41-998B-367EA7323290}"/>
                </a:ext>
              </a:extLst>
            </p:cNvPr>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9" name="Text Box 21">
              <a:extLst>
                <a:ext uri="{FF2B5EF4-FFF2-40B4-BE49-F238E27FC236}">
                  <a16:creationId xmlns:a16="http://schemas.microsoft.com/office/drawing/2014/main" id="{A0127AAD-61D1-E94F-8B9B-049DCC923287}"/>
                </a:ext>
              </a:extLst>
            </p:cNvPr>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0" name="Text Box 22">
              <a:extLst>
                <a:ext uri="{FF2B5EF4-FFF2-40B4-BE49-F238E27FC236}">
                  <a16:creationId xmlns:a16="http://schemas.microsoft.com/office/drawing/2014/main" id="{01EF4AFD-12CE-9845-8376-BB1DAB389CC0}"/>
                </a:ext>
              </a:extLst>
            </p:cNvPr>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1" name="Text Box 23">
              <a:extLst>
                <a:ext uri="{FF2B5EF4-FFF2-40B4-BE49-F238E27FC236}">
                  <a16:creationId xmlns:a16="http://schemas.microsoft.com/office/drawing/2014/main" id="{A87A8311-F5DE-3A4D-931D-3B36B771BC43}"/>
                </a:ext>
              </a:extLst>
            </p:cNvPr>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102" name="Text Box 24">
              <a:extLst>
                <a:ext uri="{FF2B5EF4-FFF2-40B4-BE49-F238E27FC236}">
                  <a16:creationId xmlns:a16="http://schemas.microsoft.com/office/drawing/2014/main" id="{1CE55431-F179-A142-BD18-D2F8AA466A35}"/>
                </a:ext>
              </a:extLst>
            </p:cNvPr>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103" name="Text Box 25">
              <a:extLst>
                <a:ext uri="{FF2B5EF4-FFF2-40B4-BE49-F238E27FC236}">
                  <a16:creationId xmlns:a16="http://schemas.microsoft.com/office/drawing/2014/main" id="{869AD75F-8A9D-C349-A6AF-5DBC4FAAE222}"/>
                </a:ext>
              </a:extLst>
            </p:cNvPr>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104" name="Text Box 26">
              <a:extLst>
                <a:ext uri="{FF2B5EF4-FFF2-40B4-BE49-F238E27FC236}">
                  <a16:creationId xmlns:a16="http://schemas.microsoft.com/office/drawing/2014/main" id="{3CE50BB0-3776-7C4D-84EE-622F2C9B180B}"/>
                </a:ext>
              </a:extLst>
            </p:cNvPr>
            <p:cNvSpPr txBox="1">
              <a:spLocks noChangeArrowheads="1"/>
            </p:cNvSpPr>
            <p:nvPr/>
          </p:nvSpPr>
          <p:spPr bwMode="auto">
            <a:xfrm>
              <a:off x="5745126" y="2962939"/>
              <a:ext cx="1093569"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A&gt;c&gt;g&gt;t</a:t>
              </a:r>
            </a:p>
          </p:txBody>
        </p:sp>
      </p:grpSp>
      <p:pic>
        <p:nvPicPr>
          <p:cNvPr id="105" name="Picture 56">
            <a:extLst>
              <a:ext uri="{FF2B5EF4-FFF2-40B4-BE49-F238E27FC236}">
                <a16:creationId xmlns:a16="http://schemas.microsoft.com/office/drawing/2014/main" id="{13FC6E5B-D7DB-644B-A534-0D5A76D69971}"/>
              </a:ext>
            </a:extLst>
          </p:cNvPr>
          <p:cNvPicPr>
            <a:picLocks noChangeAspect="1" noChangeArrowheads="1"/>
          </p:cNvPicPr>
          <p:nvPr/>
        </p:nvPicPr>
        <p:blipFill>
          <a:blip r:embed="rId3"/>
          <a:srcRect/>
          <a:stretch>
            <a:fillRect/>
          </a:stretch>
        </p:blipFill>
        <p:spPr bwMode="auto">
          <a:xfrm>
            <a:off x="7543800" y="4114800"/>
            <a:ext cx="3048000" cy="2152650"/>
          </a:xfrm>
          <a:prstGeom prst="rect">
            <a:avLst/>
          </a:prstGeom>
          <a:noFill/>
          <a:ln w="9525">
            <a:noFill/>
            <a:miter lim="800000"/>
            <a:headEnd/>
            <a:tailEnd/>
          </a:ln>
        </p:spPr>
      </p:pic>
      <p:sp>
        <p:nvSpPr>
          <p:cNvPr id="106" name="Line 57">
            <a:extLst>
              <a:ext uri="{FF2B5EF4-FFF2-40B4-BE49-F238E27FC236}">
                <a16:creationId xmlns:a16="http://schemas.microsoft.com/office/drawing/2014/main" id="{B1C9DA5C-31D5-2847-9558-FEF430E3EB00}"/>
              </a:ext>
            </a:extLst>
          </p:cNvPr>
          <p:cNvSpPr>
            <a:spLocks noChangeShapeType="1"/>
          </p:cNvSpPr>
          <p:nvPr/>
        </p:nvSpPr>
        <p:spPr bwMode="auto">
          <a:xfrm flipH="1" flipV="1">
            <a:off x="8451295" y="3262036"/>
            <a:ext cx="518699" cy="620713"/>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107" name="Text Box 5">
            <a:extLst>
              <a:ext uri="{FF2B5EF4-FFF2-40B4-BE49-F238E27FC236}">
                <a16:creationId xmlns:a16="http://schemas.microsoft.com/office/drawing/2014/main" id="{35A54059-248E-AF4F-943F-2F38184F2FE1}"/>
              </a:ext>
            </a:extLst>
          </p:cNvPr>
          <p:cNvSpPr txBox="1">
            <a:spLocks noChangeArrowheads="1"/>
          </p:cNvSpPr>
          <p:nvPr/>
        </p:nvSpPr>
        <p:spPr bwMode="auto">
          <a:xfrm>
            <a:off x="6698369" y="6237313"/>
            <a:ext cx="4922613" cy="584775"/>
          </a:xfrm>
          <a:prstGeom prst="rect">
            <a:avLst/>
          </a:prstGeom>
          <a:noFill/>
          <a:ln w="9525">
            <a:noFill/>
            <a:miter lim="800000"/>
            <a:headEnd/>
            <a:tailEnd/>
          </a:ln>
        </p:spPr>
        <p:txBody>
          <a:bodyPr wrap="square">
            <a:prstTxWarp prst="textNoShape">
              <a:avLst/>
            </a:prstTxWarp>
            <a:spAutoFit/>
          </a:bodyPr>
          <a:lstStyle/>
          <a:p>
            <a:r>
              <a:rPr lang="en-US" sz="1600" dirty="0"/>
              <a:t>Each site (i.e. column) contributes to the score given the substitution model</a:t>
            </a:r>
          </a:p>
        </p:txBody>
      </p:sp>
      <p:sp>
        <p:nvSpPr>
          <p:cNvPr id="108" name="Line 58">
            <a:extLst>
              <a:ext uri="{FF2B5EF4-FFF2-40B4-BE49-F238E27FC236}">
                <a16:creationId xmlns:a16="http://schemas.microsoft.com/office/drawing/2014/main" id="{28889E9C-6B38-4946-BBE6-961B63A6D212}"/>
              </a:ext>
            </a:extLst>
          </p:cNvPr>
          <p:cNvSpPr>
            <a:spLocks noChangeShapeType="1"/>
          </p:cNvSpPr>
          <p:nvPr/>
        </p:nvSpPr>
        <p:spPr bwMode="auto">
          <a:xfrm flipH="1">
            <a:off x="8420099" y="1915414"/>
            <a:ext cx="359394" cy="76462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109" name="Picture 108" descr="Dali Persistence of Time.jpg">
            <a:extLst>
              <a:ext uri="{FF2B5EF4-FFF2-40B4-BE49-F238E27FC236}">
                <a16:creationId xmlns:a16="http://schemas.microsoft.com/office/drawing/2014/main" id="{54C1DD7F-C43E-4B4A-AC76-6D14D06E7B56}"/>
              </a:ext>
            </a:extLst>
          </p:cNvPr>
          <p:cNvPicPr>
            <a:picLocks noChangeAspect="1"/>
          </p:cNvPicPr>
          <p:nvPr/>
        </p:nvPicPr>
        <p:blipFill>
          <a:blip r:embed="rId4"/>
          <a:stretch>
            <a:fillRect/>
          </a:stretch>
        </p:blipFill>
        <p:spPr>
          <a:xfrm>
            <a:off x="8584673" y="91491"/>
            <a:ext cx="1150003" cy="838200"/>
          </a:xfrm>
          <a:prstGeom prst="rect">
            <a:avLst/>
          </a:prstGeom>
        </p:spPr>
      </p:pic>
      <p:sp>
        <p:nvSpPr>
          <p:cNvPr id="110" name="Text Box 57">
            <a:extLst>
              <a:ext uri="{FF2B5EF4-FFF2-40B4-BE49-F238E27FC236}">
                <a16:creationId xmlns:a16="http://schemas.microsoft.com/office/drawing/2014/main" id="{CE61307E-D2A8-834E-BF32-554A0EC548E6}"/>
              </a:ext>
            </a:extLst>
          </p:cNvPr>
          <p:cNvSpPr txBox="1">
            <a:spLocks noChangeArrowheads="1"/>
          </p:cNvSpPr>
          <p:nvPr/>
        </p:nvSpPr>
        <p:spPr bwMode="auto">
          <a:xfrm>
            <a:off x="7354928" y="960665"/>
            <a:ext cx="3449919" cy="400110"/>
          </a:xfrm>
          <a:prstGeom prst="rect">
            <a:avLst/>
          </a:prstGeom>
          <a:noFill/>
          <a:ln w="9525">
            <a:noFill/>
            <a:miter lim="800000"/>
            <a:headEnd/>
            <a:tailEnd/>
          </a:ln>
        </p:spPr>
        <p:txBody>
          <a:bodyPr wrap="none">
            <a:prstTxWarp prst="textNoShape">
              <a:avLst/>
            </a:prstTxWarp>
            <a:spAutoFit/>
          </a:bodyPr>
          <a:lstStyle/>
          <a:p>
            <a:pPr algn="ctr"/>
            <a:r>
              <a:rPr lang="en-US" sz="2000" b="1" dirty="0">
                <a:solidFill>
                  <a:schemeClr val="accent1">
                    <a:lumMod val="75000"/>
                  </a:schemeClr>
                </a:solidFill>
              </a:rPr>
              <a:t>Among Site Rate Variation</a:t>
            </a:r>
          </a:p>
        </p:txBody>
      </p:sp>
      <p:sp>
        <p:nvSpPr>
          <p:cNvPr id="111" name="Text Box 5">
            <a:extLst>
              <a:ext uri="{FF2B5EF4-FFF2-40B4-BE49-F238E27FC236}">
                <a16:creationId xmlns:a16="http://schemas.microsoft.com/office/drawing/2014/main" id="{AE40EBE0-357F-A443-B14C-290BA9871A5E}"/>
              </a:ext>
            </a:extLst>
          </p:cNvPr>
          <p:cNvSpPr txBox="1">
            <a:spLocks noChangeArrowheads="1"/>
          </p:cNvSpPr>
          <p:nvPr/>
        </p:nvSpPr>
        <p:spPr bwMode="auto">
          <a:xfrm>
            <a:off x="7241643" y="1466734"/>
            <a:ext cx="4254427" cy="584775"/>
          </a:xfrm>
          <a:prstGeom prst="rect">
            <a:avLst/>
          </a:prstGeom>
          <a:noFill/>
          <a:ln w="9525">
            <a:noFill/>
            <a:miter lim="800000"/>
            <a:headEnd/>
            <a:tailEnd/>
          </a:ln>
        </p:spPr>
        <p:txBody>
          <a:bodyPr wrap="square">
            <a:prstTxWarp prst="textNoShape">
              <a:avLst/>
            </a:prstTxWarp>
            <a:spAutoFit/>
          </a:bodyPr>
          <a:lstStyle/>
          <a:p>
            <a:r>
              <a:rPr lang="en-US" sz="1600" dirty="0"/>
              <a:t>Each site (i.e. column) does not contribute equally</a:t>
            </a:r>
          </a:p>
        </p:txBody>
      </p:sp>
    </p:spTree>
    <p:extLst>
      <p:ext uri="{BB962C8B-B14F-4D97-AF65-F5344CB8AC3E}">
        <p14:creationId xmlns:p14="http://schemas.microsoft.com/office/powerpoint/2010/main" val="27519021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1B043-FFF2-1B48-A53F-689C3AC0E8D8}"/>
              </a:ext>
            </a:extLst>
          </p:cNvPr>
          <p:cNvSpPr>
            <a:spLocks noGrp="1"/>
          </p:cNvSpPr>
          <p:nvPr>
            <p:ph type="title"/>
          </p:nvPr>
        </p:nvSpPr>
        <p:spPr>
          <a:xfrm>
            <a:off x="565150" y="770890"/>
            <a:ext cx="7335835" cy="722244"/>
          </a:xfrm>
        </p:spPr>
        <p:txBody>
          <a:bodyPr>
            <a:normAutofit/>
          </a:bodyPr>
          <a:lstStyle/>
          <a:p>
            <a:r>
              <a:rPr lang="en-US" sz="2800" dirty="0"/>
              <a:t>Among-site rate variation</a:t>
            </a:r>
          </a:p>
        </p:txBody>
      </p:sp>
      <p:sp>
        <p:nvSpPr>
          <p:cNvPr id="3" name="Content Placeholder 2">
            <a:extLst>
              <a:ext uri="{FF2B5EF4-FFF2-40B4-BE49-F238E27FC236}">
                <a16:creationId xmlns:a16="http://schemas.microsoft.com/office/drawing/2014/main" id="{061874D1-3B5C-2444-BD5E-CE9C0E708F23}"/>
              </a:ext>
            </a:extLst>
          </p:cNvPr>
          <p:cNvSpPr>
            <a:spLocks noGrp="1"/>
          </p:cNvSpPr>
          <p:nvPr>
            <p:ph idx="1"/>
          </p:nvPr>
        </p:nvSpPr>
        <p:spPr/>
        <p:txBody>
          <a:bodyPr>
            <a:normAutofit fontScale="92500"/>
          </a:bodyPr>
          <a:lstStyle/>
          <a:p>
            <a:pPr marL="285750" indent="-285750">
              <a:buFont typeface="Arial"/>
              <a:buChar char="•"/>
            </a:pPr>
            <a:r>
              <a:rPr lang="en-US" dirty="0"/>
              <a:t>Different parts of a protein are under different evolutionary pressure will evolve at different rates</a:t>
            </a:r>
          </a:p>
          <a:p>
            <a:pPr marL="285750" indent="-285750">
              <a:buFont typeface="Arial"/>
              <a:buChar char="•"/>
            </a:pPr>
            <a:r>
              <a:rPr lang="en-US" dirty="0"/>
              <a:t>For example a region with an important function (e.g. binding site, globular domains, structural regions, functional domains) will change more slowly than less essential regions</a:t>
            </a:r>
          </a:p>
          <a:p>
            <a:pPr marL="285750" indent="-285750">
              <a:buFont typeface="Arial"/>
              <a:buChar char="•"/>
            </a:pPr>
            <a:r>
              <a:rPr lang="en-US" dirty="0"/>
              <a:t>Each column in the multiple sequence alignment thus has a faster or slower version of the substitution model</a:t>
            </a:r>
          </a:p>
        </p:txBody>
      </p:sp>
      <p:pic>
        <p:nvPicPr>
          <p:cNvPr id="4" name="Picture 56">
            <a:extLst>
              <a:ext uri="{FF2B5EF4-FFF2-40B4-BE49-F238E27FC236}">
                <a16:creationId xmlns:a16="http://schemas.microsoft.com/office/drawing/2014/main" id="{3CE888C8-8153-2442-98A8-54F5DF1A069C}"/>
              </a:ext>
            </a:extLst>
          </p:cNvPr>
          <p:cNvPicPr>
            <a:picLocks noChangeAspect="1" noChangeArrowheads="1"/>
          </p:cNvPicPr>
          <p:nvPr/>
        </p:nvPicPr>
        <p:blipFill>
          <a:blip r:embed="rId2"/>
          <a:srcRect/>
          <a:stretch>
            <a:fillRect/>
          </a:stretch>
        </p:blipFill>
        <p:spPr bwMode="auto">
          <a:xfrm>
            <a:off x="8168834" y="3159889"/>
            <a:ext cx="3683312" cy="2601339"/>
          </a:xfrm>
          <a:prstGeom prst="rect">
            <a:avLst/>
          </a:prstGeom>
          <a:noFill/>
          <a:ln w="9525">
            <a:noFill/>
            <a:miter lim="800000"/>
            <a:headEnd/>
            <a:tailEnd/>
          </a:ln>
        </p:spPr>
      </p:pic>
      <p:pic>
        <p:nvPicPr>
          <p:cNvPr id="5" name="Picture 4" descr="Dali Persistence of Time.jpg">
            <a:extLst>
              <a:ext uri="{FF2B5EF4-FFF2-40B4-BE49-F238E27FC236}">
                <a16:creationId xmlns:a16="http://schemas.microsoft.com/office/drawing/2014/main" id="{0AD8549B-879B-E444-ADC6-70340199F212}"/>
              </a:ext>
            </a:extLst>
          </p:cNvPr>
          <p:cNvPicPr>
            <a:picLocks noChangeAspect="1"/>
          </p:cNvPicPr>
          <p:nvPr/>
        </p:nvPicPr>
        <p:blipFill>
          <a:blip r:embed="rId3"/>
          <a:stretch>
            <a:fillRect/>
          </a:stretch>
        </p:blipFill>
        <p:spPr>
          <a:xfrm>
            <a:off x="9062544" y="1421274"/>
            <a:ext cx="2027094" cy="1477483"/>
          </a:xfrm>
          <a:prstGeom prst="rect">
            <a:avLst/>
          </a:prstGeom>
        </p:spPr>
      </p:pic>
    </p:spTree>
    <p:extLst>
      <p:ext uri="{BB962C8B-B14F-4D97-AF65-F5344CB8AC3E}">
        <p14:creationId xmlns:p14="http://schemas.microsoft.com/office/powerpoint/2010/main" val="18251395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F6646-24E1-B744-B1EB-07A34839FEB6}"/>
              </a:ext>
            </a:extLst>
          </p:cNvPr>
          <p:cNvSpPr>
            <a:spLocks noGrp="1"/>
          </p:cNvSpPr>
          <p:nvPr>
            <p:ph type="title"/>
          </p:nvPr>
        </p:nvSpPr>
        <p:spPr/>
        <p:txBody>
          <a:bodyPr/>
          <a:lstStyle/>
          <a:p>
            <a:r>
              <a:rPr lang="en-US" dirty="0"/>
              <a:t>Scoring Requires:</a:t>
            </a:r>
          </a:p>
        </p:txBody>
      </p:sp>
      <p:sp>
        <p:nvSpPr>
          <p:cNvPr id="3" name="Content Placeholder 2">
            <a:extLst>
              <a:ext uri="{FF2B5EF4-FFF2-40B4-BE49-F238E27FC236}">
                <a16:creationId xmlns:a16="http://schemas.microsoft.com/office/drawing/2014/main" id="{6E09D224-634D-CF4F-9C9D-C21E25EBA1C0}"/>
              </a:ext>
            </a:extLst>
          </p:cNvPr>
          <p:cNvSpPr>
            <a:spLocks noGrp="1"/>
          </p:cNvSpPr>
          <p:nvPr>
            <p:ph idx="1"/>
          </p:nvPr>
        </p:nvSpPr>
        <p:spPr/>
        <p:txBody>
          <a:bodyPr>
            <a:normAutofit/>
          </a:bodyPr>
          <a:lstStyle/>
          <a:p>
            <a:pPr marL="457200" indent="-457200">
              <a:buFont typeface="+mj-lt"/>
              <a:buAutoNum type="arabicPeriod"/>
            </a:pPr>
            <a:r>
              <a:rPr lang="en-US" dirty="0"/>
              <a:t>A tree topology to score </a:t>
            </a:r>
          </a:p>
          <a:p>
            <a:pPr marL="457200" indent="-457200">
              <a:buFont typeface="+mj-lt"/>
              <a:buAutoNum type="arabicPeriod"/>
            </a:pPr>
            <a:r>
              <a:rPr lang="en-US" dirty="0"/>
              <a:t>Multiple sequence alignment</a:t>
            </a:r>
          </a:p>
          <a:p>
            <a:pPr marL="457200" indent="-457200">
              <a:buFont typeface="+mj-lt"/>
              <a:buAutoNum type="arabicPeriod"/>
            </a:pPr>
            <a:r>
              <a:rPr lang="en-US" dirty="0"/>
              <a:t>Substitution model</a:t>
            </a:r>
          </a:p>
          <a:p>
            <a:pPr lvl="1"/>
            <a:r>
              <a:rPr lang="en-US" dirty="0"/>
              <a:t>Unequal rates of substitution among amino acids or nucleotides</a:t>
            </a:r>
          </a:p>
          <a:p>
            <a:pPr lvl="1"/>
            <a:r>
              <a:rPr lang="en-US" dirty="0"/>
              <a:t>Unequal frequencies of amino acids or nucleotides</a:t>
            </a:r>
          </a:p>
          <a:p>
            <a:pPr marL="457200" indent="-457200">
              <a:buFont typeface="+mj-lt"/>
              <a:buAutoNum type="arabicPeriod"/>
            </a:pPr>
            <a:r>
              <a:rPr lang="en-US" dirty="0"/>
              <a:t>Incorporation of among-site rate variation</a:t>
            </a:r>
          </a:p>
          <a:p>
            <a:pPr marL="457200" indent="-457200">
              <a:buFont typeface="+mj-lt"/>
              <a:buAutoNum type="arabicPeriod"/>
            </a:pPr>
            <a:endParaRPr lang="en-US" dirty="0"/>
          </a:p>
        </p:txBody>
      </p:sp>
      <p:sp>
        <p:nvSpPr>
          <p:cNvPr id="4" name="TextBox 3">
            <a:extLst>
              <a:ext uri="{FF2B5EF4-FFF2-40B4-BE49-F238E27FC236}">
                <a16:creationId xmlns:a16="http://schemas.microsoft.com/office/drawing/2014/main" id="{9ABA4CC2-1EF8-DB49-8436-66D633AD610E}"/>
              </a:ext>
            </a:extLst>
          </p:cNvPr>
          <p:cNvSpPr txBox="1"/>
          <p:nvPr/>
        </p:nvSpPr>
        <p:spPr>
          <a:xfrm>
            <a:off x="7900985" y="1828800"/>
            <a:ext cx="4125111" cy="1477328"/>
          </a:xfrm>
          <a:prstGeom prst="rect">
            <a:avLst/>
          </a:prstGeom>
          <a:noFill/>
        </p:spPr>
        <p:txBody>
          <a:bodyPr wrap="square" rtlCol="0">
            <a:spAutoFit/>
          </a:bodyPr>
          <a:lstStyle/>
          <a:p>
            <a:r>
              <a:rPr lang="en-US" dirty="0"/>
              <a:t>If you can do all of this then you will end up with the correct tree</a:t>
            </a:r>
          </a:p>
          <a:p>
            <a:endParaRPr lang="en-US" dirty="0"/>
          </a:p>
          <a:p>
            <a:r>
              <a:rPr lang="en-US" dirty="0"/>
              <a:t>(e.g., with ML or Bayesian)</a:t>
            </a:r>
          </a:p>
          <a:p>
            <a:endParaRPr lang="en-US" dirty="0"/>
          </a:p>
        </p:txBody>
      </p:sp>
    </p:spTree>
    <p:extLst>
      <p:ext uri="{BB962C8B-B14F-4D97-AF65-F5344CB8AC3E}">
        <p14:creationId xmlns:p14="http://schemas.microsoft.com/office/powerpoint/2010/main" val="37633850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F6646-24E1-B744-B1EB-07A34839FEB6}"/>
              </a:ext>
            </a:extLst>
          </p:cNvPr>
          <p:cNvSpPr>
            <a:spLocks noGrp="1"/>
          </p:cNvSpPr>
          <p:nvPr>
            <p:ph type="title"/>
          </p:nvPr>
        </p:nvSpPr>
        <p:spPr/>
        <p:txBody>
          <a:bodyPr/>
          <a:lstStyle/>
          <a:p>
            <a:r>
              <a:rPr lang="en-US" dirty="0"/>
              <a:t>Scoring Requires:</a:t>
            </a:r>
          </a:p>
        </p:txBody>
      </p:sp>
      <p:sp>
        <p:nvSpPr>
          <p:cNvPr id="3" name="Content Placeholder 2">
            <a:extLst>
              <a:ext uri="{FF2B5EF4-FFF2-40B4-BE49-F238E27FC236}">
                <a16:creationId xmlns:a16="http://schemas.microsoft.com/office/drawing/2014/main" id="{6E09D224-634D-CF4F-9C9D-C21E25EBA1C0}"/>
              </a:ext>
            </a:extLst>
          </p:cNvPr>
          <p:cNvSpPr>
            <a:spLocks noGrp="1"/>
          </p:cNvSpPr>
          <p:nvPr>
            <p:ph idx="1"/>
          </p:nvPr>
        </p:nvSpPr>
        <p:spPr/>
        <p:txBody>
          <a:bodyPr>
            <a:normAutofit/>
          </a:bodyPr>
          <a:lstStyle/>
          <a:p>
            <a:pPr marL="457200" indent="-457200">
              <a:buFont typeface="+mj-lt"/>
              <a:buAutoNum type="arabicPeriod"/>
            </a:pPr>
            <a:r>
              <a:rPr lang="en-US" dirty="0"/>
              <a:t>A tree topology to score </a:t>
            </a:r>
          </a:p>
          <a:p>
            <a:pPr marL="457200" indent="-457200">
              <a:buFont typeface="+mj-lt"/>
              <a:buAutoNum type="arabicPeriod"/>
            </a:pPr>
            <a:r>
              <a:rPr lang="en-US" dirty="0"/>
              <a:t>Multiple sequence alignment</a:t>
            </a:r>
          </a:p>
          <a:p>
            <a:pPr marL="457200" indent="-457200">
              <a:buFont typeface="+mj-lt"/>
              <a:buAutoNum type="arabicPeriod"/>
            </a:pPr>
            <a:r>
              <a:rPr lang="en-US" dirty="0"/>
              <a:t>Substitution model</a:t>
            </a:r>
          </a:p>
          <a:p>
            <a:pPr lvl="1"/>
            <a:r>
              <a:rPr lang="en-US" dirty="0"/>
              <a:t>Unequal rates of substitution among amino acids or nucleotides</a:t>
            </a:r>
          </a:p>
          <a:p>
            <a:pPr lvl="1"/>
            <a:r>
              <a:rPr lang="en-US" dirty="0"/>
              <a:t>Unequal frequencies of amino acids or nucleotides</a:t>
            </a:r>
          </a:p>
          <a:p>
            <a:pPr marL="457200" indent="-457200">
              <a:buFont typeface="+mj-lt"/>
              <a:buAutoNum type="arabicPeriod"/>
            </a:pPr>
            <a:r>
              <a:rPr lang="en-US" dirty="0"/>
              <a:t>Incorporation of among-site rate variation</a:t>
            </a:r>
          </a:p>
          <a:p>
            <a:pPr marL="457200" indent="-457200">
              <a:buFont typeface="+mj-lt"/>
              <a:buAutoNum type="arabicPeriod"/>
            </a:pPr>
            <a:endParaRPr lang="en-US" dirty="0"/>
          </a:p>
        </p:txBody>
      </p:sp>
      <p:sp>
        <p:nvSpPr>
          <p:cNvPr id="4" name="TextBox 3">
            <a:extLst>
              <a:ext uri="{FF2B5EF4-FFF2-40B4-BE49-F238E27FC236}">
                <a16:creationId xmlns:a16="http://schemas.microsoft.com/office/drawing/2014/main" id="{9ABA4CC2-1EF8-DB49-8436-66D633AD610E}"/>
              </a:ext>
            </a:extLst>
          </p:cNvPr>
          <p:cNvSpPr txBox="1"/>
          <p:nvPr/>
        </p:nvSpPr>
        <p:spPr>
          <a:xfrm>
            <a:off x="7900985" y="1828800"/>
            <a:ext cx="4125111" cy="3416320"/>
          </a:xfrm>
          <a:prstGeom prst="rect">
            <a:avLst/>
          </a:prstGeom>
          <a:noFill/>
        </p:spPr>
        <p:txBody>
          <a:bodyPr wrap="square" rtlCol="0">
            <a:spAutoFit/>
          </a:bodyPr>
          <a:lstStyle/>
          <a:p>
            <a:r>
              <a:rPr lang="en-US" dirty="0"/>
              <a:t>Caveats</a:t>
            </a:r>
          </a:p>
          <a:p>
            <a:pPr marL="285750" indent="-285750">
              <a:buFont typeface="Arial"/>
              <a:buChar char="•"/>
            </a:pPr>
            <a:r>
              <a:rPr lang="en-US" dirty="0"/>
              <a:t>Phylogenetic models generally work well even though they are an over-simplification</a:t>
            </a:r>
          </a:p>
          <a:p>
            <a:pPr marL="285750" indent="-285750">
              <a:buFont typeface="Arial"/>
              <a:buChar char="•"/>
            </a:pPr>
            <a:r>
              <a:rPr lang="en-US" dirty="0"/>
              <a:t>All methods assume neutrality or near-neutrality; positive selection is problematic</a:t>
            </a:r>
          </a:p>
          <a:p>
            <a:pPr marL="285750" indent="-285750">
              <a:buFont typeface="Arial"/>
              <a:buChar char="•"/>
            </a:pPr>
            <a:r>
              <a:rPr lang="en-US" dirty="0"/>
              <a:t>The methods break down when your data has extremes, e.g. fundamentally different rules of evolution in different parts of your protein</a:t>
            </a:r>
          </a:p>
        </p:txBody>
      </p:sp>
    </p:spTree>
    <p:extLst>
      <p:ext uri="{BB962C8B-B14F-4D97-AF65-F5344CB8AC3E}">
        <p14:creationId xmlns:p14="http://schemas.microsoft.com/office/powerpoint/2010/main" val="2088894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2679753" y="4818127"/>
            <a:ext cx="6768752" cy="923330"/>
          </a:xfrm>
          <a:prstGeom prst="rect">
            <a:avLst/>
          </a:prstGeom>
          <a:noFill/>
          <a:ln w="9525">
            <a:noFill/>
            <a:miter lim="800000"/>
            <a:headEnd/>
            <a:tailEnd/>
          </a:ln>
        </p:spPr>
        <p:txBody>
          <a:bodyPr wrap="square">
            <a:prstTxWarp prst="textNoShape">
              <a:avLst/>
            </a:prstTxWarp>
            <a:spAutoFit/>
          </a:bodyPr>
          <a:lstStyle/>
          <a:p>
            <a:pPr algn="ctr"/>
            <a:r>
              <a:rPr lang="en-US" dirty="0"/>
              <a:t>We can’t score them all – it would take far too long!</a:t>
            </a:r>
          </a:p>
          <a:p>
            <a:pPr algn="ctr"/>
            <a:endParaRPr lang="en-US" dirty="0"/>
          </a:p>
          <a:p>
            <a:pPr algn="ctr"/>
            <a:r>
              <a:rPr lang="en-US" dirty="0"/>
              <a:t>Instead, we use “tree space” search algorithms</a:t>
            </a:r>
          </a:p>
        </p:txBody>
      </p:sp>
      <p:sp>
        <p:nvSpPr>
          <p:cNvPr id="2" name="Title 1">
            <a:extLst>
              <a:ext uri="{FF2B5EF4-FFF2-40B4-BE49-F238E27FC236}">
                <a16:creationId xmlns:a16="http://schemas.microsoft.com/office/drawing/2014/main" id="{CBC0290D-C090-5841-B1BB-E7DABEC52F10}"/>
              </a:ext>
            </a:extLst>
          </p:cNvPr>
          <p:cNvSpPr>
            <a:spLocks noGrp="1"/>
          </p:cNvSpPr>
          <p:nvPr>
            <p:ph type="title"/>
          </p:nvPr>
        </p:nvSpPr>
        <p:spPr>
          <a:xfrm>
            <a:off x="565150" y="770890"/>
            <a:ext cx="10997959" cy="1268984"/>
          </a:xfrm>
        </p:spPr>
        <p:txBody>
          <a:bodyPr>
            <a:normAutofit/>
          </a:bodyPr>
          <a:lstStyle/>
          <a:p>
            <a:pPr algn="ctr"/>
            <a:r>
              <a:rPr lang="en-US" dirty="0"/>
              <a:t>How Do We Find the Best Tree?</a:t>
            </a:r>
          </a:p>
        </p:txBody>
      </p:sp>
      <p:graphicFrame>
        <p:nvGraphicFramePr>
          <p:cNvPr id="7" name="Group 36">
            <a:extLst>
              <a:ext uri="{FF2B5EF4-FFF2-40B4-BE49-F238E27FC236}">
                <a16:creationId xmlns:a16="http://schemas.microsoft.com/office/drawing/2014/main" id="{8E0F737C-E5F5-A744-A04A-AC326C7091BC}"/>
              </a:ext>
            </a:extLst>
          </p:cNvPr>
          <p:cNvGraphicFramePr>
            <a:graphicFrameLocks noGrp="1"/>
          </p:cNvGraphicFramePr>
          <p:nvPr>
            <p:extLst>
              <p:ext uri="{D42A27DB-BD31-4B8C-83A1-F6EECF244321}">
                <p14:modId xmlns:p14="http://schemas.microsoft.com/office/powerpoint/2010/main" val="4243078314"/>
              </p:ext>
            </p:extLst>
          </p:nvPr>
        </p:nvGraphicFramePr>
        <p:xfrm>
          <a:off x="4387729" y="1751172"/>
          <a:ext cx="3352800" cy="26822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Sequences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Number of Possible Trees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x 10</a:t>
                      </a:r>
                      <a:r>
                        <a:rPr kumimoji="0" lang="en-US" sz="2000" b="0" i="0" u="none" strike="noStrike" cap="none" normalizeH="0" baseline="30000" dirty="0">
                          <a:ln>
                            <a:noFill/>
                          </a:ln>
                          <a:solidFill>
                            <a:schemeClr val="tx1"/>
                          </a:solidFill>
                          <a:effectLst/>
                          <a:latin typeface="Times New Roman" charset="0"/>
                        </a:rPr>
                        <a:t>6</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3 x 10</a:t>
                      </a:r>
                      <a:r>
                        <a:rPr kumimoji="0" lang="en-US" sz="2000" b="0" i="0" u="none" strike="noStrike" cap="none" normalizeH="0" baseline="30000" dirty="0">
                          <a:ln>
                            <a:noFill/>
                          </a:ln>
                          <a:solidFill>
                            <a:schemeClr val="tx1"/>
                          </a:solidFill>
                          <a:effectLst/>
                          <a:latin typeface="Times New Roman" charset="0"/>
                        </a:rPr>
                        <a:t>23</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74</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x 10</a:t>
                      </a:r>
                      <a:r>
                        <a:rPr kumimoji="0" lang="en-US" sz="2000" b="0" i="0" u="none" strike="noStrike" cap="none" normalizeH="0" baseline="30000" dirty="0">
                          <a:ln>
                            <a:noFill/>
                          </a:ln>
                          <a:solidFill>
                            <a:schemeClr val="tx1"/>
                          </a:solidFill>
                          <a:effectLst/>
                          <a:latin typeface="Times New Roman" charset="0"/>
                        </a:rPr>
                        <a:t>182</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a:t>
                      </a:r>
                      <a:r>
                        <a:rPr kumimoji="0" lang="en-US" sz="2000" b="0" i="0"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a:ln>
                            <a:noFill/>
                          </a:ln>
                          <a:solidFill>
                            <a:schemeClr val="tx1"/>
                          </a:solidFill>
                          <a:effectLst/>
                          <a:latin typeface="Times New Roman" charset="0"/>
                        </a:rPr>
                        <a:t> 10</a:t>
                      </a:r>
                      <a:r>
                        <a:rPr kumimoji="0" lang="en-US" sz="2000" b="0" i="0" u="none" strike="noStrike" cap="none" normalizeH="0" baseline="30000" dirty="0">
                          <a:ln>
                            <a:noFill/>
                          </a:ln>
                          <a:solidFill>
                            <a:schemeClr val="tx1"/>
                          </a:solidFill>
                          <a:effectLst/>
                          <a:latin typeface="Times New Roman" charset="0"/>
                        </a:rPr>
                        <a:t>2,860</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467037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9011833" cy="3970318"/>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pPr>
              <a:tabLst>
                <a:tab pos="2792413" algn="l"/>
              </a:tabLst>
            </a:pPr>
            <a:r>
              <a:rPr lang="en-US" dirty="0"/>
              <a:t>MAXIMUM LIKELIHOOD 	– branch swapping, find the best tree</a:t>
            </a:r>
          </a:p>
          <a:p>
            <a:endParaRPr lang="en-US" dirty="0"/>
          </a:p>
          <a:p>
            <a:endParaRPr lang="en-US" dirty="0"/>
          </a:p>
          <a:p>
            <a:pPr>
              <a:tabLst>
                <a:tab pos="2792413" algn="l"/>
              </a:tabLst>
            </a:pPr>
            <a:r>
              <a:rPr lang="en-US" dirty="0"/>
              <a:t>BAYESIAN INFERENCE  	– MC</a:t>
            </a:r>
            <a:r>
              <a:rPr lang="en-US" baseline="30000" dirty="0"/>
              <a:t>3</a:t>
            </a:r>
            <a:r>
              <a:rPr lang="en-US" dirty="0"/>
              <a:t>, sample the cloud of best trees</a:t>
            </a:r>
          </a:p>
          <a:p>
            <a:pPr>
              <a:tabLst>
                <a:tab pos="2792413" algn="l"/>
              </a:tabLst>
            </a:pPr>
            <a:r>
              <a:rPr lang="en-US" dirty="0"/>
              <a:t>	– Bayesian is an extension of maximum likelihood</a:t>
            </a:r>
          </a:p>
          <a:p>
            <a:pPr>
              <a:tabLst>
                <a:tab pos="2792413" algn="l"/>
              </a:tabLst>
            </a:pPr>
            <a:r>
              <a:rPr lang="en-US" dirty="0"/>
              <a:t>	– not going to cover this in </a:t>
            </a:r>
            <a:r>
              <a:rPr lang="en-US" dirty="0" err="1"/>
              <a:t>Biochem</a:t>
            </a:r>
            <a:r>
              <a:rPr lang="en-US" dirty="0"/>
              <a:t> 3BP3</a:t>
            </a:r>
          </a:p>
          <a:p>
            <a:endParaRPr lang="en-US" dirty="0"/>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14207508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14699" name="Oval 11"/>
          <p:cNvSpPr>
            <a:spLocks noChangeArrowheads="1"/>
          </p:cNvSpPr>
          <p:nvPr/>
        </p:nvSpPr>
        <p:spPr bwMode="auto">
          <a:xfrm>
            <a:off x="7912100" y="20129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2" name="Line 14"/>
          <p:cNvSpPr>
            <a:spLocks noChangeShapeType="1"/>
          </p:cNvSpPr>
          <p:nvPr/>
        </p:nvSpPr>
        <p:spPr bwMode="auto">
          <a:xfrm>
            <a:off x="7104112" y="1628800"/>
            <a:ext cx="685800" cy="36004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3" name="Text Box 15"/>
          <p:cNvSpPr txBox="1">
            <a:spLocks noChangeArrowheads="1"/>
          </p:cNvSpPr>
          <p:nvPr/>
        </p:nvSpPr>
        <p:spPr bwMode="auto">
          <a:xfrm>
            <a:off x="6240016" y="1124745"/>
            <a:ext cx="1008112" cy="830997"/>
          </a:xfrm>
          <a:prstGeom prst="rect">
            <a:avLst/>
          </a:prstGeom>
          <a:noFill/>
          <a:ln w="9525">
            <a:noFill/>
            <a:miter lim="800000"/>
            <a:headEnd/>
            <a:tailEnd/>
          </a:ln>
        </p:spPr>
        <p:txBody>
          <a:bodyPr wrap="square">
            <a:prstTxWarp prst="textNoShape">
              <a:avLst/>
            </a:prstTxWarp>
            <a:spAutoFit/>
          </a:bodyPr>
          <a:lstStyle/>
          <a:p>
            <a:r>
              <a:rPr lang="en-US" sz="1600" dirty="0"/>
              <a:t>Random starting tree</a:t>
            </a:r>
          </a:p>
        </p:txBody>
      </p:sp>
      <p:sp>
        <p:nvSpPr>
          <p:cNvPr id="14" name="Text Box 15"/>
          <p:cNvSpPr txBox="1">
            <a:spLocks noChangeArrowheads="1"/>
          </p:cNvSpPr>
          <p:nvPr/>
        </p:nvSpPr>
        <p:spPr bwMode="auto">
          <a:xfrm>
            <a:off x="2639616" y="1196753"/>
            <a:ext cx="1008112" cy="584775"/>
          </a:xfrm>
          <a:prstGeom prst="rect">
            <a:avLst/>
          </a:prstGeom>
          <a:noFill/>
          <a:ln w="9525">
            <a:noFill/>
            <a:miter lim="800000"/>
            <a:headEnd/>
            <a:tailEnd/>
          </a:ln>
        </p:spPr>
        <p:txBody>
          <a:bodyPr wrap="square">
            <a:prstTxWarp prst="textNoShape">
              <a:avLst/>
            </a:prstTxWarp>
            <a:spAutoFit/>
          </a:bodyPr>
          <a:lstStyle/>
          <a:p>
            <a:r>
              <a:rPr lang="en-US" sz="1600" dirty="0"/>
              <a:t>Best tree</a:t>
            </a:r>
          </a:p>
        </p:txBody>
      </p:sp>
      <p:sp>
        <p:nvSpPr>
          <p:cNvPr id="15" name="Line 14"/>
          <p:cNvSpPr>
            <a:spLocks noChangeShapeType="1"/>
          </p:cNvSpPr>
          <p:nvPr/>
        </p:nvSpPr>
        <p:spPr bwMode="auto">
          <a:xfrm>
            <a:off x="3215680" y="1556792"/>
            <a:ext cx="1080120" cy="864096"/>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2772175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7" name="Line 11">
            <a:extLst>
              <a:ext uri="{FF2B5EF4-FFF2-40B4-BE49-F238E27FC236}">
                <a16:creationId xmlns:a16="http://schemas.microsoft.com/office/drawing/2014/main" id="{76AEBF2E-A8FE-FD45-8374-B97A5097FE7B}"/>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dirty="0">
              <a:highlight>
                <a:srgbClr val="000000"/>
              </a:highlight>
            </a:endParaRPr>
          </a:p>
        </p:txBody>
      </p:sp>
      <p:sp>
        <p:nvSpPr>
          <p:cNvPr id="18" name="Oval 12">
            <a:extLst>
              <a:ext uri="{FF2B5EF4-FFF2-40B4-BE49-F238E27FC236}">
                <a16:creationId xmlns:a16="http://schemas.microsoft.com/office/drawing/2014/main" id="{B7801287-4E85-BC40-849D-28A3690EEF8F}"/>
              </a:ext>
            </a:extLst>
          </p:cNvPr>
          <p:cNvSpPr>
            <a:spLocks noChangeArrowheads="1"/>
          </p:cNvSpPr>
          <p:nvPr/>
        </p:nvSpPr>
        <p:spPr bwMode="auto">
          <a:xfrm>
            <a:off x="7505700" y="2108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0662915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4" name="Line 14">
            <a:extLst>
              <a:ext uri="{FF2B5EF4-FFF2-40B4-BE49-F238E27FC236}">
                <a16:creationId xmlns:a16="http://schemas.microsoft.com/office/drawing/2014/main" id="{1BDFAC5D-45C5-184F-8969-D9896BF199F0}"/>
              </a:ext>
            </a:extLst>
          </p:cNvPr>
          <p:cNvSpPr>
            <a:spLocks noChangeShapeType="1"/>
          </p:cNvSpPr>
          <p:nvPr/>
        </p:nvSpPr>
        <p:spPr bwMode="auto">
          <a:xfrm flipV="1">
            <a:off x="6629400" y="2459032"/>
            <a:ext cx="685800" cy="45720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5" name="Text Box 15">
            <a:extLst>
              <a:ext uri="{FF2B5EF4-FFF2-40B4-BE49-F238E27FC236}">
                <a16:creationId xmlns:a16="http://schemas.microsoft.com/office/drawing/2014/main" id="{591DEC06-92FA-1E4A-9BB3-D6909C893CB6}"/>
              </a:ext>
            </a:extLst>
          </p:cNvPr>
          <p:cNvSpPr txBox="1">
            <a:spLocks noChangeArrowheads="1"/>
          </p:cNvSpPr>
          <p:nvPr/>
        </p:nvSpPr>
        <p:spPr bwMode="auto">
          <a:xfrm>
            <a:off x="5903913" y="2916233"/>
            <a:ext cx="1091068" cy="584775"/>
          </a:xfrm>
          <a:prstGeom prst="rect">
            <a:avLst/>
          </a:prstGeom>
          <a:noFill/>
          <a:ln w="9525">
            <a:noFill/>
            <a:miter lim="800000"/>
            <a:headEnd/>
            <a:tailEnd/>
          </a:ln>
        </p:spPr>
        <p:txBody>
          <a:bodyPr wrap="none">
            <a:prstTxWarp prst="textNoShape">
              <a:avLst/>
            </a:prstTxWarp>
            <a:spAutoFit/>
          </a:bodyPr>
          <a:lstStyle/>
          <a:p>
            <a:r>
              <a:rPr lang="en-US" sz="1600" dirty="0"/>
              <a:t>branch</a:t>
            </a:r>
          </a:p>
          <a:p>
            <a:r>
              <a:rPr lang="en-US" sz="1600" dirty="0"/>
              <a:t>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0" name="Oval 13">
            <a:extLst>
              <a:ext uri="{FF2B5EF4-FFF2-40B4-BE49-F238E27FC236}">
                <a16:creationId xmlns:a16="http://schemas.microsoft.com/office/drawing/2014/main" id="{59009138-EA30-ED45-B425-A585D479940D}"/>
              </a:ext>
            </a:extLst>
          </p:cNvPr>
          <p:cNvSpPr>
            <a:spLocks noChangeArrowheads="1"/>
          </p:cNvSpPr>
          <p:nvPr/>
        </p:nvSpPr>
        <p:spPr bwMode="auto">
          <a:xfrm>
            <a:off x="7435850" y="2527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537089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2031325"/>
          </a:xfrm>
          <a:prstGeom prst="rect">
            <a:avLst/>
          </a:prstGeom>
          <a:noFill/>
          <a:ln w="9525">
            <a:noFill/>
            <a:miter lim="800000"/>
            <a:headEnd/>
            <a:tailEnd/>
          </a:ln>
        </p:spPr>
        <p:txBody>
          <a:bodyPr>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a:p>
            <a:r>
              <a:rPr lang="en-US" dirty="0"/>
              <a:t>Trees can reflect speciation</a:t>
            </a:r>
          </a:p>
          <a:p>
            <a:endParaRPr lang="en-US" dirty="0"/>
          </a:p>
        </p:txBody>
      </p:sp>
      <p:sp>
        <p:nvSpPr>
          <p:cNvPr id="13" name="Oval 11">
            <a:extLst>
              <a:ext uri="{FF2B5EF4-FFF2-40B4-BE49-F238E27FC236}">
                <a16:creationId xmlns:a16="http://schemas.microsoft.com/office/drawing/2014/main" id="{BF3C29FA-AF43-8F4D-8C0E-687BD61536A8}"/>
              </a:ext>
            </a:extLst>
          </p:cNvPr>
          <p:cNvSpPr>
            <a:spLocks noChangeArrowheads="1"/>
          </p:cNvSpPr>
          <p:nvPr/>
        </p:nvSpPr>
        <p:spPr bwMode="auto">
          <a:xfrm>
            <a:off x="9105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4" name="Oval 13">
            <a:extLst>
              <a:ext uri="{FF2B5EF4-FFF2-40B4-BE49-F238E27FC236}">
                <a16:creationId xmlns:a16="http://schemas.microsoft.com/office/drawing/2014/main" id="{B70A1C08-71CB-044B-BA3F-DE2F0F9AC593}"/>
              </a:ext>
            </a:extLst>
          </p:cNvPr>
          <p:cNvSpPr>
            <a:spLocks noChangeArrowheads="1"/>
          </p:cNvSpPr>
          <p:nvPr/>
        </p:nvSpPr>
        <p:spPr bwMode="auto">
          <a:xfrm>
            <a:off x="9067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0" name="Oval 11">
            <a:extLst>
              <a:ext uri="{FF2B5EF4-FFF2-40B4-BE49-F238E27FC236}">
                <a16:creationId xmlns:a16="http://schemas.microsoft.com/office/drawing/2014/main" id="{16CF5679-E30A-7642-825A-C91984BEF4B0}"/>
              </a:ext>
            </a:extLst>
          </p:cNvPr>
          <p:cNvSpPr>
            <a:spLocks noChangeArrowheads="1"/>
          </p:cNvSpPr>
          <p:nvPr/>
        </p:nvSpPr>
        <p:spPr bwMode="auto">
          <a:xfrm>
            <a:off x="6870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11" name="Oval 12">
            <a:extLst>
              <a:ext uri="{FF2B5EF4-FFF2-40B4-BE49-F238E27FC236}">
                <a16:creationId xmlns:a16="http://schemas.microsoft.com/office/drawing/2014/main" id="{B27FC6FD-3962-E04F-8DE1-26FB064A51D2}"/>
              </a:ext>
            </a:extLst>
          </p:cNvPr>
          <p:cNvSpPr>
            <a:spLocks noChangeArrowheads="1"/>
          </p:cNvSpPr>
          <p:nvPr/>
        </p:nvSpPr>
        <p:spPr bwMode="auto">
          <a:xfrm>
            <a:off x="8051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12" name="Oval 15">
            <a:extLst>
              <a:ext uri="{FF2B5EF4-FFF2-40B4-BE49-F238E27FC236}">
                <a16:creationId xmlns:a16="http://schemas.microsoft.com/office/drawing/2014/main" id="{F425B3DA-57A5-0043-A4F7-0308C538888F}"/>
              </a:ext>
            </a:extLst>
          </p:cNvPr>
          <p:cNvSpPr>
            <a:spLocks noChangeArrowheads="1"/>
          </p:cNvSpPr>
          <p:nvPr/>
        </p:nvSpPr>
        <p:spPr bwMode="auto">
          <a:xfrm>
            <a:off x="7391400" y="2006600"/>
            <a:ext cx="2971800" cy="40386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0235045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2" name="Oval 14">
            <a:extLst>
              <a:ext uri="{FF2B5EF4-FFF2-40B4-BE49-F238E27FC236}">
                <a16:creationId xmlns:a16="http://schemas.microsoft.com/office/drawing/2014/main" id="{6BC6216E-C56A-5643-9F5E-8AA5D8C686AF}"/>
              </a:ext>
            </a:extLst>
          </p:cNvPr>
          <p:cNvSpPr>
            <a:spLocks noChangeArrowheads="1"/>
          </p:cNvSpPr>
          <p:nvPr/>
        </p:nvSpPr>
        <p:spPr bwMode="auto">
          <a:xfrm>
            <a:off x="6902450" y="3035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450854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5" name="Line 11">
            <a:extLst>
              <a:ext uri="{FF2B5EF4-FFF2-40B4-BE49-F238E27FC236}">
                <a16:creationId xmlns:a16="http://schemas.microsoft.com/office/drawing/2014/main" id="{2E3B7A52-0088-C44A-9643-02379E2C6455}"/>
              </a:ext>
            </a:extLst>
          </p:cNvPr>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7" name="Oval 15">
            <a:extLst>
              <a:ext uri="{FF2B5EF4-FFF2-40B4-BE49-F238E27FC236}">
                <a16:creationId xmlns:a16="http://schemas.microsoft.com/office/drawing/2014/main" id="{57A406D1-0581-734F-9D98-1844B0DD9FD7}"/>
              </a:ext>
            </a:extLst>
          </p:cNvPr>
          <p:cNvSpPr>
            <a:spLocks noChangeArrowheads="1"/>
          </p:cNvSpPr>
          <p:nvPr/>
        </p:nvSpPr>
        <p:spPr bwMode="auto">
          <a:xfrm>
            <a:off x="7594600" y="35560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6285106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5" name="Line 11">
            <a:extLst>
              <a:ext uri="{FF2B5EF4-FFF2-40B4-BE49-F238E27FC236}">
                <a16:creationId xmlns:a16="http://schemas.microsoft.com/office/drawing/2014/main" id="{2E3B7A52-0088-C44A-9643-02379E2C6455}"/>
              </a:ext>
            </a:extLst>
          </p:cNvPr>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8" name="Line 11">
            <a:extLst>
              <a:ext uri="{FF2B5EF4-FFF2-40B4-BE49-F238E27FC236}">
                <a16:creationId xmlns:a16="http://schemas.microsoft.com/office/drawing/2014/main" id="{0663EA17-AFE3-1947-96AE-67C2BE56484C}"/>
              </a:ext>
            </a:extLst>
          </p:cNvPr>
          <p:cNvSpPr>
            <a:spLocks noChangeShapeType="1"/>
          </p:cNvSpPr>
          <p:nvPr/>
        </p:nvSpPr>
        <p:spPr bwMode="auto">
          <a:xfrm flipH="1" flipV="1">
            <a:off x="7620000" y="3581400"/>
            <a:ext cx="3810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0" name="Oval 16">
            <a:extLst>
              <a:ext uri="{FF2B5EF4-FFF2-40B4-BE49-F238E27FC236}">
                <a16:creationId xmlns:a16="http://schemas.microsoft.com/office/drawing/2014/main" id="{F6D62E85-54BC-F143-933A-93FB5898109B}"/>
              </a:ext>
            </a:extLst>
          </p:cNvPr>
          <p:cNvSpPr>
            <a:spLocks noChangeArrowheads="1"/>
          </p:cNvSpPr>
          <p:nvPr/>
        </p:nvSpPr>
        <p:spPr bwMode="auto">
          <a:xfrm>
            <a:off x="7975600" y="42227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817009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5" name="Line 11">
            <a:extLst>
              <a:ext uri="{FF2B5EF4-FFF2-40B4-BE49-F238E27FC236}">
                <a16:creationId xmlns:a16="http://schemas.microsoft.com/office/drawing/2014/main" id="{2E3B7A52-0088-C44A-9643-02379E2C6455}"/>
              </a:ext>
            </a:extLst>
          </p:cNvPr>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8" name="Line 11">
            <a:extLst>
              <a:ext uri="{FF2B5EF4-FFF2-40B4-BE49-F238E27FC236}">
                <a16:creationId xmlns:a16="http://schemas.microsoft.com/office/drawing/2014/main" id="{0663EA17-AFE3-1947-96AE-67C2BE56484C}"/>
              </a:ext>
            </a:extLst>
          </p:cNvPr>
          <p:cNvSpPr>
            <a:spLocks noChangeShapeType="1"/>
          </p:cNvSpPr>
          <p:nvPr/>
        </p:nvSpPr>
        <p:spPr bwMode="auto">
          <a:xfrm flipH="1" flipV="1">
            <a:off x="7620000" y="3581400"/>
            <a:ext cx="3810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7" name="Line 11">
            <a:extLst>
              <a:ext uri="{FF2B5EF4-FFF2-40B4-BE49-F238E27FC236}">
                <a16:creationId xmlns:a16="http://schemas.microsoft.com/office/drawing/2014/main" id="{09121162-94C7-CF4E-8E88-3C25A78C1450}"/>
              </a:ext>
            </a:extLst>
          </p:cNvPr>
          <p:cNvSpPr>
            <a:spLocks noChangeShapeType="1"/>
          </p:cNvSpPr>
          <p:nvPr/>
        </p:nvSpPr>
        <p:spPr bwMode="auto">
          <a:xfrm flipH="1" flipV="1">
            <a:off x="8001000" y="42672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2" name="Oval 17">
            <a:extLst>
              <a:ext uri="{FF2B5EF4-FFF2-40B4-BE49-F238E27FC236}">
                <a16:creationId xmlns:a16="http://schemas.microsoft.com/office/drawing/2014/main" id="{7BDF0D22-4112-3C47-8830-17C8A5D72B61}"/>
              </a:ext>
            </a:extLst>
          </p:cNvPr>
          <p:cNvSpPr>
            <a:spLocks noChangeArrowheads="1"/>
          </p:cNvSpPr>
          <p:nvPr/>
        </p:nvSpPr>
        <p:spPr bwMode="auto">
          <a:xfrm>
            <a:off x="8337550" y="43116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919981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5" name="Line 11">
            <a:extLst>
              <a:ext uri="{FF2B5EF4-FFF2-40B4-BE49-F238E27FC236}">
                <a16:creationId xmlns:a16="http://schemas.microsoft.com/office/drawing/2014/main" id="{2E3B7A52-0088-C44A-9643-02379E2C6455}"/>
              </a:ext>
            </a:extLst>
          </p:cNvPr>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8" name="Line 11">
            <a:extLst>
              <a:ext uri="{FF2B5EF4-FFF2-40B4-BE49-F238E27FC236}">
                <a16:creationId xmlns:a16="http://schemas.microsoft.com/office/drawing/2014/main" id="{0663EA17-AFE3-1947-96AE-67C2BE56484C}"/>
              </a:ext>
            </a:extLst>
          </p:cNvPr>
          <p:cNvSpPr>
            <a:spLocks noChangeShapeType="1"/>
          </p:cNvSpPr>
          <p:nvPr/>
        </p:nvSpPr>
        <p:spPr bwMode="auto">
          <a:xfrm flipH="1" flipV="1">
            <a:off x="7620000" y="3581400"/>
            <a:ext cx="3810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7" name="Line 11">
            <a:extLst>
              <a:ext uri="{FF2B5EF4-FFF2-40B4-BE49-F238E27FC236}">
                <a16:creationId xmlns:a16="http://schemas.microsoft.com/office/drawing/2014/main" id="{09121162-94C7-CF4E-8E88-3C25A78C1450}"/>
              </a:ext>
            </a:extLst>
          </p:cNvPr>
          <p:cNvSpPr>
            <a:spLocks noChangeShapeType="1"/>
          </p:cNvSpPr>
          <p:nvPr/>
        </p:nvSpPr>
        <p:spPr bwMode="auto">
          <a:xfrm flipH="1" flipV="1">
            <a:off x="8001000" y="42672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0" name="Line 11">
            <a:extLst>
              <a:ext uri="{FF2B5EF4-FFF2-40B4-BE49-F238E27FC236}">
                <a16:creationId xmlns:a16="http://schemas.microsoft.com/office/drawing/2014/main" id="{BE470131-382F-EC48-8FE6-C99B9D5D88A9}"/>
              </a:ext>
            </a:extLst>
          </p:cNvPr>
          <p:cNvSpPr>
            <a:spLocks noChangeShapeType="1"/>
          </p:cNvSpPr>
          <p:nvPr/>
        </p:nvSpPr>
        <p:spPr bwMode="auto">
          <a:xfrm flipH="1">
            <a:off x="8382000" y="4038600"/>
            <a:ext cx="76200" cy="304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3" name="Oval 18">
            <a:extLst>
              <a:ext uri="{FF2B5EF4-FFF2-40B4-BE49-F238E27FC236}">
                <a16:creationId xmlns:a16="http://schemas.microsoft.com/office/drawing/2014/main" id="{CB2967A8-7BF2-F541-93F1-6AE942D49083}"/>
              </a:ext>
            </a:extLst>
          </p:cNvPr>
          <p:cNvSpPr>
            <a:spLocks noChangeArrowheads="1"/>
          </p:cNvSpPr>
          <p:nvPr/>
        </p:nvSpPr>
        <p:spPr bwMode="auto">
          <a:xfrm>
            <a:off x="8439150" y="4013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2222046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5" name="Line 11">
            <a:extLst>
              <a:ext uri="{FF2B5EF4-FFF2-40B4-BE49-F238E27FC236}">
                <a16:creationId xmlns:a16="http://schemas.microsoft.com/office/drawing/2014/main" id="{2E3B7A52-0088-C44A-9643-02379E2C6455}"/>
              </a:ext>
            </a:extLst>
          </p:cNvPr>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8" name="Line 11">
            <a:extLst>
              <a:ext uri="{FF2B5EF4-FFF2-40B4-BE49-F238E27FC236}">
                <a16:creationId xmlns:a16="http://schemas.microsoft.com/office/drawing/2014/main" id="{0663EA17-AFE3-1947-96AE-67C2BE56484C}"/>
              </a:ext>
            </a:extLst>
          </p:cNvPr>
          <p:cNvSpPr>
            <a:spLocks noChangeShapeType="1"/>
          </p:cNvSpPr>
          <p:nvPr/>
        </p:nvSpPr>
        <p:spPr bwMode="auto">
          <a:xfrm flipH="1" flipV="1">
            <a:off x="7620000" y="3581400"/>
            <a:ext cx="3810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7" name="Line 11">
            <a:extLst>
              <a:ext uri="{FF2B5EF4-FFF2-40B4-BE49-F238E27FC236}">
                <a16:creationId xmlns:a16="http://schemas.microsoft.com/office/drawing/2014/main" id="{09121162-94C7-CF4E-8E88-3C25A78C1450}"/>
              </a:ext>
            </a:extLst>
          </p:cNvPr>
          <p:cNvSpPr>
            <a:spLocks noChangeShapeType="1"/>
          </p:cNvSpPr>
          <p:nvPr/>
        </p:nvSpPr>
        <p:spPr bwMode="auto">
          <a:xfrm flipH="1" flipV="1">
            <a:off x="8001000" y="42672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0" name="Line 11">
            <a:extLst>
              <a:ext uri="{FF2B5EF4-FFF2-40B4-BE49-F238E27FC236}">
                <a16:creationId xmlns:a16="http://schemas.microsoft.com/office/drawing/2014/main" id="{BE470131-382F-EC48-8FE6-C99B9D5D88A9}"/>
              </a:ext>
            </a:extLst>
          </p:cNvPr>
          <p:cNvSpPr>
            <a:spLocks noChangeShapeType="1"/>
          </p:cNvSpPr>
          <p:nvPr/>
        </p:nvSpPr>
        <p:spPr bwMode="auto">
          <a:xfrm flipH="1">
            <a:off x="8382000" y="4038600"/>
            <a:ext cx="76200" cy="304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35" name="Oval 9">
            <a:extLst>
              <a:ext uri="{FF2B5EF4-FFF2-40B4-BE49-F238E27FC236}">
                <a16:creationId xmlns:a16="http://schemas.microsoft.com/office/drawing/2014/main" id="{D0E80884-C6BD-B540-884A-37CCAAE96EB5}"/>
              </a:ext>
            </a:extLst>
          </p:cNvPr>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36" name="Oval 19">
            <a:extLst>
              <a:ext uri="{FF2B5EF4-FFF2-40B4-BE49-F238E27FC236}">
                <a16:creationId xmlns:a16="http://schemas.microsoft.com/office/drawing/2014/main" id="{42636C47-0E51-A24C-A4E0-866E2326850F}"/>
              </a:ext>
            </a:extLst>
          </p:cNvPr>
          <p:cNvSpPr>
            <a:spLocks noChangeArrowheads="1"/>
          </p:cNvSpPr>
          <p:nvPr/>
        </p:nvSpPr>
        <p:spPr bwMode="auto">
          <a:xfrm>
            <a:off x="8559800" y="4140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7" name="Line 20">
            <a:extLst>
              <a:ext uri="{FF2B5EF4-FFF2-40B4-BE49-F238E27FC236}">
                <a16:creationId xmlns:a16="http://schemas.microsoft.com/office/drawing/2014/main" id="{326F4440-B81B-744E-AD5F-7862AF5D2236}"/>
              </a:ext>
            </a:extLst>
          </p:cNvPr>
          <p:cNvSpPr>
            <a:spLocks noChangeShapeType="1"/>
          </p:cNvSpPr>
          <p:nvPr/>
        </p:nvSpPr>
        <p:spPr bwMode="auto">
          <a:xfrm flipV="1">
            <a:off x="7848600" y="4267200"/>
            <a:ext cx="685800" cy="762000"/>
          </a:xfrm>
          <a:prstGeom prst="line">
            <a:avLst/>
          </a:prstGeom>
          <a:noFill/>
          <a:ln w="76200">
            <a:solidFill>
              <a:schemeClr val="tx1"/>
            </a:solidFill>
            <a:round/>
            <a:headEnd/>
            <a:tailEnd type="triangle" w="med" len="med"/>
          </a:ln>
        </p:spPr>
        <p:txBody>
          <a:bodyPr wrap="none" anchor="ctr">
            <a:prstTxWarp prst="textNoShape">
              <a:avLst/>
            </a:prstTxWarp>
          </a:bodyPr>
          <a:lstStyle/>
          <a:p>
            <a:endParaRPr lang="en-US"/>
          </a:p>
        </p:txBody>
      </p:sp>
      <p:sp>
        <p:nvSpPr>
          <p:cNvPr id="38" name="Text Box 21">
            <a:extLst>
              <a:ext uri="{FF2B5EF4-FFF2-40B4-BE49-F238E27FC236}">
                <a16:creationId xmlns:a16="http://schemas.microsoft.com/office/drawing/2014/main" id="{41E0793E-984D-AA43-AEA7-B2E7A4AF6917}"/>
              </a:ext>
            </a:extLst>
          </p:cNvPr>
          <p:cNvSpPr txBox="1">
            <a:spLocks noChangeArrowheads="1"/>
          </p:cNvSpPr>
          <p:nvPr/>
        </p:nvSpPr>
        <p:spPr bwMode="auto">
          <a:xfrm>
            <a:off x="7123114" y="5029200"/>
            <a:ext cx="1406411" cy="338554"/>
          </a:xfrm>
          <a:prstGeom prst="rect">
            <a:avLst/>
          </a:prstGeom>
          <a:noFill/>
          <a:ln w="9525">
            <a:noFill/>
            <a:miter lim="800000"/>
            <a:headEnd/>
            <a:tailEnd/>
          </a:ln>
        </p:spPr>
        <p:txBody>
          <a:bodyPr wrap="none">
            <a:prstTxWarp prst="textNoShape">
              <a:avLst/>
            </a:prstTxWarp>
            <a:spAutoFit/>
          </a:bodyPr>
          <a:lstStyle/>
          <a:p>
            <a:r>
              <a:rPr lang="en-US" sz="1600" dirty="0"/>
              <a:t>Local optima</a:t>
            </a:r>
          </a:p>
        </p:txBody>
      </p:sp>
      <p:sp>
        <p:nvSpPr>
          <p:cNvPr id="39" name="Text Box 15">
            <a:extLst>
              <a:ext uri="{FF2B5EF4-FFF2-40B4-BE49-F238E27FC236}">
                <a16:creationId xmlns:a16="http://schemas.microsoft.com/office/drawing/2014/main" id="{5029031D-023B-5E4B-978C-1F62CF2CF484}"/>
              </a:ext>
            </a:extLst>
          </p:cNvPr>
          <p:cNvSpPr txBox="1">
            <a:spLocks noChangeArrowheads="1"/>
          </p:cNvSpPr>
          <p:nvPr/>
        </p:nvSpPr>
        <p:spPr bwMode="auto">
          <a:xfrm>
            <a:off x="2639616" y="1196753"/>
            <a:ext cx="1008112" cy="584775"/>
          </a:xfrm>
          <a:prstGeom prst="rect">
            <a:avLst/>
          </a:prstGeom>
          <a:noFill/>
          <a:ln w="9525">
            <a:noFill/>
            <a:miter lim="800000"/>
            <a:headEnd/>
            <a:tailEnd/>
          </a:ln>
        </p:spPr>
        <p:txBody>
          <a:bodyPr wrap="square">
            <a:prstTxWarp prst="textNoShape">
              <a:avLst/>
            </a:prstTxWarp>
            <a:spAutoFit/>
          </a:bodyPr>
          <a:lstStyle/>
          <a:p>
            <a:r>
              <a:rPr lang="en-US" sz="1600" dirty="0"/>
              <a:t>Best tree</a:t>
            </a:r>
          </a:p>
        </p:txBody>
      </p:sp>
      <p:sp>
        <p:nvSpPr>
          <p:cNvPr id="40" name="Line 14">
            <a:extLst>
              <a:ext uri="{FF2B5EF4-FFF2-40B4-BE49-F238E27FC236}">
                <a16:creationId xmlns:a16="http://schemas.microsoft.com/office/drawing/2014/main" id="{82D12AFC-8B92-584B-8B34-2246BB7E0513}"/>
              </a:ext>
            </a:extLst>
          </p:cNvPr>
          <p:cNvSpPr>
            <a:spLocks noChangeShapeType="1"/>
          </p:cNvSpPr>
          <p:nvPr/>
        </p:nvSpPr>
        <p:spPr bwMode="auto">
          <a:xfrm>
            <a:off x="3215680" y="1556792"/>
            <a:ext cx="1080120" cy="864096"/>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41" name="Line 11">
            <a:extLst>
              <a:ext uri="{FF2B5EF4-FFF2-40B4-BE49-F238E27FC236}">
                <a16:creationId xmlns:a16="http://schemas.microsoft.com/office/drawing/2014/main" id="{DA59959B-1F33-E245-A95A-3B803D746598}"/>
              </a:ext>
            </a:extLst>
          </p:cNvPr>
          <p:cNvSpPr>
            <a:spLocks noChangeShapeType="1"/>
          </p:cNvSpPr>
          <p:nvPr/>
        </p:nvSpPr>
        <p:spPr bwMode="auto">
          <a:xfrm>
            <a:off x="8458200" y="4028479"/>
            <a:ext cx="100130" cy="1270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7415487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47459"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7460"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47461"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47462" name="Oval 6"/>
          <p:cNvSpPr>
            <a:spLocks noChangeArrowheads="1"/>
          </p:cNvSpPr>
          <p:nvPr/>
        </p:nvSpPr>
        <p:spPr bwMode="auto">
          <a:xfrm rot="2740681">
            <a:off x="4267200" y="2286000"/>
            <a:ext cx="76200" cy="228600"/>
          </a:xfrm>
          <a:prstGeom prst="ellipse">
            <a:avLst/>
          </a:prstGeom>
          <a:solidFill>
            <a:srgbClr val="33CCFF"/>
          </a:solidFill>
          <a:ln w="9525">
            <a:solidFill>
              <a:srgbClr val="C00000"/>
            </a:solidFill>
            <a:round/>
            <a:headEnd/>
            <a:tailEnd/>
          </a:ln>
        </p:spPr>
        <p:txBody>
          <a:bodyPr wrap="none" anchor="ctr">
            <a:prstTxWarp prst="textNoShape">
              <a:avLst/>
            </a:prstTxWarp>
          </a:bodyPr>
          <a:lstStyle/>
          <a:p>
            <a:endParaRPr lang="en-US"/>
          </a:p>
        </p:txBody>
      </p:sp>
      <p:sp>
        <p:nvSpPr>
          <p:cNvPr id="147463"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7464"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47465"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47466"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47467" name="Line 11"/>
          <p:cNvSpPr>
            <a:spLocks noChangeShapeType="1"/>
          </p:cNvSpPr>
          <p:nvPr/>
        </p:nvSpPr>
        <p:spPr bwMode="auto">
          <a:xfrm flipH="1" flipV="1">
            <a:off x="5486400" y="2438400"/>
            <a:ext cx="533400" cy="6096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68" name="Line 12"/>
          <p:cNvSpPr>
            <a:spLocks noChangeShapeType="1"/>
          </p:cNvSpPr>
          <p:nvPr/>
        </p:nvSpPr>
        <p:spPr bwMode="auto">
          <a:xfrm flipH="1" flipV="1">
            <a:off x="5029200" y="2362200"/>
            <a:ext cx="4572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69" name="Line 13"/>
          <p:cNvSpPr>
            <a:spLocks noChangeShapeType="1"/>
          </p:cNvSpPr>
          <p:nvPr/>
        </p:nvSpPr>
        <p:spPr bwMode="auto">
          <a:xfrm flipH="1">
            <a:off x="4648200" y="23622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0" name="Line 14"/>
          <p:cNvSpPr>
            <a:spLocks noChangeShapeType="1"/>
          </p:cNvSpPr>
          <p:nvPr/>
        </p:nvSpPr>
        <p:spPr bwMode="auto">
          <a:xfrm flipH="1" flipV="1">
            <a:off x="4343400" y="2362200"/>
            <a:ext cx="3048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1" name="Line 15"/>
          <p:cNvSpPr>
            <a:spLocks noChangeShapeType="1"/>
          </p:cNvSpPr>
          <p:nvPr/>
        </p:nvSpPr>
        <p:spPr bwMode="auto">
          <a:xfrm flipH="1" flipV="1">
            <a:off x="8458200" y="4038600"/>
            <a:ext cx="152400" cy="152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2" name="Line 16"/>
          <p:cNvSpPr>
            <a:spLocks noChangeShapeType="1"/>
          </p:cNvSpPr>
          <p:nvPr/>
        </p:nvSpPr>
        <p:spPr bwMode="auto">
          <a:xfrm flipH="1">
            <a:off x="8382000" y="4038600"/>
            <a:ext cx="76200" cy="304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3" name="Line 17"/>
          <p:cNvSpPr>
            <a:spLocks noChangeShapeType="1"/>
          </p:cNvSpPr>
          <p:nvPr/>
        </p:nvSpPr>
        <p:spPr bwMode="auto">
          <a:xfrm flipH="1" flipV="1">
            <a:off x="8001000" y="42672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4" name="Line 18"/>
          <p:cNvSpPr>
            <a:spLocks noChangeShapeType="1"/>
          </p:cNvSpPr>
          <p:nvPr/>
        </p:nvSpPr>
        <p:spPr bwMode="auto">
          <a:xfrm flipH="1" flipV="1">
            <a:off x="7620000" y="3581400"/>
            <a:ext cx="3810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5" name="Line 19"/>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6" name="Line 20"/>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7" name="Line 21"/>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8" name="Line 22"/>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9" name="Oval 23"/>
          <p:cNvSpPr>
            <a:spLocks noChangeArrowheads="1"/>
          </p:cNvSpPr>
          <p:nvPr/>
        </p:nvSpPr>
        <p:spPr bwMode="auto">
          <a:xfrm>
            <a:off x="8559800" y="4140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47480" name="Line 24"/>
          <p:cNvSpPr>
            <a:spLocks noChangeShapeType="1"/>
          </p:cNvSpPr>
          <p:nvPr/>
        </p:nvSpPr>
        <p:spPr bwMode="auto">
          <a:xfrm flipH="1" flipV="1">
            <a:off x="4953000" y="4419600"/>
            <a:ext cx="609600" cy="3810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1" name="Line 25"/>
          <p:cNvSpPr>
            <a:spLocks noChangeShapeType="1"/>
          </p:cNvSpPr>
          <p:nvPr/>
        </p:nvSpPr>
        <p:spPr bwMode="auto">
          <a:xfrm flipH="1" flipV="1">
            <a:off x="4267200" y="4343400"/>
            <a:ext cx="6858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2" name="Line 26"/>
          <p:cNvSpPr>
            <a:spLocks noChangeShapeType="1"/>
          </p:cNvSpPr>
          <p:nvPr/>
        </p:nvSpPr>
        <p:spPr bwMode="auto">
          <a:xfrm flipH="1" flipV="1">
            <a:off x="3810000" y="3810000"/>
            <a:ext cx="4572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3" name="Line 27"/>
          <p:cNvSpPr>
            <a:spLocks noChangeShapeType="1"/>
          </p:cNvSpPr>
          <p:nvPr/>
        </p:nvSpPr>
        <p:spPr bwMode="auto">
          <a:xfrm flipH="1" flipV="1">
            <a:off x="3810000" y="3429000"/>
            <a:ext cx="0" cy="3810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4" name="Line 28"/>
          <p:cNvSpPr>
            <a:spLocks noChangeShapeType="1"/>
          </p:cNvSpPr>
          <p:nvPr/>
        </p:nvSpPr>
        <p:spPr bwMode="auto">
          <a:xfrm flipH="1" flipV="1">
            <a:off x="3733800" y="2743200"/>
            <a:ext cx="762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5" name="Line 29"/>
          <p:cNvSpPr>
            <a:spLocks noChangeShapeType="1"/>
          </p:cNvSpPr>
          <p:nvPr/>
        </p:nvSpPr>
        <p:spPr bwMode="auto">
          <a:xfrm flipH="1">
            <a:off x="3733800" y="2590800"/>
            <a:ext cx="457200" cy="152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6" name="Line 30"/>
          <p:cNvSpPr>
            <a:spLocks noChangeShapeType="1"/>
          </p:cNvSpPr>
          <p:nvPr/>
        </p:nvSpPr>
        <p:spPr bwMode="auto">
          <a:xfrm flipV="1">
            <a:off x="4191000" y="2362200"/>
            <a:ext cx="152400" cy="2286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7" name="Oval 31"/>
          <p:cNvSpPr>
            <a:spLocks noChangeArrowheads="1"/>
          </p:cNvSpPr>
          <p:nvPr/>
        </p:nvSpPr>
        <p:spPr bwMode="auto">
          <a:xfrm>
            <a:off x="4330700" y="23114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3" name="Text Box 5"/>
          <p:cNvSpPr txBox="1">
            <a:spLocks noChangeArrowheads="1"/>
          </p:cNvSpPr>
          <p:nvPr/>
        </p:nvSpPr>
        <p:spPr bwMode="auto">
          <a:xfrm>
            <a:off x="5867400" y="3733800"/>
            <a:ext cx="1884784" cy="1477328"/>
          </a:xfrm>
          <a:prstGeom prst="rect">
            <a:avLst/>
          </a:prstGeom>
          <a:noFill/>
          <a:ln w="9525">
            <a:noFill/>
            <a:miter lim="800000"/>
            <a:headEnd/>
            <a:tailEnd/>
          </a:ln>
        </p:spPr>
        <p:txBody>
          <a:bodyPr wrap="square">
            <a:prstTxWarp prst="textNoShape">
              <a:avLst/>
            </a:prstTxWarp>
            <a:spAutoFit/>
          </a:bodyPr>
          <a:lstStyle/>
          <a:p>
            <a:r>
              <a:rPr lang="en-US" dirty="0"/>
              <a:t>Replicates!</a:t>
            </a:r>
          </a:p>
          <a:p>
            <a:r>
              <a:rPr lang="en-US" dirty="0"/>
              <a:t>Each with a different random starting tree</a:t>
            </a:r>
          </a:p>
        </p:txBody>
      </p:sp>
      <p:sp>
        <p:nvSpPr>
          <p:cNvPr id="37" name="Text Box 15"/>
          <p:cNvSpPr txBox="1">
            <a:spLocks noChangeArrowheads="1"/>
          </p:cNvSpPr>
          <p:nvPr/>
        </p:nvSpPr>
        <p:spPr bwMode="auto">
          <a:xfrm>
            <a:off x="2639616" y="1196753"/>
            <a:ext cx="1008112" cy="584775"/>
          </a:xfrm>
          <a:prstGeom prst="rect">
            <a:avLst/>
          </a:prstGeom>
          <a:noFill/>
          <a:ln w="9525">
            <a:noFill/>
            <a:miter lim="800000"/>
            <a:headEnd/>
            <a:tailEnd/>
          </a:ln>
        </p:spPr>
        <p:txBody>
          <a:bodyPr wrap="square">
            <a:prstTxWarp prst="textNoShape">
              <a:avLst/>
            </a:prstTxWarp>
            <a:spAutoFit/>
          </a:bodyPr>
          <a:lstStyle/>
          <a:p>
            <a:r>
              <a:rPr lang="en-US" sz="1600" dirty="0"/>
              <a:t>Best tree</a:t>
            </a:r>
          </a:p>
        </p:txBody>
      </p:sp>
      <p:sp>
        <p:nvSpPr>
          <p:cNvPr id="38" name="Line 14"/>
          <p:cNvSpPr>
            <a:spLocks noChangeShapeType="1"/>
          </p:cNvSpPr>
          <p:nvPr/>
        </p:nvSpPr>
        <p:spPr bwMode="auto">
          <a:xfrm>
            <a:off x="3215680" y="1556792"/>
            <a:ext cx="1080120" cy="72008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940681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B2E4602B-1E45-7045-A493-26563EAE3A6B}"/>
              </a:ext>
            </a:extLst>
          </p:cNvPr>
          <p:cNvPicPr>
            <a:picLocks noChangeAspect="1"/>
          </p:cNvPicPr>
          <p:nvPr/>
        </p:nvPicPr>
        <p:blipFill>
          <a:blip r:embed="rId3"/>
          <a:stretch>
            <a:fillRect/>
          </a:stretch>
        </p:blipFill>
        <p:spPr>
          <a:xfrm>
            <a:off x="4826000" y="2159000"/>
            <a:ext cx="2540000" cy="2540000"/>
          </a:xfrm>
          <a:prstGeom prst="rect">
            <a:avLst/>
          </a:prstGeom>
          <a:noFill/>
        </p:spPr>
      </p:pic>
    </p:spTree>
    <p:extLst>
      <p:ext uri="{BB962C8B-B14F-4D97-AF65-F5344CB8AC3E}">
        <p14:creationId xmlns:p14="http://schemas.microsoft.com/office/powerpoint/2010/main" val="4081189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9011833" cy="3970318"/>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pPr>
              <a:tabLst>
                <a:tab pos="2792413" algn="l"/>
              </a:tabLst>
            </a:pPr>
            <a:r>
              <a:rPr lang="en-US" dirty="0"/>
              <a:t>MAXIMUM LIKELIHOOD 	– branch swapping, find the best tree</a:t>
            </a:r>
          </a:p>
          <a:p>
            <a:endParaRPr lang="en-US" dirty="0"/>
          </a:p>
          <a:p>
            <a:endParaRPr lang="en-US" dirty="0"/>
          </a:p>
          <a:p>
            <a:r>
              <a:rPr lang="en-US" dirty="0"/>
              <a:t>BAYESIAN INFERENCE  	– branch swapping, find the best tree</a:t>
            </a:r>
          </a:p>
          <a:p>
            <a:r>
              <a:rPr lang="en-US" dirty="0"/>
              <a:t>		               – never examine the majority of trees!</a:t>
            </a:r>
          </a:p>
          <a:p>
            <a:r>
              <a:rPr lang="en-US" dirty="0"/>
              <a:t>		               – how many branch swapping replicates to</a:t>
            </a:r>
          </a:p>
          <a:p>
            <a:r>
              <a:rPr lang="en-US" dirty="0"/>
              <a:t>			  avoid local optima?</a:t>
            </a:r>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692087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9011833" cy="4247317"/>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pPr>
              <a:tabLst>
                <a:tab pos="2792413" algn="l"/>
              </a:tabLst>
            </a:pPr>
            <a:r>
              <a:rPr lang="en-US" dirty="0"/>
              <a:t>MAXIMUM LIKELIHOOD 	– branch swapping, find the best tree</a:t>
            </a:r>
          </a:p>
          <a:p>
            <a:endParaRPr lang="en-US" dirty="0"/>
          </a:p>
          <a:p>
            <a:endParaRPr lang="en-US" dirty="0"/>
          </a:p>
          <a:p>
            <a:pPr>
              <a:tabLst>
                <a:tab pos="2792413" algn="l"/>
              </a:tabLst>
            </a:pPr>
            <a:r>
              <a:rPr lang="en-US" dirty="0"/>
              <a:t>BAYESIAN INFERENCE	– branch swapping, find the best tree</a:t>
            </a:r>
          </a:p>
          <a:p>
            <a:pPr>
              <a:tabLst>
                <a:tab pos="2792413" algn="l"/>
              </a:tabLst>
            </a:pPr>
            <a:r>
              <a:rPr lang="en-US" dirty="0"/>
              <a:t>	– never examine the majority of trees!</a:t>
            </a:r>
          </a:p>
          <a:p>
            <a:pPr marL="2805113">
              <a:tabLst>
                <a:tab pos="2792413" algn="l"/>
              </a:tabLst>
            </a:pPr>
            <a:r>
              <a:rPr lang="en-US" dirty="0"/>
              <a:t>– how many branch swapping replicates to avoid local optima?</a:t>
            </a:r>
          </a:p>
          <a:p>
            <a:pPr>
              <a:tabLst>
                <a:tab pos="2792413" algn="l"/>
              </a:tabLst>
            </a:pPr>
            <a:r>
              <a:rPr lang="en-US" dirty="0"/>
              <a:t>	– </a:t>
            </a:r>
            <a:r>
              <a:rPr lang="en-US" b="1" dirty="0">
                <a:solidFill>
                  <a:srgbClr val="FF0000"/>
                </a:solidFill>
              </a:rPr>
              <a:t>what about confidence? bootstrap!</a:t>
            </a:r>
            <a:endParaRPr lang="en-US" dirty="0"/>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5169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3139321"/>
          </a:xfrm>
          <a:prstGeom prst="rect">
            <a:avLst/>
          </a:prstGeom>
          <a:noFill/>
          <a:ln w="9525">
            <a:noFill/>
            <a:miter lim="800000"/>
            <a:headEnd/>
            <a:tailEnd/>
          </a:ln>
        </p:spPr>
        <p:txBody>
          <a:bodyPr>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a:p>
            <a:r>
              <a:rPr lang="en-US" dirty="0"/>
              <a:t>Trees can reflect speciation</a:t>
            </a:r>
          </a:p>
          <a:p>
            <a:endParaRPr lang="en-US" dirty="0"/>
          </a:p>
          <a:p>
            <a:r>
              <a:rPr lang="en-US" dirty="0"/>
              <a:t>Trees can be a combination of gene trees and species trees</a:t>
            </a:r>
          </a:p>
          <a:p>
            <a:endParaRPr lang="en-US" dirty="0"/>
          </a:p>
          <a:p>
            <a:endParaRPr lang="en-US" dirty="0"/>
          </a:p>
        </p:txBody>
      </p:sp>
      <p:sp>
        <p:nvSpPr>
          <p:cNvPr id="13" name="Oval 11">
            <a:extLst>
              <a:ext uri="{FF2B5EF4-FFF2-40B4-BE49-F238E27FC236}">
                <a16:creationId xmlns:a16="http://schemas.microsoft.com/office/drawing/2014/main" id="{BF3C29FA-AF43-8F4D-8C0E-687BD61536A8}"/>
              </a:ext>
            </a:extLst>
          </p:cNvPr>
          <p:cNvSpPr>
            <a:spLocks noChangeArrowheads="1"/>
          </p:cNvSpPr>
          <p:nvPr/>
        </p:nvSpPr>
        <p:spPr bwMode="auto">
          <a:xfrm>
            <a:off x="9105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4" name="Oval 13">
            <a:extLst>
              <a:ext uri="{FF2B5EF4-FFF2-40B4-BE49-F238E27FC236}">
                <a16:creationId xmlns:a16="http://schemas.microsoft.com/office/drawing/2014/main" id="{B70A1C08-71CB-044B-BA3F-DE2F0F9AC593}"/>
              </a:ext>
            </a:extLst>
          </p:cNvPr>
          <p:cNvSpPr>
            <a:spLocks noChangeArrowheads="1"/>
          </p:cNvSpPr>
          <p:nvPr/>
        </p:nvSpPr>
        <p:spPr bwMode="auto">
          <a:xfrm>
            <a:off x="9067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0" name="Oval 11">
            <a:extLst>
              <a:ext uri="{FF2B5EF4-FFF2-40B4-BE49-F238E27FC236}">
                <a16:creationId xmlns:a16="http://schemas.microsoft.com/office/drawing/2014/main" id="{16CF5679-E30A-7642-825A-C91984BEF4B0}"/>
              </a:ext>
            </a:extLst>
          </p:cNvPr>
          <p:cNvSpPr>
            <a:spLocks noChangeArrowheads="1"/>
          </p:cNvSpPr>
          <p:nvPr/>
        </p:nvSpPr>
        <p:spPr bwMode="auto">
          <a:xfrm>
            <a:off x="6870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11" name="Oval 12">
            <a:extLst>
              <a:ext uri="{FF2B5EF4-FFF2-40B4-BE49-F238E27FC236}">
                <a16:creationId xmlns:a16="http://schemas.microsoft.com/office/drawing/2014/main" id="{B27FC6FD-3962-E04F-8DE1-26FB064A51D2}"/>
              </a:ext>
            </a:extLst>
          </p:cNvPr>
          <p:cNvSpPr>
            <a:spLocks noChangeArrowheads="1"/>
          </p:cNvSpPr>
          <p:nvPr/>
        </p:nvSpPr>
        <p:spPr bwMode="auto">
          <a:xfrm>
            <a:off x="8051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15" name="Oval 13">
            <a:extLst>
              <a:ext uri="{FF2B5EF4-FFF2-40B4-BE49-F238E27FC236}">
                <a16:creationId xmlns:a16="http://schemas.microsoft.com/office/drawing/2014/main" id="{CCDFC411-71CE-374F-9C35-073FB78B57B7}"/>
              </a:ext>
            </a:extLst>
          </p:cNvPr>
          <p:cNvSpPr>
            <a:spLocks noChangeArrowheads="1"/>
          </p:cNvSpPr>
          <p:nvPr/>
        </p:nvSpPr>
        <p:spPr bwMode="auto">
          <a:xfrm>
            <a:off x="7518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8420879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1524000" y="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pic>
        <p:nvPicPr>
          <p:cNvPr id="7" name="Picture 56"/>
          <p:cNvPicPr>
            <a:picLocks noChangeAspect="1" noChangeArrowheads="1"/>
          </p:cNvPicPr>
          <p:nvPr/>
        </p:nvPicPr>
        <p:blipFill>
          <a:blip r:embed="rId3"/>
          <a:srcRect/>
          <a:stretch>
            <a:fillRect/>
          </a:stretch>
        </p:blipFill>
        <p:spPr bwMode="auto">
          <a:xfrm>
            <a:off x="1752600" y="1371601"/>
            <a:ext cx="2590800" cy="1829753"/>
          </a:xfrm>
          <a:prstGeom prst="rect">
            <a:avLst/>
          </a:prstGeom>
          <a:noFill/>
          <a:ln w="9525">
            <a:noFill/>
            <a:miter lim="800000"/>
            <a:headEnd/>
            <a:tailEnd/>
          </a:ln>
        </p:spPr>
      </p:pic>
      <p:sp>
        <p:nvSpPr>
          <p:cNvPr id="8" name="Text Box 5"/>
          <p:cNvSpPr txBox="1">
            <a:spLocks noChangeArrowheads="1"/>
          </p:cNvSpPr>
          <p:nvPr/>
        </p:nvSpPr>
        <p:spPr bwMode="auto">
          <a:xfrm>
            <a:off x="2514600" y="5181600"/>
            <a:ext cx="1295400" cy="369332"/>
          </a:xfrm>
          <a:prstGeom prst="rect">
            <a:avLst/>
          </a:prstGeom>
          <a:noFill/>
          <a:ln w="9525">
            <a:noFill/>
            <a:miter lim="800000"/>
            <a:headEnd/>
            <a:tailEnd/>
          </a:ln>
        </p:spPr>
        <p:txBody>
          <a:bodyPr wrap="square">
            <a:prstTxWarp prst="textNoShape">
              <a:avLst/>
            </a:prstTxWarp>
            <a:spAutoFit/>
          </a:bodyPr>
          <a:lstStyle/>
          <a:p>
            <a:r>
              <a:rPr lang="en-US" dirty="0"/>
              <a:t>Best Tree!</a:t>
            </a:r>
          </a:p>
        </p:txBody>
      </p:sp>
      <p:cxnSp>
        <p:nvCxnSpPr>
          <p:cNvPr id="9" name="Straight Arrow Connector 8"/>
          <p:cNvCxnSpPr/>
          <p:nvPr/>
        </p:nvCxnSpPr>
        <p:spPr bwMode="auto">
          <a:xfrm rot="5400000">
            <a:off x="2286000" y="4267200"/>
            <a:ext cx="16764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0" name="Text Box 5"/>
          <p:cNvSpPr txBox="1">
            <a:spLocks noChangeArrowheads="1"/>
          </p:cNvSpPr>
          <p:nvPr/>
        </p:nvSpPr>
        <p:spPr bwMode="auto">
          <a:xfrm>
            <a:off x="3124200" y="3810000"/>
            <a:ext cx="1905000" cy="584776"/>
          </a:xfrm>
          <a:prstGeom prst="rect">
            <a:avLst/>
          </a:prstGeom>
          <a:noFill/>
          <a:ln w="9525">
            <a:noFill/>
            <a:miter lim="800000"/>
            <a:headEnd/>
            <a:tailEnd/>
          </a:ln>
        </p:spPr>
        <p:txBody>
          <a:bodyPr wrap="square">
            <a:prstTxWarp prst="textNoShape">
              <a:avLst/>
            </a:prstTxWarp>
            <a:spAutoFit/>
          </a:bodyPr>
          <a:lstStyle/>
          <a:p>
            <a:r>
              <a:rPr lang="en-US" sz="1600" dirty="0"/>
              <a:t>branch swapping,</a:t>
            </a:r>
          </a:p>
          <a:p>
            <a:r>
              <a:rPr lang="en-US" sz="1600" dirty="0"/>
              <a:t>with replication</a:t>
            </a:r>
          </a:p>
        </p:txBody>
      </p:sp>
      <p:sp>
        <p:nvSpPr>
          <p:cNvPr id="2" name="Title 1">
            <a:extLst>
              <a:ext uri="{FF2B5EF4-FFF2-40B4-BE49-F238E27FC236}">
                <a16:creationId xmlns:a16="http://schemas.microsoft.com/office/drawing/2014/main" id="{88D82BB7-84AE-3F47-8E81-8BE67742E3BF}"/>
              </a:ext>
            </a:extLst>
          </p:cNvPr>
          <p:cNvSpPr>
            <a:spLocks noGrp="1"/>
          </p:cNvSpPr>
          <p:nvPr>
            <p:ph type="title"/>
          </p:nvPr>
        </p:nvSpPr>
        <p:spPr>
          <a:xfrm>
            <a:off x="565150" y="770890"/>
            <a:ext cx="10326627" cy="1268984"/>
          </a:xfrm>
        </p:spPr>
        <p:txBody>
          <a:bodyPr>
            <a:normAutofit/>
          </a:bodyPr>
          <a:lstStyle/>
          <a:p>
            <a:r>
              <a:rPr lang="en-US" sz="2400" dirty="0"/>
              <a:t>Maximum Likelihood &amp; Bootstrapping</a:t>
            </a:r>
          </a:p>
        </p:txBody>
      </p:sp>
    </p:spTree>
    <p:extLst>
      <p:ext uri="{BB962C8B-B14F-4D97-AF65-F5344CB8AC3E}">
        <p14:creationId xmlns:p14="http://schemas.microsoft.com/office/powerpoint/2010/main" val="11999141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1524000" y="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pic>
        <p:nvPicPr>
          <p:cNvPr id="7" name="Picture 56"/>
          <p:cNvPicPr>
            <a:picLocks noChangeAspect="1" noChangeArrowheads="1"/>
          </p:cNvPicPr>
          <p:nvPr/>
        </p:nvPicPr>
        <p:blipFill>
          <a:blip r:embed="rId3"/>
          <a:srcRect/>
          <a:stretch>
            <a:fillRect/>
          </a:stretch>
        </p:blipFill>
        <p:spPr bwMode="auto">
          <a:xfrm>
            <a:off x="1752600" y="1371601"/>
            <a:ext cx="2590800" cy="1829753"/>
          </a:xfrm>
          <a:prstGeom prst="rect">
            <a:avLst/>
          </a:prstGeom>
          <a:noFill/>
          <a:ln w="9525">
            <a:noFill/>
            <a:miter lim="800000"/>
            <a:headEnd/>
            <a:tailEnd/>
          </a:ln>
        </p:spPr>
      </p:pic>
      <p:sp>
        <p:nvSpPr>
          <p:cNvPr id="8" name="Text Box 5"/>
          <p:cNvSpPr txBox="1">
            <a:spLocks noChangeArrowheads="1"/>
          </p:cNvSpPr>
          <p:nvPr/>
        </p:nvSpPr>
        <p:spPr bwMode="auto">
          <a:xfrm>
            <a:off x="2514600" y="5181600"/>
            <a:ext cx="1295400" cy="369332"/>
          </a:xfrm>
          <a:prstGeom prst="rect">
            <a:avLst/>
          </a:prstGeom>
          <a:noFill/>
          <a:ln w="9525">
            <a:noFill/>
            <a:miter lim="800000"/>
            <a:headEnd/>
            <a:tailEnd/>
          </a:ln>
        </p:spPr>
        <p:txBody>
          <a:bodyPr wrap="square">
            <a:prstTxWarp prst="textNoShape">
              <a:avLst/>
            </a:prstTxWarp>
            <a:spAutoFit/>
          </a:bodyPr>
          <a:lstStyle/>
          <a:p>
            <a:r>
              <a:rPr lang="en-US" dirty="0"/>
              <a:t>Best Tree!</a:t>
            </a:r>
          </a:p>
        </p:txBody>
      </p:sp>
      <p:cxnSp>
        <p:nvCxnSpPr>
          <p:cNvPr id="9" name="Straight Arrow Connector 8"/>
          <p:cNvCxnSpPr/>
          <p:nvPr/>
        </p:nvCxnSpPr>
        <p:spPr bwMode="auto">
          <a:xfrm rot="5400000">
            <a:off x="2286000" y="4267200"/>
            <a:ext cx="16764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0" name="Text Box 5"/>
          <p:cNvSpPr txBox="1">
            <a:spLocks noChangeArrowheads="1"/>
          </p:cNvSpPr>
          <p:nvPr/>
        </p:nvSpPr>
        <p:spPr bwMode="auto">
          <a:xfrm>
            <a:off x="3124200" y="3810000"/>
            <a:ext cx="1905000" cy="584776"/>
          </a:xfrm>
          <a:prstGeom prst="rect">
            <a:avLst/>
          </a:prstGeom>
          <a:noFill/>
          <a:ln w="9525">
            <a:noFill/>
            <a:miter lim="800000"/>
            <a:headEnd/>
            <a:tailEnd/>
          </a:ln>
        </p:spPr>
        <p:txBody>
          <a:bodyPr wrap="square">
            <a:prstTxWarp prst="textNoShape">
              <a:avLst/>
            </a:prstTxWarp>
            <a:spAutoFit/>
          </a:bodyPr>
          <a:lstStyle/>
          <a:p>
            <a:r>
              <a:rPr lang="en-US" sz="1600" dirty="0"/>
              <a:t>branch swapping,</a:t>
            </a:r>
          </a:p>
          <a:p>
            <a:r>
              <a:rPr lang="en-US" sz="1600" dirty="0"/>
              <a:t>with replication</a:t>
            </a:r>
          </a:p>
        </p:txBody>
      </p:sp>
      <p:sp>
        <p:nvSpPr>
          <p:cNvPr id="2" name="Title 1">
            <a:extLst>
              <a:ext uri="{FF2B5EF4-FFF2-40B4-BE49-F238E27FC236}">
                <a16:creationId xmlns:a16="http://schemas.microsoft.com/office/drawing/2014/main" id="{88D82BB7-84AE-3F47-8E81-8BE67742E3BF}"/>
              </a:ext>
            </a:extLst>
          </p:cNvPr>
          <p:cNvSpPr>
            <a:spLocks noGrp="1"/>
          </p:cNvSpPr>
          <p:nvPr>
            <p:ph type="title"/>
          </p:nvPr>
        </p:nvSpPr>
        <p:spPr>
          <a:xfrm>
            <a:off x="565150" y="770890"/>
            <a:ext cx="10326627" cy="1268984"/>
          </a:xfrm>
        </p:spPr>
        <p:txBody>
          <a:bodyPr>
            <a:normAutofit/>
          </a:bodyPr>
          <a:lstStyle/>
          <a:p>
            <a:r>
              <a:rPr lang="en-US" sz="2400" dirty="0"/>
              <a:t>Maximum Likelihood &amp; Bootstrapping</a:t>
            </a:r>
          </a:p>
        </p:txBody>
      </p:sp>
      <p:pic>
        <p:nvPicPr>
          <p:cNvPr id="11" name="Picture 8">
            <a:extLst>
              <a:ext uri="{FF2B5EF4-FFF2-40B4-BE49-F238E27FC236}">
                <a16:creationId xmlns:a16="http://schemas.microsoft.com/office/drawing/2014/main" id="{BCEEB22C-FCC7-5546-8DA1-A9AF243ADE38}"/>
              </a:ext>
            </a:extLst>
          </p:cNvPr>
          <p:cNvPicPr>
            <a:picLocks noChangeAspect="1" noChangeArrowheads="1"/>
          </p:cNvPicPr>
          <p:nvPr/>
        </p:nvPicPr>
        <p:blipFill>
          <a:blip r:embed="rId4"/>
          <a:srcRect/>
          <a:stretch>
            <a:fillRect/>
          </a:stretch>
        </p:blipFill>
        <p:spPr bwMode="auto">
          <a:xfrm>
            <a:off x="6553200" y="685801"/>
            <a:ext cx="3886200" cy="3545305"/>
          </a:xfrm>
          <a:prstGeom prst="rect">
            <a:avLst/>
          </a:prstGeom>
          <a:noFill/>
        </p:spPr>
      </p:pic>
      <p:sp>
        <p:nvSpPr>
          <p:cNvPr id="12" name="Text Box 5">
            <a:extLst>
              <a:ext uri="{FF2B5EF4-FFF2-40B4-BE49-F238E27FC236}">
                <a16:creationId xmlns:a16="http://schemas.microsoft.com/office/drawing/2014/main" id="{2797958A-5F63-CA4D-9BC3-3DFC82B3458E}"/>
              </a:ext>
            </a:extLst>
          </p:cNvPr>
          <p:cNvSpPr txBox="1">
            <a:spLocks noChangeArrowheads="1"/>
          </p:cNvSpPr>
          <p:nvPr/>
        </p:nvSpPr>
        <p:spPr bwMode="auto">
          <a:xfrm>
            <a:off x="6553201" y="5550932"/>
            <a:ext cx="3886199" cy="369332"/>
          </a:xfrm>
          <a:prstGeom prst="rect">
            <a:avLst/>
          </a:prstGeom>
          <a:noFill/>
          <a:ln w="9525">
            <a:noFill/>
            <a:miter lim="800000"/>
            <a:headEnd/>
            <a:tailEnd/>
          </a:ln>
        </p:spPr>
        <p:txBody>
          <a:bodyPr wrap="square">
            <a:prstTxWarp prst="textNoShape">
              <a:avLst/>
            </a:prstTxWarp>
            <a:spAutoFit/>
          </a:bodyPr>
          <a:lstStyle/>
          <a:p>
            <a:r>
              <a:rPr lang="en-US" dirty="0"/>
              <a:t>Consensus Tree of 100 bootstraps</a:t>
            </a:r>
          </a:p>
        </p:txBody>
      </p:sp>
      <p:cxnSp>
        <p:nvCxnSpPr>
          <p:cNvPr id="13" name="Straight Arrow Connector 12">
            <a:extLst>
              <a:ext uri="{FF2B5EF4-FFF2-40B4-BE49-F238E27FC236}">
                <a16:creationId xmlns:a16="http://schemas.microsoft.com/office/drawing/2014/main" id="{AF872E46-62A8-3C41-BF5D-42E092AE1FCA}"/>
              </a:ext>
            </a:extLst>
          </p:cNvPr>
          <p:cNvCxnSpPr/>
          <p:nvPr/>
        </p:nvCxnSpPr>
        <p:spPr bwMode="auto">
          <a:xfrm rot="5400000">
            <a:off x="7849394" y="4876006"/>
            <a:ext cx="10668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4" name="Straight Arrow Connector 13">
            <a:extLst>
              <a:ext uri="{FF2B5EF4-FFF2-40B4-BE49-F238E27FC236}">
                <a16:creationId xmlns:a16="http://schemas.microsoft.com/office/drawing/2014/main" id="{40568726-7950-B840-80C5-FA533069EA00}"/>
              </a:ext>
            </a:extLst>
          </p:cNvPr>
          <p:cNvCxnSpPr/>
          <p:nvPr/>
        </p:nvCxnSpPr>
        <p:spPr bwMode="auto">
          <a:xfrm>
            <a:off x="4497388" y="2209800"/>
            <a:ext cx="1903412"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5" name="Text Box 5">
            <a:extLst>
              <a:ext uri="{FF2B5EF4-FFF2-40B4-BE49-F238E27FC236}">
                <a16:creationId xmlns:a16="http://schemas.microsoft.com/office/drawing/2014/main" id="{1DF7185A-9ABB-7F41-901B-E9A443B77096}"/>
              </a:ext>
            </a:extLst>
          </p:cNvPr>
          <p:cNvSpPr txBox="1">
            <a:spLocks noChangeArrowheads="1"/>
          </p:cNvSpPr>
          <p:nvPr/>
        </p:nvSpPr>
        <p:spPr bwMode="auto">
          <a:xfrm>
            <a:off x="4495800" y="2362200"/>
            <a:ext cx="1905000" cy="584776"/>
          </a:xfrm>
          <a:prstGeom prst="rect">
            <a:avLst/>
          </a:prstGeom>
          <a:noFill/>
          <a:ln w="9525">
            <a:noFill/>
            <a:miter lim="800000"/>
            <a:headEnd/>
            <a:tailEnd/>
          </a:ln>
        </p:spPr>
        <p:txBody>
          <a:bodyPr wrap="square">
            <a:prstTxWarp prst="textNoShape">
              <a:avLst/>
            </a:prstTxWarp>
            <a:spAutoFit/>
          </a:bodyPr>
          <a:lstStyle/>
          <a:p>
            <a:pPr algn="ctr"/>
            <a:r>
              <a:rPr lang="en-US" sz="1600" dirty="0" err="1"/>
              <a:t>resampling</a:t>
            </a:r>
            <a:r>
              <a:rPr lang="en-US" sz="1600" dirty="0"/>
              <a:t> with replication</a:t>
            </a:r>
          </a:p>
        </p:txBody>
      </p:sp>
    </p:spTree>
    <p:extLst>
      <p:ext uri="{BB962C8B-B14F-4D97-AF65-F5344CB8AC3E}">
        <p14:creationId xmlns:p14="http://schemas.microsoft.com/office/powerpoint/2010/main" val="6302243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1524000" y="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88D82BB7-84AE-3F47-8E81-8BE67742E3BF}"/>
              </a:ext>
            </a:extLst>
          </p:cNvPr>
          <p:cNvSpPr>
            <a:spLocks noGrp="1"/>
          </p:cNvSpPr>
          <p:nvPr>
            <p:ph type="title"/>
          </p:nvPr>
        </p:nvSpPr>
        <p:spPr>
          <a:xfrm>
            <a:off x="565150" y="770890"/>
            <a:ext cx="10326627" cy="1268984"/>
          </a:xfrm>
        </p:spPr>
        <p:txBody>
          <a:bodyPr>
            <a:normAutofit/>
          </a:bodyPr>
          <a:lstStyle/>
          <a:p>
            <a:r>
              <a:rPr lang="en-US" sz="2400" dirty="0"/>
              <a:t>Maximum Likelihood &amp; Bootstrapping</a:t>
            </a:r>
          </a:p>
        </p:txBody>
      </p:sp>
      <p:pic>
        <p:nvPicPr>
          <p:cNvPr id="11" name="Picture 10" descr="boot.tiff">
            <a:extLst>
              <a:ext uri="{FF2B5EF4-FFF2-40B4-BE49-F238E27FC236}">
                <a16:creationId xmlns:a16="http://schemas.microsoft.com/office/drawing/2014/main" id="{42F20DFE-FD48-DD48-A738-19F0433EC462}"/>
              </a:ext>
            </a:extLst>
          </p:cNvPr>
          <p:cNvPicPr>
            <a:picLocks noChangeAspect="1"/>
          </p:cNvPicPr>
          <p:nvPr/>
        </p:nvPicPr>
        <p:blipFill>
          <a:blip r:embed="rId3"/>
          <a:stretch>
            <a:fillRect/>
          </a:stretch>
        </p:blipFill>
        <p:spPr>
          <a:xfrm>
            <a:off x="2286001" y="1676400"/>
            <a:ext cx="7672833" cy="4495800"/>
          </a:xfrm>
          <a:prstGeom prst="rect">
            <a:avLst/>
          </a:prstGeom>
          <a:effectLst/>
        </p:spPr>
      </p:pic>
      <p:sp>
        <p:nvSpPr>
          <p:cNvPr id="12" name="Text Box 15">
            <a:extLst>
              <a:ext uri="{FF2B5EF4-FFF2-40B4-BE49-F238E27FC236}">
                <a16:creationId xmlns:a16="http://schemas.microsoft.com/office/drawing/2014/main" id="{66BE331E-7C50-B544-B3E9-B073419C6E06}"/>
              </a:ext>
            </a:extLst>
          </p:cNvPr>
          <p:cNvSpPr txBox="1">
            <a:spLocks noChangeArrowheads="1"/>
          </p:cNvSpPr>
          <p:nvPr/>
        </p:nvSpPr>
        <p:spPr bwMode="auto">
          <a:xfrm>
            <a:off x="2423592" y="1772817"/>
            <a:ext cx="2376264" cy="954107"/>
          </a:xfrm>
          <a:prstGeom prst="rect">
            <a:avLst/>
          </a:prstGeom>
          <a:noFill/>
          <a:ln w="9525">
            <a:noFill/>
            <a:miter lim="800000"/>
            <a:headEnd/>
            <a:tailEnd/>
          </a:ln>
        </p:spPr>
        <p:txBody>
          <a:bodyPr wrap="square">
            <a:prstTxWarp prst="textNoShape">
              <a:avLst/>
            </a:prstTxWarp>
            <a:spAutoFit/>
          </a:bodyPr>
          <a:lstStyle/>
          <a:p>
            <a:r>
              <a:rPr lang="en-US" sz="1400" dirty="0"/>
              <a:t>This monophyletic clade was found in 38 of 100 ML bootstraps – not a great result</a:t>
            </a:r>
          </a:p>
        </p:txBody>
      </p:sp>
      <p:sp>
        <p:nvSpPr>
          <p:cNvPr id="13" name="Line 14">
            <a:extLst>
              <a:ext uri="{FF2B5EF4-FFF2-40B4-BE49-F238E27FC236}">
                <a16:creationId xmlns:a16="http://schemas.microsoft.com/office/drawing/2014/main" id="{605B1B11-5532-B342-BD6A-2CA858DC5E49}"/>
              </a:ext>
            </a:extLst>
          </p:cNvPr>
          <p:cNvSpPr>
            <a:spLocks noChangeShapeType="1"/>
          </p:cNvSpPr>
          <p:nvPr/>
        </p:nvSpPr>
        <p:spPr bwMode="auto">
          <a:xfrm>
            <a:off x="4655840" y="2420888"/>
            <a:ext cx="864096" cy="432048"/>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4" name="Line 14">
            <a:extLst>
              <a:ext uri="{FF2B5EF4-FFF2-40B4-BE49-F238E27FC236}">
                <a16:creationId xmlns:a16="http://schemas.microsoft.com/office/drawing/2014/main" id="{3EBD14A0-04B8-4846-B706-D283AE0B18EB}"/>
              </a:ext>
            </a:extLst>
          </p:cNvPr>
          <p:cNvSpPr>
            <a:spLocks noChangeShapeType="1"/>
          </p:cNvSpPr>
          <p:nvPr/>
        </p:nvSpPr>
        <p:spPr bwMode="auto">
          <a:xfrm>
            <a:off x="3791744" y="3933056"/>
            <a:ext cx="936104" cy="648072"/>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5" name="Text Box 15">
            <a:extLst>
              <a:ext uri="{FF2B5EF4-FFF2-40B4-BE49-F238E27FC236}">
                <a16:creationId xmlns:a16="http://schemas.microsoft.com/office/drawing/2014/main" id="{724B1ACE-C9E9-2340-AF7B-DE9EBA8AD241}"/>
              </a:ext>
            </a:extLst>
          </p:cNvPr>
          <p:cNvSpPr txBox="1">
            <a:spLocks noChangeArrowheads="1"/>
          </p:cNvSpPr>
          <p:nvPr/>
        </p:nvSpPr>
        <p:spPr bwMode="auto">
          <a:xfrm>
            <a:off x="2423592" y="3212977"/>
            <a:ext cx="2376264" cy="954107"/>
          </a:xfrm>
          <a:prstGeom prst="rect">
            <a:avLst/>
          </a:prstGeom>
          <a:noFill/>
          <a:ln w="9525">
            <a:noFill/>
            <a:miter lim="800000"/>
            <a:headEnd/>
            <a:tailEnd/>
          </a:ln>
        </p:spPr>
        <p:txBody>
          <a:bodyPr wrap="square">
            <a:prstTxWarp prst="textNoShape">
              <a:avLst/>
            </a:prstTxWarp>
            <a:spAutoFit/>
          </a:bodyPr>
          <a:lstStyle/>
          <a:p>
            <a:r>
              <a:rPr lang="en-US" sz="1400" dirty="0"/>
              <a:t>This monophyletic clade was found in 96 of 100 ML bootstraps – great support!</a:t>
            </a:r>
          </a:p>
        </p:txBody>
      </p:sp>
    </p:spTree>
    <p:extLst>
      <p:ext uri="{BB962C8B-B14F-4D97-AF65-F5344CB8AC3E}">
        <p14:creationId xmlns:p14="http://schemas.microsoft.com/office/powerpoint/2010/main" val="30068188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9011833" cy="4524315"/>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pPr>
              <a:tabLst>
                <a:tab pos="2792413" algn="l"/>
              </a:tabLst>
            </a:pPr>
            <a:r>
              <a:rPr lang="en-US" dirty="0"/>
              <a:t>MAXIMUM LIKELIHOOD 	– branch swapping, find the best tree</a:t>
            </a:r>
          </a:p>
          <a:p>
            <a:endParaRPr lang="en-US" dirty="0"/>
          </a:p>
          <a:p>
            <a:endParaRPr lang="en-US" dirty="0"/>
          </a:p>
          <a:p>
            <a:pPr>
              <a:tabLst>
                <a:tab pos="2792413" algn="l"/>
              </a:tabLst>
            </a:pPr>
            <a:r>
              <a:rPr lang="en-US" dirty="0"/>
              <a:t>BAYESIAN INFERENCE	– branch swapping, find the best tree</a:t>
            </a:r>
          </a:p>
          <a:p>
            <a:pPr>
              <a:tabLst>
                <a:tab pos="2792413" algn="l"/>
              </a:tabLst>
            </a:pPr>
            <a:r>
              <a:rPr lang="en-US" dirty="0"/>
              <a:t>	– never examine the majority of trees!</a:t>
            </a:r>
          </a:p>
          <a:p>
            <a:pPr marL="2805113">
              <a:tabLst>
                <a:tab pos="2792413" algn="l"/>
              </a:tabLst>
            </a:pPr>
            <a:r>
              <a:rPr lang="en-US" dirty="0"/>
              <a:t>– how many branch swapping replicates to avoid local optima?</a:t>
            </a:r>
          </a:p>
          <a:p>
            <a:pPr>
              <a:tabLst>
                <a:tab pos="2792413" algn="l"/>
              </a:tabLst>
            </a:pPr>
            <a:r>
              <a:rPr lang="en-US" dirty="0"/>
              <a:t>	– </a:t>
            </a:r>
            <a:r>
              <a:rPr lang="en-US" b="1" dirty="0">
                <a:solidFill>
                  <a:srgbClr val="FF0000"/>
                </a:solidFill>
              </a:rPr>
              <a:t>what about confidence? bootstrap!</a:t>
            </a:r>
          </a:p>
          <a:p>
            <a:pPr marL="2805113">
              <a:tabLst>
                <a:tab pos="2746375" algn="l"/>
              </a:tabLst>
            </a:pPr>
            <a:r>
              <a:rPr lang="en-US" dirty="0"/>
              <a:t>– </a:t>
            </a:r>
            <a:r>
              <a:rPr lang="en-US" b="1" dirty="0">
                <a:solidFill>
                  <a:srgbClr val="FF0000"/>
                </a:solidFill>
              </a:rPr>
              <a:t>bootstrap is computationally expensive!</a:t>
            </a:r>
            <a:endParaRPr lang="en-US" dirty="0"/>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2180816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9011833" cy="4524315"/>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pPr>
              <a:tabLst>
                <a:tab pos="2792413" algn="l"/>
              </a:tabLst>
            </a:pPr>
            <a:r>
              <a:rPr lang="en-US" dirty="0"/>
              <a:t>MAXIMUM LIKELIHOOD 	– branch swapping, find the best tree</a:t>
            </a:r>
          </a:p>
          <a:p>
            <a:endParaRPr lang="en-US" dirty="0"/>
          </a:p>
          <a:p>
            <a:endParaRPr lang="en-US" dirty="0"/>
          </a:p>
          <a:p>
            <a:pPr>
              <a:tabLst>
                <a:tab pos="2792413" algn="l"/>
              </a:tabLst>
            </a:pPr>
            <a:r>
              <a:rPr lang="en-US" dirty="0"/>
              <a:t>BAYESIAN INFERENCE	– branch swapping, find the best tree</a:t>
            </a:r>
          </a:p>
          <a:p>
            <a:pPr>
              <a:tabLst>
                <a:tab pos="2792413" algn="l"/>
              </a:tabLst>
            </a:pPr>
            <a:r>
              <a:rPr lang="en-US" dirty="0"/>
              <a:t>	– never examine the majority of trees!</a:t>
            </a:r>
          </a:p>
          <a:p>
            <a:pPr marL="2805113">
              <a:tabLst>
                <a:tab pos="2792413" algn="l"/>
              </a:tabLst>
            </a:pPr>
            <a:r>
              <a:rPr lang="en-US" dirty="0"/>
              <a:t>– how many branch swapping replicates to avoid local optima?</a:t>
            </a:r>
          </a:p>
          <a:p>
            <a:pPr>
              <a:tabLst>
                <a:tab pos="2792413" algn="l"/>
              </a:tabLst>
            </a:pPr>
            <a:r>
              <a:rPr lang="en-US" dirty="0"/>
              <a:t>	– </a:t>
            </a:r>
            <a:r>
              <a:rPr lang="en-US" b="1" dirty="0">
                <a:solidFill>
                  <a:srgbClr val="FF0000"/>
                </a:solidFill>
              </a:rPr>
              <a:t>what about confidence? bootstrap!</a:t>
            </a:r>
          </a:p>
          <a:p>
            <a:pPr marL="2805113">
              <a:tabLst>
                <a:tab pos="2746375" algn="l"/>
              </a:tabLst>
            </a:pPr>
            <a:r>
              <a:rPr lang="en-US" dirty="0"/>
              <a:t>– </a:t>
            </a:r>
            <a:r>
              <a:rPr lang="en-US" b="1" dirty="0">
                <a:solidFill>
                  <a:srgbClr val="FF0000"/>
                </a:solidFill>
              </a:rPr>
              <a:t>bootstrap is computationally expensive!</a:t>
            </a:r>
            <a:endParaRPr lang="en-US" dirty="0"/>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
        <p:nvSpPr>
          <p:cNvPr id="3" name="Rectangle 2">
            <a:extLst>
              <a:ext uri="{FF2B5EF4-FFF2-40B4-BE49-F238E27FC236}">
                <a16:creationId xmlns:a16="http://schemas.microsoft.com/office/drawing/2014/main" id="{51DE6062-9F17-0A4F-BA80-3629D76548D3}"/>
              </a:ext>
            </a:extLst>
          </p:cNvPr>
          <p:cNvSpPr/>
          <p:nvPr/>
        </p:nvSpPr>
        <p:spPr>
          <a:xfrm>
            <a:off x="4721910" y="6402830"/>
            <a:ext cx="3179075" cy="369332"/>
          </a:xfrm>
          <a:prstGeom prst="rect">
            <a:avLst/>
          </a:prstGeom>
        </p:spPr>
        <p:txBody>
          <a:bodyPr wrap="none">
            <a:spAutoFit/>
          </a:bodyPr>
          <a:lstStyle/>
          <a:p>
            <a:r>
              <a:rPr lang="en-US" dirty="0">
                <a:solidFill>
                  <a:srgbClr val="FF6600"/>
                </a:solidFill>
              </a:rPr>
              <a:t>WHAT ABOUT BIG TREES?</a:t>
            </a:r>
          </a:p>
        </p:txBody>
      </p:sp>
    </p:spTree>
    <p:extLst>
      <p:ext uri="{BB962C8B-B14F-4D97-AF65-F5344CB8AC3E}">
        <p14:creationId xmlns:p14="http://schemas.microsoft.com/office/powerpoint/2010/main" val="15560845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AxML.tiff"/>
          <p:cNvPicPr>
            <a:picLocks noChangeAspect="1"/>
          </p:cNvPicPr>
          <p:nvPr/>
        </p:nvPicPr>
        <p:blipFill>
          <a:blip r:embed="rId3"/>
          <a:stretch>
            <a:fillRect/>
          </a:stretch>
        </p:blipFill>
        <p:spPr>
          <a:xfrm>
            <a:off x="2286000" y="533401"/>
            <a:ext cx="7467600" cy="5795909"/>
          </a:xfrm>
          <a:prstGeom prst="rect">
            <a:avLst/>
          </a:prstGeom>
        </p:spPr>
      </p:pic>
      <p:sp>
        <p:nvSpPr>
          <p:cNvPr id="5" name="TextBox 4"/>
          <p:cNvSpPr txBox="1"/>
          <p:nvPr/>
        </p:nvSpPr>
        <p:spPr>
          <a:xfrm>
            <a:off x="6858001" y="5943600"/>
            <a:ext cx="2977097" cy="261610"/>
          </a:xfrm>
          <a:prstGeom prst="rect">
            <a:avLst/>
          </a:prstGeom>
          <a:noFill/>
        </p:spPr>
        <p:txBody>
          <a:bodyPr wrap="none" rtlCol="0">
            <a:spAutoFit/>
          </a:bodyPr>
          <a:lstStyle/>
          <a:p>
            <a:r>
              <a:rPr lang="en-US" sz="1100" dirty="0" err="1"/>
              <a:t>Kirischian</a:t>
            </a:r>
            <a:r>
              <a:rPr lang="en-US" sz="1100" dirty="0"/>
              <a:t> et al. 2011. J. Mol. </a:t>
            </a:r>
            <a:r>
              <a:rPr lang="en-US" sz="1100" dirty="0" err="1"/>
              <a:t>Evol</a:t>
            </a:r>
            <a:r>
              <a:rPr lang="en-US" sz="1100" dirty="0"/>
              <a:t>. 72: 56-71.</a:t>
            </a:r>
          </a:p>
        </p:txBody>
      </p:sp>
      <p:sp>
        <p:nvSpPr>
          <p:cNvPr id="6" name="TextBox 5"/>
          <p:cNvSpPr txBox="1"/>
          <p:nvPr/>
        </p:nvSpPr>
        <p:spPr>
          <a:xfrm>
            <a:off x="1524001" y="6400801"/>
            <a:ext cx="9144000" cy="430887"/>
          </a:xfrm>
          <a:prstGeom prst="rect">
            <a:avLst/>
          </a:prstGeom>
          <a:noFill/>
        </p:spPr>
        <p:txBody>
          <a:bodyPr wrap="square" rtlCol="0">
            <a:spAutoFit/>
          </a:bodyPr>
          <a:lstStyle/>
          <a:p>
            <a:r>
              <a:rPr lang="en-US" sz="1100" dirty="0" err="1"/>
              <a:t>Stamatakis</a:t>
            </a:r>
            <a:r>
              <a:rPr lang="en-US" sz="1100" dirty="0"/>
              <a:t> (2006). </a:t>
            </a:r>
            <a:r>
              <a:rPr lang="en-US" sz="1100" dirty="0" err="1"/>
              <a:t>RAxML</a:t>
            </a:r>
            <a:r>
              <a:rPr lang="en-US" sz="1100" dirty="0"/>
              <a:t>-VI-HPC: maximum likelihood-based </a:t>
            </a:r>
            <a:r>
              <a:rPr lang="en-US" sz="1100" dirty="0" err="1"/>
              <a:t>phylogenetic</a:t>
            </a:r>
            <a:r>
              <a:rPr lang="en-US" sz="1100" dirty="0"/>
              <a:t> analyses with thousands of </a:t>
            </a:r>
            <a:r>
              <a:rPr lang="en-US" sz="1100" dirty="0" err="1"/>
              <a:t>taxa</a:t>
            </a:r>
            <a:r>
              <a:rPr lang="en-US" sz="1100" dirty="0"/>
              <a:t> and mixed models. </a:t>
            </a:r>
          </a:p>
          <a:p>
            <a:r>
              <a:rPr lang="en-US" sz="1100" dirty="0"/>
              <a:t>Bioinformatics 22: 2688-2690.</a:t>
            </a:r>
          </a:p>
        </p:txBody>
      </p:sp>
      <p:sp>
        <p:nvSpPr>
          <p:cNvPr id="2" name="Title 1">
            <a:extLst>
              <a:ext uri="{FF2B5EF4-FFF2-40B4-BE49-F238E27FC236}">
                <a16:creationId xmlns:a16="http://schemas.microsoft.com/office/drawing/2014/main" id="{25409F89-F950-454B-B3B5-CA88048F089A}"/>
              </a:ext>
            </a:extLst>
          </p:cNvPr>
          <p:cNvSpPr>
            <a:spLocks noGrp="1"/>
          </p:cNvSpPr>
          <p:nvPr>
            <p:ph type="title"/>
          </p:nvPr>
        </p:nvSpPr>
        <p:spPr>
          <a:xfrm>
            <a:off x="423400" y="145857"/>
            <a:ext cx="11345199" cy="1268984"/>
          </a:xfrm>
        </p:spPr>
        <p:txBody>
          <a:bodyPr>
            <a:normAutofit/>
          </a:bodyPr>
          <a:lstStyle/>
          <a:p>
            <a:pPr algn="ctr"/>
            <a:r>
              <a:rPr lang="en-US" sz="2400" dirty="0" err="1"/>
              <a:t>RAxML</a:t>
            </a:r>
            <a:r>
              <a:rPr lang="en-US" sz="2400" dirty="0"/>
              <a:t> – fast tree space searching, but local or sub-optima more likely</a:t>
            </a:r>
          </a:p>
        </p:txBody>
      </p:sp>
    </p:spTree>
    <p:extLst>
      <p:ext uri="{BB962C8B-B14F-4D97-AF65-F5344CB8AC3E}">
        <p14:creationId xmlns:p14="http://schemas.microsoft.com/office/powerpoint/2010/main" val="39325818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79AA-71D9-C445-B7C6-1F4D0C771E93}"/>
              </a:ext>
            </a:extLst>
          </p:cNvPr>
          <p:cNvSpPr>
            <a:spLocks noGrp="1"/>
          </p:cNvSpPr>
          <p:nvPr>
            <p:ph type="title"/>
          </p:nvPr>
        </p:nvSpPr>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CE55FBA5-A660-7F4D-9A8B-8E9C3105125E}"/>
              </a:ext>
            </a:extLst>
          </p:cNvPr>
          <p:cNvSpPr>
            <a:spLocks noGrp="1"/>
          </p:cNvSpPr>
          <p:nvPr>
            <p:ph idx="1"/>
          </p:nvPr>
        </p:nvSpPr>
        <p:spPr>
          <a:xfrm>
            <a:off x="565150" y="1736203"/>
            <a:ext cx="5812501" cy="4025025"/>
          </a:xfrm>
        </p:spPr>
        <p:txBody>
          <a:bodyPr>
            <a:normAutofit/>
          </a:bodyPr>
          <a:lstStyle/>
          <a:p>
            <a:r>
              <a:rPr lang="en-US" dirty="0"/>
              <a:t>Phylogenetics is not a black box method</a:t>
            </a:r>
          </a:p>
          <a:p>
            <a:r>
              <a:rPr lang="en-US" dirty="0"/>
              <a:t>Be skeptical of distance (NJ) and parsimony trees</a:t>
            </a:r>
          </a:p>
          <a:p>
            <a:r>
              <a:rPr lang="en-US" dirty="0"/>
              <a:t>Be aware of the assumptions and pitfalls</a:t>
            </a:r>
          </a:p>
        </p:txBody>
      </p:sp>
      <p:sp>
        <p:nvSpPr>
          <p:cNvPr id="4" name="TextBox 3">
            <a:extLst>
              <a:ext uri="{FF2B5EF4-FFF2-40B4-BE49-F238E27FC236}">
                <a16:creationId xmlns:a16="http://schemas.microsoft.com/office/drawing/2014/main" id="{9EC8DC6B-0C7E-FE4D-82C6-3360D94CF9B5}"/>
              </a:ext>
            </a:extLst>
          </p:cNvPr>
          <p:cNvSpPr txBox="1"/>
          <p:nvPr/>
        </p:nvSpPr>
        <p:spPr>
          <a:xfrm>
            <a:off x="6180880" y="1405382"/>
            <a:ext cx="5706319" cy="3785652"/>
          </a:xfrm>
          <a:prstGeom prst="rect">
            <a:avLst/>
          </a:prstGeom>
          <a:noFill/>
        </p:spPr>
        <p:txBody>
          <a:bodyPr wrap="square" rtlCol="0">
            <a:spAutoFit/>
          </a:bodyPr>
          <a:lstStyle/>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how good is the alignment?</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all sites homologous?</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poorly aligned regions removed?</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how was the substitution model selected?</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which optimality criteria is being used? why?</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was the search of tree space robust?</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was confidence properly assessed?</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any known biases / extremes?</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long branch attraction?</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composition bias?</a:t>
            </a:r>
          </a:p>
        </p:txBody>
      </p:sp>
    </p:spTree>
    <p:extLst>
      <p:ext uri="{BB962C8B-B14F-4D97-AF65-F5344CB8AC3E}">
        <p14:creationId xmlns:p14="http://schemas.microsoft.com/office/powerpoint/2010/main" val="7255197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9DC6-4169-EB43-BCC7-74A0BF8A1D0F}"/>
              </a:ext>
            </a:extLst>
          </p:cNvPr>
          <p:cNvSpPr>
            <a:spLocks noGrp="1"/>
          </p:cNvSpPr>
          <p:nvPr>
            <p:ph type="title"/>
          </p:nvPr>
        </p:nvSpPr>
        <p:spPr/>
        <p:txBody>
          <a:bodyPr/>
          <a:lstStyle/>
          <a:p>
            <a:r>
              <a:rPr lang="en-US" dirty="0"/>
              <a:t>This week</a:t>
            </a:r>
          </a:p>
        </p:txBody>
      </p:sp>
      <p:pic>
        <p:nvPicPr>
          <p:cNvPr id="8" name="Picture 7" descr="Graphical user interface, text, application, email&#10;&#10;Description automatically generated">
            <a:extLst>
              <a:ext uri="{FF2B5EF4-FFF2-40B4-BE49-F238E27FC236}">
                <a16:creationId xmlns:a16="http://schemas.microsoft.com/office/drawing/2014/main" id="{1DC444DC-B14B-6F4C-8CE5-0FED39434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002" y="532434"/>
            <a:ext cx="8063809" cy="596096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14026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3970318"/>
          </a:xfrm>
          <a:prstGeom prst="rect">
            <a:avLst/>
          </a:prstGeom>
          <a:noFill/>
          <a:ln w="9525">
            <a:noFill/>
            <a:miter lim="800000"/>
            <a:headEnd/>
            <a:tailEnd/>
          </a:ln>
        </p:spPr>
        <p:txBody>
          <a:bodyPr>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a:p>
            <a:r>
              <a:rPr lang="en-US" dirty="0"/>
              <a:t>Trees can reflect speciation</a:t>
            </a:r>
          </a:p>
          <a:p>
            <a:endParaRPr lang="en-US" dirty="0"/>
          </a:p>
          <a:p>
            <a:r>
              <a:rPr lang="en-US" dirty="0"/>
              <a:t>Trees can be a combination of gene trees and species trees</a:t>
            </a:r>
          </a:p>
          <a:p>
            <a:endParaRPr lang="en-US" dirty="0"/>
          </a:p>
          <a:p>
            <a:r>
              <a:rPr lang="en-US" dirty="0"/>
              <a:t>Trees should include confidence estimates</a:t>
            </a:r>
          </a:p>
          <a:p>
            <a:endParaRPr lang="en-US" dirty="0"/>
          </a:p>
          <a:p>
            <a:endParaRPr lang="en-US" dirty="0"/>
          </a:p>
        </p:txBody>
      </p:sp>
      <p:sp>
        <p:nvSpPr>
          <p:cNvPr id="13" name="Oval 11">
            <a:extLst>
              <a:ext uri="{FF2B5EF4-FFF2-40B4-BE49-F238E27FC236}">
                <a16:creationId xmlns:a16="http://schemas.microsoft.com/office/drawing/2014/main" id="{BF3C29FA-AF43-8F4D-8C0E-687BD61536A8}"/>
              </a:ext>
            </a:extLst>
          </p:cNvPr>
          <p:cNvSpPr>
            <a:spLocks noChangeArrowheads="1"/>
          </p:cNvSpPr>
          <p:nvPr/>
        </p:nvSpPr>
        <p:spPr bwMode="auto">
          <a:xfrm>
            <a:off x="9105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4" name="Oval 13">
            <a:extLst>
              <a:ext uri="{FF2B5EF4-FFF2-40B4-BE49-F238E27FC236}">
                <a16:creationId xmlns:a16="http://schemas.microsoft.com/office/drawing/2014/main" id="{B70A1C08-71CB-044B-BA3F-DE2F0F9AC593}"/>
              </a:ext>
            </a:extLst>
          </p:cNvPr>
          <p:cNvSpPr>
            <a:spLocks noChangeArrowheads="1"/>
          </p:cNvSpPr>
          <p:nvPr/>
        </p:nvSpPr>
        <p:spPr bwMode="auto">
          <a:xfrm>
            <a:off x="9067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0" name="Oval 11">
            <a:extLst>
              <a:ext uri="{FF2B5EF4-FFF2-40B4-BE49-F238E27FC236}">
                <a16:creationId xmlns:a16="http://schemas.microsoft.com/office/drawing/2014/main" id="{16CF5679-E30A-7642-825A-C91984BEF4B0}"/>
              </a:ext>
            </a:extLst>
          </p:cNvPr>
          <p:cNvSpPr>
            <a:spLocks noChangeArrowheads="1"/>
          </p:cNvSpPr>
          <p:nvPr/>
        </p:nvSpPr>
        <p:spPr bwMode="auto">
          <a:xfrm>
            <a:off x="6870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11" name="Oval 12">
            <a:extLst>
              <a:ext uri="{FF2B5EF4-FFF2-40B4-BE49-F238E27FC236}">
                <a16:creationId xmlns:a16="http://schemas.microsoft.com/office/drawing/2014/main" id="{B27FC6FD-3962-E04F-8DE1-26FB064A51D2}"/>
              </a:ext>
            </a:extLst>
          </p:cNvPr>
          <p:cNvSpPr>
            <a:spLocks noChangeArrowheads="1"/>
          </p:cNvSpPr>
          <p:nvPr/>
        </p:nvSpPr>
        <p:spPr bwMode="auto">
          <a:xfrm>
            <a:off x="8051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15" name="Oval 13">
            <a:extLst>
              <a:ext uri="{FF2B5EF4-FFF2-40B4-BE49-F238E27FC236}">
                <a16:creationId xmlns:a16="http://schemas.microsoft.com/office/drawing/2014/main" id="{CCDFC411-71CE-374F-9C35-073FB78B57B7}"/>
              </a:ext>
            </a:extLst>
          </p:cNvPr>
          <p:cNvSpPr>
            <a:spLocks noChangeArrowheads="1"/>
          </p:cNvSpPr>
          <p:nvPr/>
        </p:nvSpPr>
        <p:spPr bwMode="auto">
          <a:xfrm>
            <a:off x="7518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16" name="Rectangle 14">
            <a:extLst>
              <a:ext uri="{FF2B5EF4-FFF2-40B4-BE49-F238E27FC236}">
                <a16:creationId xmlns:a16="http://schemas.microsoft.com/office/drawing/2014/main" id="{E9AA9B99-255D-3240-B701-1870E125254D}"/>
              </a:ext>
            </a:extLst>
          </p:cNvPr>
          <p:cNvSpPr>
            <a:spLocks noChangeArrowheads="1"/>
          </p:cNvSpPr>
          <p:nvPr/>
        </p:nvSpPr>
        <p:spPr bwMode="auto">
          <a:xfrm>
            <a:off x="8153400" y="3009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7" name="Rectangle 15">
            <a:extLst>
              <a:ext uri="{FF2B5EF4-FFF2-40B4-BE49-F238E27FC236}">
                <a16:creationId xmlns:a16="http://schemas.microsoft.com/office/drawing/2014/main" id="{45EF488A-CF6E-0447-B713-931AE8DF3554}"/>
              </a:ext>
            </a:extLst>
          </p:cNvPr>
          <p:cNvSpPr>
            <a:spLocks noChangeArrowheads="1"/>
          </p:cNvSpPr>
          <p:nvPr/>
        </p:nvSpPr>
        <p:spPr bwMode="auto">
          <a:xfrm>
            <a:off x="8343900" y="3314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8" name="Rectangle 16">
            <a:extLst>
              <a:ext uri="{FF2B5EF4-FFF2-40B4-BE49-F238E27FC236}">
                <a16:creationId xmlns:a16="http://schemas.microsoft.com/office/drawing/2014/main" id="{C62880A5-F90A-B545-BE16-A8D516AD8F26}"/>
              </a:ext>
            </a:extLst>
          </p:cNvPr>
          <p:cNvSpPr>
            <a:spLocks noChangeArrowheads="1"/>
          </p:cNvSpPr>
          <p:nvPr/>
        </p:nvSpPr>
        <p:spPr bwMode="auto">
          <a:xfrm>
            <a:off x="8509000" y="34480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9" name="Rectangle 17">
            <a:extLst>
              <a:ext uri="{FF2B5EF4-FFF2-40B4-BE49-F238E27FC236}">
                <a16:creationId xmlns:a16="http://schemas.microsoft.com/office/drawing/2014/main" id="{66F58821-E090-554C-9D7B-44FCEEA1B40C}"/>
              </a:ext>
            </a:extLst>
          </p:cNvPr>
          <p:cNvSpPr>
            <a:spLocks noChangeArrowheads="1"/>
          </p:cNvSpPr>
          <p:nvPr/>
        </p:nvSpPr>
        <p:spPr bwMode="auto">
          <a:xfrm>
            <a:off x="8712200" y="3568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0" name="Rectangle 18">
            <a:extLst>
              <a:ext uri="{FF2B5EF4-FFF2-40B4-BE49-F238E27FC236}">
                <a16:creationId xmlns:a16="http://schemas.microsoft.com/office/drawing/2014/main" id="{06853B1F-4E81-7B4C-A7CA-052CEA5DDC72}"/>
              </a:ext>
            </a:extLst>
          </p:cNvPr>
          <p:cNvSpPr>
            <a:spLocks noChangeArrowheads="1"/>
          </p:cNvSpPr>
          <p:nvPr/>
        </p:nvSpPr>
        <p:spPr bwMode="auto">
          <a:xfrm>
            <a:off x="8826500" y="36893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1" name="Rectangle 19">
            <a:extLst>
              <a:ext uri="{FF2B5EF4-FFF2-40B4-BE49-F238E27FC236}">
                <a16:creationId xmlns:a16="http://schemas.microsoft.com/office/drawing/2014/main" id="{8D797AE8-4CA3-104C-9D5E-ACAD82922246}"/>
              </a:ext>
            </a:extLst>
          </p:cNvPr>
          <p:cNvSpPr>
            <a:spLocks noChangeArrowheads="1"/>
          </p:cNvSpPr>
          <p:nvPr/>
        </p:nvSpPr>
        <p:spPr bwMode="auto">
          <a:xfrm>
            <a:off x="8883650" y="38036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2" name="Rectangle 20">
            <a:extLst>
              <a:ext uri="{FF2B5EF4-FFF2-40B4-BE49-F238E27FC236}">
                <a16:creationId xmlns:a16="http://schemas.microsoft.com/office/drawing/2014/main" id="{35516F17-E61D-3241-B31E-2BD0DF433F78}"/>
              </a:ext>
            </a:extLst>
          </p:cNvPr>
          <p:cNvSpPr>
            <a:spLocks noChangeArrowheads="1"/>
          </p:cNvSpPr>
          <p:nvPr/>
        </p:nvSpPr>
        <p:spPr bwMode="auto">
          <a:xfrm>
            <a:off x="9036050" y="3898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3" name="Rectangle 21">
            <a:extLst>
              <a:ext uri="{FF2B5EF4-FFF2-40B4-BE49-F238E27FC236}">
                <a16:creationId xmlns:a16="http://schemas.microsoft.com/office/drawing/2014/main" id="{6057DA5A-BCF4-DF42-8A66-AB1DE819153B}"/>
              </a:ext>
            </a:extLst>
          </p:cNvPr>
          <p:cNvSpPr>
            <a:spLocks noChangeArrowheads="1"/>
          </p:cNvSpPr>
          <p:nvPr/>
        </p:nvSpPr>
        <p:spPr bwMode="auto">
          <a:xfrm>
            <a:off x="7956550" y="24003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412362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4524315"/>
          </a:xfrm>
          <a:prstGeom prst="rect">
            <a:avLst/>
          </a:prstGeom>
          <a:noFill/>
          <a:ln w="9525">
            <a:noFill/>
            <a:miter lim="800000"/>
            <a:headEnd/>
            <a:tailEnd/>
          </a:ln>
        </p:spPr>
        <p:txBody>
          <a:bodyPr>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a:p>
            <a:r>
              <a:rPr lang="en-US" dirty="0"/>
              <a:t>Trees can reflect speciation</a:t>
            </a:r>
          </a:p>
          <a:p>
            <a:endParaRPr lang="en-US" dirty="0"/>
          </a:p>
          <a:p>
            <a:r>
              <a:rPr lang="en-US" dirty="0"/>
              <a:t>Trees can be a combination of gene trees and species trees</a:t>
            </a:r>
          </a:p>
          <a:p>
            <a:endParaRPr lang="en-US" dirty="0"/>
          </a:p>
          <a:p>
            <a:r>
              <a:rPr lang="en-US" dirty="0"/>
              <a:t>Trees should include confidence estimates</a:t>
            </a:r>
          </a:p>
          <a:p>
            <a:endParaRPr lang="en-US" dirty="0"/>
          </a:p>
          <a:p>
            <a:r>
              <a:rPr lang="en-US" dirty="0"/>
              <a:t>Trees include estimates of evolutionary distance</a:t>
            </a:r>
          </a:p>
          <a:p>
            <a:endParaRPr lang="en-US" dirty="0"/>
          </a:p>
        </p:txBody>
      </p:sp>
      <p:sp>
        <p:nvSpPr>
          <p:cNvPr id="13" name="Oval 11">
            <a:extLst>
              <a:ext uri="{FF2B5EF4-FFF2-40B4-BE49-F238E27FC236}">
                <a16:creationId xmlns:a16="http://schemas.microsoft.com/office/drawing/2014/main" id="{BF3C29FA-AF43-8F4D-8C0E-687BD61536A8}"/>
              </a:ext>
            </a:extLst>
          </p:cNvPr>
          <p:cNvSpPr>
            <a:spLocks noChangeArrowheads="1"/>
          </p:cNvSpPr>
          <p:nvPr/>
        </p:nvSpPr>
        <p:spPr bwMode="auto">
          <a:xfrm>
            <a:off x="9105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4" name="Oval 13">
            <a:extLst>
              <a:ext uri="{FF2B5EF4-FFF2-40B4-BE49-F238E27FC236}">
                <a16:creationId xmlns:a16="http://schemas.microsoft.com/office/drawing/2014/main" id="{B70A1C08-71CB-044B-BA3F-DE2F0F9AC593}"/>
              </a:ext>
            </a:extLst>
          </p:cNvPr>
          <p:cNvSpPr>
            <a:spLocks noChangeArrowheads="1"/>
          </p:cNvSpPr>
          <p:nvPr/>
        </p:nvSpPr>
        <p:spPr bwMode="auto">
          <a:xfrm>
            <a:off x="9067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0" name="Oval 11">
            <a:extLst>
              <a:ext uri="{FF2B5EF4-FFF2-40B4-BE49-F238E27FC236}">
                <a16:creationId xmlns:a16="http://schemas.microsoft.com/office/drawing/2014/main" id="{16CF5679-E30A-7642-825A-C91984BEF4B0}"/>
              </a:ext>
            </a:extLst>
          </p:cNvPr>
          <p:cNvSpPr>
            <a:spLocks noChangeArrowheads="1"/>
          </p:cNvSpPr>
          <p:nvPr/>
        </p:nvSpPr>
        <p:spPr bwMode="auto">
          <a:xfrm>
            <a:off x="6870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11" name="Oval 12">
            <a:extLst>
              <a:ext uri="{FF2B5EF4-FFF2-40B4-BE49-F238E27FC236}">
                <a16:creationId xmlns:a16="http://schemas.microsoft.com/office/drawing/2014/main" id="{B27FC6FD-3962-E04F-8DE1-26FB064A51D2}"/>
              </a:ext>
            </a:extLst>
          </p:cNvPr>
          <p:cNvSpPr>
            <a:spLocks noChangeArrowheads="1"/>
          </p:cNvSpPr>
          <p:nvPr/>
        </p:nvSpPr>
        <p:spPr bwMode="auto">
          <a:xfrm>
            <a:off x="8051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15" name="Oval 13">
            <a:extLst>
              <a:ext uri="{FF2B5EF4-FFF2-40B4-BE49-F238E27FC236}">
                <a16:creationId xmlns:a16="http://schemas.microsoft.com/office/drawing/2014/main" id="{CCDFC411-71CE-374F-9C35-073FB78B57B7}"/>
              </a:ext>
            </a:extLst>
          </p:cNvPr>
          <p:cNvSpPr>
            <a:spLocks noChangeArrowheads="1"/>
          </p:cNvSpPr>
          <p:nvPr/>
        </p:nvSpPr>
        <p:spPr bwMode="auto">
          <a:xfrm>
            <a:off x="7518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16" name="Rectangle 14">
            <a:extLst>
              <a:ext uri="{FF2B5EF4-FFF2-40B4-BE49-F238E27FC236}">
                <a16:creationId xmlns:a16="http://schemas.microsoft.com/office/drawing/2014/main" id="{E9AA9B99-255D-3240-B701-1870E125254D}"/>
              </a:ext>
            </a:extLst>
          </p:cNvPr>
          <p:cNvSpPr>
            <a:spLocks noChangeArrowheads="1"/>
          </p:cNvSpPr>
          <p:nvPr/>
        </p:nvSpPr>
        <p:spPr bwMode="auto">
          <a:xfrm>
            <a:off x="8153400" y="3009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7" name="Rectangle 15">
            <a:extLst>
              <a:ext uri="{FF2B5EF4-FFF2-40B4-BE49-F238E27FC236}">
                <a16:creationId xmlns:a16="http://schemas.microsoft.com/office/drawing/2014/main" id="{45EF488A-CF6E-0447-B713-931AE8DF3554}"/>
              </a:ext>
            </a:extLst>
          </p:cNvPr>
          <p:cNvSpPr>
            <a:spLocks noChangeArrowheads="1"/>
          </p:cNvSpPr>
          <p:nvPr/>
        </p:nvSpPr>
        <p:spPr bwMode="auto">
          <a:xfrm>
            <a:off x="8343900" y="3314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8" name="Rectangle 16">
            <a:extLst>
              <a:ext uri="{FF2B5EF4-FFF2-40B4-BE49-F238E27FC236}">
                <a16:creationId xmlns:a16="http://schemas.microsoft.com/office/drawing/2014/main" id="{C62880A5-F90A-B545-BE16-A8D516AD8F26}"/>
              </a:ext>
            </a:extLst>
          </p:cNvPr>
          <p:cNvSpPr>
            <a:spLocks noChangeArrowheads="1"/>
          </p:cNvSpPr>
          <p:nvPr/>
        </p:nvSpPr>
        <p:spPr bwMode="auto">
          <a:xfrm>
            <a:off x="8509000" y="34480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9" name="Rectangle 17">
            <a:extLst>
              <a:ext uri="{FF2B5EF4-FFF2-40B4-BE49-F238E27FC236}">
                <a16:creationId xmlns:a16="http://schemas.microsoft.com/office/drawing/2014/main" id="{66F58821-E090-554C-9D7B-44FCEEA1B40C}"/>
              </a:ext>
            </a:extLst>
          </p:cNvPr>
          <p:cNvSpPr>
            <a:spLocks noChangeArrowheads="1"/>
          </p:cNvSpPr>
          <p:nvPr/>
        </p:nvSpPr>
        <p:spPr bwMode="auto">
          <a:xfrm>
            <a:off x="8712200" y="3568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0" name="Rectangle 18">
            <a:extLst>
              <a:ext uri="{FF2B5EF4-FFF2-40B4-BE49-F238E27FC236}">
                <a16:creationId xmlns:a16="http://schemas.microsoft.com/office/drawing/2014/main" id="{06853B1F-4E81-7B4C-A7CA-052CEA5DDC72}"/>
              </a:ext>
            </a:extLst>
          </p:cNvPr>
          <p:cNvSpPr>
            <a:spLocks noChangeArrowheads="1"/>
          </p:cNvSpPr>
          <p:nvPr/>
        </p:nvSpPr>
        <p:spPr bwMode="auto">
          <a:xfrm>
            <a:off x="8826500" y="36893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1" name="Rectangle 19">
            <a:extLst>
              <a:ext uri="{FF2B5EF4-FFF2-40B4-BE49-F238E27FC236}">
                <a16:creationId xmlns:a16="http://schemas.microsoft.com/office/drawing/2014/main" id="{8D797AE8-4CA3-104C-9D5E-ACAD82922246}"/>
              </a:ext>
            </a:extLst>
          </p:cNvPr>
          <p:cNvSpPr>
            <a:spLocks noChangeArrowheads="1"/>
          </p:cNvSpPr>
          <p:nvPr/>
        </p:nvSpPr>
        <p:spPr bwMode="auto">
          <a:xfrm>
            <a:off x="8883650" y="38036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2" name="Rectangle 20">
            <a:extLst>
              <a:ext uri="{FF2B5EF4-FFF2-40B4-BE49-F238E27FC236}">
                <a16:creationId xmlns:a16="http://schemas.microsoft.com/office/drawing/2014/main" id="{35516F17-E61D-3241-B31E-2BD0DF433F78}"/>
              </a:ext>
            </a:extLst>
          </p:cNvPr>
          <p:cNvSpPr>
            <a:spLocks noChangeArrowheads="1"/>
          </p:cNvSpPr>
          <p:nvPr/>
        </p:nvSpPr>
        <p:spPr bwMode="auto">
          <a:xfrm>
            <a:off x="9036050" y="3898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3" name="Rectangle 21">
            <a:extLst>
              <a:ext uri="{FF2B5EF4-FFF2-40B4-BE49-F238E27FC236}">
                <a16:creationId xmlns:a16="http://schemas.microsoft.com/office/drawing/2014/main" id="{6057DA5A-BCF4-DF42-8A66-AB1DE819153B}"/>
              </a:ext>
            </a:extLst>
          </p:cNvPr>
          <p:cNvSpPr>
            <a:spLocks noChangeArrowheads="1"/>
          </p:cNvSpPr>
          <p:nvPr/>
        </p:nvSpPr>
        <p:spPr bwMode="auto">
          <a:xfrm>
            <a:off x="7956550" y="24003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4" name="Oval 22">
            <a:extLst>
              <a:ext uri="{FF2B5EF4-FFF2-40B4-BE49-F238E27FC236}">
                <a16:creationId xmlns:a16="http://schemas.microsoft.com/office/drawing/2014/main" id="{F1C4213D-94A8-9141-B1F5-1E9A694DDE42}"/>
              </a:ext>
            </a:extLst>
          </p:cNvPr>
          <p:cNvSpPr>
            <a:spLocks noChangeArrowheads="1"/>
          </p:cNvSpPr>
          <p:nvPr/>
        </p:nvSpPr>
        <p:spPr bwMode="auto">
          <a:xfrm>
            <a:off x="5611813" y="5900738"/>
            <a:ext cx="800100" cy="3810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019334668"/>
      </p:ext>
    </p:extLst>
  </p:cSld>
  <p:clrMapOvr>
    <a:masterClrMapping/>
  </p:clrMapOvr>
</p:sld>
</file>

<file path=ppt/theme/theme1.xml><?xml version="1.0" encoding="utf-8"?>
<a:theme xmlns:a="http://schemas.openxmlformats.org/drawingml/2006/main" name="PunchcardVTI">
  <a:themeElements>
    <a:clrScheme name="AnalogousFromLightSeedLeftStep">
      <a:dk1>
        <a:srgbClr val="000000"/>
      </a:dk1>
      <a:lt1>
        <a:srgbClr val="FFFFFF"/>
      </a:lt1>
      <a:dk2>
        <a:srgbClr val="24393F"/>
      </a:dk2>
      <a:lt2>
        <a:srgbClr val="E8E8E2"/>
      </a:lt2>
      <a:accent1>
        <a:srgbClr val="89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E14209578E4548BC938079A971274D" ma:contentTypeVersion="2" ma:contentTypeDescription="Create a new document." ma:contentTypeScope="" ma:versionID="fa73ee263d899af5e67e58e29680dca9">
  <xsd:schema xmlns:xsd="http://www.w3.org/2001/XMLSchema" xmlns:xs="http://www.w3.org/2001/XMLSchema" xmlns:p="http://schemas.microsoft.com/office/2006/metadata/properties" xmlns:ns2="737563e2-00f2-486e-b104-76cffd08eaac" targetNamespace="http://schemas.microsoft.com/office/2006/metadata/properties" ma:root="true" ma:fieldsID="c6b475069ef214de6a38bccaa8fbfc06" ns2:_="">
    <xsd:import namespace="737563e2-00f2-486e-b104-76cffd08eaa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7563e2-00f2-486e-b104-76cffd08ea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741BCD-9E4D-4380-9B4C-6C908C0009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7563e2-00f2-486e-b104-76cffd08ea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17FEA2A-F4CF-4237-A8D7-65D4B3BC672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A4DA7D1-262B-4039-A517-205567CB98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7097</TotalTime>
  <Words>4161</Words>
  <Application>Microsoft Macintosh PowerPoint</Application>
  <PresentationFormat>Widescreen</PresentationFormat>
  <Paragraphs>822</Paragraphs>
  <Slides>77</Slides>
  <Notes>72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Arial</vt:lpstr>
      <vt:lpstr>Calibri</vt:lpstr>
      <vt:lpstr>Comic Sans MS</vt:lpstr>
      <vt:lpstr>Courier New</vt:lpstr>
      <vt:lpstr>Neue Haas Grotesk Text Pro</vt:lpstr>
      <vt:lpstr>Times</vt:lpstr>
      <vt:lpstr>Times New Roman</vt:lpstr>
      <vt:lpstr>PunchcardVTI</vt:lpstr>
      <vt:lpstr>Biochem 3BP3</vt:lpstr>
      <vt:lpstr>Evolutionary Biology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Issues of Phylogenetics</vt:lpstr>
      <vt:lpstr>Key Issues of Phylogenetics</vt:lpstr>
      <vt:lpstr>PowerPoint Presentation</vt:lpstr>
      <vt:lpstr>PowerPoint Presentation</vt:lpstr>
      <vt:lpstr>PowerPoint Presentation</vt:lpstr>
      <vt:lpstr>PowerPoint Presentation</vt:lpstr>
      <vt:lpstr>PowerPoint Presentation</vt:lpstr>
      <vt:lpstr>Multiple Sequence Alignment</vt:lpstr>
      <vt:lpstr>PowerPoint Presentation</vt:lpstr>
      <vt:lpstr>Key Issues of Phylogenetics</vt:lpstr>
      <vt:lpstr>Optimality Criteria</vt:lpstr>
      <vt:lpstr>Optimality Criteria</vt:lpstr>
      <vt:lpstr>Optimality Criteria</vt:lpstr>
      <vt:lpstr>Ignoring Multiple Substitutions: Parsimony</vt:lpstr>
      <vt:lpstr>Ignoring Multiple Substitutions: Parsimony</vt:lpstr>
      <vt:lpstr>Ignoring Multiple Substitutions: Parsimony</vt:lpstr>
      <vt:lpstr>Ignoring Multiple Substitutions: Parsimony</vt:lpstr>
      <vt:lpstr>Ignoring Multiple Substitutions: Parsimony</vt:lpstr>
      <vt:lpstr>Ignoring Multiple Substitutions: Parsimony</vt:lpstr>
      <vt:lpstr>Ignoring Multiple Substitutions: Parsimony</vt:lpstr>
      <vt:lpstr>Optimality Criteria</vt:lpstr>
      <vt:lpstr>Accounting for Multiple Substitutions: Likelihood</vt:lpstr>
      <vt:lpstr>Accounting for Multiple Substitutions: Likelihood</vt:lpstr>
      <vt:lpstr>Accounting for Multiple Substitutions: Likelihood</vt:lpstr>
      <vt:lpstr>Accounting for Multiple Substitutions: Likelihood</vt:lpstr>
      <vt:lpstr>Accounting for Multiple Substitutions: Likelihood</vt:lpstr>
      <vt:lpstr>Accounting for Multiple Substitutions: Likelihood</vt:lpstr>
      <vt:lpstr>Accounting for Multiple Substitutions: Likelihood</vt:lpstr>
      <vt:lpstr>Substitution models</vt:lpstr>
      <vt:lpstr>Substitution models</vt:lpstr>
      <vt:lpstr>PowerPoint Presentation</vt:lpstr>
      <vt:lpstr>Key Issues of Phylogenetics</vt:lpstr>
      <vt:lpstr>Key Issues of Phylogenetics</vt:lpstr>
      <vt:lpstr>PowerPoint Presentation</vt:lpstr>
      <vt:lpstr>PowerPoint Presentation</vt:lpstr>
      <vt:lpstr>PowerPoint Presentation</vt:lpstr>
      <vt:lpstr>Among-site rate variation</vt:lpstr>
      <vt:lpstr>Scoring Requires:</vt:lpstr>
      <vt:lpstr>Scoring Requires:</vt:lpstr>
      <vt:lpstr>How Do We Find the Best Tree?</vt:lpstr>
      <vt:lpstr>Optimality Criteria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Optimality Criteria</vt:lpstr>
      <vt:lpstr>Optimality Criteria</vt:lpstr>
      <vt:lpstr>Maximum Likelihood &amp; Bootstrapping</vt:lpstr>
      <vt:lpstr>Maximum Likelihood &amp; Bootstrapping</vt:lpstr>
      <vt:lpstr>Maximum Likelihood &amp; Bootstrapping</vt:lpstr>
      <vt:lpstr>Optimality Criteria</vt:lpstr>
      <vt:lpstr>Optimality Criteria</vt:lpstr>
      <vt:lpstr>RAxML – fast tree space searching, but local or sub-optima more likely</vt:lpstr>
      <vt:lpstr>Conclusions</vt:lpstr>
      <vt:lpstr>This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 Stearns</cp:lastModifiedBy>
  <cp:revision>92</cp:revision>
  <dcterms:created xsi:type="dcterms:W3CDTF">2021-09-06T20:48:31Z</dcterms:created>
  <dcterms:modified xsi:type="dcterms:W3CDTF">2021-09-29T16:22:23Z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0x010100BAE14209578E4548BC938079A971274D</vt:lpwstr>
  </property>
</Properties>
</file>