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4"/>
  </p:sldMasterIdLst>
  <p:notesMasterIdLst>
    <p:notesMasterId r:id="rId17"/>
  </p:notesMasterIdLst>
  <p:sldIdLst>
    <p:sldId id="282" r:id="rId5"/>
    <p:sldId id="286" r:id="rId6"/>
    <p:sldId id="295" r:id="rId7"/>
    <p:sldId id="284" r:id="rId8"/>
    <p:sldId id="285" r:id="rId9"/>
    <p:sldId id="287" r:id="rId10"/>
    <p:sldId id="293" r:id="rId11"/>
    <p:sldId id="294" r:id="rId12"/>
    <p:sldId id="290" r:id="rId13"/>
    <p:sldId id="291" r:id="rId14"/>
    <p:sldId id="283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1EC46-1BFB-432F-8E41-CAA72B6AC9D0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A179485-FA1F-4168-9FFC-CD5E02F9FDEF}">
      <dgm:prSet/>
      <dgm:spPr/>
      <dgm:t>
        <a:bodyPr/>
        <a:lstStyle/>
        <a:p>
          <a:pPr>
            <a:defRPr b="1"/>
          </a:pPr>
          <a:r>
            <a:rPr lang="en-US" dirty="0"/>
            <a:t>2011</a:t>
          </a:r>
        </a:p>
      </dgm:t>
    </dgm:pt>
    <dgm:pt modelId="{8ABAC880-885D-49E3-B74C-8F5E49DFA750}" type="parTrans" cxnId="{38403B68-B133-4521-A587-6156BB203894}">
      <dgm:prSet/>
      <dgm:spPr/>
      <dgm:t>
        <a:bodyPr/>
        <a:lstStyle/>
        <a:p>
          <a:endParaRPr lang="en-US"/>
        </a:p>
      </dgm:t>
    </dgm:pt>
    <dgm:pt modelId="{9FA294AE-5320-4946-B234-7DE27D2E81E8}" type="sibTrans" cxnId="{38403B68-B133-4521-A587-6156BB203894}">
      <dgm:prSet/>
      <dgm:spPr/>
      <dgm:t>
        <a:bodyPr/>
        <a:lstStyle/>
        <a:p>
          <a:endParaRPr lang="en-US"/>
        </a:p>
      </dgm:t>
    </dgm:pt>
    <dgm:pt modelId="{955244C8-CBE5-4EBA-B1A4-3FB2514480EE}">
      <dgm:prSet/>
      <dgm:spPr/>
      <dgm:t>
        <a:bodyPr/>
        <a:lstStyle/>
        <a:p>
          <a:endParaRPr lang="en-US" dirty="0"/>
        </a:p>
      </dgm:t>
    </dgm:pt>
    <dgm:pt modelId="{AC0A395E-E942-47CD-8BF3-1B583925CAF2}" type="parTrans" cxnId="{CB7EFBAD-2073-4B63-9AEB-FE7B7AA35F1D}">
      <dgm:prSet/>
      <dgm:spPr/>
      <dgm:t>
        <a:bodyPr/>
        <a:lstStyle/>
        <a:p>
          <a:endParaRPr lang="en-US"/>
        </a:p>
      </dgm:t>
    </dgm:pt>
    <dgm:pt modelId="{B0D6F317-45A9-482F-B5CB-C71FE61ED363}" type="sibTrans" cxnId="{CB7EFBAD-2073-4B63-9AEB-FE7B7AA35F1D}">
      <dgm:prSet/>
      <dgm:spPr/>
      <dgm:t>
        <a:bodyPr/>
        <a:lstStyle/>
        <a:p>
          <a:endParaRPr lang="en-US"/>
        </a:p>
      </dgm:t>
    </dgm:pt>
    <dgm:pt modelId="{F7169F3F-0856-401E-AE98-7A8A6BE0A5CB}">
      <dgm:prSet/>
      <dgm:spPr/>
      <dgm:t>
        <a:bodyPr/>
        <a:lstStyle/>
        <a:p>
          <a:pPr>
            <a:defRPr b="1"/>
          </a:pPr>
          <a:r>
            <a:rPr lang="en-US" dirty="0"/>
            <a:t>2016</a:t>
          </a:r>
        </a:p>
      </dgm:t>
    </dgm:pt>
    <dgm:pt modelId="{09629E75-549F-4A98-9911-E7F480DF3D85}" type="parTrans" cxnId="{D0951D78-C0B9-45B1-ACAF-E6F435B141CA}">
      <dgm:prSet/>
      <dgm:spPr/>
      <dgm:t>
        <a:bodyPr/>
        <a:lstStyle/>
        <a:p>
          <a:endParaRPr lang="en-US"/>
        </a:p>
      </dgm:t>
    </dgm:pt>
    <dgm:pt modelId="{00822371-57BF-4525-8C1C-FD3F15A6D70F}" type="sibTrans" cxnId="{D0951D78-C0B9-45B1-ACAF-E6F435B141CA}">
      <dgm:prSet/>
      <dgm:spPr/>
      <dgm:t>
        <a:bodyPr/>
        <a:lstStyle/>
        <a:p>
          <a:endParaRPr lang="en-US"/>
        </a:p>
      </dgm:t>
    </dgm:pt>
    <dgm:pt modelId="{E128FE15-09E1-49E7-8E27-90999EAAEDB4}">
      <dgm:prSet/>
      <dgm:spPr/>
      <dgm:t>
        <a:bodyPr/>
        <a:lstStyle/>
        <a:p>
          <a:endParaRPr lang="en-US" dirty="0"/>
        </a:p>
      </dgm:t>
    </dgm:pt>
    <dgm:pt modelId="{66C108E3-464B-48CF-8CCE-73714D8B5B9C}" type="parTrans" cxnId="{23F40A05-C318-4069-8BD2-348D4D106B2A}">
      <dgm:prSet/>
      <dgm:spPr/>
      <dgm:t>
        <a:bodyPr/>
        <a:lstStyle/>
        <a:p>
          <a:endParaRPr lang="en-US"/>
        </a:p>
      </dgm:t>
    </dgm:pt>
    <dgm:pt modelId="{E11F52CC-F23F-4759-B30C-B46EDA4996A1}" type="sibTrans" cxnId="{23F40A05-C318-4069-8BD2-348D4D106B2A}">
      <dgm:prSet/>
      <dgm:spPr/>
      <dgm:t>
        <a:bodyPr/>
        <a:lstStyle/>
        <a:p>
          <a:endParaRPr lang="en-US"/>
        </a:p>
      </dgm:t>
    </dgm:pt>
    <dgm:pt modelId="{BFDADCDA-582B-403D-AAFD-7281F097C0AC}" type="pres">
      <dgm:prSet presAssocID="{2B41EC46-1BFB-432F-8E41-CAA72B6AC9D0}" presName="Name0" presStyleCnt="0">
        <dgm:presLayoutVars>
          <dgm:dir/>
          <dgm:animLvl val="lvl"/>
          <dgm:resizeHandles val="exact"/>
        </dgm:presLayoutVars>
      </dgm:prSet>
      <dgm:spPr/>
    </dgm:pt>
    <dgm:pt modelId="{ED5429F4-D575-43DE-AFEA-34B61673EC1A}" type="pres">
      <dgm:prSet presAssocID="{0A179485-FA1F-4168-9FFC-CD5E02F9FDEF}" presName="linNode" presStyleCnt="0"/>
      <dgm:spPr/>
    </dgm:pt>
    <dgm:pt modelId="{78B34B85-9938-4825-B553-8319B6F4ABD7}" type="pres">
      <dgm:prSet presAssocID="{0A179485-FA1F-4168-9FFC-CD5E02F9FDE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2A337D3-C7C2-4CB7-9AF8-85A6C1D4E5DF}" type="pres">
      <dgm:prSet presAssocID="{0A179485-FA1F-4168-9FFC-CD5E02F9FDEF}" presName="descendantText" presStyleLbl="alignAccFollowNode1" presStyleIdx="0" presStyleCnt="2">
        <dgm:presLayoutVars>
          <dgm:bulletEnabled val="1"/>
        </dgm:presLayoutVars>
      </dgm:prSet>
      <dgm:spPr/>
    </dgm:pt>
    <dgm:pt modelId="{B430F179-D064-4641-8A4C-B04A0280B3A3}" type="pres">
      <dgm:prSet presAssocID="{9FA294AE-5320-4946-B234-7DE27D2E81E8}" presName="sp" presStyleCnt="0"/>
      <dgm:spPr/>
    </dgm:pt>
    <dgm:pt modelId="{5955108D-C7BD-457C-956B-CD207F61EF85}" type="pres">
      <dgm:prSet presAssocID="{F7169F3F-0856-401E-AE98-7A8A6BE0A5CB}" presName="linNode" presStyleCnt="0"/>
      <dgm:spPr/>
    </dgm:pt>
    <dgm:pt modelId="{B4BADAD8-5FC2-4562-8046-1E7728BA4D74}" type="pres">
      <dgm:prSet presAssocID="{F7169F3F-0856-401E-AE98-7A8A6BE0A5C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DAE183D-7E6A-457D-B137-3C38C4F5C044}" type="pres">
      <dgm:prSet presAssocID="{F7169F3F-0856-401E-AE98-7A8A6BE0A5C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3F40A05-C318-4069-8BD2-348D4D106B2A}" srcId="{F7169F3F-0856-401E-AE98-7A8A6BE0A5CB}" destId="{E128FE15-09E1-49E7-8E27-90999EAAEDB4}" srcOrd="0" destOrd="0" parTransId="{66C108E3-464B-48CF-8CCE-73714D8B5B9C}" sibTransId="{E11F52CC-F23F-4759-B30C-B46EDA4996A1}"/>
    <dgm:cxn modelId="{E61D2931-3887-4C0B-B88D-5FC96299BD18}" type="presOf" srcId="{F7169F3F-0856-401E-AE98-7A8A6BE0A5CB}" destId="{B4BADAD8-5FC2-4562-8046-1E7728BA4D74}" srcOrd="0" destOrd="0" presId="urn:microsoft.com/office/officeart/2005/8/layout/vList5"/>
    <dgm:cxn modelId="{38403B68-B133-4521-A587-6156BB203894}" srcId="{2B41EC46-1BFB-432F-8E41-CAA72B6AC9D0}" destId="{0A179485-FA1F-4168-9FFC-CD5E02F9FDEF}" srcOrd="0" destOrd="0" parTransId="{8ABAC880-885D-49E3-B74C-8F5E49DFA750}" sibTransId="{9FA294AE-5320-4946-B234-7DE27D2E81E8}"/>
    <dgm:cxn modelId="{9DA03A52-B57D-4B31-B903-860250624FBC}" type="presOf" srcId="{2B41EC46-1BFB-432F-8E41-CAA72B6AC9D0}" destId="{BFDADCDA-582B-403D-AAFD-7281F097C0AC}" srcOrd="0" destOrd="0" presId="urn:microsoft.com/office/officeart/2005/8/layout/vList5"/>
    <dgm:cxn modelId="{D0951D78-C0B9-45B1-ACAF-E6F435B141CA}" srcId="{2B41EC46-1BFB-432F-8E41-CAA72B6AC9D0}" destId="{F7169F3F-0856-401E-AE98-7A8A6BE0A5CB}" srcOrd="1" destOrd="0" parTransId="{09629E75-549F-4A98-9911-E7F480DF3D85}" sibTransId="{00822371-57BF-4525-8C1C-FD3F15A6D70F}"/>
    <dgm:cxn modelId="{9DEFEFA7-EED9-4396-9915-5066DC113A27}" type="presOf" srcId="{955244C8-CBE5-4EBA-B1A4-3FB2514480EE}" destId="{E2A337D3-C7C2-4CB7-9AF8-85A6C1D4E5DF}" srcOrd="0" destOrd="0" presId="urn:microsoft.com/office/officeart/2005/8/layout/vList5"/>
    <dgm:cxn modelId="{CB7EFBAD-2073-4B63-9AEB-FE7B7AA35F1D}" srcId="{0A179485-FA1F-4168-9FFC-CD5E02F9FDEF}" destId="{955244C8-CBE5-4EBA-B1A4-3FB2514480EE}" srcOrd="0" destOrd="0" parTransId="{AC0A395E-E942-47CD-8BF3-1B583925CAF2}" sibTransId="{B0D6F317-45A9-482F-B5CB-C71FE61ED363}"/>
    <dgm:cxn modelId="{40158DFF-2ED8-4F8B-8922-DDDE051219FC}" type="presOf" srcId="{0A179485-FA1F-4168-9FFC-CD5E02F9FDEF}" destId="{78B34B85-9938-4825-B553-8319B6F4ABD7}" srcOrd="0" destOrd="0" presId="urn:microsoft.com/office/officeart/2005/8/layout/vList5"/>
    <dgm:cxn modelId="{E8E2B8FF-29F4-4FE5-BD81-2D467D3258C4}" type="presOf" srcId="{E128FE15-09E1-49E7-8E27-90999EAAEDB4}" destId="{CDAE183D-7E6A-457D-B137-3C38C4F5C044}" srcOrd="0" destOrd="0" presId="urn:microsoft.com/office/officeart/2005/8/layout/vList5"/>
    <dgm:cxn modelId="{02B048FB-A1F9-4DCD-B5EB-260506EAF2DA}" type="presParOf" srcId="{BFDADCDA-582B-403D-AAFD-7281F097C0AC}" destId="{ED5429F4-D575-43DE-AFEA-34B61673EC1A}" srcOrd="0" destOrd="0" presId="urn:microsoft.com/office/officeart/2005/8/layout/vList5"/>
    <dgm:cxn modelId="{50C6225B-DE3D-4D55-ACB2-84BC7225CBAB}" type="presParOf" srcId="{ED5429F4-D575-43DE-AFEA-34B61673EC1A}" destId="{78B34B85-9938-4825-B553-8319B6F4ABD7}" srcOrd="0" destOrd="0" presId="urn:microsoft.com/office/officeart/2005/8/layout/vList5"/>
    <dgm:cxn modelId="{EE010DAF-6BF7-4433-A56B-4B9E3AA12834}" type="presParOf" srcId="{ED5429F4-D575-43DE-AFEA-34B61673EC1A}" destId="{E2A337D3-C7C2-4CB7-9AF8-85A6C1D4E5DF}" srcOrd="1" destOrd="0" presId="urn:microsoft.com/office/officeart/2005/8/layout/vList5"/>
    <dgm:cxn modelId="{F65DA575-AE91-4E16-930A-0F4A14E4E17A}" type="presParOf" srcId="{BFDADCDA-582B-403D-AAFD-7281F097C0AC}" destId="{B430F179-D064-4641-8A4C-B04A0280B3A3}" srcOrd="1" destOrd="0" presId="urn:microsoft.com/office/officeart/2005/8/layout/vList5"/>
    <dgm:cxn modelId="{BE0B8AFB-CAC2-42B3-96E6-84FA2F7F94CF}" type="presParOf" srcId="{BFDADCDA-582B-403D-AAFD-7281F097C0AC}" destId="{5955108D-C7BD-457C-956B-CD207F61EF85}" srcOrd="2" destOrd="0" presId="urn:microsoft.com/office/officeart/2005/8/layout/vList5"/>
    <dgm:cxn modelId="{280B45FB-DCFD-40BC-AD12-97711BF25367}" type="presParOf" srcId="{5955108D-C7BD-457C-956B-CD207F61EF85}" destId="{B4BADAD8-5FC2-4562-8046-1E7728BA4D74}" srcOrd="0" destOrd="0" presId="urn:microsoft.com/office/officeart/2005/8/layout/vList5"/>
    <dgm:cxn modelId="{ED144E74-B1D5-4B1E-A069-93121828ED73}" type="presParOf" srcId="{5955108D-C7BD-457C-956B-CD207F61EF85}" destId="{CDAE183D-7E6A-457D-B137-3C38C4F5C04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337D3-C7C2-4CB7-9AF8-85A6C1D4E5DF}">
      <dsp:nvSpPr>
        <dsp:cNvPr id="0" name=""/>
        <dsp:cNvSpPr/>
      </dsp:nvSpPr>
      <dsp:spPr>
        <a:xfrm rot="5400000">
          <a:off x="5753247" y="-1941317"/>
          <a:ext cx="1965665" cy="633984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 rot="-5400000">
        <a:off x="3566160" y="341726"/>
        <a:ext cx="6243884" cy="1773753"/>
      </dsp:txXfrm>
    </dsp:sp>
    <dsp:sp modelId="{78B34B85-9938-4825-B553-8319B6F4ABD7}">
      <dsp:nvSpPr>
        <dsp:cNvPr id="0" name=""/>
        <dsp:cNvSpPr/>
      </dsp:nvSpPr>
      <dsp:spPr>
        <a:xfrm>
          <a:off x="0" y="61"/>
          <a:ext cx="3566160" cy="24570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6500" kern="1200" dirty="0"/>
            <a:t>2011</a:t>
          </a:r>
        </a:p>
      </dsp:txBody>
      <dsp:txXfrm>
        <a:off x="119945" y="120006"/>
        <a:ext cx="3326270" cy="2217192"/>
      </dsp:txXfrm>
    </dsp:sp>
    <dsp:sp modelId="{CDAE183D-7E6A-457D-B137-3C38C4F5C044}">
      <dsp:nvSpPr>
        <dsp:cNvPr id="0" name=""/>
        <dsp:cNvSpPr/>
      </dsp:nvSpPr>
      <dsp:spPr>
        <a:xfrm rot="5400000">
          <a:off x="5753247" y="638619"/>
          <a:ext cx="1965665" cy="6339840"/>
        </a:xfrm>
        <a:prstGeom prst="round2SameRect">
          <a:avLst/>
        </a:prstGeom>
        <a:solidFill>
          <a:schemeClr val="accent5">
            <a:tint val="40000"/>
            <a:alpha val="90000"/>
            <a:hueOff val="1243516"/>
            <a:satOff val="-2549"/>
            <a:lumOff val="1111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1243516"/>
              <a:satOff val="-2549"/>
              <a:lumOff val="1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 rot="-5400000">
        <a:off x="3566160" y="2921662"/>
        <a:ext cx="6243884" cy="1773753"/>
      </dsp:txXfrm>
    </dsp:sp>
    <dsp:sp modelId="{B4BADAD8-5FC2-4562-8046-1E7728BA4D74}">
      <dsp:nvSpPr>
        <dsp:cNvPr id="0" name=""/>
        <dsp:cNvSpPr/>
      </dsp:nvSpPr>
      <dsp:spPr>
        <a:xfrm>
          <a:off x="0" y="2579998"/>
          <a:ext cx="3566160" cy="2457082"/>
        </a:xfrm>
        <a:prstGeom prst="roundRect">
          <a:avLst/>
        </a:prstGeom>
        <a:solidFill>
          <a:schemeClr val="accent5">
            <a:hueOff val="1592355"/>
            <a:satOff val="-13973"/>
            <a:lumOff val="1098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6500" kern="1200" dirty="0"/>
            <a:t>2016</a:t>
          </a:r>
        </a:p>
      </dsp:txBody>
      <dsp:txXfrm>
        <a:off x="119945" y="2699943"/>
        <a:ext cx="3326270" cy="2217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B99EC-14C1-4D12-91F8-6F34CF75722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EA985-5684-4304-87BB-07927B5A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80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74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521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645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895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938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481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299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36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79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3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18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7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9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31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8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2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E18DB4A-8810-4A10-AD5C-D5E2C667F5B3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4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/>
          </a:fgClr>
          <a:bgClr>
            <a:schemeClr val="accent6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ut in half sandwich sitting on top of a pile of fries&#10;&#10;Description automatically generated">
            <a:extLst>
              <a:ext uri="{FF2B5EF4-FFF2-40B4-BE49-F238E27FC236}">
                <a16:creationId xmlns:a16="http://schemas.microsoft.com/office/drawing/2014/main" id="{6EA56EBE-5DDC-4FCB-B136-12484FAD2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6000" contrast="31000"/>
                    </a14:imgEffect>
                  </a14:imgLayer>
                </a14:imgProps>
              </a:ext>
            </a:extLst>
          </a:blip>
          <a:srcRect t="4483" b="304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F14AFA-7DC1-420D-BA05-F68AFD324A5D}"/>
              </a:ext>
            </a:extLst>
          </p:cNvPr>
          <p:cNvSpPr txBox="1"/>
          <p:nvPr/>
        </p:nvSpPr>
        <p:spPr>
          <a:xfrm>
            <a:off x="439536" y="2895588"/>
            <a:ext cx="741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+mj-lt"/>
              </a:rPr>
              <a:t> </a:t>
            </a: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A</a:t>
            </a:r>
            <a:r>
              <a:rPr lang="en-US" sz="320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+mj-lt"/>
              </a:rPr>
              <a:t>nalyzing </a:t>
            </a: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F</a:t>
            </a:r>
            <a:r>
              <a:rPr lang="en-US" sz="320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+mj-lt"/>
              </a:rPr>
              <a:t>ast </a:t>
            </a: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F</a:t>
            </a:r>
            <a:r>
              <a:rPr lang="en-US" sz="320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+mj-lt"/>
              </a:rPr>
              <a:t>ood chains against population demographics and health data in California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56E92-0CD1-4379-87D8-15F50D52A13F}"/>
              </a:ext>
            </a:extLst>
          </p:cNvPr>
          <p:cNvSpPr txBox="1"/>
          <p:nvPr/>
        </p:nvSpPr>
        <p:spPr>
          <a:xfrm>
            <a:off x="1104187" y="4942477"/>
            <a:ext cx="589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By: The Git Pandas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98740-1CB8-4E6A-B231-250CD41D6491}"/>
              </a:ext>
            </a:extLst>
          </p:cNvPr>
          <p:cNvSpPr txBox="1"/>
          <p:nvPr/>
        </p:nvSpPr>
        <p:spPr>
          <a:xfrm>
            <a:off x="638081" y="5465697"/>
            <a:ext cx="677024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Dominica Corless, Jeremy Steele, 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Jeremy Jang, Stanley Tan &amp; Kelsey Cox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D48FAC1-DEF4-4BB3-A3C6-7D9B4D53A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861" y="513157"/>
            <a:ext cx="7477125" cy="2051449"/>
          </a:xfrm>
          <a:effectLst>
            <a:softEdge rad="25400"/>
          </a:effectLst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Fast Food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D547D1-737F-44C5-8BF7-8892052D99C3}"/>
              </a:ext>
            </a:extLst>
          </p:cNvPr>
          <p:cNvCxnSpPr/>
          <p:nvPr/>
        </p:nvCxnSpPr>
        <p:spPr>
          <a:xfrm>
            <a:off x="1855433" y="585926"/>
            <a:ext cx="424056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F4A973-8995-4652-B4A8-0E18C977D5CD}"/>
              </a:ext>
            </a:extLst>
          </p:cNvPr>
          <p:cNvCxnSpPr/>
          <p:nvPr/>
        </p:nvCxnSpPr>
        <p:spPr>
          <a:xfrm>
            <a:off x="1961965" y="2564606"/>
            <a:ext cx="41340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035F96-FBFA-4CB9-BA37-97B3E7933C8A}"/>
              </a:ext>
            </a:extLst>
          </p:cNvPr>
          <p:cNvCxnSpPr/>
          <p:nvPr/>
        </p:nvCxnSpPr>
        <p:spPr>
          <a:xfrm>
            <a:off x="638081" y="4667109"/>
            <a:ext cx="70133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40000"/>
              <a:lumOff val="60000"/>
            </a:schemeClr>
          </a:fgClr>
          <a:bgClr>
            <a:schemeClr val="bg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3FD1-B705-4F53-B7B8-C25371C2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134" y="283988"/>
            <a:ext cx="10021865" cy="7810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Health Data – Diabetes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59D8262-3679-4251-8A80-CDF1A6B3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606" y="1053164"/>
            <a:ext cx="4429189" cy="2813724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8BBA158-74AF-4C09-8747-206CB91C6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606" y="3878763"/>
            <a:ext cx="4429189" cy="258871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AC39F9B-A0E7-4F75-95CF-750BF0B1D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1" y="1165670"/>
            <a:ext cx="4142984" cy="2588713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CE26C969-7211-4ABA-8726-DD65514AF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1" y="3878763"/>
            <a:ext cx="4142984" cy="2588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3A7D4C-F606-4EE8-8E5F-85B96624DC73}"/>
              </a:ext>
            </a:extLst>
          </p:cNvPr>
          <p:cNvSpPr txBox="1"/>
          <p:nvPr/>
        </p:nvSpPr>
        <p:spPr>
          <a:xfrm>
            <a:off x="313150" y="242299"/>
            <a:ext cx="2417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sure which charts want to be used for this slide</a:t>
            </a:r>
          </a:p>
        </p:txBody>
      </p:sp>
    </p:spTree>
    <p:extLst>
      <p:ext uri="{BB962C8B-B14F-4D97-AF65-F5344CB8AC3E}">
        <p14:creationId xmlns:p14="http://schemas.microsoft.com/office/powerpoint/2010/main" val="407821452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6CF3A0-2840-45B4-99AE-ABE9CEAA8B1B}"/>
              </a:ext>
            </a:extLst>
          </p:cNvPr>
          <p:cNvSpPr txBox="1"/>
          <p:nvPr/>
        </p:nvSpPr>
        <p:spPr>
          <a:xfrm>
            <a:off x="1141413" y="399496"/>
            <a:ext cx="9905998" cy="111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200" kern="1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Content Placeholder 2" descr="SmartArt timeline">
            <a:extLst>
              <a:ext uri="{FF2B5EF4-FFF2-40B4-BE49-F238E27FC236}">
                <a16:creationId xmlns:a16="http://schemas.microsoft.com/office/drawing/2014/main" id="{6C09E54C-2A24-4EC1-80B6-E49D8973B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5625600"/>
              </p:ext>
            </p:extLst>
          </p:nvPr>
        </p:nvGraphicFramePr>
        <p:xfrm>
          <a:off x="1141413" y="1230493"/>
          <a:ext cx="9906000" cy="5037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7877E9-C7A7-4719-964A-4F18015B2AC6}"/>
              </a:ext>
            </a:extLst>
          </p:cNvPr>
          <p:cNvSpPr txBox="1"/>
          <p:nvPr/>
        </p:nvSpPr>
        <p:spPr>
          <a:xfrm>
            <a:off x="4729041" y="399496"/>
            <a:ext cx="6318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8979486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FC0A-3417-4814-9B85-13C43A7C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88" y="133350"/>
            <a:ext cx="9905998" cy="116205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Data Sources:</a:t>
            </a:r>
          </a:p>
        </p:txBody>
      </p:sp>
    </p:spTree>
    <p:extLst>
      <p:ext uri="{BB962C8B-B14F-4D97-AF65-F5344CB8AC3E}">
        <p14:creationId xmlns:p14="http://schemas.microsoft.com/office/powerpoint/2010/main" val="75001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map&#10;&#10;Description automatically generated">
            <a:extLst>
              <a:ext uri="{FF2B5EF4-FFF2-40B4-BE49-F238E27FC236}">
                <a16:creationId xmlns:a16="http://schemas.microsoft.com/office/drawing/2014/main" id="{D14CCF61-D089-4DBE-9AB9-6134AB74B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91" t="319" r="242" b="1516"/>
          <a:stretch/>
        </p:blipFill>
        <p:spPr>
          <a:xfrm>
            <a:off x="6177839" y="1130525"/>
            <a:ext cx="5566477" cy="5056705"/>
          </a:xfrm>
          <a:prstGeom prst="rect">
            <a:avLst/>
          </a:prstGeom>
        </p:spPr>
      </p:pic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B270B647-BDE3-48F4-8808-7CBA9E9F5B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667" t="81" b="-1193"/>
          <a:stretch/>
        </p:blipFill>
        <p:spPr>
          <a:xfrm>
            <a:off x="588996" y="1130525"/>
            <a:ext cx="5187038" cy="512656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23D08D-3460-490E-BFDE-8188464955DA}"/>
              </a:ext>
            </a:extLst>
          </p:cNvPr>
          <p:cNvCxnSpPr/>
          <p:nvPr/>
        </p:nvCxnSpPr>
        <p:spPr>
          <a:xfrm>
            <a:off x="5983548" y="1174962"/>
            <a:ext cx="0" cy="501226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EEA5B8-CBB7-4DC4-93E4-80CE51FFD600}"/>
              </a:ext>
            </a:extLst>
          </p:cNvPr>
          <p:cNvSpPr txBox="1"/>
          <p:nvPr/>
        </p:nvSpPr>
        <p:spPr>
          <a:xfrm>
            <a:off x="2582383" y="470715"/>
            <a:ext cx="673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California Populations by County</a:t>
            </a:r>
          </a:p>
        </p:txBody>
      </p:sp>
    </p:spTree>
    <p:extLst>
      <p:ext uri="{BB962C8B-B14F-4D97-AF65-F5344CB8AC3E}">
        <p14:creationId xmlns:p14="http://schemas.microsoft.com/office/powerpoint/2010/main" val="26165281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B0F0"/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571C1-8C0D-4F4A-8BF2-23B524FEC045}"/>
              </a:ext>
            </a:extLst>
          </p:cNvPr>
          <p:cNvSpPr txBox="1"/>
          <p:nvPr/>
        </p:nvSpPr>
        <p:spPr>
          <a:xfrm>
            <a:off x="1809750" y="54054"/>
            <a:ext cx="8211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Population Change</a:t>
            </a:r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03B8A2D4-DBAA-4F83-89E6-1FF3F2786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121326"/>
            <a:ext cx="8572500" cy="45090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257A42-31F6-41E5-AF1D-FCB5B8F123A5}"/>
              </a:ext>
            </a:extLst>
          </p:cNvPr>
          <p:cNvSpPr txBox="1"/>
          <p:nvPr/>
        </p:nvSpPr>
        <p:spPr>
          <a:xfrm>
            <a:off x="2867025" y="5838825"/>
            <a:ext cx="645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Majority of California counties experienced a 3-7% change between the years 2011 to 2016.</a:t>
            </a:r>
          </a:p>
        </p:txBody>
      </p:sp>
    </p:spTree>
    <p:extLst>
      <p:ext uri="{BB962C8B-B14F-4D97-AF65-F5344CB8AC3E}">
        <p14:creationId xmlns:p14="http://schemas.microsoft.com/office/powerpoint/2010/main" val="2335882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90000"/>
            </a:schemeClr>
          </a:fgClr>
          <a:bgClr>
            <a:schemeClr val="bg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5B0A-2666-4209-A761-4C34E02C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63" y="263045"/>
            <a:ext cx="10582263" cy="1148722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Fast Food Restaurants compared to population</a:t>
            </a:r>
          </a:p>
        </p:txBody>
      </p:sp>
      <p:pic>
        <p:nvPicPr>
          <p:cNvPr id="19" name="Content Placeholder 18" descr="Chart, line chart&#10;&#10;Description automatically generated">
            <a:extLst>
              <a:ext uri="{FF2B5EF4-FFF2-40B4-BE49-F238E27FC236}">
                <a16:creationId xmlns:a16="http://schemas.microsoft.com/office/drawing/2014/main" id="{B23F292F-61D8-4B67-A509-A983217CB2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261433"/>
            <a:ext cx="6029307" cy="4670262"/>
          </a:xfrm>
        </p:spPr>
      </p:pic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583A61C9-EDD9-404A-9890-13468D79E3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05477" y="1261433"/>
            <a:ext cx="6486523" cy="4670262"/>
          </a:xfr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3D6584-24B8-432B-A865-1E68D1F5C177}"/>
              </a:ext>
            </a:extLst>
          </p:cNvPr>
          <p:cNvCxnSpPr>
            <a:cxnSpLocks/>
          </p:cNvCxnSpPr>
          <p:nvPr/>
        </p:nvCxnSpPr>
        <p:spPr>
          <a:xfrm>
            <a:off x="5824903" y="1562100"/>
            <a:ext cx="0" cy="470088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68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2172-2C63-459B-9A48-B7979DF7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68" y="193089"/>
            <a:ext cx="10115255" cy="4572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Fast Food Restaurants Per County in California</a:t>
            </a:r>
          </a:p>
        </p:txBody>
      </p:sp>
      <p:pic>
        <p:nvPicPr>
          <p:cNvPr id="26" name="Content Placeholder 25" descr="Table&#10;&#10;Description automatically generated">
            <a:extLst>
              <a:ext uri="{FF2B5EF4-FFF2-40B4-BE49-F238E27FC236}">
                <a16:creationId xmlns:a16="http://schemas.microsoft.com/office/drawing/2014/main" id="{783E1CEA-DA09-41DD-BCF2-722F6D096B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545" y="811213"/>
            <a:ext cx="5217108" cy="5853698"/>
          </a:xfrm>
        </p:spPr>
      </p:pic>
      <p:pic>
        <p:nvPicPr>
          <p:cNvPr id="28" name="Content Placeholder 27" descr="Table&#10;&#10;Description automatically generated">
            <a:extLst>
              <a:ext uri="{FF2B5EF4-FFF2-40B4-BE49-F238E27FC236}">
                <a16:creationId xmlns:a16="http://schemas.microsoft.com/office/drawing/2014/main" id="{B6F16014-5986-463C-BC1B-CDEB8FE610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9411" y="1535837"/>
            <a:ext cx="5072422" cy="5129074"/>
          </a:xfr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AFF812-0892-4F8F-AA18-F47E898D2183}"/>
              </a:ext>
            </a:extLst>
          </p:cNvPr>
          <p:cNvCxnSpPr/>
          <p:nvPr/>
        </p:nvCxnSpPr>
        <p:spPr>
          <a:xfrm>
            <a:off x="6016100" y="908260"/>
            <a:ext cx="0" cy="545088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6" name="Picture 35" descr="A picture containing table&#10;&#10;Description automatically generated">
            <a:extLst>
              <a:ext uri="{FF2B5EF4-FFF2-40B4-BE49-F238E27FC236}">
                <a16:creationId xmlns:a16="http://schemas.microsoft.com/office/drawing/2014/main" id="{0CED2CA5-9615-4117-AB21-CB5A32D92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11" y="811213"/>
            <a:ext cx="5067299" cy="70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6723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480">
              <a:srgbClr val="00B050"/>
            </a:gs>
            <a:gs pos="24000">
              <a:srgbClr val="7030A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7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57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7F72545-DC3B-4F81-93A2-64C72A82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33" y="560104"/>
            <a:ext cx="8102168" cy="46969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347558-C558-4992-8402-F13B520227E4}"/>
              </a:ext>
            </a:extLst>
          </p:cNvPr>
          <p:cNvSpPr txBox="1"/>
          <p:nvPr/>
        </p:nvSpPr>
        <p:spPr>
          <a:xfrm>
            <a:off x="1143000" y="5676900"/>
            <a:ext cx="954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*Including this on here for now. Correlation looks a little weak…Maybe add a line?</a:t>
            </a:r>
          </a:p>
        </p:txBody>
      </p:sp>
    </p:spTree>
    <p:extLst>
      <p:ext uri="{BB962C8B-B14F-4D97-AF65-F5344CB8AC3E}">
        <p14:creationId xmlns:p14="http://schemas.microsoft.com/office/powerpoint/2010/main" val="50038678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chemeClr val="accent5">
                <a:lumMod val="60000"/>
                <a:lumOff val="4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A29E-9181-4360-A6D6-F6521ACB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725" y="438150"/>
            <a:ext cx="8743950" cy="78105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FAST Food Restaurants vs Income Per Capita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19E3627-C487-48B9-840D-FF9B1B51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9" y="1178082"/>
            <a:ext cx="5768545" cy="468281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D8F2DAF-57CF-455C-9A0E-A2E6D5649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4" y="1198641"/>
            <a:ext cx="6206696" cy="468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50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480">
              <a:srgbClr val="C0EDE4"/>
            </a:gs>
            <a:gs pos="46000">
              <a:srgbClr val="7030A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7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8907-E64E-4655-A312-0AEB988C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66676"/>
            <a:ext cx="9029700" cy="123825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FAST Food Restaurants vs Poverty Count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0004580-F4A9-4B70-AB8D-72B697381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71778"/>
            <a:ext cx="6181725" cy="5067072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03AF847-E9C1-45A3-B8D8-CB79B37B2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92" y="971778"/>
            <a:ext cx="6343308" cy="50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2014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D1A-E25E-442C-8141-1EACC021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190500"/>
            <a:ext cx="9905998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Health Data – Obesity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DF0F6F2-B01B-4218-89D6-CA074AF6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50" y="1489257"/>
            <a:ext cx="5485714" cy="3657143"/>
          </a:xfrm>
          <a:prstGeom prst="rect">
            <a:avLst/>
          </a:prstGeom>
          <a:gradFill>
            <a:gsLst>
              <a:gs pos="90480">
                <a:srgbClr val="C0EDE4"/>
              </a:gs>
              <a:gs pos="46000">
                <a:srgbClr val="7030A0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4D5BC41-79F1-4C91-8F42-D0AB013AD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7" y="1489257"/>
            <a:ext cx="5485714" cy="3657143"/>
          </a:xfrm>
          <a:prstGeom prst="rect">
            <a:avLst/>
          </a:prstGeom>
          <a:gradFill>
            <a:gsLst>
              <a:gs pos="90480">
                <a:srgbClr val="C0EDE4"/>
              </a:gs>
              <a:gs pos="46000">
                <a:srgbClr val="7030A0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9DA82B-A346-4BE8-9D4E-7A29A5029BA1}"/>
              </a:ext>
            </a:extLst>
          </p:cNvPr>
          <p:cNvSpPr txBox="1"/>
          <p:nvPr/>
        </p:nvSpPr>
        <p:spPr>
          <a:xfrm>
            <a:off x="1962150" y="5534025"/>
            <a:ext cx="826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*Comment</a:t>
            </a:r>
          </a:p>
        </p:txBody>
      </p:sp>
    </p:spTree>
    <p:extLst>
      <p:ext uri="{BB962C8B-B14F-4D97-AF65-F5344CB8AC3E}">
        <p14:creationId xmlns:p14="http://schemas.microsoft.com/office/powerpoint/2010/main" val="3276525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214</TotalTime>
  <Words>130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Mesh</vt:lpstr>
      <vt:lpstr>Fast Food Analysis</vt:lpstr>
      <vt:lpstr>PowerPoint Presentation</vt:lpstr>
      <vt:lpstr>PowerPoint Presentation</vt:lpstr>
      <vt:lpstr>Fast Food Restaurants compared to population</vt:lpstr>
      <vt:lpstr>Fast Food Restaurants Per County in California</vt:lpstr>
      <vt:lpstr>PowerPoint Presentation</vt:lpstr>
      <vt:lpstr>FAST Food Restaurants vs Income Per Capita</vt:lpstr>
      <vt:lpstr>FAST Food Restaurants vs Poverty Count</vt:lpstr>
      <vt:lpstr>Health Data – Obesity</vt:lpstr>
      <vt:lpstr>Health Data – Diabetes</vt:lpstr>
      <vt:lpstr>PowerPoint Presentation</vt:lpstr>
      <vt:lpstr>Data 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Food Analysis</dc:title>
  <dc:creator>kelseyjenecox@gmail.com</dc:creator>
  <cp:lastModifiedBy>kelseyjenecox@gmail.com</cp:lastModifiedBy>
  <cp:revision>13</cp:revision>
  <dcterms:created xsi:type="dcterms:W3CDTF">2020-10-03T20:50:29Z</dcterms:created>
  <dcterms:modified xsi:type="dcterms:W3CDTF">2020-10-04T00:40:19Z</dcterms:modified>
</cp:coreProperties>
</file>