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0" r:id="rId7"/>
    <p:sldId id="261" r:id="rId8"/>
    <p:sldId id="262"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6" autoAdjust="0"/>
    <p:restoredTop sz="94660"/>
  </p:normalViewPr>
  <p:slideViewPr>
    <p:cSldViewPr snapToGrid="0">
      <p:cViewPr varScale="1">
        <p:scale>
          <a:sx n="46" d="100"/>
          <a:sy n="46" d="100"/>
        </p:scale>
        <p:origin x="48" y="91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B9BC63-3793-4C6D-BC17-76D7DA7A564B}"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390125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9BC63-3793-4C6D-BC17-76D7DA7A564B}"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166873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AB9BC63-3793-4C6D-BC17-76D7DA7A564B}" type="datetimeFigureOut">
              <a:rPr lang="en-US" smtClean="0"/>
              <a:pPr/>
              <a:t>12/2/2018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299605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9BC63-3793-4C6D-BC17-76D7DA7A564B}"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6674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AB9BC63-3793-4C6D-BC17-76D7DA7A564B}" type="datetimeFigureOut">
              <a:rPr lang="en-US" smtClean="0"/>
              <a:pPr/>
              <a:t>12/2/2018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6910E62-7528-4B1C-B854-07ADF006E50A}" type="slidenum">
              <a:rPr lang="en-US" smtClean="0"/>
              <a:pPr/>
              <a:t>‹#›</a:t>
            </a:fld>
            <a:endParaRPr lang="en-US"/>
          </a:p>
        </p:txBody>
      </p:sp>
    </p:spTree>
    <p:extLst>
      <p:ext uri="{BB962C8B-B14F-4D97-AF65-F5344CB8AC3E}">
        <p14:creationId xmlns:p14="http://schemas.microsoft.com/office/powerpoint/2010/main" val="158427850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B9BC63-3793-4C6D-BC17-76D7DA7A564B}"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170061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9BC63-3793-4C6D-BC17-76D7DA7A564B}" type="datetimeFigureOut">
              <a:rPr lang="en-US" smtClean="0"/>
              <a:pPr/>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165486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B9BC63-3793-4C6D-BC17-76D7DA7A564B}" type="datetimeFigureOut">
              <a:rPr lang="en-US" smtClean="0"/>
              <a:pPr/>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378487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9BC63-3793-4C6D-BC17-76D7DA7A564B}"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359741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B9BC63-3793-4C6D-BC17-76D7DA7A564B}"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170045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B9BC63-3793-4C6D-BC17-76D7DA7A564B}"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0E62-7528-4B1C-B854-07ADF006E50A}" type="slidenum">
              <a:rPr lang="en-US" smtClean="0"/>
              <a:pPr/>
              <a:t>‹#›</a:t>
            </a:fld>
            <a:endParaRPr lang="en-US"/>
          </a:p>
        </p:txBody>
      </p:sp>
    </p:spTree>
    <p:extLst>
      <p:ext uri="{BB962C8B-B14F-4D97-AF65-F5344CB8AC3E}">
        <p14:creationId xmlns:p14="http://schemas.microsoft.com/office/powerpoint/2010/main" val="179850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AB9BC63-3793-4C6D-BC17-76D7DA7A564B}" type="datetimeFigureOut">
              <a:rPr lang="en-US" smtClean="0"/>
              <a:pPr/>
              <a:t>12/2/2018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6910E62-7528-4B1C-B854-07ADF006E50A}" type="slidenum">
              <a:rPr lang="en-US" smtClean="0"/>
              <a:pPr/>
              <a:t>‹#›</a:t>
            </a:fld>
            <a:endParaRPr lang="en-US"/>
          </a:p>
        </p:txBody>
      </p:sp>
    </p:spTree>
    <p:extLst>
      <p:ext uri="{BB962C8B-B14F-4D97-AF65-F5344CB8AC3E}">
        <p14:creationId xmlns:p14="http://schemas.microsoft.com/office/powerpoint/2010/main" val="17659846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3463256-2874-4AB8-BE2C-9DE89C4A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Cell Tower">
            <a:extLst>
              <a:ext uri="{FF2B5EF4-FFF2-40B4-BE49-F238E27FC236}">
                <a16:creationId xmlns:a16="http://schemas.microsoft.com/office/drawing/2014/main" id="{6868F605-6DF6-4413-BF07-2517B993D00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7260" y="640080"/>
            <a:ext cx="2697480" cy="2697480"/>
          </a:xfrm>
          <a:prstGeom prst="rect">
            <a:avLst/>
          </a:prstGeom>
        </p:spPr>
      </p:pic>
      <p:sp>
        <p:nvSpPr>
          <p:cNvPr id="12" name="Rectangle 11">
            <a:extLst>
              <a:ext uri="{FF2B5EF4-FFF2-40B4-BE49-F238E27FC236}">
                <a16:creationId xmlns:a16="http://schemas.microsoft.com/office/drawing/2014/main" id="{96078A10-9FA1-43BD-9125-BEF5DB4D6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DB4657A-463B-4DCF-BF94-D2B4D82AFB0D}"/>
              </a:ext>
            </a:extLst>
          </p:cNvPr>
          <p:cNvSpPr>
            <a:spLocks noGrp="1"/>
          </p:cNvSpPr>
          <p:nvPr>
            <p:ph type="ctrTitle"/>
          </p:nvPr>
        </p:nvSpPr>
        <p:spPr>
          <a:xfrm>
            <a:off x="365759" y="3794760"/>
            <a:ext cx="11471565" cy="1739347"/>
          </a:xfrm>
        </p:spPr>
        <p:txBody>
          <a:bodyPr>
            <a:normAutofit/>
          </a:bodyPr>
          <a:lstStyle/>
          <a:p>
            <a:r>
              <a:rPr lang="en-US" dirty="0"/>
              <a:t>ABC Telecom</a:t>
            </a:r>
          </a:p>
        </p:txBody>
      </p:sp>
      <p:sp>
        <p:nvSpPr>
          <p:cNvPr id="3" name="Subtitle 2">
            <a:extLst>
              <a:ext uri="{FF2B5EF4-FFF2-40B4-BE49-F238E27FC236}">
                <a16:creationId xmlns:a16="http://schemas.microsoft.com/office/drawing/2014/main" id="{283FE1C0-731A-4D03-A59D-7A677D4D26F4}"/>
              </a:ext>
            </a:extLst>
          </p:cNvPr>
          <p:cNvSpPr>
            <a:spLocks noGrp="1"/>
          </p:cNvSpPr>
          <p:nvPr>
            <p:ph type="subTitle" idx="1"/>
          </p:nvPr>
        </p:nvSpPr>
        <p:spPr>
          <a:xfrm>
            <a:off x="1524000" y="5566518"/>
            <a:ext cx="9144000" cy="838437"/>
          </a:xfrm>
        </p:spPr>
        <p:txBody>
          <a:bodyPr>
            <a:normAutofit/>
          </a:bodyPr>
          <a:lstStyle/>
          <a:p>
            <a:r>
              <a:rPr lang="en-US" dirty="0"/>
              <a:t>Churn Rate Reduction Project</a:t>
            </a:r>
          </a:p>
          <a:p>
            <a:r>
              <a:rPr lang="en-US" dirty="0"/>
              <a:t>By Abdullah </a:t>
            </a:r>
            <a:r>
              <a:rPr lang="en-US" dirty="0" err="1"/>
              <a:t>Habeh</a:t>
            </a:r>
            <a:r>
              <a:rPr lang="en-US" dirty="0"/>
              <a:t>, Jason Steen, </a:t>
            </a:r>
            <a:r>
              <a:rPr lang="en-US" dirty="0" err="1"/>
              <a:t>Suhani</a:t>
            </a:r>
            <a:r>
              <a:rPr lang="en-US" dirty="0"/>
              <a:t> Patel</a:t>
            </a:r>
          </a:p>
        </p:txBody>
      </p:sp>
    </p:spTree>
    <p:extLst>
      <p:ext uri="{BB962C8B-B14F-4D97-AF65-F5344CB8AC3E}">
        <p14:creationId xmlns:p14="http://schemas.microsoft.com/office/powerpoint/2010/main" val="261734672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088B-275C-42B7-A14F-859AA2D9D364}"/>
              </a:ext>
            </a:extLst>
          </p:cNvPr>
          <p:cNvSpPr>
            <a:spLocks noGrp="1"/>
          </p:cNvSpPr>
          <p:nvPr>
            <p:ph type="title"/>
          </p:nvPr>
        </p:nvSpPr>
        <p:spPr>
          <a:xfrm>
            <a:off x="0" y="284176"/>
            <a:ext cx="12192000" cy="1508760"/>
          </a:xfrm>
        </p:spPr>
        <p:txBody>
          <a:bodyPr>
            <a:normAutofit/>
          </a:bodyPr>
          <a:lstStyle/>
          <a:p>
            <a:r>
              <a:rPr lang="en-US" dirty="0"/>
              <a:t>EVALUTIONS OF TRAINING &amp; TESTING DATA</a:t>
            </a:r>
          </a:p>
        </p:txBody>
      </p:sp>
      <p:pic>
        <p:nvPicPr>
          <p:cNvPr id="4099" name="Picture 3"/>
          <p:cNvPicPr>
            <a:picLocks noChangeAspect="1" noChangeArrowheads="1"/>
          </p:cNvPicPr>
          <p:nvPr/>
        </p:nvPicPr>
        <p:blipFill>
          <a:blip r:embed="rId2" cstate="print"/>
          <a:srcRect/>
          <a:stretch>
            <a:fillRect/>
          </a:stretch>
        </p:blipFill>
        <p:spPr bwMode="auto">
          <a:xfrm>
            <a:off x="2208946" y="1971020"/>
            <a:ext cx="7515225" cy="1590675"/>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2575658" y="3687824"/>
            <a:ext cx="6781800" cy="1600200"/>
          </a:xfrm>
          <a:prstGeom prst="rect">
            <a:avLst/>
          </a:prstGeom>
          <a:noFill/>
          <a:ln w="9525">
            <a:noFill/>
            <a:miter lim="800000"/>
            <a:headEnd/>
            <a:tailEnd/>
          </a:ln>
        </p:spPr>
      </p:pic>
      <p:sp>
        <p:nvSpPr>
          <p:cNvPr id="3" name="TextBox 2">
            <a:extLst>
              <a:ext uri="{FF2B5EF4-FFF2-40B4-BE49-F238E27FC236}">
                <a16:creationId xmlns:a16="http://schemas.microsoft.com/office/drawing/2014/main" id="{3364EEF2-6303-448D-B480-512E212CF10E}"/>
              </a:ext>
            </a:extLst>
          </p:cNvPr>
          <p:cNvSpPr txBox="1"/>
          <p:nvPr/>
        </p:nvSpPr>
        <p:spPr>
          <a:xfrm>
            <a:off x="432261" y="5719157"/>
            <a:ext cx="11172305" cy="1200329"/>
          </a:xfrm>
          <a:prstGeom prst="rect">
            <a:avLst/>
          </a:prstGeom>
          <a:noFill/>
        </p:spPr>
        <p:txBody>
          <a:bodyPr wrap="square" rtlCol="0">
            <a:spAutoFit/>
          </a:bodyPr>
          <a:lstStyle/>
          <a:p>
            <a:r>
              <a:rPr lang="en-US" dirty="0"/>
              <a:t>The classification model ‘s TP rate is 37.5% and the FN rate is 62.5%, assuming a 50% threshold for predicting churn. Decreasing the threshold will allow ABC to identify a greater amount of likely churners at the cost of including subscribers not likely to churn. The cost of targeting more potential churners is the additional incentives given to customers unlikely to churn.</a:t>
            </a:r>
          </a:p>
        </p:txBody>
      </p:sp>
    </p:spTree>
    <p:extLst>
      <p:ext uri="{BB962C8B-B14F-4D97-AF65-F5344CB8AC3E}">
        <p14:creationId xmlns:p14="http://schemas.microsoft.com/office/powerpoint/2010/main" val="307431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p>
        </p:txBody>
      </p:sp>
      <p:sp>
        <p:nvSpPr>
          <p:cNvPr id="3" name="Content Placeholder 2"/>
          <p:cNvSpPr>
            <a:spLocks noGrp="1"/>
          </p:cNvSpPr>
          <p:nvPr>
            <p:ph idx="1"/>
          </p:nvPr>
        </p:nvSpPr>
        <p:spPr/>
        <p:txBody>
          <a:bodyPr>
            <a:normAutofit lnSpcReduction="10000"/>
          </a:bodyPr>
          <a:lstStyle/>
          <a:p>
            <a:endParaRPr lang="en-IN" dirty="0"/>
          </a:p>
          <a:p>
            <a:r>
              <a:rPr lang="en-IN" dirty="0"/>
              <a:t>Prioritize efficiency of customer service, especially providing customer requested resolution in one call </a:t>
            </a:r>
          </a:p>
          <a:p>
            <a:pPr marL="0" indent="0">
              <a:buNone/>
            </a:pPr>
            <a:endParaRPr lang="en-IN" dirty="0"/>
          </a:p>
          <a:p>
            <a:r>
              <a:rPr lang="en-IN" dirty="0"/>
              <a:t>Provide customized plans for excessive users that are more cost-effective</a:t>
            </a:r>
          </a:p>
          <a:p>
            <a:endParaRPr lang="en-IN" dirty="0"/>
          </a:p>
          <a:p>
            <a:r>
              <a:rPr lang="en-IN" dirty="0"/>
              <a:t>Consider adding services and restructuring international plan</a:t>
            </a:r>
          </a:p>
          <a:p>
            <a:endParaRPr lang="en-IN" dirty="0"/>
          </a:p>
          <a:p>
            <a:r>
              <a:rPr lang="en-IN" dirty="0"/>
              <a:t>Incentivize use across multiple day segments by offering an introductory amount of minutes at a reduced rate</a:t>
            </a:r>
          </a:p>
          <a:p>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THANK YOU </a:t>
            </a:r>
          </a:p>
        </p:txBody>
      </p:sp>
      <p:sp>
        <p:nvSpPr>
          <p:cNvPr id="5" name="Text Placeholder 4"/>
          <p:cNvSpPr>
            <a:spLocks noGrp="1"/>
          </p:cNvSpPr>
          <p:nvPr>
            <p:ph type="body" idx="1"/>
          </p:nvPr>
        </p:nvSpPr>
        <p:spPr/>
        <p:txBody>
          <a:bodyPr/>
          <a:lstStyle/>
          <a:p>
            <a:r>
              <a:rPr lang="en-IN"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135F7-C7F6-4006-A84C-ABC904B3584B}"/>
              </a:ext>
            </a:extLst>
          </p:cNvPr>
          <p:cNvSpPr>
            <a:spLocks noGrp="1"/>
          </p:cNvSpPr>
          <p:nvPr>
            <p:ph type="title"/>
          </p:nvPr>
        </p:nvSpPr>
        <p:spPr>
          <a:xfrm>
            <a:off x="8845420" y="2286000"/>
            <a:ext cx="3022115" cy="1647907"/>
          </a:xfrm>
        </p:spPr>
        <p:txBody>
          <a:bodyPr vert="horz" lIns="91440" tIns="45720" rIns="91440" bIns="45720" rtlCol="0" anchor="ctr">
            <a:normAutofit fontScale="90000"/>
          </a:bodyPr>
          <a:lstStyle/>
          <a:p>
            <a:pPr algn="ctr">
              <a:lnSpc>
                <a:spcPct val="80000"/>
              </a:lnSpc>
            </a:pPr>
            <a:r>
              <a:rPr lang="en-US" sz="4400" spc="150" dirty="0">
                <a:solidFill>
                  <a:schemeClr val="tx2"/>
                </a:solidFill>
              </a:rPr>
              <a:t>Macro process overview</a:t>
            </a:r>
          </a:p>
        </p:txBody>
      </p:sp>
      <p:sp>
        <p:nvSpPr>
          <p:cNvPr id="22" name="Rectangle 21">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1" name="Content Placeholder 10">
            <a:extLst>
              <a:ext uri="{FF2B5EF4-FFF2-40B4-BE49-F238E27FC236}">
                <a16:creationId xmlns:a16="http://schemas.microsoft.com/office/drawing/2014/main" id="{E8466F87-2E86-4BC9-899D-C6C71FB2CF3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1"/>
            <a:ext cx="9106678" cy="6858000"/>
          </a:xfrm>
          <a:prstGeom prst="rect">
            <a:avLst/>
          </a:prstGeom>
        </p:spPr>
      </p:pic>
    </p:spTree>
    <p:extLst>
      <p:ext uri="{BB962C8B-B14F-4D97-AF65-F5344CB8AC3E}">
        <p14:creationId xmlns:p14="http://schemas.microsoft.com/office/powerpoint/2010/main" val="275418295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E91F-B784-47F4-ADEC-353571F0BCD9}"/>
              </a:ext>
            </a:extLst>
          </p:cNvPr>
          <p:cNvSpPr>
            <a:spLocks noGrp="1"/>
          </p:cNvSpPr>
          <p:nvPr>
            <p:ph type="title"/>
          </p:nvPr>
        </p:nvSpPr>
        <p:spPr/>
        <p:txBody>
          <a:bodyPr/>
          <a:lstStyle/>
          <a:p>
            <a:r>
              <a:rPr lang="en-US" dirty="0"/>
              <a:t>Data exploration and modeling highlights</a:t>
            </a:r>
          </a:p>
        </p:txBody>
      </p:sp>
      <p:sp>
        <p:nvSpPr>
          <p:cNvPr id="3" name="Content Placeholder 2">
            <a:extLst>
              <a:ext uri="{FF2B5EF4-FFF2-40B4-BE49-F238E27FC236}">
                <a16:creationId xmlns:a16="http://schemas.microsoft.com/office/drawing/2014/main" id="{08EAC42F-7F1F-45CA-8BF3-03224A442571}"/>
              </a:ext>
            </a:extLst>
          </p:cNvPr>
          <p:cNvSpPr>
            <a:spLocks noGrp="1"/>
          </p:cNvSpPr>
          <p:nvPr>
            <p:ph idx="1"/>
          </p:nvPr>
        </p:nvSpPr>
        <p:spPr/>
        <p:txBody>
          <a:bodyPr/>
          <a:lstStyle/>
          <a:p>
            <a:pPr>
              <a:buFont typeface="Wingdings" panose="05000000000000000000" pitchFamily="2" charset="2"/>
              <a:buChar char="Ø"/>
            </a:pPr>
            <a:r>
              <a:rPr lang="en-US" dirty="0"/>
              <a:t> Churn rate is 14.4% while average current churn rate for major companies such as Verizon is 1.9%</a:t>
            </a:r>
          </a:p>
          <a:p>
            <a:pPr>
              <a:buFont typeface="Wingdings" panose="05000000000000000000" pitchFamily="2" charset="2"/>
              <a:buChar char="Ø"/>
            </a:pPr>
            <a:endParaRPr lang="en-US" dirty="0"/>
          </a:p>
          <a:p>
            <a:pPr>
              <a:buFont typeface="Wingdings" panose="05000000000000000000" pitchFamily="2" charset="2"/>
              <a:buChar char="Ø"/>
            </a:pPr>
            <a:r>
              <a:rPr lang="en-US" dirty="0"/>
              <a:t> The distribution of values for Number of Customer Service Calls varied significantly for both churn outcomes.  This also occurred with the Amount of Day Charges. More issues requiring contact with customer service and greater amounts spent will cause subscribers to explore other wireless companies.</a:t>
            </a:r>
          </a:p>
          <a:p>
            <a:pPr>
              <a:buFont typeface="Wingdings" panose="05000000000000000000" pitchFamily="2" charset="2"/>
              <a:buChar char="Ø"/>
            </a:pPr>
            <a:endParaRPr lang="en-US" dirty="0"/>
          </a:p>
          <a:p>
            <a:pPr>
              <a:buFont typeface="Wingdings" panose="05000000000000000000" pitchFamily="2" charset="2"/>
              <a:buChar char="Ø"/>
            </a:pPr>
            <a:r>
              <a:rPr lang="en-US" dirty="0"/>
              <a:t>Members of the international plan  are almost 4x more likely to churn</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00473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4BD2-0AA6-414A-BF1F-0B141C1D7939}"/>
              </a:ext>
            </a:extLst>
          </p:cNvPr>
          <p:cNvSpPr>
            <a:spLocks noGrp="1"/>
          </p:cNvSpPr>
          <p:nvPr>
            <p:ph type="title"/>
          </p:nvPr>
        </p:nvSpPr>
        <p:spPr/>
        <p:txBody>
          <a:bodyPr>
            <a:normAutofit/>
          </a:bodyPr>
          <a:lstStyle/>
          <a:p>
            <a:r>
              <a:rPr lang="en-US" dirty="0"/>
              <a:t>Count of Churn outcome by The number of customer service calls</a:t>
            </a:r>
          </a:p>
        </p:txBody>
      </p:sp>
      <p:pic>
        <p:nvPicPr>
          <p:cNvPr id="5" name="Content Placeholder 4">
            <a:extLst>
              <a:ext uri="{FF2B5EF4-FFF2-40B4-BE49-F238E27FC236}">
                <a16:creationId xmlns:a16="http://schemas.microsoft.com/office/drawing/2014/main" id="{6E4D595B-A9D8-43D1-9346-D0EFD10B3656}"/>
              </a:ext>
            </a:extLst>
          </p:cNvPr>
          <p:cNvPicPr>
            <a:picLocks noGrp="1" noChangeAspect="1"/>
          </p:cNvPicPr>
          <p:nvPr>
            <p:ph idx="1"/>
          </p:nvPr>
        </p:nvPicPr>
        <p:blipFill>
          <a:blip r:embed="rId2" cstate="print"/>
          <a:srcRect t="3950" r="257"/>
          <a:stretch>
            <a:fillRect/>
          </a:stretch>
        </p:blipFill>
        <p:spPr>
          <a:xfrm>
            <a:off x="953589" y="1946366"/>
            <a:ext cx="10149840" cy="4702628"/>
          </a:xfrm>
          <a:prstGeom prst="rect">
            <a:avLst/>
          </a:prstGeom>
        </p:spPr>
      </p:pic>
    </p:spTree>
    <p:extLst>
      <p:ext uri="{BB962C8B-B14F-4D97-AF65-F5344CB8AC3E}">
        <p14:creationId xmlns:p14="http://schemas.microsoft.com/office/powerpoint/2010/main" val="19890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4BD2-0AA6-414A-BF1F-0B141C1D7939}"/>
              </a:ext>
            </a:extLst>
          </p:cNvPr>
          <p:cNvSpPr>
            <a:spLocks noGrp="1"/>
          </p:cNvSpPr>
          <p:nvPr>
            <p:ph type="title"/>
          </p:nvPr>
        </p:nvSpPr>
        <p:spPr/>
        <p:txBody>
          <a:bodyPr>
            <a:normAutofit fontScale="90000"/>
          </a:bodyPr>
          <a:lstStyle/>
          <a:p>
            <a:r>
              <a:rPr lang="en-US" dirty="0"/>
              <a:t>Distribution of The number of customer service calls by churn outcome</a:t>
            </a:r>
          </a:p>
        </p:txBody>
      </p:sp>
      <p:sp>
        <p:nvSpPr>
          <p:cNvPr id="4" name="Content Placeholder 3"/>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cstate="print"/>
          <a:srcRect/>
          <a:stretch>
            <a:fillRect/>
          </a:stretch>
        </p:blipFill>
        <p:spPr bwMode="auto">
          <a:xfrm>
            <a:off x="2592433" y="2024743"/>
            <a:ext cx="6667500" cy="4114800"/>
          </a:xfrm>
          <a:prstGeom prst="rect">
            <a:avLst/>
          </a:prstGeom>
          <a:noFill/>
          <a:ln w="9525">
            <a:noFill/>
            <a:miter lim="800000"/>
            <a:headEnd/>
            <a:tailEnd/>
          </a:ln>
        </p:spPr>
      </p:pic>
    </p:spTree>
    <p:extLst>
      <p:ext uri="{BB962C8B-B14F-4D97-AF65-F5344CB8AC3E}">
        <p14:creationId xmlns:p14="http://schemas.microsoft.com/office/powerpoint/2010/main" val="19890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088B-275C-42B7-A14F-859AA2D9D364}"/>
              </a:ext>
            </a:extLst>
          </p:cNvPr>
          <p:cNvSpPr>
            <a:spLocks noGrp="1"/>
          </p:cNvSpPr>
          <p:nvPr>
            <p:ph type="title"/>
          </p:nvPr>
        </p:nvSpPr>
        <p:spPr>
          <a:xfrm>
            <a:off x="0" y="284176"/>
            <a:ext cx="12191999" cy="1508760"/>
          </a:xfrm>
        </p:spPr>
        <p:txBody>
          <a:bodyPr>
            <a:normAutofit/>
          </a:bodyPr>
          <a:lstStyle/>
          <a:p>
            <a:r>
              <a:rPr lang="en-IN" dirty="0"/>
              <a:t>Distribution of DAY CHARGES </a:t>
            </a:r>
            <a:r>
              <a:rPr lang="en-US" dirty="0"/>
              <a:t>by churn outcome</a:t>
            </a:r>
          </a:p>
        </p:txBody>
      </p:sp>
      <p:pic>
        <p:nvPicPr>
          <p:cNvPr id="7" name="Picture 3"/>
          <p:cNvPicPr>
            <a:picLocks noGrp="1" noChangeAspect="1" noChangeArrowheads="1"/>
          </p:cNvPicPr>
          <p:nvPr>
            <p:ph idx="1"/>
          </p:nvPr>
        </p:nvPicPr>
        <p:blipFill>
          <a:blip r:embed="rId2" cstate="print"/>
          <a:srcRect/>
          <a:stretch>
            <a:fillRect/>
          </a:stretch>
        </p:blipFill>
        <p:spPr bwMode="auto">
          <a:xfrm>
            <a:off x="2761456" y="2057400"/>
            <a:ext cx="6667500" cy="4114800"/>
          </a:xfrm>
          <a:prstGeom prst="rect">
            <a:avLst/>
          </a:prstGeom>
          <a:noFill/>
          <a:ln w="9525">
            <a:noFill/>
            <a:miter lim="800000"/>
            <a:headEnd/>
            <a:tailEnd/>
          </a:ln>
        </p:spPr>
      </p:pic>
    </p:spTree>
    <p:extLst>
      <p:ext uri="{BB962C8B-B14F-4D97-AF65-F5344CB8AC3E}">
        <p14:creationId xmlns:p14="http://schemas.microsoft.com/office/powerpoint/2010/main" val="307431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088B-275C-42B7-A14F-859AA2D9D364}"/>
              </a:ext>
            </a:extLst>
          </p:cNvPr>
          <p:cNvSpPr>
            <a:spLocks noGrp="1"/>
          </p:cNvSpPr>
          <p:nvPr>
            <p:ph type="title"/>
          </p:nvPr>
        </p:nvSpPr>
        <p:spPr>
          <a:xfrm>
            <a:off x="0" y="284176"/>
            <a:ext cx="12192000" cy="1508760"/>
          </a:xfrm>
        </p:spPr>
        <p:txBody>
          <a:bodyPr/>
          <a:lstStyle/>
          <a:p>
            <a:r>
              <a:rPr lang="en-US" dirty="0"/>
              <a:t>Membership in International plan by churn outcome </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3746393" y="2821577"/>
            <a:ext cx="4747238" cy="2312126"/>
          </a:xfrm>
          <a:prstGeom prst="rect">
            <a:avLst/>
          </a:prstGeom>
          <a:noFill/>
          <a:ln w="9525">
            <a:noFill/>
            <a:miter lim="800000"/>
            <a:headEnd/>
            <a:tailEnd/>
          </a:ln>
        </p:spPr>
      </p:pic>
    </p:spTree>
    <p:extLst>
      <p:ext uri="{BB962C8B-B14F-4D97-AF65-F5344CB8AC3E}">
        <p14:creationId xmlns:p14="http://schemas.microsoft.com/office/powerpoint/2010/main" val="307431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088B-275C-42B7-A14F-859AA2D9D364}"/>
              </a:ext>
            </a:extLst>
          </p:cNvPr>
          <p:cNvSpPr>
            <a:spLocks noGrp="1"/>
          </p:cNvSpPr>
          <p:nvPr>
            <p:ph type="title"/>
          </p:nvPr>
        </p:nvSpPr>
        <p:spPr>
          <a:xfrm>
            <a:off x="0" y="284176"/>
            <a:ext cx="12192000" cy="1508760"/>
          </a:xfrm>
        </p:spPr>
        <p:txBody>
          <a:bodyPr/>
          <a:lstStyle/>
          <a:p>
            <a:r>
              <a:rPr lang="en-US" dirty="0"/>
              <a:t>Distribution of the product of number of cs calls and day charges by churn outcome</a:t>
            </a:r>
          </a:p>
        </p:txBody>
      </p:sp>
      <p:sp>
        <p:nvSpPr>
          <p:cNvPr id="4" name="Content Placeholder 3"/>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3474720" y="1949912"/>
            <a:ext cx="5360967" cy="4908088"/>
          </a:xfrm>
          <a:prstGeom prst="rect">
            <a:avLst/>
          </a:prstGeom>
          <a:noFill/>
          <a:ln w="9525">
            <a:noFill/>
            <a:miter lim="800000"/>
            <a:headEnd/>
            <a:tailEnd/>
          </a:ln>
        </p:spPr>
      </p:pic>
    </p:spTree>
    <p:extLst>
      <p:ext uri="{BB962C8B-B14F-4D97-AF65-F5344CB8AC3E}">
        <p14:creationId xmlns:p14="http://schemas.microsoft.com/office/powerpoint/2010/main" val="307431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088B-275C-42B7-A14F-859AA2D9D364}"/>
              </a:ext>
            </a:extLst>
          </p:cNvPr>
          <p:cNvSpPr>
            <a:spLocks noGrp="1"/>
          </p:cNvSpPr>
          <p:nvPr>
            <p:ph type="title"/>
          </p:nvPr>
        </p:nvSpPr>
        <p:spPr>
          <a:xfrm>
            <a:off x="0" y="284176"/>
            <a:ext cx="12192000" cy="1508760"/>
          </a:xfrm>
        </p:spPr>
        <p:txBody>
          <a:bodyPr>
            <a:normAutofit fontScale="90000"/>
          </a:bodyPr>
          <a:lstStyle/>
          <a:p>
            <a:r>
              <a:rPr lang="en-US" dirty="0"/>
              <a:t>HIGHER CONCENTRATION OF CALLS IN A SPECIFIC TIME   ASSOCIATED WITH THE LIKELIHOOD OF CHURNING </a:t>
            </a:r>
          </a:p>
        </p:txBody>
      </p:sp>
      <p:pic>
        <p:nvPicPr>
          <p:cNvPr id="4098" name="Picture 2"/>
          <p:cNvPicPr>
            <a:picLocks noChangeAspect="1" noChangeArrowheads="1"/>
          </p:cNvPicPr>
          <p:nvPr/>
        </p:nvPicPr>
        <p:blipFill>
          <a:blip r:embed="rId2" cstate="print"/>
          <a:srcRect/>
          <a:stretch>
            <a:fillRect/>
          </a:stretch>
        </p:blipFill>
        <p:spPr bwMode="auto">
          <a:xfrm>
            <a:off x="411451" y="2111432"/>
            <a:ext cx="11369097" cy="1711234"/>
          </a:xfrm>
          <a:prstGeom prst="rect">
            <a:avLst/>
          </a:prstGeom>
          <a:noFill/>
          <a:ln w="9525">
            <a:noFill/>
            <a:miter lim="800000"/>
            <a:headEnd/>
            <a:tailEnd/>
          </a:ln>
        </p:spPr>
      </p:pic>
      <p:sp>
        <p:nvSpPr>
          <p:cNvPr id="5" name="TextBox 4">
            <a:extLst>
              <a:ext uri="{FF2B5EF4-FFF2-40B4-BE49-F238E27FC236}">
                <a16:creationId xmlns:a16="http://schemas.microsoft.com/office/drawing/2014/main" id="{F08F2C44-9F20-476D-9C07-543028A6DD9B}"/>
              </a:ext>
            </a:extLst>
          </p:cNvPr>
          <p:cNvSpPr txBox="1"/>
          <p:nvPr/>
        </p:nvSpPr>
        <p:spPr>
          <a:xfrm>
            <a:off x="411452" y="4655126"/>
            <a:ext cx="11369096" cy="646331"/>
          </a:xfrm>
          <a:prstGeom prst="rect">
            <a:avLst/>
          </a:prstGeom>
          <a:noFill/>
        </p:spPr>
        <p:txBody>
          <a:bodyPr wrap="square" rtlCol="0">
            <a:spAutoFit/>
          </a:bodyPr>
          <a:lstStyle/>
          <a:p>
            <a:r>
              <a:rPr lang="en-US" dirty="0"/>
              <a:t>Customers whose use does not span multiple segments of the day are more likely to churn compared to those whose use is more spread out across the multiple segments of the day.</a:t>
            </a:r>
          </a:p>
        </p:txBody>
      </p:sp>
    </p:spTree>
    <p:extLst>
      <p:ext uri="{BB962C8B-B14F-4D97-AF65-F5344CB8AC3E}">
        <p14:creationId xmlns:p14="http://schemas.microsoft.com/office/powerpoint/2010/main" val="3074311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618</TotalTime>
  <Words>329</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vt:lpstr>
      <vt:lpstr>Banded</vt:lpstr>
      <vt:lpstr>ABC Telecom</vt:lpstr>
      <vt:lpstr>Macro process overview</vt:lpstr>
      <vt:lpstr>Data exploration and modeling highlights</vt:lpstr>
      <vt:lpstr>Count of Churn outcome by The number of customer service calls</vt:lpstr>
      <vt:lpstr>Distribution of The number of customer service calls by churn outcome</vt:lpstr>
      <vt:lpstr>Distribution of DAY CHARGES by churn outcome</vt:lpstr>
      <vt:lpstr>Membership in International plan by churn outcome </vt:lpstr>
      <vt:lpstr>Distribution of the product of number of cs calls and day charges by churn outcome</vt:lpstr>
      <vt:lpstr>HIGHER CONCENTRATION OF CALLS IN A SPECIFIC TIME   ASSOCIATED WITH THE LIKELIHOOD OF CHURNING </vt:lpstr>
      <vt:lpstr>EVALUTIONS OF TRAINING &amp; TESTING DATA</vt:lpstr>
      <vt:lpstr>recommendations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Telecom</dc:title>
  <dc:creator>Habeh, Abdullah</dc:creator>
  <cp:lastModifiedBy>Jason</cp:lastModifiedBy>
  <cp:revision>34</cp:revision>
  <dcterms:created xsi:type="dcterms:W3CDTF">2018-12-01T17:04:20Z</dcterms:created>
  <dcterms:modified xsi:type="dcterms:W3CDTF">2018-12-02T23:04:27Z</dcterms:modified>
</cp:coreProperties>
</file>