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63" r:id="rId10"/>
    <p:sldId id="264" r:id="rId11"/>
    <p:sldId id="265" r:id="rId12"/>
    <p:sldId id="287" r:id="rId13"/>
    <p:sldId id="288" r:id="rId14"/>
    <p:sldId id="277" r:id="rId15"/>
    <p:sldId id="266" r:id="rId16"/>
    <p:sldId id="267" r:id="rId17"/>
    <p:sldId id="268" r:id="rId18"/>
    <p:sldId id="273" r:id="rId19"/>
    <p:sldId id="274" r:id="rId20"/>
    <p:sldId id="275" r:id="rId21"/>
    <p:sldId id="276" r:id="rId22"/>
    <p:sldId id="269" r:id="rId23"/>
    <p:sldId id="270" r:id="rId24"/>
    <p:sldId id="271" r:id="rId25"/>
    <p:sldId id="272" r:id="rId26"/>
    <p:sldId id="294" r:id="rId27"/>
    <p:sldId id="295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2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D9CC-C7B8-45A7-755F-8AC92D214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5FB05-EDA0-383F-8783-D17C96404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A240-DB48-FA36-1305-018F444C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C39F-1379-A666-3A78-97C0C730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F2D6-3A0A-BC26-9998-6B2AD2AE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0E5B-90EA-1518-42DB-94BB70E8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06F4E-4E1D-5871-7420-980D2E3E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6C2DD-5263-92D8-3359-3E2A0379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B323-AD33-5847-AC11-D892736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DDBB-714F-9005-7EDE-001E9CCD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7E109-F7FE-27B4-734D-1565A3F6A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B3237-9DF0-D540-DF8A-DD53CDFA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13B9-25D9-2D00-6A5C-23CE8950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446A6-F3BC-2BFF-D7DE-E1D94BFC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222C-326E-A6A5-57C2-A304546B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5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056-0AAB-B77C-89C2-CB4C3B64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48E4-93E8-9477-0CBC-A46E5135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6A14-3D4E-504E-1305-A57F7F7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EC5B-164F-C0EA-DF25-7937371A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B112-05FD-FA66-797C-73145748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2A64-71AE-64E7-CB05-0B9332C3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F1731-0980-7361-62FB-AA138D71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908A-55AF-E88E-ECD2-4BF2ACFD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555B-869A-88B1-3AEC-77361498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803D-36E2-9E36-732B-E0084AFE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DD22-ABB6-906C-E85A-2EFA4C99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C688-ADF8-AF6D-2414-046528840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26770-5C60-912D-9A7A-BD51852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30EC-2ED7-5408-93CC-28BFE2EE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AED93-0B5F-54C5-45C2-CEA4D51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6B75-BBFB-DB1A-4CE4-2872A55C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D4D-4526-A177-70DD-905BE983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CACB3-8226-CA4A-F1A2-D967E95D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D528-6D81-D072-111D-C9A12F6D1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A8F00-CCDA-CC6F-FF16-7DA8084D4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47225-7C40-0926-2705-1711A7107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4E02F-59C2-4AF2-3293-FC2CA8B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09738-D106-BF73-61AE-3CEB0B3B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CD027-D4E5-F82A-FEAB-D852AAAD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D53C-CCD0-B9A2-13AE-BDBB5404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EF901-6AFE-9E19-A64D-10FEB72E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4E466-B1CB-F39F-A2FC-BE31543D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372D4-4BF0-D2AA-8D8F-D12CA532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3FF33-760B-A5EE-B6E7-0BCE7164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F5443-E5AB-83E8-3636-244539F6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19472-400D-E69B-70D0-F30C5534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8AEB-F742-FA51-9459-EB65DB97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7E4E-065F-9BA0-AB2F-9EAB0E61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F6A90-B3D4-A72E-3093-0D7E0FF8E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A6F5-7F8C-8DF7-83A9-92F46D4A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4BF7-2C36-9108-1B99-66D2820E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393DB-458C-C5BE-83BD-B8B91EE2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2284-1440-2C34-36CE-9EAFCC0A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59B79-0D19-0F6A-D9C1-D66ECEA7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59479-E5C5-2101-9C06-8AE993F3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7772C-F429-7C80-80B9-0BACA77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3976A-A935-6A30-8784-2BB623F9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0487C-58DA-C4B3-502F-7A887EAB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27074-2992-9013-6E77-5B1330B7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BB8C6-FA0A-9F44-8D36-12CEDCDA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A98E-5518-1C02-0918-D4796AFAC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4C53-8170-4AD3-823E-5A085EB0AB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A02E-114F-6B0F-9DB3-C2508D7BA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9D54-253F-5140-EB24-73D40C3D4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43A1-6033-4DDD-8338-81CA4E08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Dahbura@jh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3ED5-7A87-5C6B-B3D8-2CBC24D7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Maryland Resident Cybersecurity Awareness and Practices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C698-DB24-5E31-504F-97FE1C27E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5037"/>
            <a:ext cx="9144000" cy="31953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Anton Dahbura, Joseph Carrigan, Jamie Stelnik and Mohammed Khalid</a:t>
            </a:r>
          </a:p>
          <a:p>
            <a:r>
              <a:rPr lang="en-US" dirty="0"/>
              <a:t>The Johns Hopkins University Information Security Institute</a:t>
            </a:r>
          </a:p>
          <a:p>
            <a:r>
              <a:rPr lang="en-US" dirty="0"/>
              <a:t>May 2023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AntonDahbura@jhu.edu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Funding for this work was provided by the National Cryptologic Foundation and the Johns Hopkins University Information Security Institute.</a:t>
            </a:r>
          </a:p>
        </p:txBody>
      </p:sp>
    </p:spTree>
    <p:extLst>
      <p:ext uri="{BB962C8B-B14F-4D97-AF65-F5344CB8AC3E}">
        <p14:creationId xmlns:p14="http://schemas.microsoft.com/office/powerpoint/2010/main" val="388699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12F-EF19-C37C-DFAC-65ECFB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Demographics- Education (cont.)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BFDE9271-C774-8E6E-2E46-9578BC6B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7" y="2012235"/>
            <a:ext cx="3587453" cy="36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E1DD4729-BC57-08FF-345F-34CB66A9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2" y="2068024"/>
            <a:ext cx="3152968" cy="356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8B9DAE9-685C-D2CF-B6A3-E0AD66E2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23" y="2012236"/>
            <a:ext cx="3536846" cy="36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76FD49-2278-234E-759C-B13190CB9A97}"/>
              </a:ext>
            </a:extLst>
          </p:cNvPr>
          <p:cNvSpPr txBox="1"/>
          <p:nvPr/>
        </p:nvSpPr>
        <p:spPr>
          <a:xfrm>
            <a:off x="1326382" y="1605980"/>
            <a:ext cx="900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 HS graduates                                     High School Graduates                                  Some College</a:t>
            </a:r>
          </a:p>
        </p:txBody>
      </p:sp>
    </p:spTree>
    <p:extLst>
      <p:ext uri="{BB962C8B-B14F-4D97-AF65-F5344CB8AC3E}">
        <p14:creationId xmlns:p14="http://schemas.microsoft.com/office/powerpoint/2010/main" val="182616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12F-EF19-C37C-DFAC-65ECFB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Demographics- Education (cont.)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A56E98-C470-0D03-5F65-47CD2182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49" y="2140299"/>
            <a:ext cx="3803706" cy="36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D63678C-CDFA-A58A-9A69-33B658AF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55" y="2162238"/>
            <a:ext cx="3675117" cy="34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9306C37-0B14-5DB2-1E7C-A73F513E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61" y="2140299"/>
            <a:ext cx="3675117" cy="35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884E4-FE82-7307-C2B0-BDC3D2E8A259}"/>
              </a:ext>
            </a:extLst>
          </p:cNvPr>
          <p:cNvSpPr txBox="1"/>
          <p:nvPr/>
        </p:nvSpPr>
        <p:spPr>
          <a:xfrm>
            <a:off x="1405578" y="1582336"/>
            <a:ext cx="969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Associate Degree                                             Bachelor’s Degree                                         Graduate Degree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BE6A76-FD02-659F-70CA-B9A9EF4EB651}"/>
              </a:ext>
            </a:extLst>
          </p:cNvPr>
          <p:cNvSpPr/>
          <p:nvPr/>
        </p:nvSpPr>
        <p:spPr>
          <a:xfrm>
            <a:off x="10479850" y="3319144"/>
            <a:ext cx="622998" cy="5928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5F062A-3C47-F5DA-97DF-ACA8AFF6318E}"/>
              </a:ext>
            </a:extLst>
          </p:cNvPr>
          <p:cNvSpPr/>
          <p:nvPr/>
        </p:nvSpPr>
        <p:spPr>
          <a:xfrm>
            <a:off x="6669944" y="3168879"/>
            <a:ext cx="622998" cy="5928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3B6D2-E3F9-861C-A429-7F9C8B95DCDC}"/>
              </a:ext>
            </a:extLst>
          </p:cNvPr>
          <p:cNvSpPr/>
          <p:nvPr/>
        </p:nvSpPr>
        <p:spPr>
          <a:xfrm>
            <a:off x="8753631" y="3577811"/>
            <a:ext cx="622998" cy="5928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4155BB-4089-7F72-75D9-41CA0CB9AEE9}"/>
              </a:ext>
            </a:extLst>
          </p:cNvPr>
          <p:cNvSpPr/>
          <p:nvPr/>
        </p:nvSpPr>
        <p:spPr>
          <a:xfrm>
            <a:off x="4899059" y="3298295"/>
            <a:ext cx="622998" cy="5928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1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FCD9-F52D-DC26-6D47-662DC3C3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Demographics- Self-Assessed Computer Skills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443C9070-3888-6FD2-B181-537AC69850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65" y="1405681"/>
            <a:ext cx="4722726" cy="5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9863CE9-C49B-D843-A8B8-079DF41983D0}"/>
              </a:ext>
            </a:extLst>
          </p:cNvPr>
          <p:cNvSpPr/>
          <p:nvPr/>
        </p:nvSpPr>
        <p:spPr>
          <a:xfrm>
            <a:off x="5402664" y="1439014"/>
            <a:ext cx="3088193" cy="13255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F3D9-D702-8F7D-D217-BB260B17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29" y="228455"/>
            <a:ext cx="10515600" cy="1325563"/>
          </a:xfrm>
        </p:spPr>
        <p:txBody>
          <a:bodyPr/>
          <a:lstStyle/>
          <a:p>
            <a:r>
              <a:rPr lang="en-US" dirty="0"/>
              <a:t>Demographics- Self-Assessed Cybersecurity Knowledge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167ADF1-A9D4-35D6-5A3B-579A774E97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25" y="1381343"/>
            <a:ext cx="4662435" cy="511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FD0BB0-86A8-B178-BA18-1F657261C751}"/>
              </a:ext>
            </a:extLst>
          </p:cNvPr>
          <p:cNvSpPr/>
          <p:nvPr/>
        </p:nvSpPr>
        <p:spPr>
          <a:xfrm>
            <a:off x="5432808" y="1520489"/>
            <a:ext cx="2123552" cy="200648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F8155816-1D9F-6531-FAB1-CF23E003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0" y="1657978"/>
            <a:ext cx="11131316" cy="476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AD85522-8065-E591-FBFC-D0FA247C25F3}"/>
              </a:ext>
            </a:extLst>
          </p:cNvPr>
          <p:cNvSpPr/>
          <p:nvPr/>
        </p:nvSpPr>
        <p:spPr>
          <a:xfrm>
            <a:off x="1705405" y="2113803"/>
            <a:ext cx="3107103" cy="233761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55545-E1C7-1413-FCDC-27EFFBECEE32}"/>
              </a:ext>
            </a:extLst>
          </p:cNvPr>
          <p:cNvSpPr txBox="1"/>
          <p:nvPr/>
        </p:nvSpPr>
        <p:spPr>
          <a:xfrm>
            <a:off x="6400148" y="4330839"/>
            <a:ext cx="4772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67% of participants claim to have received</a:t>
            </a:r>
          </a:p>
          <a:p>
            <a:r>
              <a:rPr lang="en-US" dirty="0"/>
              <a:t>security awareness training within the past year.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2EFFB-2D65-D692-B52F-905ABBAA9C07}"/>
              </a:ext>
            </a:extLst>
          </p:cNvPr>
          <p:cNvSpPr txBox="1">
            <a:spLocks/>
          </p:cNvSpPr>
          <p:nvPr/>
        </p:nvSpPr>
        <p:spPr>
          <a:xfrm>
            <a:off x="838199" y="437103"/>
            <a:ext cx="1074754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Demographics- Cybersecurity Awareness Training</a:t>
            </a:r>
          </a:p>
        </p:txBody>
      </p:sp>
    </p:spTree>
    <p:extLst>
      <p:ext uri="{BB962C8B-B14F-4D97-AF65-F5344CB8AC3E}">
        <p14:creationId xmlns:p14="http://schemas.microsoft.com/office/powerpoint/2010/main" val="101187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8E36-98CC-0F59-A5D2-40B1B185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Hygiene Questions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586B7B-6040-A688-04F6-9977F9F75A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02" y="1765935"/>
            <a:ext cx="11222004" cy="436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0094C8-1642-10B2-FF3C-FFB0045C7340}"/>
              </a:ext>
            </a:extLst>
          </p:cNvPr>
          <p:cNvSpPr/>
          <p:nvPr/>
        </p:nvSpPr>
        <p:spPr>
          <a:xfrm>
            <a:off x="951244" y="1690688"/>
            <a:ext cx="1365995" cy="13255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7438CE-F0F3-2E47-9BAE-D9556D25C969}"/>
              </a:ext>
            </a:extLst>
          </p:cNvPr>
          <p:cNvSpPr/>
          <p:nvPr/>
        </p:nvSpPr>
        <p:spPr>
          <a:xfrm>
            <a:off x="2609223" y="3429000"/>
            <a:ext cx="998136" cy="10459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D100C-1A7C-5012-309D-0D2835E79F4B}"/>
              </a:ext>
            </a:extLst>
          </p:cNvPr>
          <p:cNvSpPr txBox="1"/>
          <p:nvPr/>
        </p:nvSpPr>
        <p:spPr>
          <a:xfrm>
            <a:off x="3014506" y="2905780"/>
            <a:ext cx="59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340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B86F207-50A9-17B8-11D0-70E79A290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9" y="1176861"/>
            <a:ext cx="11429885" cy="51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7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D68B300-6063-9A52-5DF6-30E479FB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20" y="531796"/>
            <a:ext cx="5617028" cy="57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D0AA1C0-BC8C-2C9D-8372-AE4B5F306FA1}"/>
              </a:ext>
            </a:extLst>
          </p:cNvPr>
          <p:cNvSpPr/>
          <p:nvPr/>
        </p:nvSpPr>
        <p:spPr>
          <a:xfrm>
            <a:off x="4700466" y="531796"/>
            <a:ext cx="3931067" cy="289720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262C4-228D-F3DC-A401-5FEE93B84E27}"/>
              </a:ext>
            </a:extLst>
          </p:cNvPr>
          <p:cNvSpPr txBox="1"/>
          <p:nvPr/>
        </p:nvSpPr>
        <p:spPr>
          <a:xfrm>
            <a:off x="8742066" y="1205803"/>
            <a:ext cx="239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90% of participants claim to have checked their backups. </a:t>
            </a:r>
          </a:p>
        </p:txBody>
      </p:sp>
    </p:spTree>
    <p:extLst>
      <p:ext uri="{BB962C8B-B14F-4D97-AF65-F5344CB8AC3E}">
        <p14:creationId xmlns:p14="http://schemas.microsoft.com/office/powerpoint/2010/main" val="396042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CEA1BD2-9DEA-6325-6D76-F5CB2D3E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4" y="1657979"/>
            <a:ext cx="10222463" cy="41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24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D12F9006-5970-B5F3-E596-60E47DBD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9" y="1233435"/>
            <a:ext cx="11221240" cy="476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80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E5A-3839-F328-BEF4-C2E0F841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B875-399E-62EA-291C-18A58B8B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513"/>
            <a:ext cx="10515600" cy="4351338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Survey participants demographics</a:t>
            </a:r>
          </a:p>
          <a:p>
            <a:r>
              <a:rPr lang="en-US" dirty="0"/>
              <a:t>Participants’ cybersecurity and computer knowledge, and cybersecurity training</a:t>
            </a:r>
          </a:p>
          <a:p>
            <a:r>
              <a:rPr lang="en-US" dirty="0"/>
              <a:t>Participants’ cybersecurity hygiene practices</a:t>
            </a:r>
          </a:p>
          <a:p>
            <a:r>
              <a:rPr lang="en-US" dirty="0"/>
              <a:t>Interesting findings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0747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9CEAFA37-2AEF-C8A2-9AFB-AFA8FAE4D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6" y="1336431"/>
            <a:ext cx="11678565" cy="39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DCA3292-9E0A-1CC4-92B2-C478862A53CF}"/>
              </a:ext>
            </a:extLst>
          </p:cNvPr>
          <p:cNvSpPr/>
          <p:nvPr/>
        </p:nvSpPr>
        <p:spPr>
          <a:xfrm>
            <a:off x="2421653" y="2152859"/>
            <a:ext cx="1266092" cy="12761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6CA261C4-1E9E-4B32-0C58-F4393D3E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77" y="979199"/>
            <a:ext cx="9847385" cy="601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7673AE7-CB6C-0EC3-5828-7DF209D8E39B}"/>
              </a:ext>
            </a:extLst>
          </p:cNvPr>
          <p:cNvSpPr/>
          <p:nvPr/>
        </p:nvSpPr>
        <p:spPr>
          <a:xfrm>
            <a:off x="4196861" y="2304261"/>
            <a:ext cx="1365995" cy="13255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3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06142A3-F9F4-B5AA-98BD-20F3ABED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22" y="1193241"/>
            <a:ext cx="10843987" cy="447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96E6143-7271-D12C-5117-4F2AB449319C}"/>
              </a:ext>
            </a:extLst>
          </p:cNvPr>
          <p:cNvSpPr/>
          <p:nvPr/>
        </p:nvSpPr>
        <p:spPr>
          <a:xfrm>
            <a:off x="520422" y="1065125"/>
            <a:ext cx="1248088" cy="114551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0E35B-8C5B-DBCC-7029-9C2E792D26B0}"/>
              </a:ext>
            </a:extLst>
          </p:cNvPr>
          <p:cNvSpPr txBox="1"/>
          <p:nvPr/>
        </p:nvSpPr>
        <p:spPr>
          <a:xfrm>
            <a:off x="894303" y="482321"/>
            <a:ext cx="765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Quiz Question #1: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What is Social Engineering?</a:t>
            </a:r>
          </a:p>
        </p:txBody>
      </p:sp>
    </p:spTree>
    <p:extLst>
      <p:ext uri="{BB962C8B-B14F-4D97-AF65-F5344CB8AC3E}">
        <p14:creationId xmlns:p14="http://schemas.microsoft.com/office/powerpoint/2010/main" val="118935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8F253854-E229-2824-66AE-2128376C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02" y="1245995"/>
            <a:ext cx="10748796" cy="387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CABC02-942E-5B46-64D6-D072D051FFA0}"/>
              </a:ext>
            </a:extLst>
          </p:cNvPr>
          <p:cNvSpPr txBox="1"/>
          <p:nvPr/>
        </p:nvSpPr>
        <p:spPr>
          <a:xfrm>
            <a:off x="1055075" y="492369"/>
            <a:ext cx="656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Quiz Question #2: What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Spear Phishing?</a:t>
            </a:r>
          </a:p>
        </p:txBody>
      </p:sp>
    </p:spTree>
    <p:extLst>
      <p:ext uri="{BB962C8B-B14F-4D97-AF65-F5344CB8AC3E}">
        <p14:creationId xmlns:p14="http://schemas.microsoft.com/office/powerpoint/2010/main" val="321314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8200F3F5-1EC0-7F09-0C73-76DCA70AD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4" y="1215850"/>
            <a:ext cx="10942251" cy="400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FB9B53-1A12-A9DC-A5AC-322157308465}"/>
              </a:ext>
            </a:extLst>
          </p:cNvPr>
          <p:cNvSpPr txBox="1"/>
          <p:nvPr/>
        </p:nvSpPr>
        <p:spPr>
          <a:xfrm>
            <a:off x="1055075" y="492369"/>
            <a:ext cx="656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Quiz Question #3: What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Phishing?</a:t>
            </a:r>
          </a:p>
        </p:txBody>
      </p:sp>
    </p:spTree>
    <p:extLst>
      <p:ext uri="{BB962C8B-B14F-4D97-AF65-F5344CB8AC3E}">
        <p14:creationId xmlns:p14="http://schemas.microsoft.com/office/powerpoint/2010/main" val="414172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9DA2EE5F-0C61-5DF5-9414-E9614CAE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7" y="1456362"/>
            <a:ext cx="11694590" cy="39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29ED24B-2B0D-C185-BD36-5103CC06A721}"/>
              </a:ext>
            </a:extLst>
          </p:cNvPr>
          <p:cNvSpPr/>
          <p:nvPr/>
        </p:nvSpPr>
        <p:spPr>
          <a:xfrm>
            <a:off x="1103156" y="4129146"/>
            <a:ext cx="3720052" cy="127249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441E1-EB08-2CEE-F736-93DD0134DAE4}"/>
              </a:ext>
            </a:extLst>
          </p:cNvPr>
          <p:cNvSpPr txBox="1"/>
          <p:nvPr/>
        </p:nvSpPr>
        <p:spPr>
          <a:xfrm>
            <a:off x="1055075" y="492369"/>
            <a:ext cx="88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Quiz Question #4: What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Multifactor Authentication?</a:t>
            </a:r>
          </a:p>
        </p:txBody>
      </p:sp>
    </p:spTree>
    <p:extLst>
      <p:ext uri="{BB962C8B-B14F-4D97-AF65-F5344CB8AC3E}">
        <p14:creationId xmlns:p14="http://schemas.microsoft.com/office/powerpoint/2010/main" val="136362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security awareness&#10;&#10;Description automatically generated with low confidence">
            <a:extLst>
              <a:ext uri="{FF2B5EF4-FFF2-40B4-BE49-F238E27FC236}">
                <a16:creationId xmlns:a16="http://schemas.microsoft.com/office/drawing/2014/main" id="{DFA43999-7558-1E1E-1006-DB86E3A6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07" y="1357293"/>
            <a:ext cx="6397171" cy="5019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E9840B-AA8D-57E7-B4E3-591E2BF5EEF3}"/>
              </a:ext>
            </a:extLst>
          </p:cNvPr>
          <p:cNvSpPr txBox="1"/>
          <p:nvPr/>
        </p:nvSpPr>
        <p:spPr>
          <a:xfrm>
            <a:off x="3563814" y="494197"/>
            <a:ext cx="804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Quiz Question Scores (0-4 correct)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93EC01-1C7C-870B-9AED-56BD457CFCCB}"/>
              </a:ext>
            </a:extLst>
          </p:cNvPr>
          <p:cNvSpPr/>
          <p:nvPr/>
        </p:nvSpPr>
        <p:spPr>
          <a:xfrm>
            <a:off x="7727483" y="5038240"/>
            <a:ext cx="1365995" cy="13255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27A56C-D622-3A50-FE8E-61336EB1B5D0}"/>
              </a:ext>
            </a:extLst>
          </p:cNvPr>
          <p:cNvSpPr/>
          <p:nvPr/>
        </p:nvSpPr>
        <p:spPr>
          <a:xfrm>
            <a:off x="3282461" y="2147315"/>
            <a:ext cx="1365995" cy="13255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ngry face with solid fill with solid fill">
            <a:extLst>
              <a:ext uri="{FF2B5EF4-FFF2-40B4-BE49-F238E27FC236}">
                <a16:creationId xmlns:a16="http://schemas.microsoft.com/office/drawing/2014/main" id="{38356309-8CA7-CC90-E5A7-B702A5D62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3280" y="3614895"/>
            <a:ext cx="914400" cy="914400"/>
          </a:xfrm>
          <a:prstGeom prst="rect">
            <a:avLst/>
          </a:prstGeom>
        </p:spPr>
      </p:pic>
      <p:pic>
        <p:nvPicPr>
          <p:cNvPr id="9" name="Graphic 8" descr="Angry face with solid fill with solid fill">
            <a:extLst>
              <a:ext uri="{FF2B5EF4-FFF2-40B4-BE49-F238E27FC236}">
                <a16:creationId xmlns:a16="http://schemas.microsoft.com/office/drawing/2014/main" id="{A7270AF1-91B9-3F54-44D5-B724A611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8258" y="1554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2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4D0CB98B-6A27-F23F-38EF-7B94F201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9" y="1917613"/>
            <a:ext cx="10629796" cy="26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4A5005D-19BB-27B8-5403-0DB681D307BA}"/>
              </a:ext>
            </a:extLst>
          </p:cNvPr>
          <p:cNvSpPr/>
          <p:nvPr/>
        </p:nvSpPr>
        <p:spPr>
          <a:xfrm>
            <a:off x="2017557" y="3717890"/>
            <a:ext cx="1529512" cy="8742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CB53EE-1F13-D82C-0D0F-33E19A277B9C}"/>
              </a:ext>
            </a:extLst>
          </p:cNvPr>
          <p:cNvSpPr/>
          <p:nvPr/>
        </p:nvSpPr>
        <p:spPr>
          <a:xfrm>
            <a:off x="4113631" y="3908239"/>
            <a:ext cx="7458040" cy="4935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AC223-48DB-0A1D-7875-3F43C6022648}"/>
              </a:ext>
            </a:extLst>
          </p:cNvPr>
          <p:cNvSpPr txBox="1"/>
          <p:nvPr/>
        </p:nvSpPr>
        <p:spPr>
          <a:xfrm>
            <a:off x="2017557" y="1045028"/>
            <a:ext cx="88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Last time checking backup as a function of training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22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91BCE339-B8E3-063C-BCAE-AE5576E8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6" y="878929"/>
            <a:ext cx="6363590" cy="5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E4ECD93-3F64-1C4A-A5A5-180086F9F07B}"/>
              </a:ext>
            </a:extLst>
          </p:cNvPr>
          <p:cNvSpPr/>
          <p:nvPr/>
        </p:nvSpPr>
        <p:spPr>
          <a:xfrm>
            <a:off x="2872153" y="3429000"/>
            <a:ext cx="2230734" cy="244174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3A96DF-0D7A-B7D4-12E0-4F090B6F16EB}"/>
              </a:ext>
            </a:extLst>
          </p:cNvPr>
          <p:cNvSpPr/>
          <p:nvPr/>
        </p:nvSpPr>
        <p:spPr>
          <a:xfrm>
            <a:off x="6484172" y="4120479"/>
            <a:ext cx="2230734" cy="244174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8FF2A-0F60-943C-5387-CAA1683D9F32}"/>
              </a:ext>
            </a:extLst>
          </p:cNvPr>
          <p:cNvSpPr txBox="1"/>
          <p:nvPr/>
        </p:nvSpPr>
        <p:spPr>
          <a:xfrm>
            <a:off x="1081871" y="344263"/>
            <a:ext cx="804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Scam Victim Questions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21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2069E42C-25CC-016D-6F21-707A20B3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40" y="564321"/>
            <a:ext cx="6491235" cy="59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A4A5488-87E1-355F-FC4A-D321E36F5D1A}"/>
              </a:ext>
            </a:extLst>
          </p:cNvPr>
          <p:cNvSpPr/>
          <p:nvPr/>
        </p:nvSpPr>
        <p:spPr>
          <a:xfrm>
            <a:off x="5161504" y="1163980"/>
            <a:ext cx="1540747" cy="152897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93B78E-B45E-C992-CB8A-3B53D681BC46}"/>
              </a:ext>
            </a:extLst>
          </p:cNvPr>
          <p:cNvSpPr/>
          <p:nvPr/>
        </p:nvSpPr>
        <p:spPr>
          <a:xfrm>
            <a:off x="7043894" y="2865454"/>
            <a:ext cx="1416817" cy="133475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C9498-B3F8-028B-7DBE-43E28693BD62}"/>
              </a:ext>
            </a:extLst>
          </p:cNvPr>
          <p:cNvSpPr txBox="1"/>
          <p:nvPr/>
        </p:nvSpPr>
        <p:spPr>
          <a:xfrm>
            <a:off x="8727483" y="2622110"/>
            <a:ext cx="331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everyone has had their </a:t>
            </a:r>
          </a:p>
          <a:p>
            <a:r>
              <a:rPr lang="en-US" dirty="0"/>
              <a:t>personal information disclosed to</a:t>
            </a:r>
          </a:p>
          <a:p>
            <a:r>
              <a:rPr lang="en-US" dirty="0"/>
              <a:t>unauthorized people!</a:t>
            </a:r>
          </a:p>
        </p:txBody>
      </p:sp>
    </p:spTree>
    <p:extLst>
      <p:ext uri="{BB962C8B-B14F-4D97-AF65-F5344CB8AC3E}">
        <p14:creationId xmlns:p14="http://schemas.microsoft.com/office/powerpoint/2010/main" val="23379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EA97-FAF8-9558-6244-9F2C43D6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93FC-2C01-964B-2A17-1FB4D917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survey was been conducted by member of the Johns Hopkins University Information Security Institute (ISI).</a:t>
            </a:r>
          </a:p>
          <a:p>
            <a:r>
              <a:rPr lang="en-US" dirty="0"/>
              <a:t>Purpose: Survey Maryland residents to assess their familiarity with cybersecurity concepts and threats and to determine the extent to which they’re using best practices to prevent cyberattacks.</a:t>
            </a:r>
          </a:p>
          <a:p>
            <a:r>
              <a:rPr lang="en-US" dirty="0"/>
              <a:t>The survey allows participants to respond regarding their personal practices or their practices at their work, without distinguishing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13961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63708C98-317D-52BA-C137-62B7500E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24" y="460866"/>
            <a:ext cx="6541477" cy="61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B14C8BF-3C8D-33BF-8604-13D9A9829F5B}"/>
              </a:ext>
            </a:extLst>
          </p:cNvPr>
          <p:cNvSpPr/>
          <p:nvPr/>
        </p:nvSpPr>
        <p:spPr>
          <a:xfrm>
            <a:off x="3215472" y="3125037"/>
            <a:ext cx="1446962" cy="137662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4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BEF813BD-E064-0409-3C9F-D185140F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4" y="450520"/>
            <a:ext cx="8450663" cy="595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E65528E-A5B7-99B3-586A-30F759110DC5}"/>
              </a:ext>
            </a:extLst>
          </p:cNvPr>
          <p:cNvSpPr/>
          <p:nvPr/>
        </p:nvSpPr>
        <p:spPr>
          <a:xfrm>
            <a:off x="6529267" y="4294295"/>
            <a:ext cx="3066907" cy="151365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4E039-6717-2CA1-6FC7-FEE77443F089}"/>
              </a:ext>
            </a:extLst>
          </p:cNvPr>
          <p:cNvSpPr txBox="1"/>
          <p:nvPr/>
        </p:nvSpPr>
        <p:spPr>
          <a:xfrm>
            <a:off x="4725680" y="1428451"/>
            <a:ext cx="47625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These 552 people claim to have lost over $436,098  due to on-line scams!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This projects to </a:t>
            </a:r>
            <a:r>
              <a:rPr lang="en-US" sz="2800" b="1" dirty="0">
                <a:solidFill>
                  <a:srgbClr val="FF0000"/>
                </a:solidFill>
              </a:rPr>
              <a:t>$3.8B </a:t>
            </a:r>
            <a:r>
              <a:rPr lang="en-US" sz="2400" b="1" dirty="0">
                <a:solidFill>
                  <a:srgbClr val="FF0000"/>
                </a:solidFill>
              </a:rPr>
              <a:t>for the 4.7M adults living in Maryland.</a:t>
            </a:r>
          </a:p>
        </p:txBody>
      </p:sp>
    </p:spTree>
    <p:extLst>
      <p:ext uri="{BB962C8B-B14F-4D97-AF65-F5344CB8AC3E}">
        <p14:creationId xmlns:p14="http://schemas.microsoft.com/office/powerpoint/2010/main" val="6053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F48FEB12-98ED-9768-4397-46FE707B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33" y="452994"/>
            <a:ext cx="6521380" cy="617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473548C-D896-5B10-8BF2-65E907D5D40D}"/>
              </a:ext>
            </a:extLst>
          </p:cNvPr>
          <p:cNvSpPr/>
          <p:nvPr/>
        </p:nvSpPr>
        <p:spPr>
          <a:xfrm>
            <a:off x="5473001" y="2836149"/>
            <a:ext cx="1249345" cy="93198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3C7D6A-06D0-C569-004A-31BA635C762B}"/>
              </a:ext>
            </a:extLst>
          </p:cNvPr>
          <p:cNvSpPr/>
          <p:nvPr/>
        </p:nvSpPr>
        <p:spPr>
          <a:xfrm>
            <a:off x="7323086" y="4334487"/>
            <a:ext cx="1338592" cy="5928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2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89B11079-0484-04A9-733F-41D90A2D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35" y="295851"/>
            <a:ext cx="6652008" cy="630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A4288E2-0DCC-7EEA-F248-2C43D3107B5B}"/>
              </a:ext>
            </a:extLst>
          </p:cNvPr>
          <p:cNvSpPr/>
          <p:nvPr/>
        </p:nvSpPr>
        <p:spPr>
          <a:xfrm>
            <a:off x="3364037" y="3219121"/>
            <a:ext cx="1097432" cy="7399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5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1E47E8EE-3714-0997-8ADA-34E20043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08" y="246672"/>
            <a:ext cx="6501284" cy="63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73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056ACCB3-19DC-C4ED-3DD4-826FD8B4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72" y="279084"/>
            <a:ext cx="5928529" cy="657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80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6C70B035-48DF-8A5B-521B-7A1177D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2" y="1934695"/>
            <a:ext cx="10572112" cy="27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DC642DFA-B344-25A2-3A23-825CCCC2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02" y="865964"/>
            <a:ext cx="10319660" cy="7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459445-3661-9E64-AEF1-EEB756816B75}"/>
              </a:ext>
            </a:extLst>
          </p:cNvPr>
          <p:cNvSpPr/>
          <p:nvPr/>
        </p:nvSpPr>
        <p:spPr>
          <a:xfrm>
            <a:off x="2582426" y="2110928"/>
            <a:ext cx="1366577" cy="272773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54C0-828D-8EBB-7BCC-395FF3A5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9E5A-AF14-D004-6D4C-5AE98182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642"/>
            <a:ext cx="10515600" cy="48866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Even participants that self-assessed as knowledgeable about computers and cybersecurity had mixed cyber-hygiene practices and fared poorly on the basic knowledge questions.</a:t>
            </a:r>
          </a:p>
          <a:p>
            <a:endParaRPr lang="en-US" sz="3300" dirty="0"/>
          </a:p>
          <a:p>
            <a:r>
              <a:rPr lang="en-US" sz="3300" dirty="0"/>
              <a:t>An alarming number of Maryland residents have:</a:t>
            </a:r>
          </a:p>
          <a:p>
            <a:pPr lvl="1"/>
            <a:r>
              <a:rPr lang="en-US" sz="3300" dirty="0"/>
              <a:t>been victims of ransomware</a:t>
            </a:r>
          </a:p>
          <a:p>
            <a:pPr lvl="1"/>
            <a:r>
              <a:rPr lang="en-US" sz="3300" dirty="0"/>
              <a:t>been scammed for significant amounts of money</a:t>
            </a:r>
          </a:p>
          <a:p>
            <a:pPr lvl="1"/>
            <a:r>
              <a:rPr lang="en-US" sz="3300" dirty="0"/>
              <a:t>had their on-line accounts taken over</a:t>
            </a:r>
          </a:p>
          <a:p>
            <a:pPr lvl="1"/>
            <a:r>
              <a:rPr lang="en-US" sz="3300" dirty="0"/>
              <a:t>been victims of other scams/attempts</a:t>
            </a:r>
          </a:p>
          <a:p>
            <a:pPr lvl="1"/>
            <a:endParaRPr lang="en-US" sz="3300" dirty="0"/>
          </a:p>
          <a:p>
            <a:r>
              <a:rPr lang="en-US" sz="3300" dirty="0"/>
              <a:t>Younger participants (18-24) are more confident about avoiding being a victim of a cyber scam.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72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F7FD-168D-9683-CCA1-B59D413A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45"/>
            <a:ext cx="10515600" cy="1325563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C17F-A36E-0E5D-8D0E-260D01A3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53"/>
            <a:ext cx="10515600" cy="475030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b="1" dirty="0"/>
              <a:t>The State of Maryland needs to invest in more cybersecurity awareness and training for </a:t>
            </a:r>
            <a:r>
              <a:rPr lang="en-US" sz="3200" b="1" u="sng" dirty="0"/>
              <a:t>all</a:t>
            </a:r>
            <a:r>
              <a:rPr lang="en-US" sz="3200" b="1" dirty="0"/>
              <a:t> of its residents!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 b="1" dirty="0"/>
              <a:t>Participation with the private sector?  School system?</a:t>
            </a:r>
          </a:p>
          <a:p>
            <a:r>
              <a:rPr lang="en-US" dirty="0"/>
              <a:t>For a future survey:</a:t>
            </a:r>
          </a:p>
          <a:p>
            <a:pPr lvl="1"/>
            <a:r>
              <a:rPr lang="en-US" dirty="0"/>
              <a:t>change some of the questions</a:t>
            </a:r>
          </a:p>
          <a:p>
            <a:pPr lvl="1"/>
            <a:r>
              <a:rPr lang="en-US" dirty="0"/>
              <a:t>use interviews to obtain more accurate answers</a:t>
            </a:r>
          </a:p>
          <a:p>
            <a:pPr lvl="1"/>
            <a:r>
              <a:rPr lang="en-US" dirty="0"/>
              <a:t>collect gender data</a:t>
            </a:r>
          </a:p>
          <a:p>
            <a:pPr lvl="1"/>
            <a:r>
              <a:rPr lang="en-US" dirty="0"/>
              <a:t>if on </a:t>
            </a:r>
            <a:r>
              <a:rPr lang="en-US" dirty="0" err="1"/>
              <a:t>Mturk</a:t>
            </a:r>
            <a:r>
              <a:rPr lang="en-US" dirty="0"/>
              <a:t> (not recommended), find out more about </a:t>
            </a:r>
            <a:r>
              <a:rPr lang="en-US" dirty="0" err="1"/>
              <a:t>Mturk</a:t>
            </a:r>
            <a:r>
              <a:rPr lang="en-US" dirty="0"/>
              <a:t> participants</a:t>
            </a:r>
          </a:p>
          <a:p>
            <a:pPr lvl="1"/>
            <a:r>
              <a:rPr lang="en-US" dirty="0"/>
              <a:t>Partner with an organization that specializes in surveys</a:t>
            </a:r>
          </a:p>
          <a:p>
            <a:r>
              <a:rPr lang="en-US" dirty="0"/>
              <a:t>Compare with surveys from other states and perhaps build a regional or national alliance.</a:t>
            </a:r>
          </a:p>
        </p:txBody>
      </p:sp>
    </p:spTree>
    <p:extLst>
      <p:ext uri="{BB962C8B-B14F-4D97-AF65-F5344CB8AC3E}">
        <p14:creationId xmlns:p14="http://schemas.microsoft.com/office/powerpoint/2010/main" val="428746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AE1A-2575-E586-5402-6D3CB4A5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BB7F-FA33-5D01-2C11-43872E99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Amazon Mechanical Turk (</a:t>
            </a:r>
            <a:r>
              <a:rPr lang="en-US" b="1" dirty="0" err="1"/>
              <a:t>MTurk</a:t>
            </a:r>
            <a:r>
              <a:rPr lang="en-US" b="1" dirty="0"/>
              <a:t>) </a:t>
            </a:r>
            <a:r>
              <a:rPr lang="en-US" dirty="0"/>
              <a:t>platform was used to recruit participants, conduct the survey, and gather results.</a:t>
            </a:r>
          </a:p>
          <a:p>
            <a:r>
              <a:rPr lang="en-US" sz="3000" i="0" dirty="0" err="1">
                <a:solidFill>
                  <a:srgbClr val="202122"/>
                </a:solidFill>
                <a:effectLst/>
              </a:rPr>
              <a:t>MTurk</a:t>
            </a:r>
            <a:r>
              <a:rPr lang="en-US" sz="300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3000" i="0" dirty="0">
                <a:effectLst/>
              </a:rPr>
              <a:t>is a </a:t>
            </a:r>
            <a:r>
              <a:rPr lang="en-US" sz="3000" i="0" u="none" strike="noStrike" dirty="0">
                <a:effectLst/>
              </a:rPr>
              <a:t>crowdsourcing</a:t>
            </a:r>
            <a:r>
              <a:rPr lang="en-US" sz="3000" i="0" dirty="0">
                <a:effectLst/>
              </a:rPr>
              <a:t> </a:t>
            </a:r>
            <a:r>
              <a:rPr lang="en-US" sz="3000" b="0" i="0" dirty="0">
                <a:solidFill>
                  <a:srgbClr val="202122"/>
                </a:solidFill>
                <a:effectLst/>
              </a:rPr>
              <a:t>website with which businesses can hire remotely located "</a:t>
            </a:r>
            <a:r>
              <a:rPr lang="en-US" sz="3000" b="0" i="0" dirty="0" err="1">
                <a:solidFill>
                  <a:srgbClr val="202122"/>
                </a:solidFill>
                <a:effectLst/>
              </a:rPr>
              <a:t>crowdworkers</a:t>
            </a:r>
            <a:r>
              <a:rPr lang="en-US" sz="3000" b="0" i="0" dirty="0">
                <a:solidFill>
                  <a:srgbClr val="202122"/>
                </a:solidFill>
                <a:effectLst/>
              </a:rPr>
              <a:t>" to perform discrete on-demand tasks. </a:t>
            </a:r>
          </a:p>
          <a:p>
            <a:r>
              <a:rPr lang="en-US" sz="3000" b="0" i="0" dirty="0">
                <a:solidFill>
                  <a:srgbClr val="202122"/>
                </a:solidFill>
                <a:effectLst/>
              </a:rPr>
              <a:t>Employers (known as </a:t>
            </a:r>
            <a:r>
              <a:rPr lang="en-US" sz="3000" b="0" i="1" dirty="0">
                <a:solidFill>
                  <a:srgbClr val="202122"/>
                </a:solidFill>
                <a:effectLst/>
              </a:rPr>
              <a:t>requesters</a:t>
            </a:r>
            <a:r>
              <a:rPr lang="en-US" sz="3000" b="0" i="0" dirty="0">
                <a:solidFill>
                  <a:srgbClr val="202122"/>
                </a:solidFill>
                <a:effectLst/>
              </a:rPr>
              <a:t>) post jobs known as </a:t>
            </a:r>
            <a:r>
              <a:rPr lang="en-US" sz="3000" b="0" i="1" dirty="0">
                <a:solidFill>
                  <a:srgbClr val="202122"/>
                </a:solidFill>
                <a:effectLst/>
              </a:rPr>
              <a:t>Human Intelligence Tasks</a:t>
            </a:r>
            <a:r>
              <a:rPr lang="en-US" sz="3000" b="0" i="0" dirty="0">
                <a:solidFill>
                  <a:srgbClr val="202122"/>
                </a:solidFill>
                <a:effectLst/>
              </a:rPr>
              <a:t> (HITs), such as identifying specific content in an image or video, writing product descriptions, or </a:t>
            </a:r>
            <a:r>
              <a:rPr lang="en-US" sz="3000" b="0" i="1" dirty="0">
                <a:solidFill>
                  <a:srgbClr val="202122"/>
                </a:solidFill>
                <a:effectLst/>
              </a:rPr>
              <a:t>answering survey questions. </a:t>
            </a:r>
          </a:p>
          <a:p>
            <a:r>
              <a:rPr lang="en-US" sz="3000" b="0" i="0" dirty="0">
                <a:solidFill>
                  <a:srgbClr val="202122"/>
                </a:solidFill>
                <a:effectLst/>
              </a:rPr>
              <a:t>Workers, colloquially known as </a:t>
            </a:r>
            <a:r>
              <a:rPr lang="en-US" sz="3000" b="0" i="1" dirty="0" err="1">
                <a:solidFill>
                  <a:srgbClr val="202122"/>
                </a:solidFill>
                <a:effectLst/>
              </a:rPr>
              <a:t>Turkers</a:t>
            </a:r>
            <a:r>
              <a:rPr lang="en-US" sz="3000" b="0" i="0" dirty="0">
                <a:solidFill>
                  <a:srgbClr val="202122"/>
                </a:solidFill>
                <a:effectLst/>
              </a:rPr>
              <a:t> or </a:t>
            </a:r>
            <a:r>
              <a:rPr lang="en-US" sz="3000" b="0" i="1" dirty="0" err="1">
                <a:solidFill>
                  <a:srgbClr val="202122"/>
                </a:solidFill>
                <a:effectLst/>
              </a:rPr>
              <a:t>crowdworkers</a:t>
            </a:r>
            <a:r>
              <a:rPr lang="en-US" sz="3000" b="0" i="0" dirty="0">
                <a:solidFill>
                  <a:srgbClr val="202122"/>
                </a:solidFill>
                <a:effectLst/>
              </a:rPr>
              <a:t>, browse among existing jobs and complete them in exchange for a fee set by the employer. </a:t>
            </a:r>
            <a:r>
              <a:rPr lang="en-US" sz="3000" dirty="0">
                <a:solidFill>
                  <a:srgbClr val="202122"/>
                </a:solidFill>
              </a:rPr>
              <a:t>[Wikipedia]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4E38-0C1C-AD6F-FF32-0FAA2B28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5D7D-C72D-A710-0053-00D47D8E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survey was conducted on </a:t>
            </a:r>
            <a:r>
              <a:rPr lang="en-US" dirty="0" err="1"/>
              <a:t>MTurk</a:t>
            </a:r>
            <a:r>
              <a:rPr lang="en-US" dirty="0"/>
              <a:t> from October 2022 through February 2023.</a:t>
            </a:r>
          </a:p>
          <a:p>
            <a:r>
              <a:rPr lang="en-US" dirty="0"/>
              <a:t>549 participants completed the survey and were paid $5 each.</a:t>
            </a:r>
          </a:p>
          <a:p>
            <a:r>
              <a:rPr lang="en-US" dirty="0"/>
              <a:t>The survey was listed as “Survey About Your Cybersecurity Habits” and participants were told that the survey would require approximately 10 minutes to complete.</a:t>
            </a:r>
          </a:p>
          <a:p>
            <a:r>
              <a:rPr lang="en-US" dirty="0"/>
              <a:t>Funding for the survey fees were provided by the National Cryptologic Foundation and ISI. </a:t>
            </a:r>
          </a:p>
        </p:txBody>
      </p:sp>
    </p:spTree>
    <p:extLst>
      <p:ext uri="{BB962C8B-B14F-4D97-AF65-F5344CB8AC3E}">
        <p14:creationId xmlns:p14="http://schemas.microsoft.com/office/powerpoint/2010/main" val="77870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12F-EF19-C37C-DFAC-65ECFB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Demographics- 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685A87-4617-F84A-919A-50B7CC87B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3350"/>
            <a:ext cx="4249903" cy="41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F78ED6-F4FD-75C4-3F9F-191F5586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21" y="1713350"/>
            <a:ext cx="4745515" cy="42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0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12F-EF19-C37C-DFAC-65ECFB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Demographics- Location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45AD0E-B4CE-3DE2-DA50-1B980E257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04" y="1423690"/>
            <a:ext cx="3361037" cy="35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260077-4340-0A24-E87B-5BCC2A43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40" y="1423690"/>
            <a:ext cx="3471617" cy="366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532696A-3DAB-7524-CAB1-CDCACC85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860" y="1423690"/>
            <a:ext cx="3325728" cy="353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7D784D-FD59-FEFE-3090-18D36D6D4B04}"/>
              </a:ext>
            </a:extLst>
          </p:cNvPr>
          <p:cNvSpPr/>
          <p:nvPr/>
        </p:nvSpPr>
        <p:spPr>
          <a:xfrm>
            <a:off x="9847385" y="2644333"/>
            <a:ext cx="813916" cy="74324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0F99D-FEA5-1FAE-9103-F13D337D5A4A}"/>
              </a:ext>
            </a:extLst>
          </p:cNvPr>
          <p:cNvSpPr/>
          <p:nvPr/>
        </p:nvSpPr>
        <p:spPr>
          <a:xfrm>
            <a:off x="8188845" y="2399966"/>
            <a:ext cx="813916" cy="8541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EE06B74-944B-7C67-11EE-418281760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10" y="537327"/>
            <a:ext cx="3090967" cy="508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82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12F-EF19-C37C-DFAC-65ECFB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Demographics- Education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CE6DCF5-9A38-AEA9-8FA3-E9E5DF7C0F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8" y="1409369"/>
            <a:ext cx="4366568" cy="516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FD909B32-E3D9-3F97-4844-9B3F1A647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09" y="1540337"/>
            <a:ext cx="4660086" cy="504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B043EFC-5BF4-5BD3-7D70-58C5B06E88CE}"/>
              </a:ext>
            </a:extLst>
          </p:cNvPr>
          <p:cNvSpPr/>
          <p:nvPr/>
        </p:nvSpPr>
        <p:spPr>
          <a:xfrm>
            <a:off x="6648369" y="3612704"/>
            <a:ext cx="2596115" cy="13255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668</Words>
  <Application>Microsoft Office PowerPoint</Application>
  <PresentationFormat>Widescreen</PresentationFormat>
  <Paragraphs>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Maryland Resident Cybersecurity Awareness and Practices Survey</vt:lpstr>
      <vt:lpstr>Outline</vt:lpstr>
      <vt:lpstr>Background</vt:lpstr>
      <vt:lpstr>Background (cont.)</vt:lpstr>
      <vt:lpstr>Background (cont.)</vt:lpstr>
      <vt:lpstr>Participant Demographics- Age</vt:lpstr>
      <vt:lpstr>Participant Demographics- Location</vt:lpstr>
      <vt:lpstr>PowerPoint Presentation</vt:lpstr>
      <vt:lpstr>Participant Demographics- Education</vt:lpstr>
      <vt:lpstr>Participant Demographics- Education (cont.)</vt:lpstr>
      <vt:lpstr>Participant Demographics- Education (cont.)</vt:lpstr>
      <vt:lpstr>Demographics- Self-Assessed Computer Skills</vt:lpstr>
      <vt:lpstr>Demographics- Self-Assessed Cybersecurity Knowledge</vt:lpstr>
      <vt:lpstr>PowerPoint Presentation</vt:lpstr>
      <vt:lpstr>Cybersecurity Hygiene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Interesting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Maryland Resident Cybersecurity Awareness and Practices Survey</dc:title>
  <dc:creator>Marlaina Miller</dc:creator>
  <cp:lastModifiedBy>Marlaina</cp:lastModifiedBy>
  <cp:revision>15</cp:revision>
  <dcterms:created xsi:type="dcterms:W3CDTF">2023-05-17T01:14:16Z</dcterms:created>
  <dcterms:modified xsi:type="dcterms:W3CDTF">2023-05-19T17:14:40Z</dcterms:modified>
</cp:coreProperties>
</file>