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3" r:id="rId8"/>
    <p:sldId id="264" r:id="rId9"/>
    <p:sldId id="265" r:id="rId10"/>
    <p:sldId id="266" r:id="rId11"/>
    <p:sldId id="267"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4/7/2020</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4/7/2020</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4/7/2020</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4/7/2020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4/7/2020</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4/7/2020</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4/7/2020</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4/7/2020</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4/7/2020</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4/7/2020</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4/7/2020</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4/7/2020</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smtClean="0"/>
              <a:t>The </a:t>
            </a:r>
            <a:r>
              <a:rPr lang="en-US" b="1" dirty="0"/>
              <a:t>Battle of </a:t>
            </a:r>
            <a:r>
              <a:rPr lang="en-US" b="1" dirty="0" smtClean="0"/>
              <a:t>Neighborhood</a:t>
            </a:r>
            <a:br>
              <a:rPr lang="en-US" b="1" dirty="0" smtClean="0"/>
            </a:br>
            <a:r>
              <a:rPr lang="en-US" b="1" dirty="0" smtClean="0"/>
              <a:t>(Abuja and Lagos)</a:t>
            </a:r>
            <a:endParaRPr lang="en-US" dirty="0"/>
          </a:p>
        </p:txBody>
      </p:sp>
    </p:spTree>
    <p:extLst>
      <p:ext uri="{BB962C8B-B14F-4D97-AF65-F5344CB8AC3E}">
        <p14:creationId xmlns:p14="http://schemas.microsoft.com/office/powerpoint/2010/main" val="480488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706315" y="0"/>
            <a:ext cx="10515600" cy="773723"/>
          </a:xfrm>
        </p:spPr>
        <p:txBody>
          <a:bodyPr/>
          <a:lstStyle/>
          <a:p>
            <a:r>
              <a:rPr lang="en-US" b="1" dirty="0" smtClean="0"/>
              <a:t>Results and Discussions – Cont’d</a:t>
            </a:r>
            <a:endParaRPr lang="en-US" b="1" dirty="0"/>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a:xfrm>
            <a:off x="609600" y="773723"/>
            <a:ext cx="10515600" cy="5398477"/>
          </a:xfrm>
        </p:spPr>
        <p:txBody>
          <a:bodyPr/>
          <a:lstStyle/>
          <a:p>
            <a:pPr marL="0" lvl="0" indent="0" eaLnBrk="0" fontAlgn="base" hangingPunct="0">
              <a:lnSpc>
                <a:spcPct val="100000"/>
              </a:lnSpc>
              <a:spcBef>
                <a:spcPct val="0"/>
              </a:spcBef>
              <a:spcAft>
                <a:spcPct val="0"/>
              </a:spcAft>
              <a:buFontTx/>
              <a:buChar char="•"/>
            </a:pPr>
            <a:r>
              <a:rPr lang="en-US" altLang="en-US" sz="20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Venues in Nyanya and Bwari are more diverse includes: Pharmacy, Building and Construction, restaurants etc.</a:t>
            </a:r>
            <a:endParaRPr lang="en-US" altLang="en-US" sz="1600" dirty="0"/>
          </a:p>
        </p:txBody>
      </p:sp>
      <p:sp>
        <p:nvSpPr>
          <p:cNvPr id="4"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477108" y="641545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121" name="Picture 1" descr="abuj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377" y="1679331"/>
            <a:ext cx="6207425" cy="4237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320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732692" y="323166"/>
            <a:ext cx="10515600" cy="773723"/>
          </a:xfrm>
        </p:spPr>
        <p:txBody>
          <a:bodyPr/>
          <a:lstStyle/>
          <a:p>
            <a:r>
              <a:rPr lang="en-US" b="1" dirty="0" smtClean="0"/>
              <a:t>Results and Discussions – Cont’d</a:t>
            </a:r>
            <a:endParaRPr lang="en-US" b="1" dirty="0"/>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a:xfrm>
            <a:off x="583223" y="1491762"/>
            <a:ext cx="10515600" cy="4923692"/>
          </a:xfrm>
        </p:spPr>
        <p:txBody>
          <a:bodyPr/>
          <a:lstStyle/>
          <a:p>
            <a:pPr lvl="0"/>
            <a:r>
              <a:rPr lang="en-US" dirty="0"/>
              <a:t>Bars, Restaurants, Bakeries, and Diners are very common in Abuja.</a:t>
            </a:r>
          </a:p>
          <a:p>
            <a:pPr lvl="0"/>
            <a:r>
              <a:rPr lang="en-US" dirty="0"/>
              <a:t>Lagos is more about commercial and also include Bars, Restaurants etc.</a:t>
            </a:r>
          </a:p>
        </p:txBody>
      </p:sp>
      <p:sp>
        <p:nvSpPr>
          <p:cNvPr id="4"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477108" y="641545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8344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lstStyle/>
          <a:p>
            <a:pPr lvl="0"/>
            <a:r>
              <a:rPr lang="en-US" b="1" dirty="0"/>
              <a:t>For travelers (vacation trips)</a:t>
            </a:r>
            <a:r>
              <a:rPr lang="en-US" dirty="0"/>
              <a:t>:</a:t>
            </a:r>
            <a:br>
              <a:rPr lang="en-US" dirty="0"/>
            </a:br>
            <a:r>
              <a:rPr lang="en-US" dirty="0"/>
              <a:t>Both states, Lagos and Abuja is more suitable to spend a good amount time of enjoy the local food</a:t>
            </a:r>
          </a:p>
          <a:p>
            <a:pPr lvl="0"/>
            <a:r>
              <a:rPr lang="en-US" b="1" dirty="0"/>
              <a:t>For business owners</a:t>
            </a:r>
            <a:r>
              <a:rPr lang="en-US" dirty="0"/>
              <a:t>:</a:t>
            </a:r>
            <a:br>
              <a:rPr lang="en-US" dirty="0"/>
            </a:br>
            <a:r>
              <a:rPr lang="en-US" dirty="0"/>
              <a:t>Lagos is good place to open small business related to food and travel industry</a:t>
            </a:r>
            <a:br>
              <a:rPr lang="en-US" dirty="0"/>
            </a:br>
            <a:r>
              <a:rPr lang="en-US" dirty="0"/>
              <a:t>Lagos is better place to involve in </a:t>
            </a:r>
            <a:r>
              <a:rPr lang="en-US" dirty="0" smtClean="0"/>
              <a:t>industries</a:t>
            </a:r>
            <a:r>
              <a:rPr lang="en-US" dirty="0"/>
              <a:t/>
            </a:r>
            <a:br>
              <a:rPr lang="en-US" dirty="0"/>
            </a:br>
            <a:r>
              <a:rPr lang="en-US" dirty="0"/>
              <a:t>Abuja is better place to open a </a:t>
            </a:r>
            <a:r>
              <a:rPr lang="en-US" dirty="0" smtClean="0"/>
              <a:t>firm</a:t>
            </a:r>
            <a:endParaRPr lang="en-US" dirty="0"/>
          </a:p>
        </p:txBody>
      </p:sp>
    </p:spTree>
    <p:extLst>
      <p:ext uri="{BB962C8B-B14F-4D97-AF65-F5344CB8AC3E}">
        <p14:creationId xmlns:p14="http://schemas.microsoft.com/office/powerpoint/2010/main" val="648234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b="1" dirty="0" smtClean="0"/>
              <a:t>Introduction: Business Problem</a:t>
            </a:r>
            <a:endParaRPr lang="en-US" b="1" dirty="0"/>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normAutofit fontScale="92500" lnSpcReduction="20000"/>
          </a:bodyPr>
          <a:lstStyle/>
          <a:p>
            <a:pPr marL="0" indent="0">
              <a:lnSpc>
                <a:spcPct val="150000"/>
              </a:lnSpc>
              <a:buNone/>
            </a:pPr>
            <a:r>
              <a:rPr lang="en-US" dirty="0" smtClean="0"/>
              <a:t>Nigeria </a:t>
            </a:r>
            <a:r>
              <a:rPr lang="en-US" dirty="0"/>
              <a:t>is full of wonderful places for both business adventure and vacation trips. Many people dedicate themselves to explore Nigeria to know where is more suitable for business or for Vacation trips. This project seeks to explore venues in the cities of Abuja and Lagos, cluster them and reveal the different cities in terms of different venues categories. By the nature of this project, travel companies and their customers might be interested in this project to find similar and different places in Nigeria. Our case study will be Abuja and Lagos. </a:t>
            </a:r>
            <a:endParaRPr lang="en-US" dirty="0"/>
          </a:p>
        </p:txBody>
      </p:sp>
    </p:spTree>
    <p:extLst>
      <p:ext uri="{BB962C8B-B14F-4D97-AF65-F5344CB8AC3E}">
        <p14:creationId xmlns:p14="http://schemas.microsoft.com/office/powerpoint/2010/main" val="2861432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b="1" dirty="0" smtClean="0"/>
              <a:t>Introduction: Target Audience</a:t>
            </a:r>
            <a:endParaRPr lang="en-US" b="1" dirty="0"/>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normAutofit/>
          </a:bodyPr>
          <a:lstStyle/>
          <a:p>
            <a:pPr marL="0" indent="0">
              <a:lnSpc>
                <a:spcPct val="150000"/>
              </a:lnSpc>
              <a:buNone/>
            </a:pPr>
            <a:r>
              <a:rPr lang="en-US" dirty="0"/>
              <a:t>Target audiences for this project does not limit to a person who keeps travelling but everyone. People could simply decide to look for a similar location to do vacation or get the best place in the state to go for </a:t>
            </a:r>
            <a:r>
              <a:rPr lang="en-US" dirty="0" smtClean="0"/>
              <a:t>vacation </a:t>
            </a:r>
            <a:r>
              <a:rPr lang="en-US" dirty="0"/>
              <a:t>or business trip.</a:t>
            </a:r>
            <a:br>
              <a:rPr lang="en-US" dirty="0"/>
            </a:br>
            <a:r>
              <a:rPr lang="en-US" dirty="0"/>
              <a:t>So target for this project is basically everyone who is exploring different places or similar places</a:t>
            </a:r>
            <a:r>
              <a:rPr lang="en-US" dirty="0" smtClean="0"/>
              <a:t>.</a:t>
            </a:r>
            <a:endParaRPr lang="en-US" dirty="0"/>
          </a:p>
        </p:txBody>
      </p:sp>
    </p:spTree>
    <p:extLst>
      <p:ext uri="{BB962C8B-B14F-4D97-AF65-F5344CB8AC3E}">
        <p14:creationId xmlns:p14="http://schemas.microsoft.com/office/powerpoint/2010/main" val="1165751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normAutofit/>
          </a:bodyPr>
          <a:lstStyle/>
          <a:p>
            <a:r>
              <a:rPr lang="en-US" sz="6000" b="1" dirty="0" smtClean="0"/>
              <a:t>Data</a:t>
            </a: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normAutofit/>
          </a:bodyPr>
          <a:lstStyle/>
          <a:p>
            <a:r>
              <a:rPr lang="en-US" dirty="0" smtClean="0"/>
              <a:t> </a:t>
            </a:r>
            <a:r>
              <a:rPr lang="en-US" dirty="0"/>
              <a:t>In order to accomplish this goal, the cities of each state with their latitudes and longitudes are required. The longitude and latitude of each locations in the state were computed manually as well as the cities of each state. From this data, I need to explore the venue category around these cities of Lagos and Abuja by utilizing Foursquare API. </a:t>
            </a:r>
          </a:p>
          <a:p>
            <a:r>
              <a:rPr lang="en-US" dirty="0"/>
              <a:t>Then I used the acquired location data to explore the venues from the Foursquare API. Using the "explore" option, I look for top 10 venue categories in 10 km radius for each city center and I get "Venue", "Venue Latitude", "Venue Longitude" and "Venue Category" columns. </a:t>
            </a:r>
            <a:endParaRPr lang="en-US" dirty="0"/>
          </a:p>
        </p:txBody>
      </p:sp>
    </p:spTree>
    <p:extLst>
      <p:ext uri="{BB962C8B-B14F-4D97-AF65-F5344CB8AC3E}">
        <p14:creationId xmlns:p14="http://schemas.microsoft.com/office/powerpoint/2010/main" val="2503772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smtClean="0"/>
              <a:t>Methodology</a:t>
            </a: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normAutofit fontScale="92500" lnSpcReduction="10000"/>
          </a:bodyPr>
          <a:lstStyle/>
          <a:p>
            <a:pPr>
              <a:lnSpc>
                <a:spcPct val="150000"/>
              </a:lnSpc>
            </a:pPr>
            <a:r>
              <a:rPr lang="en-US" dirty="0" smtClean="0"/>
              <a:t> </a:t>
            </a:r>
            <a:r>
              <a:rPr lang="en-US" dirty="0"/>
              <a:t>In this project we will direct our efforts on detecting the various kind of venue category in both states using the </a:t>
            </a:r>
            <a:r>
              <a:rPr lang="en-US" b="1" dirty="0"/>
              <a:t>Foursquare API </a:t>
            </a:r>
            <a:r>
              <a:rPr lang="en-US" dirty="0"/>
              <a:t>to get such information </a:t>
            </a:r>
          </a:p>
          <a:p>
            <a:pPr>
              <a:lnSpc>
                <a:spcPct val="150000"/>
              </a:lnSpc>
            </a:pPr>
            <a:r>
              <a:rPr lang="en-US" dirty="0"/>
              <a:t>The </a:t>
            </a:r>
            <a:r>
              <a:rPr lang="en-US" b="1" dirty="0"/>
              <a:t>Foursquare API </a:t>
            </a:r>
            <a:r>
              <a:rPr lang="en-US" dirty="0"/>
              <a:t>is used to retrieve all venues of each neighborhoods, then group by each neighborhoods and to count how many venues before filter top 10 most common venue types of each neighborhoods and then using the K Means clustering to cluster each venue Category </a:t>
            </a:r>
            <a:endParaRPr lang="en-US" dirty="0"/>
          </a:p>
        </p:txBody>
      </p:sp>
    </p:spTree>
    <p:extLst>
      <p:ext uri="{BB962C8B-B14F-4D97-AF65-F5344CB8AC3E}">
        <p14:creationId xmlns:p14="http://schemas.microsoft.com/office/powerpoint/2010/main" val="3743249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706315" y="0"/>
            <a:ext cx="10515600" cy="1325563"/>
          </a:xfrm>
        </p:spPr>
        <p:txBody>
          <a:bodyPr/>
          <a:lstStyle/>
          <a:p>
            <a:r>
              <a:rPr lang="en-US" b="1" dirty="0" smtClean="0"/>
              <a:t>Results and Discussions</a:t>
            </a:r>
            <a:endParaRPr lang="en-US" b="1" dirty="0"/>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a:xfrm>
            <a:off x="706315" y="1037492"/>
            <a:ext cx="10515600" cy="5398477"/>
          </a:xfrm>
        </p:spPr>
        <p:txBody>
          <a:bodyPr/>
          <a:lstStyle/>
          <a:p>
            <a:r>
              <a:rPr lang="en-US" alt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Lagos has more venues than Abuja (114 vs </a:t>
            </a:r>
            <a:r>
              <a:rPr lang="en-US" altLang="en-US"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45</a:t>
            </a:r>
            <a:r>
              <a:rPr lang="en-US" alt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US" altLang="en-US" sz="2000" dirty="0"/>
          </a:p>
        </p:txBody>
      </p:sp>
      <p:pic>
        <p:nvPicPr>
          <p:cNvPr id="1025" name="Picture 1" descr="ven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016" y="1635612"/>
            <a:ext cx="6875584" cy="444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583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706315" y="0"/>
            <a:ext cx="10515600" cy="773723"/>
          </a:xfrm>
        </p:spPr>
        <p:txBody>
          <a:bodyPr/>
          <a:lstStyle/>
          <a:p>
            <a:r>
              <a:rPr lang="en-US" b="1" dirty="0" smtClean="0"/>
              <a:t>Results and Discussions – Cont’d</a:t>
            </a:r>
            <a:endParaRPr lang="en-US" b="1" dirty="0"/>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a:xfrm>
            <a:off x="609600" y="773723"/>
            <a:ext cx="10515600" cy="5908431"/>
          </a:xfrm>
        </p:spPr>
        <p:txBody>
          <a:bodyPr>
            <a:normAutofit/>
          </a:bodyPr>
          <a:lstStyle/>
          <a:p>
            <a:pPr marL="0" lvl="0" indent="0" eaLnBrk="0" fontAlgn="base" hangingPunct="0">
              <a:lnSpc>
                <a:spcPct val="100000"/>
              </a:lnSpc>
              <a:spcBef>
                <a:spcPct val="0"/>
              </a:spcBef>
              <a:spcAft>
                <a:spcPct val="0"/>
              </a:spcAft>
              <a:buFontTx/>
              <a:buChar char="•"/>
            </a:pPr>
            <a:r>
              <a:rPr lang="en-US" altLang="en-US" sz="24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Victoria Island has the most venues in Lagos (24)</a:t>
            </a:r>
            <a:endParaRPr lang="en-US" altLang="en-US" sz="1800" dirty="0"/>
          </a:p>
        </p:txBody>
      </p:sp>
      <p:sp>
        <p:nvSpPr>
          <p:cNvPr id="4"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1" descr="Lagos ven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569" y="1529862"/>
            <a:ext cx="6743700" cy="5046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469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706315" y="0"/>
            <a:ext cx="10515600" cy="773723"/>
          </a:xfrm>
        </p:spPr>
        <p:txBody>
          <a:bodyPr/>
          <a:lstStyle/>
          <a:p>
            <a:r>
              <a:rPr lang="en-US" b="1" dirty="0" smtClean="0"/>
              <a:t>Results and Discussions – Cont’d</a:t>
            </a:r>
            <a:endParaRPr lang="en-US" b="1" dirty="0"/>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a:xfrm>
            <a:off x="609600" y="773723"/>
            <a:ext cx="10515600" cy="5398477"/>
          </a:xfrm>
        </p:spPr>
        <p:txBody>
          <a:bodyPr/>
          <a:lstStyle/>
          <a:p>
            <a:pPr marL="0" lvl="0" indent="0" eaLnBrk="0" fontAlgn="base" hangingPunct="0">
              <a:lnSpc>
                <a:spcPct val="100000"/>
              </a:lnSpc>
              <a:spcBef>
                <a:spcPct val="0"/>
              </a:spcBef>
              <a:spcAft>
                <a:spcPct val="0"/>
              </a:spcAft>
              <a:buFontTx/>
              <a:buChar char="•"/>
            </a:pPr>
            <a:r>
              <a:rPr lang="en-US" altLang="en-US" sz="20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Bwari and Nyanya has the most venues in Abuja</a:t>
            </a:r>
            <a:endParaRPr lang="en-US" altLang="en-US" sz="2000" dirty="0"/>
          </a:p>
        </p:txBody>
      </p:sp>
      <p:sp>
        <p:nvSpPr>
          <p:cNvPr id="4"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1" descr="abuja ven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369" y="1389184"/>
            <a:ext cx="8027377" cy="456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657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706315" y="0"/>
            <a:ext cx="10515600" cy="773723"/>
          </a:xfrm>
        </p:spPr>
        <p:txBody>
          <a:bodyPr/>
          <a:lstStyle/>
          <a:p>
            <a:r>
              <a:rPr lang="en-US" b="1" dirty="0" smtClean="0"/>
              <a:t>Results and Discussions – Cont’d</a:t>
            </a:r>
            <a:endParaRPr lang="en-US" b="1" dirty="0"/>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a:xfrm>
            <a:off x="609600" y="773723"/>
            <a:ext cx="10515600" cy="5398477"/>
          </a:xfrm>
        </p:spPr>
        <p:txBody>
          <a:bodyPr/>
          <a:lstStyle/>
          <a:p>
            <a:pPr marL="0" lvl="0" indent="0" eaLnBrk="0" fontAlgn="base" hangingPunct="0">
              <a:lnSpc>
                <a:spcPct val="100000"/>
              </a:lnSpc>
              <a:spcBef>
                <a:spcPct val="0"/>
              </a:spcBef>
              <a:spcAft>
                <a:spcPct val="0"/>
              </a:spcAft>
              <a:buFontTx/>
              <a:buChar char="•"/>
            </a:pPr>
            <a:r>
              <a:rPr lang="en-US" altLang="en-US" sz="20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Most common venues in Victoria Island are Pizza Place and Restaurant</a:t>
            </a:r>
            <a:endParaRPr lang="en-US" altLang="en-US" sz="4400" dirty="0">
              <a:latin typeface="Arial" panose="020B0604020202020204" pitchFamily="34" charset="0"/>
            </a:endParaRPr>
          </a:p>
        </p:txBody>
      </p:sp>
      <p:sp>
        <p:nvSpPr>
          <p:cNvPr id="4"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097" name="Picture 1" descr="victorial isl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1" y="1204546"/>
            <a:ext cx="6383214" cy="52109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477108" y="641545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94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481</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vt:lpstr>
      <vt:lpstr>Times New Roman</vt:lpstr>
      <vt:lpstr>Office Theme</vt:lpstr>
      <vt:lpstr>The Battle of Neighborhood (Abuja and Lagos)</vt:lpstr>
      <vt:lpstr>Introduction: Business Problem</vt:lpstr>
      <vt:lpstr>Introduction: Target Audience</vt:lpstr>
      <vt:lpstr>Data</vt:lpstr>
      <vt:lpstr>Methodology</vt:lpstr>
      <vt:lpstr>Results and Discussions</vt:lpstr>
      <vt:lpstr>Results and Discussions – Cont’d</vt:lpstr>
      <vt:lpstr>Results and Discussions – Cont’d</vt:lpstr>
      <vt:lpstr>Results and Discussions – Cont’d</vt:lpstr>
      <vt:lpstr>Results and Discussions – Cont’d</vt:lpstr>
      <vt:lpstr>Results and Discussions – 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stephenjoshua64@gmail.com</cp:lastModifiedBy>
  <cp:revision>7</cp:revision>
  <dcterms:created xsi:type="dcterms:W3CDTF">2018-12-27T16:20:20Z</dcterms:created>
  <dcterms:modified xsi:type="dcterms:W3CDTF">2020-04-07T15:49:51Z</dcterms:modified>
</cp:coreProperties>
</file>