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94" r:id="rId4"/>
    <p:sldId id="295" r:id="rId5"/>
    <p:sldId id="297" r:id="rId6"/>
    <p:sldId id="296" r:id="rId7"/>
    <p:sldId id="298" r:id="rId8"/>
    <p:sldId id="299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32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492E2-FC93-4DF1-ACB8-D24496866ED3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E1B4-10C6-47BC-9B51-F401360C5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67A3-1391-42B3-8431-7B2BFDF8FB0B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AC27-4FFB-4364-BD9B-8199374C2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25CE-8C0D-453D-9720-BF1B7258F45B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 sz="2400" b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11A11B05-7216-4D83-9CE2-8DC9AAB7B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25CE-8C0D-453D-9720-BF1B7258F45B}" type="datetime1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 sz="2400" b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fld id="{11A11B05-7216-4D83-9CE2-8DC9AAB7BE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5000">
              <a:schemeClr val="bg2"/>
            </a:gs>
            <a:gs pos="80000">
              <a:schemeClr val="accent1">
                <a:tint val="23500"/>
                <a:satMod val="1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67A3-1391-42B3-8431-7B2BFDF8FB0B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AC27-4FFB-4364-BD9B-8199374C2A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video" Target="file:///C:\Users\Jod\Documents\MATLAB\vid0_theta.avi" TargetMode="External"/><Relationship Id="rId7" Type="http://schemas.openxmlformats.org/officeDocument/2006/relationships/image" Target="../media/image11.png"/><Relationship Id="rId2" Type="http://schemas.openxmlformats.org/officeDocument/2006/relationships/video" Target="file:///C:\Users\Jod\Documents\MATLAB\vid0_press.avi" TargetMode="External"/><Relationship Id="rId1" Type="http://schemas.openxmlformats.org/officeDocument/2006/relationships/video" Target="file:///C:\Users\Jod\Documents\MATLAB\vid0.avi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Jod\Documents\MATLAB\vid1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22860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CEE263: Numerical Weather Prediction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5715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Jan </a:t>
            </a:r>
            <a:r>
              <a:rPr lang="en-US" dirty="0" err="1" smtClean="0">
                <a:latin typeface="Cambria" pitchFamily="18" charset="0"/>
              </a:rPr>
              <a:t>Stepinski</a:t>
            </a:r>
            <a:endParaRPr lang="en-US" dirty="0" smtClean="0">
              <a:latin typeface="Cambria" pitchFamily="18" charset="0"/>
            </a:endParaRPr>
          </a:p>
          <a:p>
            <a:pPr algn="ctr"/>
            <a:r>
              <a:rPr lang="en-US" dirty="0" smtClean="0">
                <a:latin typeface="Cambria" pitchFamily="18" charset="0"/>
              </a:rPr>
              <a:t>June 8, </a:t>
            </a:r>
            <a:r>
              <a:rPr lang="en-US" dirty="0" smtClean="0">
                <a:latin typeface="Cambria" pitchFamily="18" charset="0"/>
              </a:rPr>
              <a:t>2015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The Grid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851" y="685800"/>
            <a:ext cx="77342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39624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Font typeface="Arial" pitchFamily="34" charset="0"/>
              <a:buChar char="•"/>
            </a:pPr>
            <a:r>
              <a:rPr lang="en-US" dirty="0" smtClean="0"/>
              <a:t>Single physical grid vs. multiple numerical grids</a:t>
            </a:r>
          </a:p>
          <a:p>
            <a:pPr marL="914400" lvl="1" indent="-342900"/>
            <a:r>
              <a:rPr lang="en-US" dirty="0" smtClean="0"/>
              <a:t>	Nodes at which solutions are evaluated coincide either with the edges or centers of cells on the physical grid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 smtClean="0"/>
              <a:t>Global variables are instantaneous; they are entirely reevaluated with each </a:t>
            </a:r>
            <a:r>
              <a:rPr lang="en-US" dirty="0" err="1" smtClean="0"/>
              <a:t>Matsuno</a:t>
            </a:r>
            <a:r>
              <a:rPr lang="en-US" dirty="0" smtClean="0"/>
              <a:t> step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dirty="0" smtClean="0"/>
              <a:t>System variables propagate over time; a new value depends on one or more previous instances</a:t>
            </a:r>
            <a:endParaRPr lang="en-US" dirty="0" smtClean="0"/>
          </a:p>
          <a:p>
            <a:pPr lvl="2" indent="-342900"/>
            <a:r>
              <a:rPr lang="en-US" dirty="0" smtClean="0"/>
              <a:t>	Variable name = base property + flavor suffix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914400"/>
            <a:ext cx="7875446" cy="473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872937"/>
            <a:ext cx="4191000" cy="6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Cambria" pitchFamily="18" charset="0"/>
              </a:rPr>
              <a:t>Matsuno</a:t>
            </a:r>
            <a:r>
              <a:rPr lang="en-US" sz="2400" dirty="0" smtClean="0">
                <a:latin typeface="Cambria" pitchFamily="18" charset="0"/>
              </a:rPr>
              <a:t> Scheme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914400"/>
            <a:ext cx="3157538" cy="68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14800" y="1981200"/>
            <a:ext cx="838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3962400"/>
            <a:ext cx="8382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0800" y="1981200"/>
            <a:ext cx="6858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3962400"/>
            <a:ext cx="6858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6858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3962400"/>
            <a:ext cx="762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1981200"/>
            <a:ext cx="7620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3962400"/>
            <a:ext cx="685800" cy="1524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150732"/>
            <a:ext cx="5105400" cy="182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847850"/>
            <a:ext cx="1638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Neumann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048000"/>
            <a:ext cx="3581400" cy="204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257800"/>
            <a:ext cx="445062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1447800" y="51816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47800" y="29718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Flat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4" name="vid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466357" y="1600200"/>
            <a:ext cx="4144243" cy="3676087"/>
          </a:xfrm>
          <a:prstGeom prst="rect">
            <a:avLst/>
          </a:prstGeom>
        </p:spPr>
      </p:pic>
      <p:pic>
        <p:nvPicPr>
          <p:cNvPr id="5" name="vid0_press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685800" y="990600"/>
            <a:ext cx="2743200" cy="2433314"/>
          </a:xfrm>
          <a:prstGeom prst="rect">
            <a:avLst/>
          </a:prstGeom>
        </p:spPr>
      </p:pic>
      <p:pic>
        <p:nvPicPr>
          <p:cNvPr id="6" name="vid0_theta.avi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685800" y="3581400"/>
            <a:ext cx="2748934" cy="2438400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914400"/>
            <a:ext cx="6230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4386" y="3429000"/>
            <a:ext cx="649014" cy="268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numSld="999">
                <p:cTn id="19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numSld="999">
                <p:cTn id="2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56"/>
          <a:stretch>
            <a:fillRect/>
          </a:stretch>
        </p:blipFill>
        <p:spPr bwMode="auto">
          <a:xfrm>
            <a:off x="609600" y="1295400"/>
            <a:ext cx="5486400" cy="38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Temporal Accuracy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143000"/>
            <a:ext cx="251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Run model at h = 0.5, 1.0, and 2.0 sec for 2 hours, recording properties at specific times.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Treat simulation with h = 0.5 as closest approximation of truth, and compute L2 error between it and the other simulations  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Compute ratio between L2 errors</a:t>
            </a:r>
          </a:p>
          <a:p>
            <a:pPr marL="342900" indent="-228600">
              <a:buFont typeface="Arial" pitchFamily="34" charset="0"/>
              <a:buChar char="•"/>
            </a:pPr>
            <a:r>
              <a:rPr lang="en-US" dirty="0" smtClean="0"/>
              <a:t>Verify </a:t>
            </a:r>
            <a:r>
              <a:rPr lang="en-US" dirty="0" err="1" smtClean="0"/>
              <a:t>Matsuno</a:t>
            </a:r>
            <a:r>
              <a:rPr lang="en-US" dirty="0" smtClean="0"/>
              <a:t> is accurate of order 1 in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Yosemite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990600"/>
            <a:ext cx="7239000" cy="529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Yosemite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4" name="vid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76400" y="990600"/>
            <a:ext cx="5562600" cy="4934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7200"/>
            <a:ext cx="8305800" cy="5943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24135"/>
            <a:ext cx="3352800" cy="4616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rgbClr val="FFFFCC"/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itchFamily="18" charset="0"/>
              </a:rPr>
              <a:t>Yosemite</a:t>
            </a:r>
            <a:endParaRPr lang="en-US" dirty="0" smtClean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316"/>
          <a:stretch>
            <a:fillRect/>
          </a:stretch>
        </p:blipFill>
        <p:spPr bwMode="auto">
          <a:xfrm>
            <a:off x="381000" y="1752600"/>
            <a:ext cx="396579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51283" y="1752600"/>
            <a:ext cx="40593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990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pressure gradient to replicate low pressure over mountains…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8768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…but the gradient was too small relative to the topography to produce any noticeable changes in the simulation.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118</Words>
  <Application>Microsoft Office PowerPoint</Application>
  <PresentationFormat>On-screen Show (4:3)</PresentationFormat>
  <Paragraphs>22</Paragraphs>
  <Slides>9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Stepinski</dc:creator>
  <cp:lastModifiedBy>Jan Stepinski</cp:lastModifiedBy>
  <cp:revision>221</cp:revision>
  <dcterms:created xsi:type="dcterms:W3CDTF">2014-11-12T05:20:57Z</dcterms:created>
  <dcterms:modified xsi:type="dcterms:W3CDTF">2015-06-09T01:03:11Z</dcterms:modified>
</cp:coreProperties>
</file>