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94" r:id="rId3"/>
    <p:sldId id="295" r:id="rId4"/>
    <p:sldId id="29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D1D"/>
    <a:srgbClr val="32323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138" y="22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B492E2-FC93-4DF1-ACB8-D24496866ED3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DE1B4-10C6-47BC-9B51-F401360C50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67A3-1391-42B3-8431-7B2BFDF8FB0B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AC27-4FFB-4364-BD9B-8199374C2A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25CE-8C0D-453D-9720-BF1B7258F45B}" type="datetime1">
              <a:rPr lang="en-US" smtClean="0"/>
              <a:pPr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2133600" cy="365125"/>
          </a:xfrm>
        </p:spPr>
        <p:txBody>
          <a:bodyPr/>
          <a:lstStyle>
            <a:lvl1pPr>
              <a:defRPr sz="2400" b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fld id="{11A11B05-7216-4D83-9CE2-8DC9AAB7BE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15000">
              <a:schemeClr val="bg2"/>
            </a:gs>
            <a:gs pos="80000">
              <a:schemeClr val="accent1">
                <a:tint val="23500"/>
                <a:satMod val="160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967A3-1391-42B3-8431-7B2BFDF8FB0B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BAC27-4FFB-4364-BD9B-8199374C2A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100" y="457200"/>
            <a:ext cx="8305800" cy="59436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95600" y="224135"/>
            <a:ext cx="3352800" cy="46166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/>
              </a:gs>
              <a:gs pos="100000">
                <a:srgbClr val="FFFFCC"/>
              </a:gs>
            </a:gsLst>
            <a:lin ang="16200000" scaled="1"/>
            <a:tileRect/>
          </a:gra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mbria" pitchFamily="18" charset="0"/>
              </a:rPr>
              <a:t>The Grid</a:t>
            </a:r>
            <a:endParaRPr lang="en-US" dirty="0" smtClean="0">
              <a:latin typeface="Cambria" pitchFamily="18" charset="0"/>
            </a:endParaRPr>
          </a:p>
        </p:txBody>
      </p:sp>
      <p:pic>
        <p:nvPicPr>
          <p:cNvPr id="16" name="Picture 15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4851" y="685800"/>
            <a:ext cx="773429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990600" y="3962400"/>
            <a:ext cx="716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42900">
              <a:buFont typeface="Arial" pitchFamily="34" charset="0"/>
              <a:buChar char="•"/>
            </a:pPr>
            <a:r>
              <a:rPr lang="en-US" dirty="0" smtClean="0"/>
              <a:t>Single physical grid vs. multiple numerical grids</a:t>
            </a:r>
          </a:p>
          <a:p>
            <a:pPr marL="914400" lvl="1" indent="-342900"/>
            <a:r>
              <a:rPr lang="en-US" dirty="0" smtClean="0"/>
              <a:t>	Nodes at which solutions are evaluated coincide either with the edges or centers of cells on the physical grid</a:t>
            </a:r>
          </a:p>
          <a:p>
            <a:pPr lvl="1" indent="-342900">
              <a:buFont typeface="Arial" pitchFamily="34" charset="0"/>
              <a:buChar char="•"/>
            </a:pPr>
            <a:r>
              <a:rPr lang="en-US" dirty="0" smtClean="0"/>
              <a:t>Global variables are instantaneous; they are entirely reevaluated with each </a:t>
            </a:r>
            <a:r>
              <a:rPr lang="en-US" dirty="0" err="1" smtClean="0"/>
              <a:t>Matsuno</a:t>
            </a:r>
            <a:r>
              <a:rPr lang="en-US" dirty="0" smtClean="0"/>
              <a:t> step</a:t>
            </a:r>
          </a:p>
          <a:p>
            <a:pPr lvl="1" indent="-342900">
              <a:buFont typeface="Arial" pitchFamily="34" charset="0"/>
              <a:buChar char="•"/>
            </a:pPr>
            <a:r>
              <a:rPr lang="en-US" dirty="0" smtClean="0"/>
              <a:t>System variables propagate over time; a new value depends on one or more previous instances</a:t>
            </a:r>
          </a:p>
          <a:p>
            <a:pPr lvl="2" indent="-342900"/>
            <a:r>
              <a:rPr lang="en-US" dirty="0" smtClean="0"/>
              <a:t>	Variable name = base property + flavor suffix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914400"/>
            <a:ext cx="7875446" cy="4738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419100" y="457200"/>
            <a:ext cx="8305800" cy="59436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24400" y="2872937"/>
            <a:ext cx="4191000" cy="63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895600" y="224135"/>
            <a:ext cx="3352800" cy="46166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/>
              </a:gs>
              <a:gs pos="100000">
                <a:srgbClr val="FFFFCC"/>
              </a:gs>
            </a:gsLst>
            <a:lin ang="16200000" scaled="1"/>
            <a:tileRect/>
          </a:gra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Cambria" pitchFamily="18" charset="0"/>
              </a:rPr>
              <a:t>Matsuno</a:t>
            </a:r>
            <a:r>
              <a:rPr lang="en-US" sz="2400" dirty="0" smtClean="0">
                <a:latin typeface="Cambria" pitchFamily="18" charset="0"/>
              </a:rPr>
              <a:t> Scheme</a:t>
            </a:r>
            <a:endParaRPr lang="en-US" dirty="0" smtClean="0">
              <a:latin typeface="Cambria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0" y="914400"/>
            <a:ext cx="3157538" cy="680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4114800" y="1981200"/>
            <a:ext cx="838200" cy="152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67200" y="3962400"/>
            <a:ext cx="838200" cy="152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90800" y="1981200"/>
            <a:ext cx="685800" cy="152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667000" y="3962400"/>
            <a:ext cx="685800" cy="152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352800" y="1981200"/>
            <a:ext cx="685800" cy="15240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429000" y="3962400"/>
            <a:ext cx="762000" cy="15240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29200" y="1981200"/>
            <a:ext cx="762000" cy="15240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181600" y="3962400"/>
            <a:ext cx="685800" cy="15240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43200" y="1150732"/>
            <a:ext cx="5105400" cy="1821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0" y="1847850"/>
            <a:ext cx="16383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19100" y="457200"/>
            <a:ext cx="8305800" cy="59436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00" y="224135"/>
            <a:ext cx="3352800" cy="46166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/>
              </a:gs>
              <a:gs pos="100000">
                <a:srgbClr val="FFFFCC"/>
              </a:gs>
            </a:gsLst>
            <a:lin ang="16200000" scaled="1"/>
            <a:tileRect/>
          </a:gra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mbria" pitchFamily="18" charset="0"/>
              </a:rPr>
              <a:t>Neumann</a:t>
            </a:r>
            <a:endParaRPr lang="en-US" dirty="0" smtClean="0">
              <a:latin typeface="Cambria" pitchFamily="18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19400" y="3048000"/>
            <a:ext cx="3581400" cy="2044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4600" y="5257800"/>
            <a:ext cx="4450624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/>
          <p:nvPr/>
        </p:nvCxnSpPr>
        <p:spPr>
          <a:xfrm>
            <a:off x="1447800" y="5181600"/>
            <a:ext cx="617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447800" y="2971800"/>
            <a:ext cx="617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556"/>
          <a:stretch>
            <a:fillRect/>
          </a:stretch>
        </p:blipFill>
        <p:spPr bwMode="auto">
          <a:xfrm>
            <a:off x="609600" y="1295400"/>
            <a:ext cx="5486400" cy="3880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419100" y="457200"/>
            <a:ext cx="8305800" cy="59436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95600" y="224135"/>
            <a:ext cx="3352800" cy="46166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/>
              </a:gs>
              <a:gs pos="100000">
                <a:srgbClr val="FFFFCC"/>
              </a:gs>
            </a:gsLst>
            <a:lin ang="16200000" scaled="1"/>
            <a:tileRect/>
          </a:gra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mbria" pitchFamily="18" charset="0"/>
              </a:rPr>
              <a:t>Temporal Accuracy</a:t>
            </a:r>
            <a:endParaRPr lang="en-US" dirty="0" smtClean="0">
              <a:latin typeface="Cambr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19800" y="1143000"/>
            <a:ext cx="2514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28600">
              <a:buFont typeface="Arial" pitchFamily="34" charset="0"/>
              <a:buChar char="•"/>
            </a:pPr>
            <a:r>
              <a:rPr lang="en-US" dirty="0" smtClean="0"/>
              <a:t>Run model at h = 0.5, 1.0, and 2.0 sec for 2 hours, recording properties at specific times.</a:t>
            </a:r>
          </a:p>
          <a:p>
            <a:pPr marL="342900" indent="-228600">
              <a:buFont typeface="Arial" pitchFamily="34" charset="0"/>
              <a:buChar char="•"/>
            </a:pPr>
            <a:r>
              <a:rPr lang="en-US" dirty="0" smtClean="0"/>
              <a:t>Treat simulation with h = 0.5 as closest approximation of truth, and compute L2 error between it and the other simulations  </a:t>
            </a:r>
          </a:p>
          <a:p>
            <a:pPr marL="342900" indent="-228600">
              <a:buFont typeface="Arial" pitchFamily="34" charset="0"/>
              <a:buChar char="•"/>
            </a:pPr>
            <a:r>
              <a:rPr lang="en-US" dirty="0" smtClean="0"/>
              <a:t>Compute ratio between L2 errors</a:t>
            </a:r>
          </a:p>
          <a:p>
            <a:pPr marL="342900" indent="-228600">
              <a:buFont typeface="Arial" pitchFamily="34" charset="0"/>
              <a:buChar char="•"/>
            </a:pPr>
            <a:r>
              <a:rPr lang="en-US" dirty="0" smtClean="0"/>
              <a:t>Verify </a:t>
            </a:r>
            <a:r>
              <a:rPr lang="en-US" dirty="0" err="1" smtClean="0"/>
              <a:t>Matsuno</a:t>
            </a:r>
            <a:r>
              <a:rPr lang="en-US" dirty="0" smtClean="0"/>
              <a:t> is accurate of order 1 in 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3969</TotalTime>
  <Words>73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 Stepinski</dc:creator>
  <cp:lastModifiedBy>Jan Stepinski</cp:lastModifiedBy>
  <cp:revision>222</cp:revision>
  <dcterms:created xsi:type="dcterms:W3CDTF">2014-11-12T05:20:57Z</dcterms:created>
  <dcterms:modified xsi:type="dcterms:W3CDTF">2017-05-19T08:18:41Z</dcterms:modified>
</cp:coreProperties>
</file>