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23"/>
  </p:notesMasterIdLst>
  <p:handoutMasterIdLst>
    <p:handoutMasterId r:id="rId24"/>
  </p:handoutMasterIdLst>
  <p:sldIdLst>
    <p:sldId id="257" r:id="rId2"/>
    <p:sldId id="279" r:id="rId3"/>
    <p:sldId id="272" r:id="rId4"/>
    <p:sldId id="280" r:id="rId5"/>
    <p:sldId id="281" r:id="rId6"/>
    <p:sldId id="282" r:id="rId7"/>
    <p:sldId id="283" r:id="rId8"/>
    <p:sldId id="284" r:id="rId9"/>
    <p:sldId id="285" r:id="rId10"/>
    <p:sldId id="286" r:id="rId11"/>
    <p:sldId id="287" r:id="rId12"/>
    <p:sldId id="288" r:id="rId13"/>
    <p:sldId id="289" r:id="rId14"/>
    <p:sldId id="290" r:id="rId15"/>
    <p:sldId id="275" r:id="rId16"/>
    <p:sldId id="276" r:id="rId17"/>
    <p:sldId id="277" r:id="rId18"/>
    <p:sldId id="278" r:id="rId19"/>
    <p:sldId id="291" r:id="rId20"/>
    <p:sldId id="292" r:id="rId21"/>
    <p:sldId id="293" r:id="rId2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12">
          <p15:clr>
            <a:srgbClr val="A4A3A4"/>
          </p15:clr>
        </p15:guide>
        <p15:guide id="2" pos="3696">
          <p15:clr>
            <a:srgbClr val="A4A3A4"/>
          </p15:clr>
        </p15:guide>
      </p15:sldGuideLst>
    </p:ext>
    <p:ext uri="{2D200454-40CA-4A62-9FC3-DE9A4176ACB9}">
      <p15:notesGuideLst xmlns:p15="http://schemas.microsoft.com/office/powerpoint/2012/main">
        <p15:guide id="1" orient="horz" pos="1787">
          <p15:clr>
            <a:srgbClr val="A4A3A4"/>
          </p15:clr>
        </p15:guide>
        <p15:guide id="2" pos="2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0" autoAdjust="0"/>
    <p:restoredTop sz="64778" autoAdjust="0"/>
  </p:normalViewPr>
  <p:slideViewPr>
    <p:cSldViewPr>
      <p:cViewPr varScale="1">
        <p:scale>
          <a:sx n="74" d="100"/>
          <a:sy n="74" d="100"/>
        </p:scale>
        <p:origin x="2466" y="66"/>
      </p:cViewPr>
      <p:guideLst>
        <p:guide orient="horz" pos="912"/>
        <p:guide pos="36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3696" y="-72"/>
      </p:cViewPr>
      <p:guideLst>
        <p:guide orient="horz" pos="1787"/>
        <p:guide pos="24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034"/>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034"/>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833F283-0007-423C-AEEA-C445A829A1A9}" type="datetimeFigureOut">
              <a:rPr lang="en-US"/>
              <a:pPr>
                <a:defRPr/>
              </a:pPr>
              <a:t>1/11/2017</a:t>
            </a:fld>
            <a:endParaRPr lang="en-US"/>
          </a:p>
        </p:txBody>
      </p:sp>
      <p:sp>
        <p:nvSpPr>
          <p:cNvPr id="4" name="Footer Placeholder 3"/>
          <p:cNvSpPr>
            <a:spLocks noGrp="1"/>
          </p:cNvSpPr>
          <p:nvPr>
            <p:ph type="ftr" sz="quarter" idx="2"/>
          </p:nvPr>
        </p:nvSpPr>
        <p:spPr>
          <a:xfrm>
            <a:off x="0" y="8829221"/>
            <a:ext cx="3037840" cy="465606"/>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221"/>
            <a:ext cx="3037840" cy="465606"/>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53D81A6-2704-4D80-9DF4-D84E883CFF8B}" type="slidenum">
              <a:rPr lang="en-US"/>
              <a:pPr>
                <a:defRPr/>
              </a:pPr>
              <a:t>‹#›</a:t>
            </a:fld>
            <a:endParaRPr lang="en-US"/>
          </a:p>
        </p:txBody>
      </p:sp>
    </p:spTree>
    <p:extLst>
      <p:ext uri="{BB962C8B-B14F-4D97-AF65-F5344CB8AC3E}">
        <p14:creationId xmlns:p14="http://schemas.microsoft.com/office/powerpoint/2010/main" val="1399407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74813" y="42863"/>
            <a:ext cx="3565525" cy="267493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269381" y="2749596"/>
            <a:ext cx="6698827" cy="6535794"/>
          </a:xfrm>
          <a:prstGeom prst="rect">
            <a:avLst/>
          </a:prstGeom>
        </p:spPr>
        <p:txBody>
          <a:bodyPr vert="horz" lIns="91440" tIns="45720" rIns="91440" bIns="45720" rtlCol="0">
            <a:normAutofit/>
          </a:bodyPr>
          <a:lstStyle/>
          <a:p>
            <a:pPr lvl="0"/>
            <a:r>
              <a:rPr lang="en-US" noProof="0" dirty="0" smtClean="0"/>
              <a:t>  Click to edit Master text styles</a:t>
            </a:r>
          </a:p>
          <a:p>
            <a:pPr lvl="1"/>
            <a:r>
              <a:rPr lang="en-US" noProof="0" dirty="0" smtClean="0"/>
              <a:t>  Second level</a:t>
            </a:r>
          </a:p>
          <a:p>
            <a:pPr lvl="2"/>
            <a:r>
              <a:rPr lang="en-US" noProof="0" dirty="0" smtClean="0"/>
              <a:t>  Third level</a:t>
            </a:r>
          </a:p>
          <a:p>
            <a:pPr lvl="3"/>
            <a:r>
              <a:rPr lang="en-US" noProof="0" dirty="0" smtClean="0"/>
              <a:t>  Fourth level</a:t>
            </a:r>
          </a:p>
          <a:p>
            <a:pPr lvl="4"/>
            <a:r>
              <a:rPr lang="en-US" noProof="0" dirty="0" smtClean="0"/>
              <a:t>  Fifth level</a:t>
            </a:r>
            <a:endParaRPr lang="en-US" noProof="0" dirty="0"/>
          </a:p>
        </p:txBody>
      </p:sp>
      <p:sp>
        <p:nvSpPr>
          <p:cNvPr id="7" name="Slide Number Placeholder 6"/>
          <p:cNvSpPr>
            <a:spLocks noGrp="1"/>
          </p:cNvSpPr>
          <p:nvPr>
            <p:ph type="sldNum" sz="quarter" idx="5"/>
          </p:nvPr>
        </p:nvSpPr>
        <p:spPr>
          <a:xfrm>
            <a:off x="6369403" y="103818"/>
            <a:ext cx="465737" cy="306735"/>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551E479-A147-49EA-9ABC-016169D4E660}" type="slidenum">
              <a:rPr lang="en-US"/>
              <a:pPr>
                <a:defRPr/>
              </a:pPr>
              <a:t>‹#›</a:t>
            </a:fld>
            <a:endParaRPr lang="en-US" dirty="0"/>
          </a:p>
        </p:txBody>
      </p:sp>
    </p:spTree>
    <p:extLst>
      <p:ext uri="{BB962C8B-B14F-4D97-AF65-F5344CB8AC3E}">
        <p14:creationId xmlns:p14="http://schemas.microsoft.com/office/powerpoint/2010/main" val="2077293368"/>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ts val="0"/>
      </a:spcAft>
      <a:buSzPct val="90000"/>
      <a:buFont typeface="Courier New" pitchFamily="49" charset="0"/>
      <a:buChar char="o"/>
      <a:defRPr sz="1800" kern="1200">
        <a:solidFill>
          <a:schemeClr val="tx1"/>
        </a:solidFill>
        <a:latin typeface="+mn-lt"/>
        <a:ea typeface="+mn-ea"/>
        <a:cs typeface="+mn-cs"/>
      </a:defRPr>
    </a:lvl1pPr>
    <a:lvl2pPr marL="285750" algn="l" rtl="0" eaLnBrk="0" fontAlgn="base" hangingPunct="0">
      <a:spcBef>
        <a:spcPts val="0"/>
      </a:spcBef>
      <a:spcAft>
        <a:spcPts val="0"/>
      </a:spcAft>
      <a:buSzPct val="90000"/>
      <a:buFont typeface="Courier New" pitchFamily="49" charset="0"/>
      <a:buChar char="o"/>
      <a:defRPr sz="1800" kern="1200">
        <a:solidFill>
          <a:schemeClr val="tx1"/>
        </a:solidFill>
        <a:latin typeface="+mn-lt"/>
        <a:ea typeface="+mn-ea"/>
        <a:cs typeface="+mn-cs"/>
      </a:defRPr>
    </a:lvl2pPr>
    <a:lvl3pPr marL="461963" algn="l" rtl="0" eaLnBrk="0" fontAlgn="base" hangingPunct="0">
      <a:spcBef>
        <a:spcPts val="0"/>
      </a:spcBef>
      <a:spcAft>
        <a:spcPts val="0"/>
      </a:spcAft>
      <a:buSzPct val="90000"/>
      <a:buFont typeface="Courier New" pitchFamily="49" charset="0"/>
      <a:buChar char="o"/>
      <a:defRPr sz="1800" kern="1200">
        <a:solidFill>
          <a:schemeClr val="tx1"/>
        </a:solidFill>
        <a:latin typeface="+mn-lt"/>
        <a:ea typeface="+mn-ea"/>
        <a:cs typeface="+mn-cs"/>
      </a:defRPr>
    </a:lvl3pPr>
    <a:lvl4pPr marL="687388" algn="l" rtl="0" eaLnBrk="0" fontAlgn="base" hangingPunct="0">
      <a:spcBef>
        <a:spcPts val="0"/>
      </a:spcBef>
      <a:spcAft>
        <a:spcPts val="0"/>
      </a:spcAft>
      <a:buSzPct val="90000"/>
      <a:buFont typeface="Courier New" pitchFamily="49" charset="0"/>
      <a:buChar char="o"/>
      <a:defRPr sz="1800" kern="1200">
        <a:solidFill>
          <a:schemeClr val="tx1"/>
        </a:solidFill>
        <a:latin typeface="+mn-lt"/>
        <a:ea typeface="+mn-ea"/>
        <a:cs typeface="+mn-cs"/>
      </a:defRPr>
    </a:lvl4pPr>
    <a:lvl5pPr marL="914400" algn="l" rtl="0" eaLnBrk="0" fontAlgn="base" hangingPunct="0">
      <a:spcBef>
        <a:spcPts val="0"/>
      </a:spcBef>
      <a:spcAft>
        <a:spcPts val="0"/>
      </a:spcAft>
      <a:buSzPct val="90000"/>
      <a:buFont typeface="Courier New" pitchFamily="49" charset="0"/>
      <a:buChar char="o"/>
      <a:defRPr sz="1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nti.org/treaties-and-regimes/missile-technology-control-regime-mtcr/" TargetMode="External"/><Relationship Id="rId7" Type="http://schemas.openxmlformats.org/officeDocument/2006/relationships/hyperlink" Target="http://tutorials.nti.org/glossary/?term=New%20START"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tutorials.nti.org/glossary/?term=Intermediate-Range%20Nuclear%20Forces%20(INF)%20Treaty" TargetMode="External"/><Relationship Id="rId5" Type="http://schemas.openxmlformats.org/officeDocument/2006/relationships/hyperlink" Target="http://www.nti.org/treaties-and-regimes/proliferation-security-initiative-psi/" TargetMode="External"/><Relationship Id="rId4" Type="http://schemas.openxmlformats.org/officeDocument/2006/relationships/hyperlink" Target="http://www.nti.org/treaties-and-regimes/hague-code-conduct-against-ballistic-missile-proliferation-hcoc/"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xfrm>
            <a:off x="1719263" y="42863"/>
            <a:ext cx="3549650" cy="2662237"/>
          </a:xfrm>
          <a:noFill/>
          <a:ln>
            <a:solidFill>
              <a:srgbClr val="000000"/>
            </a:solidFill>
            <a:miter lim="800000"/>
            <a:headEnd/>
            <a:tailEnd/>
          </a:ln>
        </p:spPr>
      </p:sp>
      <p:sp>
        <p:nvSpPr>
          <p:cNvPr id="6148" name="Slide Number Placeholder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C6893F8-63C6-4D02-8CAF-101D7A56B7CA}" type="slidenum">
              <a:rPr lang="en-US" smtClean="0"/>
              <a:pPr fontAlgn="base">
                <a:spcBef>
                  <a:spcPct val="0"/>
                </a:spcBef>
                <a:spcAft>
                  <a:spcPct val="0"/>
                </a:spcAft>
                <a:defRPr/>
              </a:pPr>
              <a:t>0</a:t>
            </a:fld>
            <a:endParaRPr lang="en-US" smtClean="0"/>
          </a:p>
        </p:txBody>
      </p:sp>
      <p:sp>
        <p:nvSpPr>
          <p:cNvPr id="4" name="Notes Placeholder 3"/>
          <p:cNvSpPr>
            <a:spLocks noGrp="1"/>
          </p:cNvSpPr>
          <p:nvPr>
            <p:ph type="body" idx="1"/>
          </p:nvPr>
        </p:nvSpPr>
        <p:spPr/>
        <p:txBody>
          <a:bodyPr/>
          <a:lstStyle/>
          <a:p>
            <a:pPr eaLnBrk="0" hangingPunct="0">
              <a:spcBef>
                <a:spcPts val="400"/>
              </a:spcBef>
              <a:spcAft>
                <a:spcPts val="400"/>
              </a:spcAft>
              <a:buSzPct val="90000"/>
              <a:buFont typeface="Courier New" pitchFamily="49" charset="0"/>
              <a:buChar char="o"/>
              <a:defRPr/>
            </a:pPr>
            <a:r>
              <a:rPr lang="en-US" dirty="0" smtClean="0"/>
              <a:t> Welcome to the penultimate block of instruction on nuclear proliferation.</a:t>
            </a:r>
          </a:p>
          <a:p>
            <a:pPr eaLnBrk="0" hangingPunct="0">
              <a:spcBef>
                <a:spcPts val="400"/>
              </a:spcBef>
              <a:spcAft>
                <a:spcPts val="400"/>
              </a:spcAft>
              <a:buSzPct val="90000"/>
              <a:buFont typeface="Courier New" pitchFamily="49" charset="0"/>
              <a:buChar char="o"/>
              <a:defRPr/>
            </a:pPr>
            <a:r>
              <a:rPr lang="en-US" dirty="0" smtClean="0"/>
              <a:t> http://tutorials.nti.org/delivery-system/introduction/</a:t>
            </a:r>
            <a:endParaRPr lang="en-US" dirty="0"/>
          </a:p>
        </p:txBody>
      </p:sp>
    </p:spTree>
    <p:extLst>
      <p:ext uri="{BB962C8B-B14F-4D97-AF65-F5344CB8AC3E}">
        <p14:creationId xmlns:p14="http://schemas.microsoft.com/office/powerpoint/2010/main" val="401389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51E479-A147-49EA-9ABC-016169D4E660}" type="slidenum">
              <a:rPr lang="en-US" smtClean="0"/>
              <a:pPr>
                <a:defRPr/>
              </a:pPr>
              <a:t>9</a:t>
            </a:fld>
            <a:endParaRPr lang="en-US" dirty="0"/>
          </a:p>
        </p:txBody>
      </p:sp>
    </p:spTree>
    <p:extLst>
      <p:ext uri="{BB962C8B-B14F-4D97-AF65-F5344CB8AC3E}">
        <p14:creationId xmlns:p14="http://schemas.microsoft.com/office/powerpoint/2010/main" val="174898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effectLst/>
              </a:rPr>
              <a:t> North Korea reverse-engineered the Scud missile, making a number of changes to improve its accuracy and extend its range. </a:t>
            </a:r>
          </a:p>
          <a:p>
            <a:r>
              <a:rPr lang="en-US" dirty="0" smtClean="0">
                <a:effectLst/>
              </a:rPr>
              <a:t> North Korea tested an improved Scud-B in 1983, followed by a longer-range Scud-C in 1986. </a:t>
            </a:r>
          </a:p>
          <a:p>
            <a:r>
              <a:rPr lang="en-US" dirty="0" smtClean="0">
                <a:effectLst/>
              </a:rPr>
              <a:t> North Korea maximized the potential of the Scud-based missile in the form of the 1,000 km-range </a:t>
            </a:r>
            <a:r>
              <a:rPr lang="en-US" dirty="0" err="1" smtClean="0">
                <a:effectLst/>
              </a:rPr>
              <a:t>Nodong</a:t>
            </a:r>
            <a:r>
              <a:rPr lang="en-US" dirty="0" smtClean="0">
                <a:effectLst/>
              </a:rPr>
              <a:t> missile, which it successfully flight tested in May 1993. </a:t>
            </a:r>
          </a:p>
          <a:p>
            <a:r>
              <a:rPr lang="en-US" dirty="0" smtClean="0">
                <a:effectLst/>
              </a:rPr>
              <a:t> In the 1990s, North Korea displayed mock-ups of Scud-based rockets which used staging and clustering of engines to reach longer ranges than the </a:t>
            </a:r>
            <a:r>
              <a:rPr lang="en-US" dirty="0" err="1" smtClean="0">
                <a:effectLst/>
              </a:rPr>
              <a:t>Nodong</a:t>
            </a:r>
            <a:r>
              <a:rPr lang="en-US" dirty="0" smtClean="0">
                <a:effectLst/>
              </a:rPr>
              <a:t>. </a:t>
            </a:r>
          </a:p>
          <a:p>
            <a:pPr lvl="1"/>
            <a:r>
              <a:rPr lang="en-US" dirty="0" smtClean="0">
                <a:effectLst/>
              </a:rPr>
              <a:t> The Taepodong-1 is a Scud staged on top of a </a:t>
            </a:r>
            <a:r>
              <a:rPr lang="en-US" dirty="0" err="1" smtClean="0">
                <a:effectLst/>
              </a:rPr>
              <a:t>Nodong</a:t>
            </a:r>
            <a:r>
              <a:rPr lang="en-US" dirty="0" smtClean="0">
                <a:effectLst/>
              </a:rPr>
              <a:t>. North Korea launched a Taepodong-1 rocket in August 1998. </a:t>
            </a:r>
          </a:p>
          <a:p>
            <a:pPr lvl="1"/>
            <a:r>
              <a:rPr lang="en-US" dirty="0" smtClean="0">
                <a:effectLst/>
              </a:rPr>
              <a:t> The Taepodong-2 is a </a:t>
            </a:r>
            <a:r>
              <a:rPr lang="en-US" dirty="0" err="1" smtClean="0">
                <a:effectLst/>
              </a:rPr>
              <a:t>Nodong</a:t>
            </a:r>
            <a:r>
              <a:rPr lang="en-US" dirty="0" smtClean="0">
                <a:effectLst/>
              </a:rPr>
              <a:t> staged on top of a cluster of </a:t>
            </a:r>
            <a:r>
              <a:rPr lang="en-US" dirty="0" err="1" smtClean="0">
                <a:effectLst/>
              </a:rPr>
              <a:t>Nodong</a:t>
            </a:r>
            <a:r>
              <a:rPr lang="en-US" dirty="0" smtClean="0">
                <a:effectLst/>
              </a:rPr>
              <a:t> engines. </a:t>
            </a:r>
          </a:p>
          <a:p>
            <a:pPr lvl="2"/>
            <a:r>
              <a:rPr lang="en-US" dirty="0" smtClean="0">
                <a:effectLst/>
              </a:rPr>
              <a:t> North Korea launched Taepodong-2 rockets in 2006, 2009, and twice in 2012. Only the December 2012 launch was successful. </a:t>
            </a:r>
          </a:p>
          <a:p>
            <a:pPr lvl="0"/>
            <a:r>
              <a:rPr lang="en-US" dirty="0" smtClean="0">
                <a:effectLst/>
              </a:rPr>
              <a:t> North Korea may replicate this process with a new baseline technology based on the Soviet-designed SS-N-6 submarine-launched ballistic missile. </a:t>
            </a:r>
          </a:p>
          <a:p>
            <a:pPr lvl="1"/>
            <a:r>
              <a:rPr lang="en-US" dirty="0" smtClean="0">
                <a:effectLst/>
              </a:rPr>
              <a:t> In 2007, North Korea revealed a land-based missile that strongly resembled the Soviet SS-N-6. </a:t>
            </a:r>
          </a:p>
          <a:p>
            <a:pPr lvl="1"/>
            <a:r>
              <a:rPr lang="en-US" dirty="0" smtClean="0">
                <a:effectLst/>
              </a:rPr>
              <a:t> North Korea has not conducted a flight test of this missile. </a:t>
            </a:r>
            <a:endParaRPr lang="en-US" dirty="0"/>
          </a:p>
        </p:txBody>
      </p:sp>
      <p:sp>
        <p:nvSpPr>
          <p:cNvPr id="4" name="Slide Number Placeholder 3"/>
          <p:cNvSpPr>
            <a:spLocks noGrp="1"/>
          </p:cNvSpPr>
          <p:nvPr>
            <p:ph type="sldNum" sz="quarter" idx="10"/>
          </p:nvPr>
        </p:nvSpPr>
        <p:spPr/>
        <p:txBody>
          <a:bodyPr/>
          <a:lstStyle/>
          <a:p>
            <a:pPr>
              <a:defRPr/>
            </a:pPr>
            <a:fld id="{9551E479-A147-49EA-9ABC-016169D4E660}" type="slidenum">
              <a:rPr lang="en-US" smtClean="0"/>
              <a:pPr>
                <a:defRPr/>
              </a:pPr>
              <a:t>10</a:t>
            </a:fld>
            <a:endParaRPr lang="en-US" dirty="0"/>
          </a:p>
        </p:txBody>
      </p:sp>
    </p:spTree>
    <p:extLst>
      <p:ext uri="{BB962C8B-B14F-4D97-AF65-F5344CB8AC3E}">
        <p14:creationId xmlns:p14="http://schemas.microsoft.com/office/powerpoint/2010/main" val="1403433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 </a:t>
            </a:r>
            <a:r>
              <a:rPr lang="en-US" dirty="0" smtClean="0">
                <a:effectLst/>
              </a:rPr>
              <a:t>North Korea has transferred complete Scud-based ballistic missiles to many countries, including Iran, Pakistan, Syria and the United Arab Emirates. </a:t>
            </a:r>
          </a:p>
          <a:p>
            <a:r>
              <a:rPr lang="en-US" dirty="0"/>
              <a:t> </a:t>
            </a:r>
            <a:r>
              <a:rPr lang="en-US" dirty="0" smtClean="0">
                <a:effectLst/>
              </a:rPr>
              <a:t>North Korea has transferred Scud-based missile technologies to many of these same countries, as well as to countries like Egypt and Libya. </a:t>
            </a:r>
          </a:p>
          <a:p>
            <a:r>
              <a:rPr lang="en-US" dirty="0"/>
              <a:t> </a:t>
            </a:r>
            <a:r>
              <a:rPr lang="en-US" dirty="0" smtClean="0">
                <a:effectLst/>
              </a:rPr>
              <a:t>The threat posed by North Korea’s missile development and the proliferation of its missiles to other countries has motivated the international community to strengthen traditional controls on missile-related technologies and to develop more novel counter-proliferation instruments. </a:t>
            </a:r>
          </a:p>
          <a:p>
            <a:r>
              <a:rPr lang="en-US" dirty="0"/>
              <a:t> </a:t>
            </a:r>
            <a:r>
              <a:rPr lang="en-US" dirty="0" smtClean="0">
                <a:effectLst/>
              </a:rPr>
              <a:t>Members of the voluntary Missile Technology Control Regime (</a:t>
            </a:r>
            <a:r>
              <a:rPr lang="en-US" dirty="0" err="1" smtClean="0">
                <a:effectLst/>
              </a:rPr>
              <a:t>MTCR</a:t>
            </a:r>
            <a:r>
              <a:rPr lang="en-US" dirty="0" smtClean="0">
                <a:effectLst/>
              </a:rPr>
              <a:t>) have exchanged technical information and shared “denials” to North Korea to strengthen enforcement of existing limits on the sale of long-range missile technology to North Korea. </a:t>
            </a:r>
          </a:p>
          <a:p>
            <a:r>
              <a:rPr lang="en-US" dirty="0"/>
              <a:t> </a:t>
            </a:r>
            <a:r>
              <a:rPr lang="en-US" dirty="0" smtClean="0">
                <a:effectLst/>
              </a:rPr>
              <a:t>During the 1990s, the Clinton Administration initiated the so-called “Perry Process” to re-engage North Korea diplomatically, including negotiations to eliminate North Korea’s long-range ballistic missile programs in exchange for nutritional assistance and a limited number of space launches. Clinton’s term ended before the parties could reach agreement. The Bush Administration ultimately chose not to continue missile talks. </a:t>
            </a:r>
          </a:p>
          <a:p>
            <a:r>
              <a:rPr lang="en-US" dirty="0"/>
              <a:t> </a:t>
            </a:r>
            <a:r>
              <a:rPr lang="en-US" dirty="0" smtClean="0">
                <a:effectLst/>
              </a:rPr>
              <a:t>Israel reportedly engaged in a covert effort to persuade Pyongyang to end ballistic missile sales to Middle Eastern states in exchange for an unspecified compensation package. </a:t>
            </a:r>
          </a:p>
          <a:p>
            <a:r>
              <a:rPr lang="en-US" dirty="0"/>
              <a:t> </a:t>
            </a:r>
            <a:r>
              <a:rPr lang="en-US" dirty="0" smtClean="0">
                <a:effectLst/>
              </a:rPr>
              <a:t>Following a failed 2002 interdiction of a North Korean ship carrying Scud missiles to Yemen, the Bush Administration created the “Proliferation Security Initiative” to improve collaboration among states seeking to enforce existing counter-proliferation measures. </a:t>
            </a:r>
          </a:p>
          <a:p>
            <a:r>
              <a:rPr lang="en-US" dirty="0"/>
              <a:t> </a:t>
            </a:r>
            <a:r>
              <a:rPr lang="en-US" dirty="0" smtClean="0">
                <a:effectLst/>
              </a:rPr>
              <a:t>Since 2006, the United Nations Security Council has passed four resolutions demanding that North Korea suspend its development of long-range missiles and imposing sanctions on North Korea. These included: </a:t>
            </a:r>
            <a:r>
              <a:rPr lang="en-US" dirty="0" err="1" smtClean="0">
                <a:effectLst/>
              </a:rPr>
              <a:t>UNSCR</a:t>
            </a:r>
            <a:r>
              <a:rPr lang="en-US" dirty="0" smtClean="0">
                <a:effectLst/>
              </a:rPr>
              <a:t> 1718 (2006), 1874 (2009), 1985 (2011) and 2087 (2013). </a:t>
            </a:r>
          </a:p>
          <a:p>
            <a:r>
              <a:rPr lang="en-US" dirty="0"/>
              <a:t> </a:t>
            </a:r>
            <a:r>
              <a:rPr lang="en-US" dirty="0" smtClean="0">
                <a:effectLst/>
              </a:rPr>
              <a:t>Despite international sanctions, recent reports by the U.S. Office of the Director of National Intelligence and the United Nations Panel of Experts on sanctions against North Korea state that Pyongyang continues to attempt to export ballistic missile technologies and components. </a:t>
            </a:r>
            <a:endParaRPr lang="en-US" dirty="0"/>
          </a:p>
        </p:txBody>
      </p:sp>
      <p:sp>
        <p:nvSpPr>
          <p:cNvPr id="4" name="Slide Number Placeholder 3"/>
          <p:cNvSpPr>
            <a:spLocks noGrp="1"/>
          </p:cNvSpPr>
          <p:nvPr>
            <p:ph type="sldNum" sz="quarter" idx="10"/>
          </p:nvPr>
        </p:nvSpPr>
        <p:spPr/>
        <p:txBody>
          <a:bodyPr/>
          <a:lstStyle/>
          <a:p>
            <a:pPr>
              <a:defRPr/>
            </a:pPr>
            <a:fld id="{9551E479-A147-49EA-9ABC-016169D4E660}" type="slidenum">
              <a:rPr lang="en-US" smtClean="0"/>
              <a:pPr>
                <a:defRPr/>
              </a:pPr>
              <a:t>11</a:t>
            </a:fld>
            <a:endParaRPr lang="en-US" dirty="0"/>
          </a:p>
        </p:txBody>
      </p:sp>
    </p:spTree>
    <p:extLst>
      <p:ext uri="{BB962C8B-B14F-4D97-AF65-F5344CB8AC3E}">
        <p14:creationId xmlns:p14="http://schemas.microsoft.com/office/powerpoint/2010/main" val="1929111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There are no significant differences between rockets used as ballistic missiles and rockets used to place satellites in orbit.</a:t>
            </a:r>
          </a:p>
          <a:p>
            <a:r>
              <a:rPr lang="en-US" dirty="0"/>
              <a:t> </a:t>
            </a:r>
            <a:r>
              <a:rPr lang="en-US" dirty="0" smtClean="0"/>
              <a:t>Rocket programs, including North Korea’s, are often presented as space launch programs in an effort to deflect international suspicions while a country develops and tests technologies for offensive military use. </a:t>
            </a:r>
          </a:p>
          <a:p>
            <a:r>
              <a:rPr lang="en-US" dirty="0"/>
              <a:t> </a:t>
            </a:r>
            <a:r>
              <a:rPr lang="en-US" dirty="0" smtClean="0"/>
              <a:t>North Korea claimed that its rocket launches in 1998, 2009, and 2012 were intended to place satellites in orbit. (North Korea has not stated the purpose of the 2006 Taepodong-2 launch.) </a:t>
            </a:r>
          </a:p>
          <a:p>
            <a:r>
              <a:rPr lang="en-US" dirty="0"/>
              <a:t> </a:t>
            </a:r>
            <a:r>
              <a:rPr lang="en-US" dirty="0" smtClean="0"/>
              <a:t>Since 2009, North Korea has conducted these launches from the </a:t>
            </a:r>
            <a:r>
              <a:rPr lang="en-US" dirty="0" err="1" smtClean="0"/>
              <a:t>Sohae</a:t>
            </a:r>
            <a:r>
              <a:rPr lang="en-US" dirty="0" smtClean="0"/>
              <a:t> Satellite Launch Facility.</a:t>
            </a:r>
          </a:p>
          <a:p>
            <a:r>
              <a:rPr lang="en-US" dirty="0" smtClean="0"/>
              <a:t> The United States believes the tests also demonstrated the military capabilities of its ballistic missiles, which it calls the </a:t>
            </a:r>
            <a:r>
              <a:rPr lang="en-US" dirty="0" err="1" smtClean="0"/>
              <a:t>Taepodong</a:t>
            </a:r>
            <a:r>
              <a:rPr lang="en-US" dirty="0" smtClean="0"/>
              <a:t> and Taepodong-2 missiles. </a:t>
            </a:r>
          </a:p>
          <a:p>
            <a:r>
              <a:rPr lang="en-US" dirty="0"/>
              <a:t> </a:t>
            </a:r>
            <a:r>
              <a:rPr lang="en-US" dirty="0" smtClean="0"/>
              <a:t>The United States intelligence community has expressed uncertainty, however, concerning whether North Korea has the capability to deploy a warhead on its missiles. </a:t>
            </a:r>
          </a:p>
          <a:p>
            <a:r>
              <a:rPr lang="en-US" dirty="0"/>
              <a:t> </a:t>
            </a:r>
            <a:r>
              <a:rPr lang="en-US" dirty="0" smtClean="0"/>
              <a:t>This would require North Korea to fashion a reentry vehicle to protect the missile’s warhead from extreme heat when it reenters the earth’s atmosphere.</a:t>
            </a:r>
            <a:endParaRPr lang="en-US" dirty="0"/>
          </a:p>
        </p:txBody>
      </p:sp>
      <p:sp>
        <p:nvSpPr>
          <p:cNvPr id="4" name="Slide Number Placeholder 3"/>
          <p:cNvSpPr>
            <a:spLocks noGrp="1"/>
          </p:cNvSpPr>
          <p:nvPr>
            <p:ph type="sldNum" sz="quarter" idx="10"/>
          </p:nvPr>
        </p:nvSpPr>
        <p:spPr/>
        <p:txBody>
          <a:bodyPr/>
          <a:lstStyle/>
          <a:p>
            <a:pPr>
              <a:defRPr/>
            </a:pPr>
            <a:fld id="{9551E479-A147-49EA-9ABC-016169D4E660}" type="slidenum">
              <a:rPr lang="en-US" smtClean="0"/>
              <a:pPr>
                <a:defRPr/>
              </a:pPr>
              <a:t>12</a:t>
            </a:fld>
            <a:endParaRPr lang="en-US" dirty="0"/>
          </a:p>
        </p:txBody>
      </p:sp>
    </p:spTree>
    <p:extLst>
      <p:ext uri="{BB962C8B-B14F-4D97-AF65-F5344CB8AC3E}">
        <p14:creationId xmlns:p14="http://schemas.microsoft.com/office/powerpoint/2010/main" val="1929111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r>
              <a:rPr lang="en-US" dirty="0" smtClean="0">
                <a:effectLst/>
              </a:rPr>
              <a:t>Much of what the United States knows about North Korea’s missile programs comes from defectors who may have overseen or worked in the military complex. </a:t>
            </a:r>
          </a:p>
          <a:p>
            <a:r>
              <a:rPr lang="en-US" dirty="0"/>
              <a:t> </a:t>
            </a:r>
            <a:r>
              <a:rPr lang="en-US" dirty="0" smtClean="0">
                <a:effectLst/>
              </a:rPr>
              <a:t>This information can be unreliable if not checked against other sources of intelligence, such as overhead satellite images and communications intercepts. </a:t>
            </a:r>
          </a:p>
          <a:p>
            <a:r>
              <a:rPr lang="en-US" dirty="0" smtClean="0">
                <a:effectLst/>
              </a:rPr>
              <a:t> Missile tests provide important technical information about the state of North Korea’s missile programs. </a:t>
            </a:r>
          </a:p>
          <a:p>
            <a:r>
              <a:rPr lang="en-US" dirty="0"/>
              <a:t> </a:t>
            </a:r>
            <a:r>
              <a:rPr lang="en-US" dirty="0" smtClean="0">
                <a:effectLst/>
              </a:rPr>
              <a:t>Missile launches are monitored by technical systems such as infrared satellites in orbit and radars on the earth. </a:t>
            </a:r>
          </a:p>
          <a:p>
            <a:r>
              <a:rPr lang="en-US" dirty="0"/>
              <a:t> </a:t>
            </a:r>
            <a:r>
              <a:rPr lang="en-US" dirty="0" smtClean="0">
                <a:effectLst/>
              </a:rPr>
              <a:t>South Korea recovered debris from the December 2012 test of the Taepodong-2 to assess the state of North Korea’s rocket programs. </a:t>
            </a:r>
          </a:p>
          <a:p>
            <a:r>
              <a:rPr lang="en-US" dirty="0"/>
              <a:t> </a:t>
            </a:r>
            <a:r>
              <a:rPr lang="en-US" dirty="0" smtClean="0">
                <a:effectLst/>
              </a:rPr>
              <a:t>Interdictions of illicit shipments to and from North Korea raise questions about the effectiveness of sanctions and provide additional evidence about the state of North Korea’s missile program. </a:t>
            </a:r>
          </a:p>
          <a:p>
            <a:r>
              <a:rPr lang="en-US" dirty="0"/>
              <a:t> </a:t>
            </a:r>
            <a:r>
              <a:rPr lang="en-US" dirty="0" smtClean="0">
                <a:effectLst/>
              </a:rPr>
              <a:t>Open source information can also be a significant source of information. For instance, the Center for Nonproliferation Studies was able to use </a:t>
            </a:r>
            <a:r>
              <a:rPr lang="en-US" dirty="0" err="1" smtClean="0">
                <a:effectLst/>
              </a:rPr>
              <a:t>DPRK</a:t>
            </a:r>
            <a:r>
              <a:rPr lang="en-US" dirty="0" smtClean="0">
                <a:effectLst/>
              </a:rPr>
              <a:t> propaganda footage, defector accounts and satellite images to locate and characterize North Korea’s site for assembling missile launchers. </a:t>
            </a:r>
            <a:endParaRPr lang="en-US" dirty="0"/>
          </a:p>
        </p:txBody>
      </p:sp>
      <p:sp>
        <p:nvSpPr>
          <p:cNvPr id="4" name="Slide Number Placeholder 3"/>
          <p:cNvSpPr>
            <a:spLocks noGrp="1"/>
          </p:cNvSpPr>
          <p:nvPr>
            <p:ph type="sldNum" sz="quarter" idx="10"/>
          </p:nvPr>
        </p:nvSpPr>
        <p:spPr/>
        <p:txBody>
          <a:bodyPr/>
          <a:lstStyle/>
          <a:p>
            <a:pPr>
              <a:defRPr/>
            </a:pPr>
            <a:fld id="{9551E479-A147-49EA-9ABC-016169D4E660}" type="slidenum">
              <a:rPr lang="en-US" smtClean="0"/>
              <a:pPr>
                <a:defRPr/>
              </a:pPr>
              <a:t>13</a:t>
            </a:fld>
            <a:endParaRPr lang="en-US" dirty="0"/>
          </a:p>
        </p:txBody>
      </p:sp>
    </p:spTree>
    <p:extLst>
      <p:ext uri="{BB962C8B-B14F-4D97-AF65-F5344CB8AC3E}">
        <p14:creationId xmlns:p14="http://schemas.microsoft.com/office/powerpoint/2010/main" val="1929111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Can you think of other systems not listed here?</a:t>
            </a:r>
            <a:endParaRPr lang="en-US" b="1" dirty="0"/>
          </a:p>
        </p:txBody>
      </p:sp>
      <p:sp>
        <p:nvSpPr>
          <p:cNvPr id="4" name="Slide Number Placeholder 3"/>
          <p:cNvSpPr>
            <a:spLocks noGrp="1"/>
          </p:cNvSpPr>
          <p:nvPr>
            <p:ph type="sldNum" sz="quarter" idx="10"/>
          </p:nvPr>
        </p:nvSpPr>
        <p:spPr/>
        <p:txBody>
          <a:bodyPr/>
          <a:lstStyle/>
          <a:p>
            <a:pPr>
              <a:defRPr/>
            </a:pPr>
            <a:fld id="{9551E479-A147-49EA-9ABC-016169D4E660}" type="slidenum">
              <a:rPr lang="en-US" smtClean="0"/>
              <a:pPr>
                <a:defRPr/>
              </a:pPr>
              <a:t>14</a:t>
            </a:fld>
            <a:endParaRPr lang="en-US" dirty="0"/>
          </a:p>
        </p:txBody>
      </p:sp>
    </p:spTree>
    <p:extLst>
      <p:ext uri="{BB962C8B-B14F-4D97-AF65-F5344CB8AC3E}">
        <p14:creationId xmlns:p14="http://schemas.microsoft.com/office/powerpoint/2010/main" val="2272485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51E479-A147-49EA-9ABC-016169D4E660}" type="slidenum">
              <a:rPr lang="en-US" smtClean="0"/>
              <a:pPr>
                <a:defRPr/>
              </a:pPr>
              <a:t>15</a:t>
            </a:fld>
            <a:endParaRPr lang="en-US" dirty="0"/>
          </a:p>
        </p:txBody>
      </p:sp>
    </p:spTree>
    <p:extLst>
      <p:ext uri="{BB962C8B-B14F-4D97-AF65-F5344CB8AC3E}">
        <p14:creationId xmlns:p14="http://schemas.microsoft.com/office/powerpoint/2010/main" val="180331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51E479-A147-49EA-9ABC-016169D4E660}" type="slidenum">
              <a:rPr lang="en-US" smtClean="0"/>
              <a:pPr>
                <a:defRPr/>
              </a:pPr>
              <a:t>16</a:t>
            </a:fld>
            <a:endParaRPr lang="en-US" dirty="0"/>
          </a:p>
        </p:txBody>
      </p:sp>
    </p:spTree>
    <p:extLst>
      <p:ext uri="{BB962C8B-B14F-4D97-AF65-F5344CB8AC3E}">
        <p14:creationId xmlns:p14="http://schemas.microsoft.com/office/powerpoint/2010/main" val="543657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51E479-A147-49EA-9ABC-016169D4E660}" type="slidenum">
              <a:rPr lang="en-US" smtClean="0"/>
              <a:pPr>
                <a:defRPr/>
              </a:pPr>
              <a:t>17</a:t>
            </a:fld>
            <a:endParaRPr lang="en-US" dirty="0"/>
          </a:p>
        </p:txBody>
      </p:sp>
    </p:spTree>
    <p:extLst>
      <p:ext uri="{BB962C8B-B14F-4D97-AF65-F5344CB8AC3E}">
        <p14:creationId xmlns:p14="http://schemas.microsoft.com/office/powerpoint/2010/main" val="1908298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9551E479-A147-49EA-9ABC-016169D4E660}" type="slidenum">
              <a:rPr lang="en-US" smtClean="0"/>
              <a:pPr>
                <a:defRPr/>
              </a:pPr>
              <a:t>19</a:t>
            </a:fld>
            <a:endParaRPr lang="en-US" dirty="0"/>
          </a:p>
        </p:txBody>
      </p:sp>
    </p:spTree>
    <p:extLst>
      <p:ext uri="{BB962C8B-B14F-4D97-AF65-F5344CB8AC3E}">
        <p14:creationId xmlns:p14="http://schemas.microsoft.com/office/powerpoint/2010/main" val="4292284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smtClean="0"/>
              <a:t> Taken from: http://www.europeanleadershipnetwork.org/controlling-proliferation-of-wmd-delivery-means-necessary-next-steps-_665.html</a:t>
            </a:r>
          </a:p>
          <a:p>
            <a:r>
              <a:rPr lang="en-US" dirty="0" smtClean="0"/>
              <a:t> </a:t>
            </a:r>
            <a:r>
              <a:rPr lang="en-US" b="1" dirty="0" smtClean="0"/>
              <a:t>Today more than 30 countries have ballistic missiles and over 20 countries have cruise missiles.  </a:t>
            </a:r>
          </a:p>
          <a:p>
            <a:r>
              <a:rPr lang="en-US" b="1" dirty="0" smtClean="0"/>
              <a:t> Many more have combat aircraft and others are pursuing these technologies.</a:t>
            </a:r>
          </a:p>
          <a:p>
            <a:r>
              <a:rPr lang="en-US" b="1" dirty="0" smtClean="0"/>
              <a:t> Their proliferation increases the risk additional countries</a:t>
            </a:r>
            <a:r>
              <a:rPr lang="en-US" b="1" baseline="0" dirty="0" smtClean="0"/>
              <a:t> will be able to carry out </a:t>
            </a:r>
            <a:r>
              <a:rPr lang="en-US" b="1" baseline="0" dirty="0" err="1" smtClean="0"/>
              <a:t>WMD</a:t>
            </a:r>
            <a:r>
              <a:rPr lang="en-US" b="1" baseline="0" dirty="0" smtClean="0"/>
              <a:t> attacks and fuels regional and global instability.</a:t>
            </a:r>
          </a:p>
          <a:p>
            <a:r>
              <a:rPr lang="en-US" b="1" baseline="0" dirty="0" smtClean="0"/>
              <a:t> Countries have turned to a variety of diplomatic and military tools to address the proliferation of delivery systems, including arms control agreements, missile defense capabilities, and cooperative mechanisms to regulate trade in delivery systems and interdict their illicit shipments.</a:t>
            </a:r>
          </a:p>
          <a:p>
            <a:r>
              <a:rPr lang="en-US" dirty="0"/>
              <a:t> </a:t>
            </a:r>
            <a:r>
              <a:rPr lang="en-US" b="0" baseline="0" dirty="0" smtClean="0"/>
              <a:t>https://www.youtube.com/watch?v=mkEZFBQp_jg&amp;feature=player_embedded</a:t>
            </a:r>
            <a:endParaRPr lang="en-US" b="1" baseline="0" dirty="0" smtClean="0"/>
          </a:p>
          <a:p>
            <a:r>
              <a:rPr lang="en-US" b="1" baseline="0" dirty="0" smtClean="0"/>
              <a:t> What is a ballistic missile? </a:t>
            </a:r>
            <a:r>
              <a:rPr lang="en-US" dirty="0" smtClean="0">
                <a:effectLst/>
              </a:rPr>
              <a:t>A delivery vehicle powered by a liquid or solid fueled rocket that primarily travels in a ballistic (free-fall) trajectory.  The flight of a ballistic missile includes three phases: 1) boost phase, where the rocket generates thrust to launch the missile into flight; 2) midcourse phase, where the missile coasts in an arc under the influence of gravity; and 3) terminal phase, in which the missile descends towards its target.  Ballistic missiles can be characterized by three key parameters – range, payload, and Circular Error Probable (CEP), or targeting precision.  Ballistic missiles are primarily intended for use against ground targets.</a:t>
            </a:r>
          </a:p>
          <a:p>
            <a:r>
              <a:rPr lang="en-US" baseline="0" dirty="0" smtClean="0">
                <a:effectLst/>
              </a:rPr>
              <a:t> </a:t>
            </a:r>
            <a:r>
              <a:rPr lang="en-US" b="1" baseline="0" dirty="0" smtClean="0">
                <a:effectLst/>
              </a:rPr>
              <a:t>What is a cruise missile? </a:t>
            </a:r>
            <a:r>
              <a:rPr lang="en-US" dirty="0" smtClean="0">
                <a:effectLst/>
              </a:rPr>
              <a:t>An unmanned self-propelled guided vehicle that sustains flight through aerodynamic lift for most of its flight path. There are subsonic and supersonic cruise missiles currently deployed in conventional and nuclear arsenals, while conventional hypersonic cruise missiles are currently in development. These can be launched from the air, submarines, or the ground. Although they carry smaller payloads, travel at slower speeds, and cover lesser ranges than ballistic missiles, cruise missiles can be programmed to travel along customized flight paths and to evade missile defense systems. - See more at: http://tutorials.nti.org/glossary/?term=Cruise missile#sthash.NHT5EFPI.dpuf</a:t>
            </a:r>
            <a:endParaRPr lang="en-US" b="1" dirty="0" smtClean="0">
              <a:effectLst/>
            </a:endParaRPr>
          </a:p>
          <a:p>
            <a:endParaRPr lang="en-US" b="0" baseline="0" dirty="0" smtClean="0"/>
          </a:p>
        </p:txBody>
      </p:sp>
      <p:sp>
        <p:nvSpPr>
          <p:cNvPr id="4" name="Slide Number Placeholder 3"/>
          <p:cNvSpPr>
            <a:spLocks noGrp="1"/>
          </p:cNvSpPr>
          <p:nvPr>
            <p:ph type="sldNum" sz="quarter" idx="10"/>
          </p:nvPr>
        </p:nvSpPr>
        <p:spPr/>
        <p:txBody>
          <a:bodyPr/>
          <a:lstStyle/>
          <a:p>
            <a:pPr>
              <a:defRPr/>
            </a:pPr>
            <a:fld id="{9551E479-A147-49EA-9ABC-016169D4E660}" type="slidenum">
              <a:rPr lang="en-US" smtClean="0"/>
              <a:pPr>
                <a:defRPr/>
              </a:pPr>
              <a:t>1</a:t>
            </a:fld>
            <a:endParaRPr lang="en-US" dirty="0"/>
          </a:p>
        </p:txBody>
      </p:sp>
    </p:spTree>
    <p:extLst>
      <p:ext uri="{BB962C8B-B14F-4D97-AF65-F5344CB8AC3E}">
        <p14:creationId xmlns:p14="http://schemas.microsoft.com/office/powerpoint/2010/main" val="3665307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51E479-A147-49EA-9ABC-016169D4E660}" type="slidenum">
              <a:rPr lang="en-US" smtClean="0"/>
              <a:pPr>
                <a:defRPr/>
              </a:pPr>
              <a:t>20</a:t>
            </a:fld>
            <a:endParaRPr lang="en-US" dirty="0"/>
          </a:p>
        </p:txBody>
      </p:sp>
    </p:spTree>
    <p:extLst>
      <p:ext uri="{BB962C8B-B14F-4D97-AF65-F5344CB8AC3E}">
        <p14:creationId xmlns:p14="http://schemas.microsoft.com/office/powerpoint/2010/main" val="2134410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b="1" dirty="0" smtClean="0"/>
              <a:t>Can you provide examples of simple or complex</a:t>
            </a:r>
            <a:r>
              <a:rPr lang="en-US" b="1" baseline="0" dirty="0" smtClean="0"/>
              <a:t> delivery systems?</a:t>
            </a:r>
          </a:p>
          <a:p>
            <a:r>
              <a:rPr lang="en-US" b="1" baseline="0" dirty="0" smtClean="0"/>
              <a:t> How does the intended use impact selection of the delivery system?</a:t>
            </a:r>
          </a:p>
          <a:p>
            <a:endParaRPr lang="en-US" dirty="0"/>
          </a:p>
        </p:txBody>
      </p:sp>
      <p:sp>
        <p:nvSpPr>
          <p:cNvPr id="4" name="Slide Number Placeholder 3"/>
          <p:cNvSpPr>
            <a:spLocks noGrp="1"/>
          </p:cNvSpPr>
          <p:nvPr>
            <p:ph type="sldNum" sz="quarter" idx="10"/>
          </p:nvPr>
        </p:nvSpPr>
        <p:spPr/>
        <p:txBody>
          <a:bodyPr/>
          <a:lstStyle/>
          <a:p>
            <a:pPr>
              <a:defRPr/>
            </a:pPr>
            <a:fld id="{9551E479-A147-49EA-9ABC-016169D4E660}" type="slidenum">
              <a:rPr lang="en-US" smtClean="0"/>
              <a:pPr>
                <a:defRPr/>
              </a:pPr>
              <a:t>2</a:t>
            </a:fld>
            <a:endParaRPr lang="en-US" dirty="0"/>
          </a:p>
        </p:txBody>
      </p:sp>
    </p:spTree>
    <p:extLst>
      <p:ext uri="{BB962C8B-B14F-4D97-AF65-F5344CB8AC3E}">
        <p14:creationId xmlns:p14="http://schemas.microsoft.com/office/powerpoint/2010/main" val="231251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Ballistic missiles</a:t>
            </a:r>
          </a:p>
          <a:p>
            <a:pPr lvl="1"/>
            <a:r>
              <a:rPr lang="en-US" b="1" dirty="0" smtClean="0"/>
              <a:t> A rocket powered delivery vehicle that is initially guided for a brief period but then follows a trajectory</a:t>
            </a:r>
            <a:r>
              <a:rPr lang="en-US" b="1" baseline="0" dirty="0" smtClean="0"/>
              <a:t> governed by gravity and air resistance</a:t>
            </a:r>
          </a:p>
          <a:p>
            <a:pPr lvl="1"/>
            <a:r>
              <a:rPr lang="en-US" b="1" baseline="0" dirty="0" smtClean="0"/>
              <a:t> Can be launched from fixed silos, mobile launchers, or at sea from surface ships of submarines.</a:t>
            </a:r>
          </a:p>
          <a:p>
            <a:pPr lvl="1"/>
            <a:r>
              <a:rPr lang="en-US" b="1" baseline="0" dirty="0" smtClean="0"/>
              <a:t> Can carry a single or multiple warheads</a:t>
            </a:r>
            <a:r>
              <a:rPr lang="en-US" b="1" dirty="0" smtClean="0"/>
              <a:t> </a:t>
            </a:r>
          </a:p>
          <a:p>
            <a:pPr lvl="1"/>
            <a:r>
              <a:rPr lang="en-US" b="1" dirty="0" smtClean="0"/>
              <a:t> Divided into four categories depending on their range.</a:t>
            </a:r>
          </a:p>
          <a:p>
            <a:r>
              <a:rPr lang="en-US" b="1" dirty="0" smtClean="0"/>
              <a:t> Cruise</a:t>
            </a:r>
            <a:r>
              <a:rPr lang="en-US" b="1" baseline="0" dirty="0" smtClean="0"/>
              <a:t> missiles—essentially unmanned, fixed wing aircraft using a jet engine and wings to fly a warhead to a target.  </a:t>
            </a:r>
          </a:p>
          <a:p>
            <a:pPr lvl="1"/>
            <a:r>
              <a:rPr lang="en-US" b="1" baseline="0" dirty="0" smtClean="0"/>
              <a:t>They are generally smaller and slower than ballistic missiles but can be extremely accurate and fly at very low altitude, enabling them to avoid detection.</a:t>
            </a:r>
          </a:p>
          <a:p>
            <a:pPr lvl="1"/>
            <a:r>
              <a:rPr lang="en-US" b="1" baseline="0" dirty="0" smtClean="0"/>
              <a:t> Usually categorized based on their intended targets and launch platforms.</a:t>
            </a:r>
          </a:p>
          <a:p>
            <a:r>
              <a:rPr lang="en-US" b="1" baseline="0" dirty="0" smtClean="0"/>
              <a:t> Combat Aircraft</a:t>
            </a:r>
          </a:p>
          <a:p>
            <a:r>
              <a:rPr lang="en-US" b="1" baseline="0" dirty="0" smtClean="0"/>
              <a:t> UAVs</a:t>
            </a:r>
          </a:p>
          <a:p>
            <a:r>
              <a:rPr lang="en-US" b="1" baseline="0" dirty="0" smtClean="0"/>
              <a:t> Crude non-state actor delivery methods—you name it…</a:t>
            </a:r>
            <a:endParaRPr lang="en-US" b="0" baseline="0" dirty="0" smtClean="0"/>
          </a:p>
          <a:p>
            <a:r>
              <a:rPr lang="en-US" b="0" baseline="0" dirty="0" smtClean="0"/>
              <a:t> Delivery system attributes: http://tutorials.nti.org/delivery-system/introduction/</a:t>
            </a:r>
            <a:endParaRPr lang="en-US" b="0" dirty="0"/>
          </a:p>
        </p:txBody>
      </p:sp>
      <p:sp>
        <p:nvSpPr>
          <p:cNvPr id="4" name="Slide Number Placeholder 3"/>
          <p:cNvSpPr>
            <a:spLocks noGrp="1"/>
          </p:cNvSpPr>
          <p:nvPr>
            <p:ph type="sldNum" sz="quarter" idx="10"/>
          </p:nvPr>
        </p:nvSpPr>
        <p:spPr/>
        <p:txBody>
          <a:bodyPr/>
          <a:lstStyle/>
          <a:p>
            <a:pPr>
              <a:defRPr/>
            </a:pPr>
            <a:fld id="{9551E479-A147-49EA-9ABC-016169D4E660}" type="slidenum">
              <a:rPr lang="en-US" smtClean="0"/>
              <a:pPr>
                <a:defRPr/>
              </a:pPr>
              <a:t>3</a:t>
            </a:fld>
            <a:endParaRPr lang="en-US" dirty="0"/>
          </a:p>
        </p:txBody>
      </p:sp>
    </p:spTree>
    <p:extLst>
      <p:ext uri="{BB962C8B-B14F-4D97-AF65-F5344CB8AC3E}">
        <p14:creationId xmlns:p14="http://schemas.microsoft.com/office/powerpoint/2010/main" val="3053525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sz="1400" dirty="0"/>
          </a:p>
        </p:txBody>
      </p:sp>
      <p:sp>
        <p:nvSpPr>
          <p:cNvPr id="4" name="Slide Number Placeholder 3"/>
          <p:cNvSpPr>
            <a:spLocks noGrp="1"/>
          </p:cNvSpPr>
          <p:nvPr>
            <p:ph type="sldNum" sz="quarter" idx="10"/>
          </p:nvPr>
        </p:nvSpPr>
        <p:spPr/>
        <p:txBody>
          <a:bodyPr/>
          <a:lstStyle/>
          <a:p>
            <a:pPr>
              <a:defRPr/>
            </a:pPr>
            <a:fld id="{9551E479-A147-49EA-9ABC-016169D4E660}" type="slidenum">
              <a:rPr lang="en-US" smtClean="0"/>
              <a:pPr>
                <a:defRPr/>
              </a:pPr>
              <a:t>4</a:t>
            </a:fld>
            <a:endParaRPr lang="en-US" dirty="0"/>
          </a:p>
        </p:txBody>
      </p:sp>
    </p:spTree>
    <p:extLst>
      <p:ext uri="{BB962C8B-B14F-4D97-AF65-F5344CB8AC3E}">
        <p14:creationId xmlns:p14="http://schemas.microsoft.com/office/powerpoint/2010/main" val="3568752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lvl="1"/>
            <a:r>
              <a:rPr lang="en-US" sz="1800" dirty="0" smtClean="0"/>
              <a:t> The U.S. and Soviet missile programs were based on technologies and expertise from Germany following the Second World War. </a:t>
            </a:r>
          </a:p>
          <a:p>
            <a:pPr lvl="1"/>
            <a:endParaRPr lang="en-US" sz="1800" dirty="0" smtClean="0"/>
          </a:p>
          <a:p>
            <a:pPr lvl="1"/>
            <a:r>
              <a:rPr lang="en-US" sz="1800" dirty="0" smtClean="0"/>
              <a:t> Most countries begin missile programs with simple liquid-fueled rockets similar to North Korea’s Scud-based missile programs. These states master technologies and techniques, such as staging and clustering engines, along the way toward more sophisticated, longer-range missiles. </a:t>
            </a:r>
          </a:p>
          <a:p>
            <a:pPr lvl="1"/>
            <a:endParaRPr lang="en-US" sz="1800" dirty="0" smtClean="0"/>
          </a:p>
          <a:p>
            <a:pPr lvl="1"/>
            <a:r>
              <a:rPr lang="en-US" sz="1800" dirty="0" smtClean="0"/>
              <a:t> Many states start by purchasing Scud-based ballistic missiles, supplied either directly by the Soviet Union or indirectly by third parties, such as North Korea, which reverse-engineered the Soviet Union’s missiles. </a:t>
            </a:r>
          </a:p>
          <a:p>
            <a:pPr lvl="1"/>
            <a:endParaRPr lang="en-US" sz="1800" dirty="0" smtClean="0"/>
          </a:p>
          <a:p>
            <a:pPr lvl="1"/>
            <a:r>
              <a:rPr lang="en-US" sz="1800" dirty="0" smtClean="0"/>
              <a:t> Other countries, including Iraq, South Korea and Taiwan, acquired surface-to-air missiles and modified them to serve as surface-to-surface ballistic missiles. </a:t>
            </a:r>
          </a:p>
          <a:p>
            <a:endParaRPr lang="en-US" sz="3200" dirty="0" smtClean="0"/>
          </a:p>
          <a:p>
            <a:endParaRPr lang="en-US" sz="1400" dirty="0"/>
          </a:p>
        </p:txBody>
      </p:sp>
      <p:sp>
        <p:nvSpPr>
          <p:cNvPr id="4" name="Slide Number Placeholder 3"/>
          <p:cNvSpPr>
            <a:spLocks noGrp="1"/>
          </p:cNvSpPr>
          <p:nvPr>
            <p:ph type="sldNum" sz="quarter" idx="10"/>
          </p:nvPr>
        </p:nvSpPr>
        <p:spPr/>
        <p:txBody>
          <a:bodyPr/>
          <a:lstStyle/>
          <a:p>
            <a:pPr>
              <a:defRPr/>
            </a:pPr>
            <a:fld id="{9551E479-A147-49EA-9ABC-016169D4E660}" type="slidenum">
              <a:rPr lang="en-US" smtClean="0"/>
              <a:pPr>
                <a:defRPr/>
              </a:pPr>
              <a:t>5</a:t>
            </a:fld>
            <a:endParaRPr lang="en-US" dirty="0"/>
          </a:p>
        </p:txBody>
      </p:sp>
    </p:spTree>
    <p:extLst>
      <p:ext uri="{BB962C8B-B14F-4D97-AF65-F5344CB8AC3E}">
        <p14:creationId xmlns:p14="http://schemas.microsoft.com/office/powerpoint/2010/main" val="3568752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lvl="0">
              <a:spcBef>
                <a:spcPts val="0"/>
              </a:spcBef>
            </a:pPr>
            <a:r>
              <a:rPr lang="en-US" dirty="0" smtClean="0"/>
              <a:t>Every national program to develop ballistic or cruise missiles derives, in some part, from past programs.</a:t>
            </a:r>
          </a:p>
          <a:p>
            <a:pPr lvl="0">
              <a:spcBef>
                <a:spcPts val="0"/>
              </a:spcBef>
              <a:buNone/>
            </a:pPr>
            <a:r>
              <a:rPr lang="en-US" dirty="0" smtClean="0"/>
              <a:t> </a:t>
            </a:r>
          </a:p>
          <a:p>
            <a:pPr lvl="0">
              <a:spcBef>
                <a:spcPts val="0"/>
              </a:spcBef>
            </a:pPr>
            <a:r>
              <a:rPr lang="en-US" dirty="0" smtClean="0"/>
              <a:t> States that purchase ballistic missiles or surface-to-air missiles may attempt to reverse-engineer them. In some cases, states have acquired technologies from the wreckage of ballistic or cruise missiles used in combat. </a:t>
            </a:r>
          </a:p>
          <a:p>
            <a:pPr lvl="0">
              <a:spcBef>
                <a:spcPts val="0"/>
              </a:spcBef>
            </a:pPr>
            <a:endParaRPr lang="en-US" dirty="0" smtClean="0"/>
          </a:p>
          <a:p>
            <a:pPr lvl="0">
              <a:spcBef>
                <a:spcPts val="0"/>
              </a:spcBef>
            </a:pPr>
            <a:r>
              <a:rPr lang="en-US" dirty="0" smtClean="0"/>
              <a:t> Other states have imported foreign production lines. The degree to which one country relies on another’s technology and associated production methods varies. The United States intelligence community believes that Pakistan’s </a:t>
            </a:r>
            <a:r>
              <a:rPr lang="en-US" dirty="0" err="1" smtClean="0"/>
              <a:t>Ghauri</a:t>
            </a:r>
            <a:r>
              <a:rPr lang="en-US" dirty="0" smtClean="0"/>
              <a:t> is an indigenous copy of North Korea’s </a:t>
            </a:r>
            <a:r>
              <a:rPr lang="en-US" dirty="0" err="1" smtClean="0"/>
              <a:t>Nodong</a:t>
            </a:r>
            <a:r>
              <a:rPr lang="en-US" dirty="0" smtClean="0"/>
              <a:t> missile, while Iran’s Shahab-3 incorporates </a:t>
            </a:r>
            <a:r>
              <a:rPr lang="en-US" dirty="0" err="1" smtClean="0"/>
              <a:t>Nodong</a:t>
            </a:r>
            <a:r>
              <a:rPr lang="en-US" dirty="0" smtClean="0"/>
              <a:t> technologies, as well as technologies acquired from Russian and Chinese entities. </a:t>
            </a:r>
          </a:p>
          <a:p>
            <a:pPr lvl="0">
              <a:spcBef>
                <a:spcPts val="0"/>
              </a:spcBef>
            </a:pPr>
            <a:endParaRPr lang="en-US" dirty="0" smtClean="0"/>
          </a:p>
          <a:p>
            <a:pPr lvl="0">
              <a:spcBef>
                <a:spcPts val="0"/>
              </a:spcBef>
            </a:pPr>
            <a:r>
              <a:rPr lang="en-US" dirty="0" smtClean="0"/>
              <a:t> States may also gain missile expertise through espionage. In 2006, the FBI arrested a U.S. engineer for selling to China classified U.S. information about reducing the infrared signature of cruise missiles. </a:t>
            </a:r>
            <a:endParaRPr lang="en-US" dirty="0"/>
          </a:p>
          <a:p>
            <a:pPr lvl="0">
              <a:spcBef>
                <a:spcPts val="0"/>
              </a:spcBef>
              <a:buNone/>
            </a:pPr>
            <a:r>
              <a:rPr lang="en-US" dirty="0" smtClean="0"/>
              <a:t> </a:t>
            </a:r>
          </a:p>
          <a:p>
            <a:pPr lvl="0">
              <a:spcBef>
                <a:spcPts val="0"/>
              </a:spcBef>
            </a:pPr>
            <a:r>
              <a:rPr lang="en-US" dirty="0" smtClean="0"/>
              <a:t> Rocket programs are often presented as space launch programs, and most countries initially use the same rockets as both space launchers and ballistic missiles.</a:t>
            </a:r>
          </a:p>
          <a:p>
            <a:pPr lvl="0"/>
            <a:endParaRPr lang="en-US" dirty="0"/>
          </a:p>
        </p:txBody>
      </p:sp>
      <p:sp>
        <p:nvSpPr>
          <p:cNvPr id="4" name="Slide Number Placeholder 3"/>
          <p:cNvSpPr>
            <a:spLocks noGrp="1"/>
          </p:cNvSpPr>
          <p:nvPr>
            <p:ph type="sldNum" sz="quarter" idx="10"/>
          </p:nvPr>
        </p:nvSpPr>
        <p:spPr/>
        <p:txBody>
          <a:bodyPr/>
          <a:lstStyle/>
          <a:p>
            <a:pPr>
              <a:defRPr/>
            </a:pPr>
            <a:fld id="{9551E479-A147-49EA-9ABC-016169D4E660}" type="slidenum">
              <a:rPr lang="en-US" smtClean="0"/>
              <a:pPr>
                <a:defRPr/>
              </a:pPr>
              <a:t>6</a:t>
            </a:fld>
            <a:endParaRPr lang="en-US" dirty="0"/>
          </a:p>
        </p:txBody>
      </p:sp>
    </p:spTree>
    <p:extLst>
      <p:ext uri="{BB962C8B-B14F-4D97-AF65-F5344CB8AC3E}">
        <p14:creationId xmlns:p14="http://schemas.microsoft.com/office/powerpoint/2010/main" val="3568752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lvl="1">
              <a:lnSpc>
                <a:spcPct val="100000"/>
              </a:lnSpc>
              <a:spcBef>
                <a:spcPts val="0"/>
              </a:spcBef>
            </a:pPr>
            <a:r>
              <a:rPr lang="en-US" sz="1600" dirty="0" smtClean="0"/>
              <a:t>There are a number of voluntary arrangements that limit the spread of missile technologies, but these are relatively weak. They are supported by diplomatic efforts to discourage the spread of sensitive technology and block cash from flowing to would-be proliferators.</a:t>
            </a:r>
          </a:p>
          <a:p>
            <a:pPr lvl="1">
              <a:lnSpc>
                <a:spcPct val="100000"/>
              </a:lnSpc>
              <a:spcBef>
                <a:spcPts val="0"/>
              </a:spcBef>
            </a:pPr>
            <a:r>
              <a:rPr lang="en-US" sz="1600" dirty="0" smtClean="0"/>
              <a:t> The </a:t>
            </a:r>
            <a:r>
              <a:rPr lang="en-US" sz="1600" b="1" dirty="0" smtClean="0">
                <a:hlinkClick r:id="rId3"/>
              </a:rPr>
              <a:t>Missile Technology Control Regime</a:t>
            </a:r>
            <a:r>
              <a:rPr lang="en-US" sz="1600" dirty="0" smtClean="0"/>
              <a:t> (</a:t>
            </a:r>
            <a:r>
              <a:rPr lang="en-US" sz="1600" dirty="0" err="1" smtClean="0"/>
              <a:t>MTCR</a:t>
            </a:r>
            <a:r>
              <a:rPr lang="en-US" sz="1600" dirty="0" smtClean="0"/>
              <a:t>) is a voluntary association of supplier states established in 1987. Members adhere to export policy guidelines based on a common list of controlled items that can be used to develop missiles. </a:t>
            </a:r>
            <a:r>
              <a:rPr lang="en-US" sz="1600" dirty="0" err="1" smtClean="0"/>
              <a:t>MTCR</a:t>
            </a:r>
            <a:r>
              <a:rPr lang="en-US" sz="1600" dirty="0" smtClean="0"/>
              <a:t> partners also exchange information about licensing issues, including denial decisions.</a:t>
            </a:r>
          </a:p>
          <a:p>
            <a:pPr lvl="1">
              <a:lnSpc>
                <a:spcPct val="100000"/>
              </a:lnSpc>
              <a:spcBef>
                <a:spcPts val="0"/>
              </a:spcBef>
            </a:pPr>
            <a:r>
              <a:rPr lang="en-US" sz="1600" dirty="0" smtClean="0"/>
              <a:t> More than 130 states have signed the </a:t>
            </a:r>
            <a:r>
              <a:rPr lang="en-US" sz="1600" b="1" dirty="0" smtClean="0">
                <a:hlinkClick r:id="rId4"/>
              </a:rPr>
              <a:t>Hague Code of Conduct against Ballistic Missile Proliferation</a:t>
            </a:r>
            <a:r>
              <a:rPr lang="en-US" sz="1600" dirty="0" smtClean="0"/>
              <a:t> (</a:t>
            </a:r>
            <a:r>
              <a:rPr lang="en-US" sz="1600" dirty="0" err="1" smtClean="0"/>
              <a:t>HCOC</a:t>
            </a:r>
            <a:r>
              <a:rPr lang="en-US" sz="1600" dirty="0" smtClean="0"/>
              <a:t>) since 2002, which contains politically binding commitments to curb the proliferation of </a:t>
            </a:r>
            <a:r>
              <a:rPr lang="en-US" sz="1600" dirty="0" err="1" smtClean="0"/>
              <a:t>WMD</a:t>
            </a:r>
            <a:r>
              <a:rPr lang="en-US" sz="1600" dirty="0" smtClean="0"/>
              <a:t>-capable ballistic missiles and to exercise maximum restraint in developing, testing, and deploying such missiles.</a:t>
            </a:r>
          </a:p>
          <a:p>
            <a:pPr lvl="1">
              <a:lnSpc>
                <a:spcPct val="100000"/>
              </a:lnSpc>
              <a:spcBef>
                <a:spcPts val="0"/>
              </a:spcBef>
            </a:pPr>
            <a:r>
              <a:rPr lang="en-US" sz="1600" dirty="0" smtClean="0"/>
              <a:t> The United States began the </a:t>
            </a:r>
            <a:r>
              <a:rPr lang="en-US" sz="1600" b="1" dirty="0" smtClean="0">
                <a:hlinkClick r:id="rId5"/>
              </a:rPr>
              <a:t>Proliferation Security Initiative</a:t>
            </a:r>
            <a:r>
              <a:rPr lang="en-US" sz="1600" dirty="0" smtClean="0"/>
              <a:t> (PSI) in 2003 to strengthen existing treaties and regimes prohibiting the proliferation of weapons of mass destruction and their means of delivery. PSI activities including interdiction through </a:t>
            </a:r>
            <a:r>
              <a:rPr lang="en-US" sz="1600" dirty="0" err="1" smtClean="0"/>
              <a:t>shipboarding</a:t>
            </a:r>
            <a:r>
              <a:rPr lang="en-US" sz="1600" dirty="0" smtClean="0"/>
              <a:t> agreements as well as exercises to improve the capacity of states to enforce existing measures against missile proliferation.</a:t>
            </a:r>
          </a:p>
          <a:p>
            <a:pPr lvl="1">
              <a:lnSpc>
                <a:spcPct val="100000"/>
              </a:lnSpc>
              <a:spcBef>
                <a:spcPts val="0"/>
              </a:spcBef>
            </a:pPr>
            <a:r>
              <a:rPr lang="en-US" sz="1600" dirty="0" smtClean="0"/>
              <a:t> The United States and Russia are party to two bilateral treaties that limit the number and type of ballistic and cruise missiles they possess, including the 1987 </a:t>
            </a:r>
            <a:r>
              <a:rPr lang="en-US" sz="1600" b="1" dirty="0" smtClean="0">
                <a:hlinkClick r:id="rId6"/>
              </a:rPr>
              <a:t>Intermediate Range Nuclear Forces (INF) Treaty</a:t>
            </a:r>
            <a:r>
              <a:rPr lang="en-US" sz="1600" dirty="0" smtClean="0"/>
              <a:t> and the 2010 </a:t>
            </a:r>
            <a:r>
              <a:rPr lang="en-US" sz="1600" b="1" dirty="0" smtClean="0">
                <a:hlinkClick r:id="rId7"/>
              </a:rPr>
              <a:t>New START</a:t>
            </a:r>
            <a:r>
              <a:rPr lang="en-US" sz="1600" dirty="0" smtClean="0"/>
              <a:t> agreement. These arms control treaties prohibit the possession of certain types of missiles and limit the quantity of others. They contain verification measures, as well as mechanisms for dispute resolution. </a:t>
            </a:r>
          </a:p>
          <a:p>
            <a:pPr>
              <a:lnSpc>
                <a:spcPct val="100000"/>
              </a:lnSpc>
              <a:spcBef>
                <a:spcPts val="0"/>
              </a:spcBef>
            </a:pPr>
            <a:endParaRPr lang="en-US" sz="2800" dirty="0" smtClean="0"/>
          </a:p>
          <a:p>
            <a:endParaRPr lang="en-US" sz="1400" dirty="0"/>
          </a:p>
        </p:txBody>
      </p:sp>
      <p:sp>
        <p:nvSpPr>
          <p:cNvPr id="4" name="Slide Number Placeholder 3"/>
          <p:cNvSpPr>
            <a:spLocks noGrp="1"/>
          </p:cNvSpPr>
          <p:nvPr>
            <p:ph type="sldNum" sz="quarter" idx="10"/>
          </p:nvPr>
        </p:nvSpPr>
        <p:spPr/>
        <p:txBody>
          <a:bodyPr/>
          <a:lstStyle/>
          <a:p>
            <a:pPr>
              <a:defRPr/>
            </a:pPr>
            <a:fld id="{9551E479-A147-49EA-9ABC-016169D4E660}" type="slidenum">
              <a:rPr lang="en-US" smtClean="0"/>
              <a:pPr>
                <a:defRPr/>
              </a:pPr>
              <a:t>7</a:t>
            </a:fld>
            <a:endParaRPr lang="en-US" dirty="0"/>
          </a:p>
        </p:txBody>
      </p:sp>
    </p:spTree>
    <p:extLst>
      <p:ext uri="{BB962C8B-B14F-4D97-AF65-F5344CB8AC3E}">
        <p14:creationId xmlns:p14="http://schemas.microsoft.com/office/powerpoint/2010/main" val="3568752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lvl="1"/>
            <a:r>
              <a:rPr lang="en-US" sz="1400" dirty="0" smtClean="0"/>
              <a:t> Verification measures depend on what is being verified in a particular agreement. Some agreements may prohibit the production, testing or deployment of missiles of certain types. Other agreements may limit the number or location of deployed missiles or prohibit the transfer of missiles or certain technologies. </a:t>
            </a:r>
          </a:p>
          <a:p>
            <a:pPr lvl="1"/>
            <a:endParaRPr lang="en-US" sz="1400" dirty="0" smtClean="0"/>
          </a:p>
          <a:p>
            <a:pPr lvl="1"/>
            <a:r>
              <a:rPr lang="en-US" sz="1400" dirty="0" smtClean="0"/>
              <a:t> On-site monitoring and inspections of missile production facilities are methods used for gathering information relevant to assessing treaty compliance. The New START treaty provides for each missile limited under the treaty to be assigned a “unique identifier” to enable inspectors to track the missiles. On-site inspections can also help verify the number or location of missiles. </a:t>
            </a:r>
          </a:p>
          <a:p>
            <a:pPr lvl="1"/>
            <a:endParaRPr lang="en-US" sz="1400" dirty="0" smtClean="0"/>
          </a:p>
          <a:p>
            <a:pPr lvl="1"/>
            <a:r>
              <a:rPr lang="en-US" sz="1400" dirty="0" smtClean="0"/>
              <a:t> Space and ground-based sensors can be used to monitor missile tests. Infrared and infrasound sensors can see and hear missile launches, while radars can track missiles in flight. </a:t>
            </a:r>
          </a:p>
          <a:p>
            <a:pPr lvl="1"/>
            <a:endParaRPr lang="en-US" sz="1400" dirty="0" smtClean="0"/>
          </a:p>
          <a:p>
            <a:pPr lvl="1"/>
            <a:r>
              <a:rPr lang="en-US" sz="1400" dirty="0" smtClean="0"/>
              <a:t> Open source information may also be useful. After Malaysian Airlines flight MH17 was shot down in Ukraine, Russian-backed separatists denied possessing surface-to-air missiles capable of shooting down an airliner. Soon, open source analysts were able to identify and geo-locate images of such a system, the SA-11, in areas controlled by the separatists on the day of the shoot-down and near the crash site. [4] </a:t>
            </a:r>
          </a:p>
          <a:p>
            <a:pPr lvl="1"/>
            <a:endParaRPr lang="en-US" sz="1400" dirty="0" smtClean="0"/>
          </a:p>
          <a:p>
            <a:pPr lvl="1"/>
            <a:r>
              <a:rPr lang="en-US" sz="1400" dirty="0" smtClean="0"/>
              <a:t> It can be difficult to determine the range and payload of specific missiles, making it complicated to figure out whether a missile is covered under an agreement. The United States, for example, recently stated that it believes Russia is violating the 1987 INF treaty by testing a new ground-launched cruise missile, and also has concerns about a Russian ballistic missile called the RS-26. Russia denies that these missiles violate the INF treaty. </a:t>
            </a:r>
          </a:p>
          <a:p>
            <a:endParaRPr lang="en-US" sz="1400" dirty="0" smtClean="0"/>
          </a:p>
          <a:p>
            <a:endParaRPr lang="en-US" sz="1400" dirty="0"/>
          </a:p>
        </p:txBody>
      </p:sp>
      <p:sp>
        <p:nvSpPr>
          <p:cNvPr id="4" name="Slide Number Placeholder 3"/>
          <p:cNvSpPr>
            <a:spLocks noGrp="1"/>
          </p:cNvSpPr>
          <p:nvPr>
            <p:ph type="sldNum" sz="quarter" idx="10"/>
          </p:nvPr>
        </p:nvSpPr>
        <p:spPr/>
        <p:txBody>
          <a:bodyPr/>
          <a:lstStyle/>
          <a:p>
            <a:pPr>
              <a:defRPr/>
            </a:pPr>
            <a:fld id="{9551E479-A147-49EA-9ABC-016169D4E660}" type="slidenum">
              <a:rPr lang="en-US" smtClean="0"/>
              <a:pPr>
                <a:defRPr/>
              </a:pPr>
              <a:t>8</a:t>
            </a:fld>
            <a:endParaRPr lang="en-US" dirty="0"/>
          </a:p>
        </p:txBody>
      </p:sp>
    </p:spTree>
    <p:extLst>
      <p:ext uri="{BB962C8B-B14F-4D97-AF65-F5344CB8AC3E}">
        <p14:creationId xmlns:p14="http://schemas.microsoft.com/office/powerpoint/2010/main" val="3568752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1597522-3AA0-45D6-BCFB-857F3BFF219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FADCCB-7F75-481D-B0BC-5F872DFA27C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2642177-B08F-464D-84FE-297AD05C0AE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3" descr="afsym"/>
          <p:cNvPicPr>
            <a:picLocks noChangeAspect="1" noChangeArrowheads="1"/>
          </p:cNvPicPr>
          <p:nvPr userDrawn="1"/>
        </p:nvPicPr>
        <p:blipFill>
          <a:blip r:embed="rId2" cstate="print"/>
          <a:srcRect l="12151" r="8411" b="30769"/>
          <a:stretch>
            <a:fillRect/>
          </a:stretch>
        </p:blipFill>
        <p:spPr bwMode="auto">
          <a:xfrm>
            <a:off x="0" y="76200"/>
            <a:ext cx="990600" cy="855663"/>
          </a:xfrm>
          <a:prstGeom prst="rect">
            <a:avLst/>
          </a:prstGeom>
          <a:noFill/>
          <a:ln w="9525">
            <a:noFill/>
            <a:miter lim="800000"/>
            <a:headEnd/>
            <a:tailEnd/>
          </a:ln>
        </p:spPr>
      </p:pic>
      <p:pic>
        <p:nvPicPr>
          <p:cNvPr id="5" name="Picture 17" descr="AFIT(good)"/>
          <p:cNvPicPr>
            <a:picLocks noChangeAspect="1" noChangeArrowheads="1"/>
          </p:cNvPicPr>
          <p:nvPr userDrawn="1"/>
        </p:nvPicPr>
        <p:blipFill>
          <a:blip r:embed="rId3" cstate="print">
            <a:duotone>
              <a:prstClr val="black"/>
              <a:srgbClr val="3333CC">
                <a:tint val="45000"/>
                <a:satMod val="400000"/>
              </a:srgbClr>
            </a:duotone>
          </a:blip>
          <a:srcRect/>
          <a:stretch>
            <a:fillRect/>
          </a:stretch>
        </p:blipFill>
        <p:spPr bwMode="auto">
          <a:xfrm>
            <a:off x="7772400" y="181752"/>
            <a:ext cx="1295400" cy="621388"/>
          </a:xfrm>
          <a:prstGeom prst="rect">
            <a:avLst/>
          </a:prstGeom>
          <a:noFill/>
          <a:ln w="9525">
            <a:noFill/>
            <a:miter lim="800000"/>
            <a:headEnd/>
            <a:tailEnd/>
          </a:ln>
        </p:spPr>
      </p:pic>
      <p:sp>
        <p:nvSpPr>
          <p:cNvPr id="6" name="Rectangle 10"/>
          <p:cNvSpPr>
            <a:spLocks noChangeArrowheads="1"/>
          </p:cNvSpPr>
          <p:nvPr userDrawn="1"/>
        </p:nvSpPr>
        <p:spPr bwMode="auto">
          <a:xfrm flipV="1">
            <a:off x="0" y="1049338"/>
            <a:ext cx="8607425" cy="92075"/>
          </a:xfrm>
          <a:prstGeom prst="rect">
            <a:avLst/>
          </a:prstGeom>
          <a:gradFill rotWithShape="0">
            <a:gsLst>
              <a:gs pos="0">
                <a:srgbClr val="3333CC"/>
              </a:gs>
              <a:gs pos="100000">
                <a:srgbClr val="DDDDDD"/>
              </a:gs>
            </a:gsLst>
            <a:lin ang="0" scaled="1"/>
          </a:gradFill>
          <a:ln w="9525">
            <a:noFill/>
            <a:miter lim="800000"/>
            <a:headEnd/>
            <a:tailEnd/>
          </a:ln>
        </p:spPr>
        <p:txBody>
          <a:bodyPr wrap="none" anchor="ctr"/>
          <a:lstStyle/>
          <a:p>
            <a:pPr algn="ctr" eaLnBrk="0" hangingPunct="0">
              <a:defRPr/>
            </a:pPr>
            <a:endParaRPr lang="en-US">
              <a:solidFill>
                <a:srgbClr val="000000"/>
              </a:solidFill>
            </a:endParaRPr>
          </a:p>
        </p:txBody>
      </p:sp>
      <p:sp>
        <p:nvSpPr>
          <p:cNvPr id="7" name="Title 1"/>
          <p:cNvSpPr>
            <a:spLocks noGrp="1"/>
          </p:cNvSpPr>
          <p:nvPr>
            <p:ph type="title"/>
          </p:nvPr>
        </p:nvSpPr>
        <p:spPr>
          <a:xfrm>
            <a:off x="1019665" y="76200"/>
            <a:ext cx="6629400" cy="914400"/>
          </a:xfrm>
        </p:spPr>
        <p:txBody>
          <a:bodyPr>
            <a:normAutofit/>
          </a:bodyPr>
          <a:lstStyle>
            <a:lvl1pPr>
              <a:defRPr sz="3200">
                <a:latin typeface="+mj-lt"/>
              </a:defRPr>
            </a:lvl1pPr>
          </a:lstStyle>
          <a:p>
            <a:r>
              <a:rPr lang="en-US" dirty="0" smtClean="0"/>
              <a:t>Click to edit Master title style</a:t>
            </a:r>
            <a:endParaRPr lang="en-US" dirty="0"/>
          </a:p>
        </p:txBody>
      </p:sp>
      <p:sp>
        <p:nvSpPr>
          <p:cNvPr id="8" name="Content Placeholder 2"/>
          <p:cNvSpPr>
            <a:spLocks noGrp="1"/>
          </p:cNvSpPr>
          <p:nvPr>
            <p:ph idx="1"/>
          </p:nvPr>
        </p:nvSpPr>
        <p:spPr>
          <a:xfrm>
            <a:off x="305584" y="1219200"/>
            <a:ext cx="8609816" cy="5181600"/>
          </a:xfrm>
        </p:spPr>
        <p:txBody>
          <a:bodyPr/>
          <a:lstStyle>
            <a:lvl1pPr>
              <a:lnSpc>
                <a:spcPts val="2600"/>
              </a:lnSpc>
              <a:defRPr sz="2400">
                <a:latin typeface="+mj-lt"/>
              </a:defRPr>
            </a:lvl1pPr>
            <a:lvl2pPr>
              <a:lnSpc>
                <a:spcPts val="2200"/>
              </a:lnSpc>
              <a:defRPr sz="2000">
                <a:latin typeface="+mj-lt"/>
              </a:defRPr>
            </a:lvl2pPr>
            <a:lvl3pPr>
              <a:lnSpc>
                <a:spcPts val="2000"/>
              </a:lnSpc>
              <a:defRPr sz="1800">
                <a:latin typeface="+mj-lt"/>
              </a:defRPr>
            </a:lvl3pPr>
            <a:lvl4pPr>
              <a:lnSpc>
                <a:spcPts val="2000"/>
              </a:lnSpc>
              <a:defRPr sz="1800">
                <a:latin typeface="+mj-lt"/>
              </a:defRPr>
            </a:lvl4pPr>
            <a:lvl5pPr>
              <a:lnSpc>
                <a:spcPts val="2000"/>
              </a:lnSpc>
              <a:defRPr sz="18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5"/>
          <p:cNvSpPr>
            <a:spLocks noGrp="1"/>
          </p:cNvSpPr>
          <p:nvPr>
            <p:ph type="sldNum" sz="quarter" idx="10"/>
          </p:nvPr>
        </p:nvSpPr>
        <p:spPr>
          <a:xfrm>
            <a:off x="8153400" y="6477000"/>
            <a:ext cx="685800" cy="254000"/>
          </a:xfrm>
        </p:spPr>
        <p:txBody>
          <a:bodyPr/>
          <a:lstStyle>
            <a:lvl1pPr>
              <a:defRPr baseline="0">
                <a:solidFill>
                  <a:schemeClr val="bg1">
                    <a:lumMod val="50000"/>
                  </a:schemeClr>
                </a:solidFill>
              </a:defRPr>
            </a:lvl1pPr>
          </a:lstStyle>
          <a:p>
            <a:pPr>
              <a:defRPr/>
            </a:pPr>
            <a:fld id="{76F04BF1-2421-4B87-9D3B-4CE200B1E0D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CCC122-DBC5-4662-ADE7-E90384C8C0F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13F329F-550A-4B39-8043-2B07BA3090E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A13E9A3-087D-4C2B-ACAE-57EC6D05CD1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FAA24EC-F413-4E74-BBC7-4B8A157DAAB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711DCAC-A04D-4864-B838-9DF2A3DB39A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E2B6E9F-112B-4B93-866C-04963C49C83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7889B09-BDDB-4731-9CE6-FB7290662C3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F5574F4-43EA-4AB7-8006-0862DA29D8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tutorials.nti.org/delivery-system/introduc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wmf"/><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609600" y="330200"/>
            <a:ext cx="8153400" cy="777875"/>
          </a:xfrm>
          <a:prstGeom prst="rect">
            <a:avLst/>
          </a:prstGeom>
          <a:noFill/>
          <a:ln w="9525">
            <a:noFill/>
            <a:miter lim="800000"/>
            <a:headEnd/>
            <a:tailEnd/>
          </a:ln>
          <a:effectLst/>
        </p:spPr>
        <p:txBody>
          <a:bodyPr lIns="100303" tIns="50151" rIns="100303" bIns="50151">
            <a:spAutoFit/>
          </a:bodyPr>
          <a:lstStyle/>
          <a:p>
            <a:pPr defTabSz="1003300" fontAlgn="auto">
              <a:spcBef>
                <a:spcPts val="0"/>
              </a:spcBef>
              <a:spcAft>
                <a:spcPts val="0"/>
              </a:spcAft>
              <a:defRPr/>
            </a:pPr>
            <a:r>
              <a:rPr lang="en-US" sz="4400" b="1" dirty="0">
                <a:solidFill>
                  <a:srgbClr val="000066"/>
                </a:solidFill>
                <a:effectLst>
                  <a:outerShdw blurRad="38100" dist="38100" dir="2700000" algn="tl">
                    <a:srgbClr val="C0C0C0"/>
                  </a:outerShdw>
                </a:effectLst>
                <a:latin typeface="+mn-lt"/>
                <a:cs typeface="+mn-cs"/>
              </a:rPr>
              <a:t>Air Force Institute of Technology</a:t>
            </a:r>
            <a:endParaRPr lang="en-US" sz="4400" b="1" dirty="0">
              <a:effectLst>
                <a:outerShdw blurRad="38100" dist="38100" dir="2700000" algn="tl">
                  <a:srgbClr val="C0C0C0"/>
                </a:outerShdw>
              </a:effectLst>
              <a:latin typeface="+mn-lt"/>
              <a:cs typeface="+mn-cs"/>
            </a:endParaRPr>
          </a:p>
        </p:txBody>
      </p:sp>
      <p:pic>
        <p:nvPicPr>
          <p:cNvPr id="3076" name="Picture 3"/>
          <p:cNvPicPr>
            <a:picLocks noChangeAspect="1" noChangeArrowheads="1"/>
          </p:cNvPicPr>
          <p:nvPr/>
        </p:nvPicPr>
        <p:blipFill>
          <a:blip r:embed="rId3" cstate="print"/>
          <a:srcRect l="1755" r="-2144" b="-21831"/>
          <a:stretch>
            <a:fillRect/>
          </a:stretch>
        </p:blipFill>
        <p:spPr bwMode="auto">
          <a:xfrm>
            <a:off x="404813" y="2163763"/>
            <a:ext cx="4319587" cy="3627437"/>
          </a:xfrm>
          <a:prstGeom prst="rect">
            <a:avLst/>
          </a:prstGeom>
          <a:solidFill>
            <a:schemeClr val="bg1"/>
          </a:solidFill>
          <a:ln w="9525">
            <a:noFill/>
            <a:miter lim="800000"/>
            <a:headEnd/>
            <a:tailEnd/>
          </a:ln>
        </p:spPr>
      </p:pic>
      <p:pic>
        <p:nvPicPr>
          <p:cNvPr id="3077" name="Picture 6" descr="shield"/>
          <p:cNvPicPr>
            <a:picLocks noChangeAspect="1" noChangeArrowheads="1"/>
          </p:cNvPicPr>
          <p:nvPr/>
        </p:nvPicPr>
        <p:blipFill>
          <a:blip r:embed="rId4" cstate="print"/>
          <a:srcRect/>
          <a:stretch>
            <a:fillRect/>
          </a:stretch>
        </p:blipFill>
        <p:spPr bwMode="auto">
          <a:xfrm>
            <a:off x="2020888" y="2076450"/>
            <a:ext cx="1031875" cy="1154113"/>
          </a:xfrm>
          <a:prstGeom prst="rect">
            <a:avLst/>
          </a:prstGeom>
          <a:noFill/>
          <a:ln w="9525">
            <a:noFill/>
            <a:miter lim="800000"/>
            <a:headEnd/>
            <a:tailEnd/>
          </a:ln>
        </p:spPr>
      </p:pic>
      <p:pic>
        <p:nvPicPr>
          <p:cNvPr id="3078" name="Picture 17"/>
          <p:cNvPicPr>
            <a:picLocks noChangeAspect="1" noChangeArrowheads="1"/>
          </p:cNvPicPr>
          <p:nvPr/>
        </p:nvPicPr>
        <p:blipFill>
          <a:blip r:embed="rId5" cstate="print"/>
          <a:srcRect/>
          <a:stretch>
            <a:fillRect/>
          </a:stretch>
        </p:blipFill>
        <p:spPr bwMode="auto">
          <a:xfrm>
            <a:off x="63500" y="6183313"/>
            <a:ext cx="9004300" cy="565150"/>
          </a:xfrm>
          <a:prstGeom prst="rect">
            <a:avLst/>
          </a:prstGeom>
          <a:noFill/>
          <a:ln w="9525">
            <a:noFill/>
            <a:miter lim="800000"/>
            <a:headEnd/>
            <a:tailEnd/>
          </a:ln>
        </p:spPr>
      </p:pic>
      <p:sp>
        <p:nvSpPr>
          <p:cNvPr id="3079" name="Text Box 4"/>
          <p:cNvSpPr txBox="1">
            <a:spLocks noChangeArrowheads="1"/>
          </p:cNvSpPr>
          <p:nvPr/>
        </p:nvSpPr>
        <p:spPr bwMode="auto">
          <a:xfrm>
            <a:off x="514350" y="5715000"/>
            <a:ext cx="8099425" cy="400050"/>
          </a:xfrm>
          <a:prstGeom prst="rect">
            <a:avLst/>
          </a:prstGeom>
          <a:noFill/>
          <a:ln w="9525">
            <a:noFill/>
            <a:miter lim="800000"/>
            <a:headEnd/>
            <a:tailEnd/>
          </a:ln>
        </p:spPr>
        <p:txBody>
          <a:bodyPr lIns="91416" tIns="45708" rIns="91416" bIns="45708">
            <a:spAutoFit/>
          </a:bodyPr>
          <a:lstStyle/>
          <a:p>
            <a:pPr algn="ctr" eaLnBrk="0" hangingPunct="0"/>
            <a:r>
              <a:rPr lang="en-US" sz="2000" b="1" i="1">
                <a:latin typeface="Calibri" pitchFamily="34" charset="0"/>
              </a:rPr>
              <a:t>E d u c a t i n g   t h e   W o r l d ’s   B e s t  M i l i t a r y</a:t>
            </a:r>
          </a:p>
        </p:txBody>
      </p:sp>
      <p:sp>
        <p:nvSpPr>
          <p:cNvPr id="15" name="Text Box 2"/>
          <p:cNvSpPr txBox="1">
            <a:spLocks noChangeArrowheads="1"/>
          </p:cNvSpPr>
          <p:nvPr/>
        </p:nvSpPr>
        <p:spPr bwMode="auto">
          <a:xfrm>
            <a:off x="368300" y="1054100"/>
            <a:ext cx="8153400" cy="469900"/>
          </a:xfrm>
          <a:prstGeom prst="rect">
            <a:avLst/>
          </a:prstGeom>
          <a:noFill/>
          <a:ln w="9525">
            <a:noFill/>
            <a:miter lim="800000"/>
            <a:headEnd/>
            <a:tailEnd/>
          </a:ln>
          <a:effectLst/>
        </p:spPr>
        <p:txBody>
          <a:bodyPr lIns="100303" tIns="50151" rIns="100303" bIns="50151">
            <a:spAutoFit/>
          </a:bodyPr>
          <a:lstStyle/>
          <a:p>
            <a:pPr algn="ctr" defTabSz="1003300" fontAlgn="auto">
              <a:spcBef>
                <a:spcPts val="0"/>
              </a:spcBef>
              <a:spcAft>
                <a:spcPts val="0"/>
              </a:spcAft>
              <a:defRPr/>
            </a:pPr>
            <a:r>
              <a:rPr lang="en-US" sz="2400" b="1" dirty="0">
                <a:solidFill>
                  <a:srgbClr val="000066"/>
                </a:solidFill>
                <a:effectLst>
                  <a:outerShdw blurRad="38100" dist="38100" dir="2700000" algn="tl">
                    <a:srgbClr val="C0C0C0"/>
                  </a:outerShdw>
                </a:effectLst>
                <a:latin typeface="+mn-lt"/>
                <a:cs typeface="+mn-cs"/>
              </a:rPr>
              <a:t>NENG 791 – Proliferation of Weapons of Mass Destruction</a:t>
            </a:r>
            <a:endParaRPr lang="en-US" sz="2400" b="1" dirty="0">
              <a:effectLst>
                <a:outerShdw blurRad="38100" dist="38100" dir="2700000" algn="tl">
                  <a:srgbClr val="C0C0C0"/>
                </a:outerShdw>
              </a:effectLst>
              <a:latin typeface="+mn-lt"/>
              <a:cs typeface="+mn-cs"/>
            </a:endParaRPr>
          </a:p>
        </p:txBody>
      </p:sp>
      <p:sp>
        <p:nvSpPr>
          <p:cNvPr id="11" name="Text Box 7"/>
          <p:cNvSpPr txBox="1">
            <a:spLocks noChangeArrowheads="1"/>
          </p:cNvSpPr>
          <p:nvPr/>
        </p:nvSpPr>
        <p:spPr bwMode="auto">
          <a:xfrm>
            <a:off x="4038600" y="1670948"/>
            <a:ext cx="5029200" cy="2177032"/>
          </a:xfrm>
          <a:prstGeom prst="rect">
            <a:avLst/>
          </a:prstGeom>
          <a:solidFill>
            <a:srgbClr val="FFFFFF"/>
          </a:solidFill>
          <a:ln w="9525">
            <a:noFill/>
            <a:miter lim="800000"/>
            <a:headEnd/>
            <a:tailEnd/>
          </a:ln>
          <a:effectLst/>
        </p:spPr>
        <p:txBody>
          <a:bodyPr wrap="square" lIns="83338" tIns="41669" rIns="83338" bIns="41669">
            <a:spAutoFit/>
          </a:bodyPr>
          <a:lstStyle/>
          <a:p>
            <a:pPr algn="ctr" eaLnBrk="0" fontAlgn="auto" hangingPunct="0">
              <a:spcBef>
                <a:spcPts val="0"/>
              </a:spcBef>
              <a:spcAft>
                <a:spcPts val="0"/>
              </a:spcAft>
              <a:defRPr/>
            </a:pPr>
            <a:r>
              <a:rPr lang="en-US" sz="2400" kern="0" dirty="0">
                <a:solidFill>
                  <a:sysClr val="windowText" lastClr="000000"/>
                </a:solidFill>
                <a:cs typeface="+mn-cs"/>
              </a:rPr>
              <a:t/>
            </a:r>
            <a:br>
              <a:rPr lang="en-US" sz="2400" kern="0" dirty="0">
                <a:solidFill>
                  <a:sysClr val="windowText" lastClr="000000"/>
                </a:solidFill>
                <a:cs typeface="+mn-cs"/>
              </a:rPr>
            </a:br>
            <a:r>
              <a:rPr lang="en-US" sz="3600" b="1" kern="0" dirty="0" smtClean="0">
                <a:solidFill>
                  <a:srgbClr val="000066"/>
                </a:solidFill>
                <a:effectLst>
                  <a:outerShdw blurRad="38100" dist="38100" dir="2700000" algn="tl">
                    <a:srgbClr val="C0C0C0"/>
                  </a:outerShdw>
                </a:effectLst>
                <a:latin typeface="Calibri" pitchFamily="34" charset="0"/>
                <a:cs typeface="+mn-cs"/>
              </a:rPr>
              <a:t>Delivery System Proliferation</a:t>
            </a:r>
            <a:endParaRPr lang="en-US" sz="3600" b="1" kern="0" dirty="0">
              <a:solidFill>
                <a:srgbClr val="000066"/>
              </a:solidFill>
              <a:effectLst>
                <a:outerShdw blurRad="38100" dist="38100" dir="2700000" algn="tl">
                  <a:srgbClr val="C0C0C0"/>
                </a:outerShdw>
              </a:effectLst>
              <a:latin typeface="Calibri" pitchFamily="34" charset="0"/>
              <a:cs typeface="+mn-cs"/>
            </a:endParaRPr>
          </a:p>
          <a:p>
            <a:pPr algn="ctr" eaLnBrk="0" fontAlgn="auto" hangingPunct="0">
              <a:spcBef>
                <a:spcPts val="0"/>
              </a:spcBef>
              <a:spcAft>
                <a:spcPts val="0"/>
              </a:spcAft>
              <a:defRPr/>
            </a:pPr>
            <a:endParaRPr lang="en-US" sz="2000" kern="0" dirty="0" smtClean="0">
              <a:solidFill>
                <a:sysClr val="windowText" lastClr="000000"/>
              </a:solidFill>
              <a:effectLst>
                <a:outerShdw blurRad="38100" dist="38100" dir="2700000" algn="tl">
                  <a:srgbClr val="C0C0C0"/>
                </a:outerShdw>
              </a:effectLst>
              <a:cs typeface="+mn-cs"/>
            </a:endParaRPr>
          </a:p>
          <a:p>
            <a:pPr algn="ctr" eaLnBrk="0" fontAlgn="auto" hangingPunct="0">
              <a:spcBef>
                <a:spcPts val="0"/>
              </a:spcBef>
              <a:spcAft>
                <a:spcPts val="0"/>
              </a:spcAft>
              <a:defRPr/>
            </a:pPr>
            <a:r>
              <a:rPr lang="en-US" sz="2000" kern="0" dirty="0" smtClean="0">
                <a:solidFill>
                  <a:sysClr val="windowText" lastClr="000000"/>
                </a:solidFill>
                <a:effectLst>
                  <a:outerShdw blurRad="38100" dist="38100" dir="2700000" algn="tl">
                    <a:srgbClr val="C0C0C0"/>
                  </a:outerShdw>
                </a:effectLst>
                <a:cs typeface="+mn-cs"/>
              </a:rPr>
              <a:t>Lt Col Fee</a:t>
            </a:r>
            <a:endParaRPr lang="en-US" sz="2000" kern="0" dirty="0">
              <a:solidFill>
                <a:sysClr val="windowText" lastClr="000000"/>
              </a:solidFill>
              <a:effectLst>
                <a:outerShdw blurRad="38100" dist="38100" dir="2700000" algn="tl">
                  <a:srgbClr val="C0C0C0"/>
                </a:outerShdw>
              </a:effectLst>
              <a:cs typeface="+mn-cs"/>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North Korea Case Study:</a:t>
            </a:r>
            <a:br>
              <a:rPr lang="en-US" dirty="0" smtClean="0"/>
            </a:br>
            <a:r>
              <a:rPr lang="en-US" dirty="0" smtClean="0"/>
              <a:t>Where did it get its missile technology?</a:t>
            </a:r>
            <a:endParaRPr lang="en-US" dirty="0"/>
          </a:p>
        </p:txBody>
      </p:sp>
      <p:sp>
        <p:nvSpPr>
          <p:cNvPr id="3" name="Content Placeholder 2"/>
          <p:cNvSpPr>
            <a:spLocks noGrp="1"/>
          </p:cNvSpPr>
          <p:nvPr>
            <p:ph idx="1"/>
          </p:nvPr>
        </p:nvSpPr>
        <p:spPr/>
        <p:txBody>
          <a:bodyPr/>
          <a:lstStyle/>
          <a:p>
            <a:r>
              <a:rPr lang="en-US" dirty="0"/>
              <a:t>Defense cooperation between Egypt and North Korea dates back to the 1973 Yom Kippur War. </a:t>
            </a:r>
            <a:endParaRPr lang="en-US" dirty="0" smtClean="0"/>
          </a:p>
          <a:p>
            <a:pPr lvl="1"/>
            <a:r>
              <a:rPr lang="en-US" dirty="0" smtClean="0"/>
              <a:t>Following </a:t>
            </a:r>
            <a:r>
              <a:rPr lang="en-US" dirty="0"/>
              <a:t>the 1973 war, North Korea and Egypt cooperated on reverse engineering a number of Soviet short-range artillery and missile systems. </a:t>
            </a:r>
            <a:endParaRPr lang="en-US" dirty="0" smtClean="0"/>
          </a:p>
          <a:p>
            <a:r>
              <a:rPr lang="en-US" dirty="0" smtClean="0"/>
              <a:t>In </a:t>
            </a:r>
            <a:r>
              <a:rPr lang="en-US" dirty="0"/>
              <a:t>the mid- to late-1970s, Egypt transferred a small number of Soviet-supplied Scud-B missiles to North Korea as part of a cooperative development program. </a:t>
            </a:r>
            <a:endParaRPr lang="en-US" dirty="0" smtClean="0"/>
          </a:p>
          <a:p>
            <a:pPr lvl="1"/>
            <a:r>
              <a:rPr lang="en-US" dirty="0" smtClean="0"/>
              <a:t>North </a:t>
            </a:r>
            <a:r>
              <a:rPr lang="en-US" dirty="0"/>
              <a:t>Korea reverse engineered the missiles. </a:t>
            </a:r>
            <a:endParaRPr lang="en-US" dirty="0" smtClean="0"/>
          </a:p>
          <a:p>
            <a:r>
              <a:rPr lang="en-US" dirty="0" smtClean="0"/>
              <a:t>During </a:t>
            </a:r>
            <a:r>
              <a:rPr lang="en-US" dirty="0"/>
              <a:t>the 1980s, Egypt subsequently imported North Korean Scud-technology (using expertise Egypt helped to cultivate) after a different cooperative effort to develop a 900 km ballistic missile with Argentina and Iraq failed to show results. </a:t>
            </a:r>
          </a:p>
        </p:txBody>
      </p:sp>
      <p:sp>
        <p:nvSpPr>
          <p:cNvPr id="4" name="Slide Number Placeholder 3"/>
          <p:cNvSpPr>
            <a:spLocks noGrp="1"/>
          </p:cNvSpPr>
          <p:nvPr>
            <p:ph type="sldNum" sz="quarter" idx="10"/>
          </p:nvPr>
        </p:nvSpPr>
        <p:spPr/>
        <p:txBody>
          <a:bodyPr/>
          <a:lstStyle/>
          <a:p>
            <a:pPr>
              <a:defRPr/>
            </a:pPr>
            <a:fld id="{76F04BF1-2421-4B87-9D3B-4CE200B1E0D4}" type="slidenum">
              <a:rPr lang="en-US" smtClean="0"/>
              <a:pPr>
                <a:defRPr/>
              </a:pPr>
              <a:t>9</a:t>
            </a:fld>
            <a:endParaRPr lang="en-US" dirty="0"/>
          </a:p>
        </p:txBody>
      </p:sp>
    </p:spTree>
    <p:extLst>
      <p:ext uri="{BB962C8B-B14F-4D97-AF65-F5344CB8AC3E}">
        <p14:creationId xmlns:p14="http://schemas.microsoft.com/office/powerpoint/2010/main" val="2024203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North Korea Case Study:</a:t>
            </a:r>
            <a:br>
              <a:rPr lang="en-US" dirty="0" smtClean="0"/>
            </a:br>
            <a:r>
              <a:rPr lang="en-US" dirty="0" smtClean="0"/>
              <a:t>How did North Korea’s Program Evolve?</a:t>
            </a:r>
            <a:endParaRPr lang="en-US" dirty="0"/>
          </a:p>
        </p:txBody>
      </p:sp>
      <p:sp>
        <p:nvSpPr>
          <p:cNvPr id="4" name="Slide Number Placeholder 3"/>
          <p:cNvSpPr>
            <a:spLocks noGrp="1"/>
          </p:cNvSpPr>
          <p:nvPr>
            <p:ph type="sldNum" sz="quarter" idx="10"/>
          </p:nvPr>
        </p:nvSpPr>
        <p:spPr/>
        <p:txBody>
          <a:bodyPr/>
          <a:lstStyle/>
          <a:p>
            <a:pPr>
              <a:defRPr/>
            </a:pPr>
            <a:fld id="{76F04BF1-2421-4B87-9D3B-4CE200B1E0D4}" type="slidenum">
              <a:rPr lang="en-US" smtClean="0"/>
              <a:pPr>
                <a:defRPr/>
              </a:pPr>
              <a:t>10</a:t>
            </a:fld>
            <a:endParaRPr lang="en-US" dirty="0"/>
          </a:p>
        </p:txBody>
      </p:sp>
      <p:pic>
        <p:nvPicPr>
          <p:cNvPr id="13314" name="Picture 2" descr="North Korea Scud Based Ballistic Missi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5827" y="1143000"/>
            <a:ext cx="6179423"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282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North Korea Case Study:</a:t>
            </a:r>
            <a:br>
              <a:rPr lang="en-US" sz="2400" dirty="0" smtClean="0"/>
            </a:br>
            <a:r>
              <a:rPr lang="en-US" sz="2400" dirty="0" smtClean="0"/>
              <a:t>How did the Scud spread and how has the international community responded?</a:t>
            </a:r>
            <a:endParaRPr lang="en-US" sz="2400" dirty="0"/>
          </a:p>
        </p:txBody>
      </p:sp>
      <p:sp>
        <p:nvSpPr>
          <p:cNvPr id="3" name="Content Placeholder 2"/>
          <p:cNvSpPr>
            <a:spLocks noGrp="1"/>
          </p:cNvSpPr>
          <p:nvPr>
            <p:ph idx="1"/>
          </p:nvPr>
        </p:nvSpPr>
        <p:spPr/>
        <p:txBody>
          <a:bodyPr/>
          <a:lstStyle/>
          <a:p>
            <a:r>
              <a:rPr lang="en-US" dirty="0"/>
              <a:t>North Korea has transferred complete Scud-based ballistic missiles to many </a:t>
            </a:r>
            <a:r>
              <a:rPr lang="en-US" dirty="0" smtClean="0"/>
              <a:t>countries</a:t>
            </a:r>
          </a:p>
          <a:p>
            <a:r>
              <a:rPr lang="en-US" dirty="0" smtClean="0"/>
              <a:t>The </a:t>
            </a:r>
            <a:r>
              <a:rPr lang="en-US" dirty="0"/>
              <a:t>threat </a:t>
            </a:r>
            <a:r>
              <a:rPr lang="en-US" dirty="0" smtClean="0"/>
              <a:t>has </a:t>
            </a:r>
            <a:r>
              <a:rPr lang="en-US" dirty="0"/>
              <a:t>motivated the </a:t>
            </a:r>
            <a:r>
              <a:rPr lang="en-US" dirty="0" smtClean="0"/>
              <a:t>IC to </a:t>
            </a:r>
            <a:r>
              <a:rPr lang="en-US" dirty="0"/>
              <a:t>strengthen traditional controls on missile-related technologies and to develop more novel counter-proliferation instruments. </a:t>
            </a:r>
            <a:endParaRPr lang="en-US" dirty="0" smtClean="0"/>
          </a:p>
          <a:p>
            <a:r>
              <a:rPr lang="en-US" dirty="0" smtClean="0"/>
              <a:t>Missile </a:t>
            </a:r>
            <a:r>
              <a:rPr lang="en-US" dirty="0"/>
              <a:t>Technology Control Regime (</a:t>
            </a:r>
            <a:r>
              <a:rPr lang="en-US" dirty="0" err="1"/>
              <a:t>MTCR</a:t>
            </a:r>
            <a:r>
              <a:rPr lang="en-US" dirty="0"/>
              <a:t>) </a:t>
            </a:r>
            <a:r>
              <a:rPr lang="en-US" dirty="0" smtClean="0"/>
              <a:t>members have </a:t>
            </a:r>
            <a:r>
              <a:rPr lang="en-US" dirty="0"/>
              <a:t>exchanged technical information and shared “denials” to North Korea to strengthen enforcement of existing limits on the sale of long-range missile technology to North Korea. </a:t>
            </a:r>
            <a:endParaRPr lang="en-US" dirty="0" smtClean="0"/>
          </a:p>
          <a:p>
            <a:r>
              <a:rPr lang="en-US" dirty="0" smtClean="0"/>
              <a:t>Israel </a:t>
            </a:r>
            <a:r>
              <a:rPr lang="en-US" dirty="0"/>
              <a:t>reportedly engaged in a covert effort to persuade Pyongyang to end ballistic missile sales to Middle Eastern </a:t>
            </a:r>
            <a:r>
              <a:rPr lang="en-US" dirty="0" smtClean="0"/>
              <a:t>states.</a:t>
            </a:r>
          </a:p>
          <a:p>
            <a:r>
              <a:rPr lang="en-US" dirty="0" err="1" smtClean="0"/>
              <a:t>UNSCR</a:t>
            </a:r>
            <a:r>
              <a:rPr lang="en-US" dirty="0" smtClean="0"/>
              <a:t> resolutions </a:t>
            </a:r>
            <a:r>
              <a:rPr lang="en-US" dirty="0"/>
              <a:t>demanding that North Korea suspend its development of long-range missiles and imposing </a:t>
            </a:r>
            <a:r>
              <a:rPr lang="en-US" dirty="0" smtClean="0"/>
              <a:t>sanctions.</a:t>
            </a:r>
            <a:endParaRPr lang="en-US" dirty="0"/>
          </a:p>
        </p:txBody>
      </p:sp>
      <p:sp>
        <p:nvSpPr>
          <p:cNvPr id="4" name="Slide Number Placeholder 3"/>
          <p:cNvSpPr>
            <a:spLocks noGrp="1"/>
          </p:cNvSpPr>
          <p:nvPr>
            <p:ph type="sldNum" sz="quarter" idx="10"/>
          </p:nvPr>
        </p:nvSpPr>
        <p:spPr/>
        <p:txBody>
          <a:bodyPr/>
          <a:lstStyle/>
          <a:p>
            <a:pPr>
              <a:defRPr/>
            </a:pPr>
            <a:fld id="{76F04BF1-2421-4B87-9D3B-4CE200B1E0D4}" type="slidenum">
              <a:rPr lang="en-US" smtClean="0"/>
              <a:pPr>
                <a:defRPr/>
              </a:pPr>
              <a:t>11</a:t>
            </a:fld>
            <a:endParaRPr lang="en-US" dirty="0"/>
          </a:p>
        </p:txBody>
      </p:sp>
    </p:spTree>
    <p:extLst>
      <p:ext uri="{BB962C8B-B14F-4D97-AF65-F5344CB8AC3E}">
        <p14:creationId xmlns:p14="http://schemas.microsoft.com/office/powerpoint/2010/main" val="125243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North Korea Case Study:</a:t>
            </a:r>
            <a:br>
              <a:rPr lang="en-US" sz="2400" dirty="0" smtClean="0"/>
            </a:br>
            <a:r>
              <a:rPr lang="en-US" sz="2400" dirty="0" smtClean="0"/>
              <a:t>How does North Korea use space launches to further its program?</a:t>
            </a:r>
            <a:endParaRPr lang="en-US" sz="2400" dirty="0"/>
          </a:p>
        </p:txBody>
      </p:sp>
      <p:sp>
        <p:nvSpPr>
          <p:cNvPr id="3" name="Content Placeholder 2"/>
          <p:cNvSpPr>
            <a:spLocks noGrp="1"/>
          </p:cNvSpPr>
          <p:nvPr>
            <p:ph idx="1"/>
          </p:nvPr>
        </p:nvSpPr>
        <p:spPr/>
        <p:txBody>
          <a:bodyPr/>
          <a:lstStyle/>
          <a:p>
            <a:r>
              <a:rPr lang="en-US" dirty="0" smtClean="0"/>
              <a:t>There </a:t>
            </a:r>
            <a:r>
              <a:rPr lang="en-US" dirty="0"/>
              <a:t>are no significant differences between rockets used as ballistic missiles and rockets used to place satellites in orbit</a:t>
            </a:r>
            <a:r>
              <a:rPr lang="en-US" dirty="0" smtClean="0"/>
              <a:t>.</a:t>
            </a:r>
          </a:p>
          <a:p>
            <a:r>
              <a:rPr lang="en-US" dirty="0" smtClean="0"/>
              <a:t>Rocket programs are </a:t>
            </a:r>
            <a:r>
              <a:rPr lang="en-US" dirty="0"/>
              <a:t>often presented as space launch programs </a:t>
            </a:r>
            <a:r>
              <a:rPr lang="en-US" dirty="0" smtClean="0"/>
              <a:t>to </a:t>
            </a:r>
            <a:r>
              <a:rPr lang="en-US" dirty="0"/>
              <a:t>deflect international </a:t>
            </a:r>
            <a:r>
              <a:rPr lang="en-US" dirty="0" smtClean="0"/>
              <a:t>suspicions.</a:t>
            </a:r>
          </a:p>
          <a:p>
            <a:r>
              <a:rPr lang="en-US" dirty="0" smtClean="0"/>
              <a:t>North </a:t>
            </a:r>
            <a:r>
              <a:rPr lang="en-US" dirty="0"/>
              <a:t>Korea claimed that its rocket launches </a:t>
            </a:r>
            <a:r>
              <a:rPr lang="en-US" dirty="0" smtClean="0"/>
              <a:t>were </a:t>
            </a:r>
            <a:r>
              <a:rPr lang="en-US" dirty="0"/>
              <a:t>intended to place satellites in orbit</a:t>
            </a:r>
            <a:r>
              <a:rPr lang="en-US" dirty="0" smtClean="0"/>
              <a:t>.</a:t>
            </a:r>
          </a:p>
          <a:p>
            <a:r>
              <a:rPr lang="en-US" dirty="0" smtClean="0"/>
              <a:t>The US believes </a:t>
            </a:r>
            <a:r>
              <a:rPr lang="en-US" dirty="0"/>
              <a:t>the tests also demonstrated the military capabilities of </a:t>
            </a:r>
            <a:r>
              <a:rPr lang="en-US" dirty="0" smtClean="0"/>
              <a:t>North Korea’s ballistic missiles. </a:t>
            </a:r>
          </a:p>
          <a:p>
            <a:r>
              <a:rPr lang="en-US" dirty="0" smtClean="0"/>
              <a:t>The </a:t>
            </a:r>
            <a:r>
              <a:rPr lang="en-US" dirty="0"/>
              <a:t>United States intelligence community has expressed uncertainty, however, concerning whether North Korea has the capability to deploy a warhead on its missiles. </a:t>
            </a:r>
            <a:endParaRPr lang="en-US" dirty="0" smtClean="0"/>
          </a:p>
          <a:p>
            <a:pPr lvl="1"/>
            <a:r>
              <a:rPr lang="en-US" dirty="0" smtClean="0"/>
              <a:t>This </a:t>
            </a:r>
            <a:r>
              <a:rPr lang="en-US" dirty="0"/>
              <a:t>would require North Korea to fashion a reentry </a:t>
            </a:r>
            <a:r>
              <a:rPr lang="en-US" dirty="0" smtClean="0"/>
              <a:t>vehicle</a:t>
            </a:r>
            <a:endParaRPr lang="en-US" dirty="0"/>
          </a:p>
        </p:txBody>
      </p:sp>
      <p:sp>
        <p:nvSpPr>
          <p:cNvPr id="4" name="Slide Number Placeholder 3"/>
          <p:cNvSpPr>
            <a:spLocks noGrp="1"/>
          </p:cNvSpPr>
          <p:nvPr>
            <p:ph type="sldNum" sz="quarter" idx="10"/>
          </p:nvPr>
        </p:nvSpPr>
        <p:spPr/>
        <p:txBody>
          <a:bodyPr/>
          <a:lstStyle/>
          <a:p>
            <a:pPr>
              <a:defRPr/>
            </a:pPr>
            <a:fld id="{76F04BF1-2421-4B87-9D3B-4CE200B1E0D4}" type="slidenum">
              <a:rPr lang="en-US" smtClean="0"/>
              <a:pPr>
                <a:defRPr/>
              </a:pPr>
              <a:t>12</a:t>
            </a:fld>
            <a:endParaRPr lang="en-US" dirty="0"/>
          </a:p>
        </p:txBody>
      </p:sp>
    </p:spTree>
    <p:extLst>
      <p:ext uri="{BB962C8B-B14F-4D97-AF65-F5344CB8AC3E}">
        <p14:creationId xmlns:p14="http://schemas.microsoft.com/office/powerpoint/2010/main" val="524033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North Korea Case Study:</a:t>
            </a:r>
            <a:br>
              <a:rPr lang="en-US" sz="2400" dirty="0" smtClean="0"/>
            </a:br>
            <a:r>
              <a:rPr lang="en-US" sz="2400" dirty="0" smtClean="0"/>
              <a:t>How do we monitor North Korea’s progress?</a:t>
            </a:r>
            <a:endParaRPr lang="en-US" sz="2400" dirty="0"/>
          </a:p>
        </p:txBody>
      </p:sp>
      <p:sp>
        <p:nvSpPr>
          <p:cNvPr id="3" name="Content Placeholder 2"/>
          <p:cNvSpPr>
            <a:spLocks noGrp="1"/>
          </p:cNvSpPr>
          <p:nvPr>
            <p:ph idx="1"/>
          </p:nvPr>
        </p:nvSpPr>
        <p:spPr/>
        <p:txBody>
          <a:bodyPr/>
          <a:lstStyle/>
          <a:p>
            <a:r>
              <a:rPr lang="en-US" sz="2800" dirty="0" smtClean="0"/>
              <a:t>Defectors from the military complex; but how reliable is the info?</a:t>
            </a:r>
          </a:p>
          <a:p>
            <a:r>
              <a:rPr lang="en-US" sz="2800" dirty="0" smtClean="0"/>
              <a:t>Missile </a:t>
            </a:r>
            <a:r>
              <a:rPr lang="en-US" sz="2800" dirty="0"/>
              <a:t>tests provide </a:t>
            </a:r>
            <a:r>
              <a:rPr lang="en-US" sz="2800" dirty="0" smtClean="0"/>
              <a:t>important </a:t>
            </a:r>
            <a:r>
              <a:rPr lang="en-US" sz="2800" dirty="0"/>
              <a:t>technical </a:t>
            </a:r>
            <a:r>
              <a:rPr lang="en-US" sz="2800" dirty="0" smtClean="0"/>
              <a:t>information.</a:t>
            </a:r>
          </a:p>
          <a:p>
            <a:r>
              <a:rPr lang="en-US" sz="2800" dirty="0" smtClean="0"/>
              <a:t>Recovered debris.</a:t>
            </a:r>
          </a:p>
          <a:p>
            <a:r>
              <a:rPr lang="en-US" sz="2800" dirty="0" smtClean="0"/>
              <a:t>Interdictions </a:t>
            </a:r>
            <a:r>
              <a:rPr lang="en-US" sz="2800" dirty="0"/>
              <a:t>of illicit shipments to and from North </a:t>
            </a:r>
            <a:r>
              <a:rPr lang="en-US" sz="2800" dirty="0" smtClean="0"/>
              <a:t>Korea</a:t>
            </a:r>
          </a:p>
          <a:p>
            <a:pPr lvl="1"/>
            <a:r>
              <a:rPr lang="en-US" sz="2400" dirty="0" smtClean="0"/>
              <a:t>Raise </a:t>
            </a:r>
            <a:r>
              <a:rPr lang="en-US" sz="2400" dirty="0"/>
              <a:t>questions about the effectiveness of sanctions </a:t>
            </a:r>
          </a:p>
          <a:p>
            <a:pPr lvl="1"/>
            <a:r>
              <a:rPr lang="en-US" sz="2400" dirty="0" smtClean="0"/>
              <a:t>Provide </a:t>
            </a:r>
            <a:r>
              <a:rPr lang="en-US" sz="2400" dirty="0"/>
              <a:t>additional evidence about the state of North Korea’s missile program. </a:t>
            </a:r>
            <a:endParaRPr lang="en-US" sz="2400" dirty="0" smtClean="0"/>
          </a:p>
          <a:p>
            <a:r>
              <a:rPr lang="en-US" sz="2800" dirty="0" smtClean="0"/>
              <a:t>Open </a:t>
            </a:r>
            <a:r>
              <a:rPr lang="en-US" sz="2800" dirty="0"/>
              <a:t>source </a:t>
            </a:r>
            <a:r>
              <a:rPr lang="en-US" sz="2800" dirty="0" smtClean="0"/>
              <a:t>information</a:t>
            </a:r>
            <a:endParaRPr lang="en-US" sz="2800" dirty="0"/>
          </a:p>
        </p:txBody>
      </p:sp>
      <p:sp>
        <p:nvSpPr>
          <p:cNvPr id="4" name="Slide Number Placeholder 3"/>
          <p:cNvSpPr>
            <a:spLocks noGrp="1"/>
          </p:cNvSpPr>
          <p:nvPr>
            <p:ph type="sldNum" sz="quarter" idx="10"/>
          </p:nvPr>
        </p:nvSpPr>
        <p:spPr/>
        <p:txBody>
          <a:bodyPr/>
          <a:lstStyle/>
          <a:p>
            <a:pPr>
              <a:defRPr/>
            </a:pPr>
            <a:fld id="{76F04BF1-2421-4B87-9D3B-4CE200B1E0D4}" type="slidenum">
              <a:rPr lang="en-US" smtClean="0"/>
              <a:pPr>
                <a:defRPr/>
              </a:pPr>
              <a:t>13</a:t>
            </a:fld>
            <a:endParaRPr lang="en-US" dirty="0"/>
          </a:p>
        </p:txBody>
      </p:sp>
    </p:spTree>
    <p:extLst>
      <p:ext uri="{BB962C8B-B14F-4D97-AF65-F5344CB8AC3E}">
        <p14:creationId xmlns:p14="http://schemas.microsoft.com/office/powerpoint/2010/main" val="3336991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Actual and Possible Methods of Delivery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6F04BF1-2421-4B87-9D3B-4CE200B1E0D4}" type="slidenum">
              <a:rPr lang="en-US" smtClean="0"/>
              <a:pPr>
                <a:defRPr/>
              </a:pPr>
              <a:t>14</a:t>
            </a:fld>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129317"/>
            <a:ext cx="9144000" cy="5728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3948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Ballistic Missile Production Capabilities</a:t>
            </a:r>
            <a:endParaRPr lang="en-US" dirty="0"/>
          </a:p>
        </p:txBody>
      </p:sp>
      <p:sp>
        <p:nvSpPr>
          <p:cNvPr id="4" name="Slide Number Placeholder 3"/>
          <p:cNvSpPr>
            <a:spLocks noGrp="1"/>
          </p:cNvSpPr>
          <p:nvPr>
            <p:ph type="sldNum" sz="quarter" idx="10"/>
          </p:nvPr>
        </p:nvSpPr>
        <p:spPr/>
        <p:txBody>
          <a:bodyPr/>
          <a:lstStyle/>
          <a:p>
            <a:pPr>
              <a:defRPr/>
            </a:pPr>
            <a:fld id="{76F04BF1-2421-4B87-9D3B-4CE200B1E0D4}" type="slidenum">
              <a:rPr lang="en-US" smtClean="0"/>
              <a:pPr>
                <a:defRPr/>
              </a:pPr>
              <a:t>15</a:t>
            </a:fld>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24" y="1143000"/>
            <a:ext cx="8086776" cy="5470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2752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Notional Personnel Requirements for Ballistic Missile Development</a:t>
            </a:r>
            <a:endParaRPr lang="en-US" dirty="0"/>
          </a:p>
        </p:txBody>
      </p:sp>
      <p:sp>
        <p:nvSpPr>
          <p:cNvPr id="4" name="Slide Number Placeholder 3"/>
          <p:cNvSpPr>
            <a:spLocks noGrp="1"/>
          </p:cNvSpPr>
          <p:nvPr>
            <p:ph type="sldNum" sz="quarter" idx="10"/>
          </p:nvPr>
        </p:nvSpPr>
        <p:spPr/>
        <p:txBody>
          <a:bodyPr/>
          <a:lstStyle/>
          <a:p>
            <a:pPr>
              <a:defRPr/>
            </a:pPr>
            <a:fld id="{76F04BF1-2421-4B87-9D3B-4CE200B1E0D4}" type="slidenum">
              <a:rPr lang="en-US" smtClean="0"/>
              <a:pPr>
                <a:defRPr/>
              </a:pPr>
              <a:t>16</a:t>
            </a:fld>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913" y="1295400"/>
            <a:ext cx="5210175" cy="553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6034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Combat A/C &amp; </a:t>
            </a:r>
            <a:r>
              <a:rPr lang="en-US" dirty="0" err="1" smtClean="0"/>
              <a:t>WMD</a:t>
            </a:r>
            <a:r>
              <a:rPr lang="en-US" dirty="0" smtClean="0"/>
              <a:t> Programs in non-NATO countries</a:t>
            </a:r>
            <a:endParaRPr lang="en-US" dirty="0"/>
          </a:p>
        </p:txBody>
      </p:sp>
      <p:sp>
        <p:nvSpPr>
          <p:cNvPr id="4" name="Slide Number Placeholder 3"/>
          <p:cNvSpPr>
            <a:spLocks noGrp="1"/>
          </p:cNvSpPr>
          <p:nvPr>
            <p:ph type="sldNum" sz="quarter" idx="10"/>
          </p:nvPr>
        </p:nvSpPr>
        <p:spPr/>
        <p:txBody>
          <a:bodyPr/>
          <a:lstStyle/>
          <a:p>
            <a:pPr>
              <a:defRPr/>
            </a:pPr>
            <a:fld id="{76F04BF1-2421-4B87-9D3B-4CE200B1E0D4}" type="slidenum">
              <a:rPr lang="en-US" smtClean="0"/>
              <a:pPr>
                <a:defRPr/>
              </a:pPr>
              <a:t>17</a:t>
            </a:fld>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911" y="1281113"/>
            <a:ext cx="8178827" cy="5424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6191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6F04BF1-2421-4B87-9D3B-4CE200B1E0D4}" type="slidenum">
              <a:rPr lang="en-US" smtClean="0"/>
              <a:pPr>
                <a:defRPr/>
              </a:pPr>
              <a:t>18</a:t>
            </a:fld>
            <a:endParaRPr lang="en-US" dirty="0"/>
          </a:p>
        </p:txBody>
      </p:sp>
    </p:spTree>
    <p:extLst>
      <p:ext uri="{BB962C8B-B14F-4D97-AF65-F5344CB8AC3E}">
        <p14:creationId xmlns:p14="http://schemas.microsoft.com/office/powerpoint/2010/main" val="496092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Worry About Delivery Systems?</a:t>
            </a:r>
            <a:endParaRPr lang="en-US" dirty="0"/>
          </a:p>
        </p:txBody>
      </p:sp>
      <p:sp>
        <p:nvSpPr>
          <p:cNvPr id="3" name="Content Placeholder 2"/>
          <p:cNvSpPr>
            <a:spLocks noGrp="1"/>
          </p:cNvSpPr>
          <p:nvPr>
            <p:ph idx="1"/>
          </p:nvPr>
        </p:nvSpPr>
        <p:spPr/>
        <p:txBody>
          <a:bodyPr/>
          <a:lstStyle/>
          <a:p>
            <a:r>
              <a:rPr lang="en-US" dirty="0" smtClean="0"/>
              <a:t>Proliferation of the actual </a:t>
            </a:r>
            <a:r>
              <a:rPr lang="en-US" dirty="0" err="1" smtClean="0"/>
              <a:t>WMD</a:t>
            </a:r>
            <a:r>
              <a:rPr lang="en-US" dirty="0" smtClean="0"/>
              <a:t> is only part of the equation—delivery system is the other part</a:t>
            </a:r>
          </a:p>
          <a:p>
            <a:r>
              <a:rPr lang="en-US" dirty="0" smtClean="0"/>
              <a:t>International community increasingly aware that combating proliferation of </a:t>
            </a:r>
            <a:r>
              <a:rPr lang="en-US" dirty="0" err="1" smtClean="0"/>
              <a:t>WMD</a:t>
            </a:r>
            <a:r>
              <a:rPr lang="en-US" dirty="0" smtClean="0"/>
              <a:t> must evolve in parallel with combating the proliferation of means of their delivery</a:t>
            </a:r>
          </a:p>
          <a:p>
            <a:r>
              <a:rPr lang="en-US" dirty="0" smtClean="0"/>
              <a:t>Missiles may be the delivery method of choice for a nuclear weapon for a State actor but is this always true?  What about for a non-State actor?</a:t>
            </a:r>
          </a:p>
          <a:p>
            <a:r>
              <a:rPr lang="en-US" dirty="0" smtClean="0"/>
              <a:t>Ballistic missiles may not be the most efficient way to deliver </a:t>
            </a:r>
            <a:r>
              <a:rPr lang="en-US" dirty="0" err="1" smtClean="0"/>
              <a:t>chem</a:t>
            </a:r>
            <a:r>
              <a:rPr lang="en-US" dirty="0" smtClean="0"/>
              <a:t>/bio</a:t>
            </a:r>
          </a:p>
          <a:p>
            <a:r>
              <a:rPr lang="en-US" dirty="0" smtClean="0"/>
              <a:t>UAVs and cruise missiles may offer a better alternative for </a:t>
            </a:r>
            <a:r>
              <a:rPr lang="en-US" dirty="0" err="1" smtClean="0"/>
              <a:t>chem</a:t>
            </a:r>
            <a:r>
              <a:rPr lang="en-US" dirty="0" smtClean="0"/>
              <a:t>/bio</a:t>
            </a:r>
          </a:p>
          <a:p>
            <a:endParaRPr lang="en-US" dirty="0"/>
          </a:p>
          <a:p>
            <a:r>
              <a:rPr lang="en-US" dirty="0"/>
              <a:t> </a:t>
            </a:r>
            <a:r>
              <a:rPr lang="en-US" dirty="0">
                <a:hlinkClick r:id="rId3"/>
              </a:rPr>
              <a:t>http://tutorials.nti.org/delivery-system/introduction</a:t>
            </a:r>
            <a:r>
              <a:rPr lang="en-US" dirty="0" smtClean="0">
                <a:hlinkClick r:id="rId3"/>
              </a:rPr>
              <a:t>/</a:t>
            </a:r>
            <a:r>
              <a:rPr lang="en-US" dirty="0" smtClean="0"/>
              <a:t> </a:t>
            </a:r>
          </a:p>
          <a:p>
            <a:endParaRPr lang="en-US" dirty="0" smtClean="0"/>
          </a:p>
        </p:txBody>
      </p:sp>
      <p:sp>
        <p:nvSpPr>
          <p:cNvPr id="4" name="Slide Number Placeholder 3"/>
          <p:cNvSpPr>
            <a:spLocks noGrp="1"/>
          </p:cNvSpPr>
          <p:nvPr>
            <p:ph type="sldNum" sz="quarter" idx="10"/>
          </p:nvPr>
        </p:nvSpPr>
        <p:spPr/>
        <p:txBody>
          <a:bodyPr/>
          <a:lstStyle/>
          <a:p>
            <a:pPr>
              <a:defRPr/>
            </a:pPr>
            <a:fld id="{76F04BF1-2421-4B87-9D3B-4CE200B1E0D4}" type="slidenum">
              <a:rPr lang="en-US" smtClean="0"/>
              <a:pPr>
                <a:defRPr/>
              </a:pPr>
              <a:t>1</a:t>
            </a:fld>
            <a:endParaRPr lang="en-US" dirty="0"/>
          </a:p>
        </p:txBody>
      </p:sp>
    </p:spTree>
    <p:extLst>
      <p:ext uri="{BB962C8B-B14F-4D97-AF65-F5344CB8AC3E}">
        <p14:creationId xmlns:p14="http://schemas.microsoft.com/office/powerpoint/2010/main" val="1695883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361" y="76200"/>
            <a:ext cx="6828935" cy="914400"/>
          </a:xfrm>
        </p:spPr>
        <p:txBody>
          <a:bodyPr>
            <a:noAutofit/>
          </a:bodyPr>
          <a:lstStyle/>
          <a:p>
            <a:r>
              <a:rPr lang="en-US" dirty="0" err="1" smtClean="0"/>
              <a:t>Safing</a:t>
            </a:r>
            <a:r>
              <a:rPr lang="en-US" dirty="0" smtClean="0"/>
              <a:t>, Arming, </a:t>
            </a:r>
            <a:r>
              <a:rPr lang="en-US" dirty="0" err="1" smtClean="0"/>
              <a:t>Fuzing</a:t>
            </a:r>
            <a:r>
              <a:rPr lang="en-US" dirty="0" smtClean="0"/>
              <a:t>, and Firing (SAFF)</a:t>
            </a:r>
            <a:br>
              <a:rPr lang="en-US" dirty="0" smtClean="0"/>
            </a:br>
            <a:r>
              <a:rPr lang="en-US" sz="1600" dirty="0" smtClean="0"/>
              <a:t>(1 of 2)</a:t>
            </a:r>
            <a:endParaRPr lang="en-US" sz="1600" dirty="0"/>
          </a:p>
        </p:txBody>
      </p:sp>
      <p:sp>
        <p:nvSpPr>
          <p:cNvPr id="3" name="Content Placeholder 2"/>
          <p:cNvSpPr>
            <a:spLocks noGrp="1"/>
          </p:cNvSpPr>
          <p:nvPr>
            <p:ph idx="1"/>
          </p:nvPr>
        </p:nvSpPr>
        <p:spPr>
          <a:xfrm>
            <a:off x="305583" y="1219200"/>
            <a:ext cx="5176351" cy="5181600"/>
          </a:xfrm>
        </p:spPr>
        <p:txBody>
          <a:bodyPr/>
          <a:lstStyle/>
          <a:p>
            <a:r>
              <a:rPr lang="en-US" dirty="0" smtClean="0"/>
              <a:t>Mechanisms and procedures used to guarantee:</a:t>
            </a:r>
          </a:p>
          <a:p>
            <a:pPr lvl="1"/>
            <a:r>
              <a:rPr lang="en-US" dirty="0" smtClean="0"/>
              <a:t>Safety of personnel and environment during storage, transport, and handling</a:t>
            </a:r>
          </a:p>
          <a:p>
            <a:pPr lvl="1"/>
            <a:r>
              <a:rPr lang="en-US" dirty="0" smtClean="0"/>
              <a:t>Detonation of weapon at intended location and time</a:t>
            </a:r>
          </a:p>
          <a:p>
            <a:r>
              <a:rPr lang="en-US" dirty="0" smtClean="0"/>
              <a:t>SAFF components account for over 85% of nuclear weapon components</a:t>
            </a:r>
          </a:p>
          <a:p>
            <a:pPr lvl="1"/>
            <a:r>
              <a:rPr lang="en-US" dirty="0" smtClean="0"/>
              <a:t>Electrical</a:t>
            </a:r>
          </a:p>
          <a:p>
            <a:pPr lvl="1"/>
            <a:r>
              <a:rPr lang="en-US" dirty="0" smtClean="0"/>
              <a:t>Mechanical</a:t>
            </a:r>
          </a:p>
          <a:p>
            <a:pPr lvl="1"/>
            <a:r>
              <a:rPr lang="en-US" dirty="0" smtClean="0"/>
              <a:t>Plastic</a:t>
            </a:r>
          </a:p>
          <a:p>
            <a:pPr lvl="1"/>
            <a:r>
              <a:rPr lang="en-US" dirty="0" smtClean="0"/>
              <a:t>Non-fissionable metal</a:t>
            </a:r>
          </a:p>
          <a:p>
            <a:r>
              <a:rPr lang="en-US" dirty="0" smtClean="0"/>
              <a:t>Design and integration – Sandia</a:t>
            </a:r>
          </a:p>
          <a:p>
            <a:r>
              <a:rPr lang="en-US" dirty="0" smtClean="0"/>
              <a:t>Manufacture and procure – Kansas City Plant</a:t>
            </a:r>
          </a:p>
          <a:p>
            <a:endParaRPr lang="en-US" dirty="0"/>
          </a:p>
        </p:txBody>
      </p:sp>
      <p:sp>
        <p:nvSpPr>
          <p:cNvPr id="4" name="Slide Number Placeholder 3"/>
          <p:cNvSpPr>
            <a:spLocks noGrp="1"/>
          </p:cNvSpPr>
          <p:nvPr>
            <p:ph type="sldNum" sz="quarter" idx="10"/>
          </p:nvPr>
        </p:nvSpPr>
        <p:spPr/>
        <p:txBody>
          <a:bodyPr/>
          <a:lstStyle/>
          <a:p>
            <a:pPr>
              <a:defRPr/>
            </a:pPr>
            <a:fld id="{76F04BF1-2421-4B87-9D3B-4CE200B1E0D4}" type="slidenum">
              <a:rPr lang="en-US" smtClean="0"/>
              <a:pPr>
                <a:defRPr/>
              </a:pPr>
              <a:t>19</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1295400"/>
            <a:ext cx="2819400" cy="2114550"/>
          </a:xfrm>
          <a:prstGeom prst="rect">
            <a:avLst/>
          </a:prstGeom>
        </p:spPr>
      </p:pic>
      <p:sp>
        <p:nvSpPr>
          <p:cNvPr id="6" name="TextBox 5"/>
          <p:cNvSpPr txBox="1"/>
          <p:nvPr/>
        </p:nvSpPr>
        <p:spPr>
          <a:xfrm>
            <a:off x="5558135" y="1925347"/>
            <a:ext cx="461665" cy="817853"/>
          </a:xfrm>
          <a:prstGeom prst="rect">
            <a:avLst/>
          </a:prstGeom>
          <a:noFill/>
        </p:spPr>
        <p:txBody>
          <a:bodyPr vert="vert" wrap="none" rtlCol="0">
            <a:spAutoFit/>
          </a:bodyPr>
          <a:lstStyle/>
          <a:p>
            <a:r>
              <a:rPr lang="en-US" b="1" dirty="0" smtClean="0">
                <a:solidFill>
                  <a:srgbClr val="0070C0"/>
                </a:solidFill>
                <a:effectLst>
                  <a:outerShdw blurRad="38100" dist="38100" dir="2700000" algn="tl">
                    <a:srgbClr val="000000">
                      <a:alpha val="43137"/>
                    </a:srgbClr>
                  </a:outerShdw>
                </a:effectLst>
                <a:latin typeface="+mj-lt"/>
              </a:rPr>
              <a:t>DESIGN</a:t>
            </a:r>
            <a:endParaRPr lang="en-US" b="1" dirty="0">
              <a:solidFill>
                <a:srgbClr val="0070C0"/>
              </a:solidFill>
              <a:effectLst>
                <a:outerShdw blurRad="38100" dist="38100" dir="2700000" algn="tl">
                  <a:srgbClr val="000000">
                    <a:alpha val="43137"/>
                  </a:srgbClr>
                </a:outerShdw>
              </a:effectLst>
              <a:latin typeface="+mj-lt"/>
            </a:endParaRPr>
          </a:p>
        </p:txBody>
      </p:sp>
      <p:sp>
        <p:nvSpPr>
          <p:cNvPr id="7" name="TextBox 6"/>
          <p:cNvSpPr txBox="1"/>
          <p:nvPr/>
        </p:nvSpPr>
        <p:spPr>
          <a:xfrm>
            <a:off x="6324600" y="3421982"/>
            <a:ext cx="2269960" cy="284693"/>
          </a:xfrm>
          <a:prstGeom prst="rect">
            <a:avLst/>
          </a:prstGeom>
          <a:noFill/>
        </p:spPr>
        <p:txBody>
          <a:bodyPr wrap="square" rtlCol="0">
            <a:spAutoFit/>
          </a:bodyPr>
          <a:lstStyle/>
          <a:p>
            <a:pPr>
              <a:lnSpc>
                <a:spcPts val="1500"/>
              </a:lnSpc>
            </a:pPr>
            <a:r>
              <a:rPr lang="en-US" sz="1400" b="1" dirty="0" smtClean="0">
                <a:latin typeface="+mj-lt"/>
              </a:rPr>
              <a:t>Sandia National Laboratory</a:t>
            </a:r>
            <a:endParaRPr lang="en-US" sz="1400" b="1" dirty="0">
              <a:latin typeface="+mj-lt"/>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9800" y="4043972"/>
            <a:ext cx="2819400" cy="1899628"/>
          </a:xfrm>
          <a:prstGeom prst="rect">
            <a:avLst/>
          </a:prstGeom>
        </p:spPr>
      </p:pic>
      <p:sp>
        <p:nvSpPr>
          <p:cNvPr id="9" name="TextBox 8"/>
          <p:cNvSpPr txBox="1"/>
          <p:nvPr/>
        </p:nvSpPr>
        <p:spPr>
          <a:xfrm>
            <a:off x="6781800" y="5967664"/>
            <a:ext cx="1447800" cy="284693"/>
          </a:xfrm>
          <a:prstGeom prst="rect">
            <a:avLst/>
          </a:prstGeom>
          <a:noFill/>
        </p:spPr>
        <p:txBody>
          <a:bodyPr wrap="square" rtlCol="0">
            <a:spAutoFit/>
          </a:bodyPr>
          <a:lstStyle/>
          <a:p>
            <a:pPr>
              <a:lnSpc>
                <a:spcPts val="1500"/>
              </a:lnSpc>
            </a:pPr>
            <a:r>
              <a:rPr lang="en-US" sz="1400" b="1" dirty="0" smtClean="0">
                <a:latin typeface="+mj-lt"/>
              </a:rPr>
              <a:t>Kansas City Plant</a:t>
            </a:r>
            <a:endParaRPr lang="en-US" sz="1400" b="1" dirty="0">
              <a:latin typeface="+mj-lt"/>
            </a:endParaRPr>
          </a:p>
        </p:txBody>
      </p:sp>
      <p:sp>
        <p:nvSpPr>
          <p:cNvPr id="10" name="TextBox 9"/>
          <p:cNvSpPr txBox="1"/>
          <p:nvPr/>
        </p:nvSpPr>
        <p:spPr>
          <a:xfrm>
            <a:off x="5558592" y="3702073"/>
            <a:ext cx="461665" cy="2774927"/>
          </a:xfrm>
          <a:prstGeom prst="rect">
            <a:avLst/>
          </a:prstGeom>
          <a:noFill/>
        </p:spPr>
        <p:txBody>
          <a:bodyPr vert="vert" wrap="none" rtlCol="0">
            <a:spAutoFit/>
          </a:bodyPr>
          <a:lstStyle/>
          <a:p>
            <a:r>
              <a:rPr lang="en-US" b="1" dirty="0" smtClean="0">
                <a:solidFill>
                  <a:srgbClr val="0070C0"/>
                </a:solidFill>
                <a:effectLst>
                  <a:outerShdw blurRad="38100" dist="38100" dir="2700000" algn="tl">
                    <a:srgbClr val="000000">
                      <a:alpha val="43137"/>
                    </a:srgbClr>
                  </a:outerShdw>
                </a:effectLst>
                <a:latin typeface="+mj-lt"/>
              </a:rPr>
              <a:t>MANUFACTURE  / PROCURE</a:t>
            </a:r>
            <a:endParaRPr lang="en-US" b="1" dirty="0">
              <a:solidFill>
                <a:srgbClr val="0070C0"/>
              </a:solidFill>
              <a:effectLst>
                <a:outerShdw blurRad="38100" dist="38100" dir="2700000" algn="tl">
                  <a:srgbClr val="000000">
                    <a:alpha val="43137"/>
                  </a:srgbClr>
                </a:outerShdw>
              </a:effectLst>
              <a:latin typeface="+mj-lt"/>
            </a:endParaRPr>
          </a:p>
        </p:txBody>
      </p:sp>
      <p:sp>
        <p:nvSpPr>
          <p:cNvPr id="11" name="Down Arrow 10"/>
          <p:cNvSpPr/>
          <p:nvPr/>
        </p:nvSpPr>
        <p:spPr>
          <a:xfrm>
            <a:off x="5653065" y="2808400"/>
            <a:ext cx="230375" cy="809096"/>
          </a:xfrm>
          <a:prstGeom prst="down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466316"/>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6F04BF1-2421-4B87-9D3B-4CE200B1E0D4}" type="slidenum">
              <a:rPr lang="en-US" smtClean="0"/>
              <a:pPr>
                <a:defRPr/>
              </a:pPr>
              <a:t>20</a:t>
            </a:fld>
            <a:endParaRPr lang="en-US" dirty="0"/>
          </a:p>
        </p:txBody>
      </p:sp>
      <p:sp>
        <p:nvSpPr>
          <p:cNvPr id="5" name="Title 1"/>
          <p:cNvSpPr>
            <a:spLocks noGrp="1"/>
          </p:cNvSpPr>
          <p:nvPr>
            <p:ph type="title"/>
          </p:nvPr>
        </p:nvSpPr>
        <p:spPr>
          <a:xfrm>
            <a:off x="838200" y="76200"/>
            <a:ext cx="6981335" cy="914400"/>
          </a:xfrm>
        </p:spPr>
        <p:txBody>
          <a:bodyPr>
            <a:noAutofit/>
          </a:bodyPr>
          <a:lstStyle/>
          <a:p>
            <a:r>
              <a:rPr lang="en-US" dirty="0" err="1" smtClean="0"/>
              <a:t>Safing</a:t>
            </a:r>
            <a:r>
              <a:rPr lang="en-US" dirty="0" smtClean="0"/>
              <a:t>, Arming, </a:t>
            </a:r>
            <a:r>
              <a:rPr lang="en-US" dirty="0" err="1" smtClean="0"/>
              <a:t>Fuzing</a:t>
            </a:r>
            <a:r>
              <a:rPr lang="en-US" dirty="0" smtClean="0"/>
              <a:t>, and Firing (SAFF)</a:t>
            </a:r>
            <a:br>
              <a:rPr lang="en-US" dirty="0" smtClean="0"/>
            </a:br>
            <a:r>
              <a:rPr lang="en-US" sz="1600" dirty="0" smtClean="0"/>
              <a:t>(2 of 2)</a:t>
            </a:r>
            <a:endParaRPr lang="en-US" sz="1600" dirty="0"/>
          </a:p>
        </p:txBody>
      </p:sp>
      <p:pic>
        <p:nvPicPr>
          <p:cNvPr id="1026" name="Picture 2" descr="C:\Users\McHale Family\AppData\Local\Microsoft\Windows\Temporary Internet Files\Content.IE5\J41XAZ4I\MP900386671[1].jp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542774" y="5794408"/>
            <a:ext cx="1153682" cy="82296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cHale Family\AppData\Local\Microsoft\Windows\Temporary Internet Files\Content.IE5\T96EBB2E\MP900386666[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7374" y="5794408"/>
            <a:ext cx="1153682" cy="8229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cHale Family\AppData\Local\Microsoft\Windows\Temporary Internet Files\Content.IE5\WVWO9RH4\MC900351596[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22913" y="5638800"/>
            <a:ext cx="400675" cy="914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18952" y="5694144"/>
            <a:ext cx="965915" cy="822960"/>
          </a:xfrm>
          <a:prstGeom prst="rect">
            <a:avLst/>
          </a:prstGeom>
        </p:spPr>
      </p:pic>
      <p:sp>
        <p:nvSpPr>
          <p:cNvPr id="7" name="Right Arrow 6"/>
          <p:cNvSpPr/>
          <p:nvPr/>
        </p:nvSpPr>
        <p:spPr>
          <a:xfrm>
            <a:off x="2001256" y="6079960"/>
            <a:ext cx="762000" cy="348917"/>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387520" y="6079960"/>
            <a:ext cx="762000" cy="348917"/>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6192256" y="6079960"/>
            <a:ext cx="762000" cy="348917"/>
          </a:xfrm>
          <a:prstGeom prst="rightArrow">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05855" y="6547225"/>
            <a:ext cx="977069" cy="290721"/>
          </a:xfrm>
          <a:prstGeom prst="rect">
            <a:avLst/>
          </a:prstGeom>
          <a:noFill/>
        </p:spPr>
        <p:txBody>
          <a:bodyPr wrap="square" rtlCol="0">
            <a:spAutoFit/>
          </a:bodyPr>
          <a:lstStyle/>
          <a:p>
            <a:pPr>
              <a:lnSpc>
                <a:spcPts val="1500"/>
              </a:lnSpc>
            </a:pPr>
            <a:r>
              <a:rPr lang="en-US" sz="1600" b="1" dirty="0" smtClean="0">
                <a:solidFill>
                  <a:srgbClr val="FF0000"/>
                </a:solidFill>
                <a:effectLst>
                  <a:outerShdw blurRad="38100" dist="38100" dir="2700000" algn="tl">
                    <a:srgbClr val="000000">
                      <a:alpha val="43137"/>
                    </a:srgbClr>
                  </a:outerShdw>
                </a:effectLst>
                <a:latin typeface="+mj-lt"/>
              </a:rPr>
              <a:t>SAFING</a:t>
            </a:r>
            <a:endParaRPr lang="en-US" sz="1600" b="1" dirty="0">
              <a:solidFill>
                <a:srgbClr val="FF0000"/>
              </a:solidFill>
              <a:effectLst>
                <a:outerShdw blurRad="38100" dist="38100" dir="2700000" algn="tl">
                  <a:srgbClr val="000000">
                    <a:alpha val="43137"/>
                  </a:srgbClr>
                </a:outerShdw>
              </a:effectLst>
              <a:latin typeface="+mj-lt"/>
            </a:endParaRPr>
          </a:p>
        </p:txBody>
      </p:sp>
      <p:sp>
        <p:nvSpPr>
          <p:cNvPr id="14" name="TextBox 13"/>
          <p:cNvSpPr txBox="1"/>
          <p:nvPr/>
        </p:nvSpPr>
        <p:spPr>
          <a:xfrm>
            <a:off x="3220455" y="6555247"/>
            <a:ext cx="977069" cy="290721"/>
          </a:xfrm>
          <a:prstGeom prst="rect">
            <a:avLst/>
          </a:prstGeom>
          <a:noFill/>
        </p:spPr>
        <p:txBody>
          <a:bodyPr wrap="square" rtlCol="0">
            <a:spAutoFit/>
          </a:bodyPr>
          <a:lstStyle/>
          <a:p>
            <a:pPr>
              <a:lnSpc>
                <a:spcPts val="1500"/>
              </a:lnSpc>
            </a:pPr>
            <a:r>
              <a:rPr lang="en-US" sz="1600" b="1" dirty="0" smtClean="0">
                <a:solidFill>
                  <a:srgbClr val="FF0000"/>
                </a:solidFill>
                <a:effectLst>
                  <a:outerShdw blurRad="38100" dist="38100" dir="2700000" algn="tl">
                    <a:srgbClr val="000000">
                      <a:alpha val="43137"/>
                    </a:srgbClr>
                  </a:outerShdw>
                </a:effectLst>
                <a:latin typeface="+mj-lt"/>
              </a:rPr>
              <a:t>ARMING</a:t>
            </a:r>
            <a:endParaRPr lang="en-US" sz="1600" b="1" dirty="0">
              <a:solidFill>
                <a:srgbClr val="FF0000"/>
              </a:solidFill>
              <a:effectLst>
                <a:outerShdw blurRad="38100" dist="38100" dir="2700000" algn="tl">
                  <a:srgbClr val="000000">
                    <a:alpha val="43137"/>
                  </a:srgbClr>
                </a:outerShdw>
              </a:effectLst>
              <a:latin typeface="+mj-lt"/>
            </a:endParaRPr>
          </a:p>
        </p:txBody>
      </p:sp>
      <p:sp>
        <p:nvSpPr>
          <p:cNvPr id="15" name="TextBox 14"/>
          <p:cNvSpPr txBox="1"/>
          <p:nvPr/>
        </p:nvSpPr>
        <p:spPr>
          <a:xfrm>
            <a:off x="5354055" y="6555247"/>
            <a:ext cx="977069" cy="290721"/>
          </a:xfrm>
          <a:prstGeom prst="rect">
            <a:avLst/>
          </a:prstGeom>
          <a:noFill/>
        </p:spPr>
        <p:txBody>
          <a:bodyPr wrap="square" rtlCol="0">
            <a:spAutoFit/>
          </a:bodyPr>
          <a:lstStyle/>
          <a:p>
            <a:pPr>
              <a:lnSpc>
                <a:spcPts val="1500"/>
              </a:lnSpc>
            </a:pPr>
            <a:r>
              <a:rPr lang="en-US" sz="1600" b="1" dirty="0" smtClean="0">
                <a:solidFill>
                  <a:srgbClr val="FF0000"/>
                </a:solidFill>
                <a:effectLst>
                  <a:outerShdw blurRad="38100" dist="38100" dir="2700000" algn="tl">
                    <a:srgbClr val="000000">
                      <a:alpha val="43137"/>
                    </a:srgbClr>
                  </a:outerShdw>
                </a:effectLst>
                <a:latin typeface="+mj-lt"/>
              </a:rPr>
              <a:t>FUZING</a:t>
            </a:r>
            <a:endParaRPr lang="en-US" sz="1600" b="1" dirty="0">
              <a:solidFill>
                <a:srgbClr val="FF0000"/>
              </a:solidFill>
              <a:effectLst>
                <a:outerShdw blurRad="38100" dist="38100" dir="2700000" algn="tl">
                  <a:srgbClr val="000000">
                    <a:alpha val="43137"/>
                  </a:srgbClr>
                </a:outerShdw>
              </a:effectLst>
              <a:latin typeface="+mj-lt"/>
            </a:endParaRPr>
          </a:p>
        </p:txBody>
      </p:sp>
      <p:sp>
        <p:nvSpPr>
          <p:cNvPr id="16" name="TextBox 15"/>
          <p:cNvSpPr txBox="1"/>
          <p:nvPr/>
        </p:nvSpPr>
        <p:spPr>
          <a:xfrm>
            <a:off x="7335255" y="6555247"/>
            <a:ext cx="977069" cy="290721"/>
          </a:xfrm>
          <a:prstGeom prst="rect">
            <a:avLst/>
          </a:prstGeom>
          <a:noFill/>
        </p:spPr>
        <p:txBody>
          <a:bodyPr wrap="square" rtlCol="0">
            <a:spAutoFit/>
          </a:bodyPr>
          <a:lstStyle/>
          <a:p>
            <a:pPr>
              <a:lnSpc>
                <a:spcPts val="1500"/>
              </a:lnSpc>
            </a:pPr>
            <a:r>
              <a:rPr lang="en-US" sz="1600" b="1" dirty="0" smtClean="0">
                <a:solidFill>
                  <a:srgbClr val="FF0000"/>
                </a:solidFill>
                <a:effectLst>
                  <a:outerShdw blurRad="38100" dist="38100" dir="2700000" algn="tl">
                    <a:srgbClr val="000000">
                      <a:alpha val="43137"/>
                    </a:srgbClr>
                  </a:outerShdw>
                </a:effectLst>
                <a:latin typeface="+mj-lt"/>
              </a:rPr>
              <a:t>FIRING</a:t>
            </a:r>
            <a:endParaRPr lang="en-US" sz="1600" b="1" dirty="0">
              <a:solidFill>
                <a:srgbClr val="FF0000"/>
              </a:solidFill>
              <a:effectLst>
                <a:outerShdw blurRad="38100" dist="38100" dir="2700000" algn="tl">
                  <a:srgbClr val="000000">
                    <a:alpha val="43137"/>
                  </a:srgbClr>
                </a:outerShdw>
              </a:effectLst>
              <a:latin typeface="+mj-lt"/>
            </a:endParaRPr>
          </a:p>
        </p:txBody>
      </p:sp>
      <p:sp>
        <p:nvSpPr>
          <p:cNvPr id="20" name="Content Placeholder 2"/>
          <p:cNvSpPr txBox="1">
            <a:spLocks/>
          </p:cNvSpPr>
          <p:nvPr/>
        </p:nvSpPr>
        <p:spPr bwMode="auto">
          <a:xfrm>
            <a:off x="305584" y="1219199"/>
            <a:ext cx="8609816" cy="43253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ts val="2600"/>
              </a:lnSpc>
              <a:spcBef>
                <a:spcPct val="20000"/>
              </a:spcBef>
              <a:spcAft>
                <a:spcPct val="0"/>
              </a:spcAft>
              <a:buFont typeface="Arial" charset="0"/>
              <a:buChar char="•"/>
              <a:defRPr sz="2400" kern="1200">
                <a:solidFill>
                  <a:schemeClr val="tx1"/>
                </a:solidFill>
                <a:latin typeface="+mj-lt"/>
                <a:ea typeface="+mn-ea"/>
                <a:cs typeface="+mn-cs"/>
              </a:defRPr>
            </a:lvl1pPr>
            <a:lvl2pPr marL="742950" indent="-285750" algn="l" rtl="0" eaLnBrk="0" fontAlgn="base" hangingPunct="0">
              <a:lnSpc>
                <a:spcPts val="2200"/>
              </a:lnSpc>
              <a:spcBef>
                <a:spcPct val="20000"/>
              </a:spcBef>
              <a:spcAft>
                <a:spcPct val="0"/>
              </a:spcAft>
              <a:buFont typeface="Arial" charset="0"/>
              <a:buChar char="–"/>
              <a:defRPr sz="2000" kern="1200">
                <a:solidFill>
                  <a:schemeClr val="tx1"/>
                </a:solidFill>
                <a:latin typeface="+mj-lt"/>
                <a:ea typeface="+mn-ea"/>
                <a:cs typeface="+mn-cs"/>
              </a:defRPr>
            </a:lvl2pPr>
            <a:lvl3pPr marL="1143000" indent="-228600" algn="l" rtl="0" eaLnBrk="0" fontAlgn="base" hangingPunct="0">
              <a:lnSpc>
                <a:spcPts val="2000"/>
              </a:lnSpc>
              <a:spcBef>
                <a:spcPct val="20000"/>
              </a:spcBef>
              <a:spcAft>
                <a:spcPct val="0"/>
              </a:spcAft>
              <a:buFont typeface="Arial" charset="0"/>
              <a:buChar char="•"/>
              <a:defRPr sz="1800" kern="1200">
                <a:solidFill>
                  <a:schemeClr val="tx1"/>
                </a:solidFill>
                <a:latin typeface="+mj-lt"/>
                <a:ea typeface="+mn-ea"/>
                <a:cs typeface="+mn-cs"/>
              </a:defRPr>
            </a:lvl3pPr>
            <a:lvl4pPr marL="1600200" indent="-228600" algn="l" rtl="0" eaLnBrk="0" fontAlgn="base" hangingPunct="0">
              <a:lnSpc>
                <a:spcPts val="2000"/>
              </a:lnSpc>
              <a:spcBef>
                <a:spcPct val="20000"/>
              </a:spcBef>
              <a:spcAft>
                <a:spcPct val="0"/>
              </a:spcAft>
              <a:buFont typeface="Arial" charset="0"/>
              <a:buChar char="–"/>
              <a:defRPr sz="1800" kern="1200">
                <a:solidFill>
                  <a:schemeClr val="tx1"/>
                </a:solidFill>
                <a:latin typeface="+mj-lt"/>
                <a:ea typeface="+mn-ea"/>
                <a:cs typeface="+mn-cs"/>
              </a:defRPr>
            </a:lvl4pPr>
            <a:lvl5pPr marL="2057400" indent="-228600" algn="l" rtl="0" eaLnBrk="0" fontAlgn="base" hangingPunct="0">
              <a:lnSpc>
                <a:spcPts val="2000"/>
              </a:lnSpc>
              <a:spcBef>
                <a:spcPct val="20000"/>
              </a:spcBef>
              <a:spcAft>
                <a:spcPct val="0"/>
              </a:spcAft>
              <a:buFont typeface="Arial" charset="0"/>
              <a:buChar char="»"/>
              <a:defRPr sz="18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000"/>
              </a:lnSpc>
            </a:pPr>
            <a:r>
              <a:rPr lang="en-US" dirty="0" err="1" smtClean="0"/>
              <a:t>Safing</a:t>
            </a:r>
            <a:endParaRPr lang="en-US" dirty="0" smtClean="0"/>
          </a:p>
          <a:p>
            <a:pPr lvl="1">
              <a:lnSpc>
                <a:spcPts val="2000"/>
              </a:lnSpc>
            </a:pPr>
            <a:r>
              <a:rPr lang="en-US" dirty="0" smtClean="0"/>
              <a:t>Early systems: withheld nuclear components until weapon employment</a:t>
            </a:r>
          </a:p>
          <a:p>
            <a:pPr lvl="1">
              <a:lnSpc>
                <a:spcPts val="2000"/>
              </a:lnSpc>
            </a:pPr>
            <a:r>
              <a:rPr lang="en-US" dirty="0" smtClean="0"/>
              <a:t>Current systems</a:t>
            </a:r>
          </a:p>
          <a:p>
            <a:pPr lvl="2"/>
            <a:r>
              <a:rPr lang="en-US" dirty="0" smtClean="0"/>
              <a:t>Sealed pits with mechanical / electronic interruptions</a:t>
            </a:r>
          </a:p>
          <a:p>
            <a:pPr lvl="2"/>
            <a:r>
              <a:rPr lang="en-US" dirty="0" smtClean="0"/>
              <a:t>One point safe: HE detonation at single point will not compress  </a:t>
            </a:r>
            <a:r>
              <a:rPr lang="en-US" dirty="0" err="1" smtClean="0"/>
              <a:t>supercritically</a:t>
            </a:r>
            <a:endParaRPr lang="en-US" dirty="0" smtClean="0"/>
          </a:p>
          <a:p>
            <a:pPr>
              <a:lnSpc>
                <a:spcPts val="2000"/>
              </a:lnSpc>
            </a:pPr>
            <a:r>
              <a:rPr lang="en-US" dirty="0" smtClean="0"/>
              <a:t>Arming</a:t>
            </a:r>
          </a:p>
          <a:p>
            <a:pPr lvl="1">
              <a:lnSpc>
                <a:spcPts val="2000"/>
              </a:lnSpc>
            </a:pPr>
            <a:r>
              <a:rPr lang="en-US" dirty="0" smtClean="0"/>
              <a:t>Early systems: connected batteries that provided power to detonators</a:t>
            </a:r>
          </a:p>
          <a:p>
            <a:pPr lvl="1">
              <a:lnSpc>
                <a:spcPts val="2000"/>
              </a:lnSpc>
            </a:pPr>
            <a:r>
              <a:rPr lang="en-US" dirty="0" smtClean="0"/>
              <a:t>Current systems: signal that may depend on environment (e.g. spin rate)</a:t>
            </a:r>
          </a:p>
          <a:p>
            <a:pPr>
              <a:lnSpc>
                <a:spcPts val="2000"/>
              </a:lnSpc>
            </a:pPr>
            <a:r>
              <a:rPr lang="en-US" dirty="0" err="1" smtClean="0"/>
              <a:t>Fuzing</a:t>
            </a:r>
            <a:endParaRPr lang="en-US" dirty="0" smtClean="0"/>
          </a:p>
          <a:p>
            <a:pPr lvl="1">
              <a:lnSpc>
                <a:spcPts val="2000"/>
              </a:lnSpc>
            </a:pPr>
            <a:r>
              <a:rPr lang="en-US" dirty="0" smtClean="0"/>
              <a:t>Early systems: barometers (altitude), contact </a:t>
            </a:r>
            <a:r>
              <a:rPr lang="en-US" dirty="0" err="1" smtClean="0"/>
              <a:t>fuzes</a:t>
            </a:r>
            <a:r>
              <a:rPr lang="en-US" dirty="0" smtClean="0"/>
              <a:t>, and timers</a:t>
            </a:r>
          </a:p>
          <a:p>
            <a:pPr lvl="1">
              <a:lnSpc>
                <a:spcPts val="2000"/>
              </a:lnSpc>
            </a:pPr>
            <a:r>
              <a:rPr lang="en-US" dirty="0" smtClean="0"/>
              <a:t>Current systems: sensors to detect precise locations of target and weapon</a:t>
            </a:r>
          </a:p>
          <a:p>
            <a:pPr>
              <a:lnSpc>
                <a:spcPts val="2000"/>
              </a:lnSpc>
            </a:pPr>
            <a:r>
              <a:rPr lang="en-US" dirty="0" smtClean="0"/>
              <a:t>Firing: signal to close switch between power and detonators</a:t>
            </a:r>
          </a:p>
          <a:p>
            <a:pPr lvl="1">
              <a:lnSpc>
                <a:spcPts val="2000"/>
              </a:lnSpc>
            </a:pPr>
            <a:r>
              <a:rPr lang="en-US" dirty="0" smtClean="0"/>
              <a:t>Early systems: simultaneous detonation in a microsecond was challenging</a:t>
            </a:r>
          </a:p>
          <a:p>
            <a:pPr lvl="1">
              <a:lnSpc>
                <a:spcPts val="2000"/>
              </a:lnSpc>
            </a:pPr>
            <a:r>
              <a:rPr lang="en-US" dirty="0" smtClean="0"/>
              <a:t>Current systems: diodes and transistors provide shorter switching times</a:t>
            </a:r>
          </a:p>
          <a:p>
            <a:pPr>
              <a:lnSpc>
                <a:spcPts val="2000"/>
              </a:lnSpc>
            </a:pPr>
            <a:endParaRPr lang="en-US" dirty="0"/>
          </a:p>
        </p:txBody>
      </p:sp>
    </p:spTree>
    <p:extLst>
      <p:ext uri="{BB962C8B-B14F-4D97-AF65-F5344CB8AC3E}">
        <p14:creationId xmlns:p14="http://schemas.microsoft.com/office/powerpoint/2010/main" val="3996752058"/>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Vehicles</a:t>
            </a:r>
            <a:endParaRPr lang="en-US" dirty="0"/>
          </a:p>
        </p:txBody>
      </p:sp>
      <p:sp>
        <p:nvSpPr>
          <p:cNvPr id="3" name="Content Placeholder 2"/>
          <p:cNvSpPr>
            <a:spLocks noGrp="1"/>
          </p:cNvSpPr>
          <p:nvPr>
            <p:ph idx="1"/>
          </p:nvPr>
        </p:nvSpPr>
        <p:spPr/>
        <p:txBody>
          <a:bodyPr/>
          <a:lstStyle/>
          <a:p>
            <a:r>
              <a:rPr lang="en-US" dirty="0" smtClean="0"/>
              <a:t>Can be very simple or complex</a:t>
            </a:r>
          </a:p>
          <a:p>
            <a:r>
              <a:rPr lang="en-US" dirty="0" smtClean="0"/>
              <a:t>Dependent on intended use</a:t>
            </a:r>
          </a:p>
          <a:p>
            <a:pPr lvl="1"/>
            <a:r>
              <a:rPr lang="en-US" dirty="0" smtClean="0"/>
              <a:t>Range</a:t>
            </a:r>
          </a:p>
          <a:p>
            <a:pPr lvl="1"/>
            <a:r>
              <a:rPr lang="en-US" dirty="0" smtClean="0"/>
              <a:t>Desired accuracy</a:t>
            </a:r>
          </a:p>
          <a:p>
            <a:pPr lvl="1"/>
            <a:r>
              <a:rPr lang="en-US" dirty="0" smtClean="0"/>
              <a:t>Payload amount and type</a:t>
            </a:r>
          </a:p>
          <a:p>
            <a:pPr lvl="1"/>
            <a:r>
              <a:rPr lang="en-US" dirty="0" smtClean="0"/>
              <a:t>Ability to evade or penetrate defenses</a:t>
            </a:r>
          </a:p>
          <a:p>
            <a:pPr lvl="1"/>
            <a:r>
              <a:rPr lang="en-US" dirty="0" smtClean="0"/>
              <a:t>Vulnerability to preemptive attack</a:t>
            </a:r>
          </a:p>
          <a:p>
            <a:pPr lvl="1"/>
            <a:r>
              <a:rPr lang="en-US" dirty="0" smtClean="0"/>
              <a:t>Cost &amp; infrastructure requirements</a:t>
            </a:r>
          </a:p>
          <a:p>
            <a:r>
              <a:rPr lang="en-US" dirty="0" smtClean="0"/>
              <a:t>Examples:</a:t>
            </a:r>
          </a:p>
          <a:p>
            <a:pPr lvl="1"/>
            <a:r>
              <a:rPr lang="en-US" dirty="0" smtClean="0"/>
              <a:t>Truck</a:t>
            </a:r>
          </a:p>
          <a:p>
            <a:pPr lvl="1"/>
            <a:r>
              <a:rPr lang="en-US" dirty="0" smtClean="0"/>
              <a:t>Cargo container</a:t>
            </a:r>
          </a:p>
          <a:p>
            <a:pPr lvl="1"/>
            <a:r>
              <a:rPr lang="en-US" dirty="0" smtClean="0"/>
              <a:t>Submarine</a:t>
            </a:r>
          </a:p>
          <a:p>
            <a:pPr lvl="1"/>
            <a:r>
              <a:rPr lang="en-US" dirty="0" smtClean="0"/>
              <a:t>Combat aircraft</a:t>
            </a:r>
          </a:p>
          <a:p>
            <a:pPr lvl="1"/>
            <a:r>
              <a:rPr lang="en-US" dirty="0" smtClean="0"/>
              <a:t>Ballistic missile</a:t>
            </a:r>
          </a:p>
          <a:p>
            <a:pPr lvl="1"/>
            <a:r>
              <a:rPr lang="en-US" dirty="0" smtClean="0"/>
              <a:t>Cruise missile</a:t>
            </a:r>
          </a:p>
          <a:p>
            <a:pPr lvl="1"/>
            <a:r>
              <a:rPr lang="en-US" dirty="0" smtClean="0"/>
              <a:t>Etc.</a:t>
            </a:r>
            <a:endParaRPr lang="en-US" dirty="0"/>
          </a:p>
        </p:txBody>
      </p:sp>
      <p:sp>
        <p:nvSpPr>
          <p:cNvPr id="4" name="Slide Number Placeholder 3"/>
          <p:cNvSpPr>
            <a:spLocks noGrp="1"/>
          </p:cNvSpPr>
          <p:nvPr>
            <p:ph type="sldNum" sz="quarter" idx="10"/>
          </p:nvPr>
        </p:nvSpPr>
        <p:spPr/>
        <p:txBody>
          <a:bodyPr/>
          <a:lstStyle/>
          <a:p>
            <a:pPr>
              <a:defRPr/>
            </a:pPr>
            <a:fld id="{76F04BF1-2421-4B87-9D3B-4CE200B1E0D4}" type="slidenum">
              <a:rPr lang="en-US" smtClean="0"/>
              <a:pPr>
                <a:defRPr/>
              </a:pPr>
              <a:t>2</a:t>
            </a:fld>
            <a:endParaRPr lang="en-US" dirty="0"/>
          </a:p>
        </p:txBody>
      </p:sp>
    </p:spTree>
    <p:extLst>
      <p:ext uri="{BB962C8B-B14F-4D97-AF65-F5344CB8AC3E}">
        <p14:creationId xmlns:p14="http://schemas.microsoft.com/office/powerpoint/2010/main" val="1987978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Delivery Systems</a:t>
            </a:r>
            <a:endParaRPr lang="en-US" dirty="0"/>
          </a:p>
        </p:txBody>
      </p:sp>
      <p:sp>
        <p:nvSpPr>
          <p:cNvPr id="3" name="Content Placeholder 2"/>
          <p:cNvSpPr>
            <a:spLocks noGrp="1"/>
          </p:cNvSpPr>
          <p:nvPr>
            <p:ph idx="1"/>
          </p:nvPr>
        </p:nvSpPr>
        <p:spPr/>
        <p:txBody>
          <a:bodyPr/>
          <a:lstStyle/>
          <a:p>
            <a:r>
              <a:rPr lang="en-US" dirty="0" smtClean="0"/>
              <a:t>Ballistic missiles, cruise missiles, combat aircraft, UAVs, and crude Non-State Actor Delivery Methods </a:t>
            </a:r>
            <a:endParaRPr lang="en-US" dirty="0"/>
          </a:p>
        </p:txBody>
      </p:sp>
      <p:sp>
        <p:nvSpPr>
          <p:cNvPr id="4" name="Slide Number Placeholder 3"/>
          <p:cNvSpPr>
            <a:spLocks noGrp="1"/>
          </p:cNvSpPr>
          <p:nvPr>
            <p:ph type="sldNum" sz="quarter" idx="10"/>
          </p:nvPr>
        </p:nvSpPr>
        <p:spPr/>
        <p:txBody>
          <a:bodyPr/>
          <a:lstStyle/>
          <a:p>
            <a:pPr>
              <a:defRPr/>
            </a:pPr>
            <a:fld id="{76F04BF1-2421-4B87-9D3B-4CE200B1E0D4}" type="slidenum">
              <a:rPr lang="en-US" smtClean="0"/>
              <a:pPr>
                <a:defRPr/>
              </a:pPr>
              <a:t>3</a:t>
            </a:fld>
            <a:endParaRPr lang="en-US" dirty="0"/>
          </a:p>
        </p:txBody>
      </p:sp>
      <p:pic>
        <p:nvPicPr>
          <p:cNvPr id="12290" name="Picture 2" descr="chart illustrating ballistic missle ranges"/>
          <p:cNvPicPr>
            <a:picLocks noChangeAspect="1" noChangeArrowheads="1"/>
          </p:cNvPicPr>
          <p:nvPr/>
        </p:nvPicPr>
        <p:blipFill rotWithShape="1">
          <a:blip r:embed="rId3">
            <a:extLst>
              <a:ext uri="{28A0092B-C50C-407E-A947-70E740481C1C}">
                <a14:useLocalDpi xmlns:a14="http://schemas.microsoft.com/office/drawing/2010/main" val="0"/>
              </a:ext>
            </a:extLst>
          </a:blip>
          <a:srcRect t="26871"/>
          <a:stretch/>
        </p:blipFill>
        <p:spPr bwMode="auto">
          <a:xfrm>
            <a:off x="76200" y="2438400"/>
            <a:ext cx="8991600" cy="348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402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Proliferation Challenges</a:t>
            </a:r>
            <a:endParaRPr lang="en-US" dirty="0"/>
          </a:p>
        </p:txBody>
      </p:sp>
      <p:sp>
        <p:nvSpPr>
          <p:cNvPr id="3" name="Content Placeholder 2"/>
          <p:cNvSpPr>
            <a:spLocks noGrp="1"/>
          </p:cNvSpPr>
          <p:nvPr>
            <p:ph idx="1"/>
          </p:nvPr>
        </p:nvSpPr>
        <p:spPr/>
        <p:txBody>
          <a:bodyPr/>
          <a:lstStyle/>
          <a:p>
            <a:r>
              <a:rPr lang="en-US" dirty="0" smtClean="0"/>
              <a:t>How many countries have ballistic and/or cruise missiles?</a:t>
            </a:r>
          </a:p>
          <a:p>
            <a:pPr lvl="1"/>
            <a:endParaRPr lang="en-US" sz="1800" dirty="0" smtClean="0"/>
          </a:p>
          <a:p>
            <a:pPr lvl="1"/>
            <a:r>
              <a:rPr lang="en-US" sz="1800" dirty="0" smtClean="0"/>
              <a:t>Currently</a:t>
            </a:r>
            <a:r>
              <a:rPr lang="en-US" sz="1800" dirty="0"/>
              <a:t>, over 30 countries possess one or more types of ballistic missiles. </a:t>
            </a:r>
          </a:p>
          <a:p>
            <a:pPr lvl="1"/>
            <a:endParaRPr lang="en-US" sz="1800" dirty="0" smtClean="0"/>
          </a:p>
          <a:p>
            <a:pPr lvl="1"/>
            <a:r>
              <a:rPr lang="en-US" sz="1800" dirty="0" smtClean="0"/>
              <a:t>Iran</a:t>
            </a:r>
            <a:r>
              <a:rPr lang="en-US" sz="1800" dirty="0"/>
              <a:t>, Iraq, Libya, Russia, Syria and Yemen have all used ballistic missiles during military operations in recent international conflicts. </a:t>
            </a:r>
          </a:p>
          <a:p>
            <a:pPr lvl="1"/>
            <a:endParaRPr lang="en-US" sz="1800" dirty="0" smtClean="0"/>
          </a:p>
          <a:p>
            <a:pPr lvl="1"/>
            <a:r>
              <a:rPr lang="en-US" sz="1800" dirty="0" smtClean="0"/>
              <a:t>More </a:t>
            </a:r>
            <a:r>
              <a:rPr lang="en-US" sz="1800" dirty="0"/>
              <a:t>than 20 countries possess land-attack cruise missiles, though they have spread more slowly than ballistic missiles. </a:t>
            </a:r>
          </a:p>
          <a:p>
            <a:pPr lvl="1"/>
            <a:endParaRPr lang="en-US" sz="1800" dirty="0" smtClean="0"/>
          </a:p>
          <a:p>
            <a:pPr lvl="1"/>
            <a:r>
              <a:rPr lang="en-US" sz="1800" dirty="0" smtClean="0"/>
              <a:t>At </a:t>
            </a:r>
            <a:r>
              <a:rPr lang="en-US" sz="1800" dirty="0"/>
              <a:t>least ten countries will be involved in the production of land-attack cruise missiles over the next decade, with several making their missiles available for export.</a:t>
            </a:r>
            <a:endParaRPr lang="en-US" sz="2800" dirty="0" smtClean="0"/>
          </a:p>
        </p:txBody>
      </p:sp>
      <p:sp>
        <p:nvSpPr>
          <p:cNvPr id="4" name="Slide Number Placeholder 3"/>
          <p:cNvSpPr>
            <a:spLocks noGrp="1"/>
          </p:cNvSpPr>
          <p:nvPr>
            <p:ph type="sldNum" sz="quarter" idx="10"/>
          </p:nvPr>
        </p:nvSpPr>
        <p:spPr/>
        <p:txBody>
          <a:bodyPr/>
          <a:lstStyle/>
          <a:p>
            <a:pPr>
              <a:defRPr/>
            </a:pPr>
            <a:fld id="{76F04BF1-2421-4B87-9D3B-4CE200B1E0D4}" type="slidenum">
              <a:rPr lang="en-US" smtClean="0"/>
              <a:pPr>
                <a:defRPr/>
              </a:pPr>
              <a:t>4</a:t>
            </a:fld>
            <a:endParaRPr lang="en-US" dirty="0"/>
          </a:p>
        </p:txBody>
      </p:sp>
    </p:spTree>
    <p:extLst>
      <p:ext uri="{BB962C8B-B14F-4D97-AF65-F5344CB8AC3E}">
        <p14:creationId xmlns:p14="http://schemas.microsoft.com/office/powerpoint/2010/main" val="1786807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Proliferation Challenges</a:t>
            </a:r>
            <a:endParaRPr lang="en-US" dirty="0"/>
          </a:p>
        </p:txBody>
      </p:sp>
      <p:sp>
        <p:nvSpPr>
          <p:cNvPr id="3" name="Content Placeholder 2"/>
          <p:cNvSpPr>
            <a:spLocks noGrp="1"/>
          </p:cNvSpPr>
          <p:nvPr>
            <p:ph idx="1"/>
          </p:nvPr>
        </p:nvSpPr>
        <p:spPr/>
        <p:txBody>
          <a:bodyPr/>
          <a:lstStyle/>
          <a:p>
            <a:r>
              <a:rPr lang="en-US" dirty="0" smtClean="0"/>
              <a:t>How do countries acquire missile technology?</a:t>
            </a:r>
          </a:p>
          <a:p>
            <a:pPr lvl="1"/>
            <a:endParaRPr lang="en-US" sz="1800" dirty="0" smtClean="0"/>
          </a:p>
          <a:p>
            <a:pPr lvl="1">
              <a:lnSpc>
                <a:spcPct val="100000"/>
              </a:lnSpc>
              <a:spcBef>
                <a:spcPts val="1200"/>
              </a:spcBef>
            </a:pPr>
            <a:r>
              <a:rPr lang="en-US" sz="1800" dirty="0" smtClean="0"/>
              <a:t>The </a:t>
            </a:r>
            <a:r>
              <a:rPr lang="en-US" sz="1800" dirty="0"/>
              <a:t>U.S. and Soviet missile programs were based on technologies and expertise from Germany following the Second World War. </a:t>
            </a:r>
          </a:p>
          <a:p>
            <a:pPr lvl="1">
              <a:lnSpc>
                <a:spcPct val="100000"/>
              </a:lnSpc>
              <a:spcBef>
                <a:spcPts val="1200"/>
              </a:spcBef>
            </a:pPr>
            <a:endParaRPr lang="en-US" sz="1800" dirty="0" smtClean="0"/>
          </a:p>
          <a:p>
            <a:pPr lvl="1">
              <a:lnSpc>
                <a:spcPct val="100000"/>
              </a:lnSpc>
              <a:spcBef>
                <a:spcPts val="1200"/>
              </a:spcBef>
            </a:pPr>
            <a:r>
              <a:rPr lang="en-US" sz="1800" dirty="0" smtClean="0"/>
              <a:t>Most </a:t>
            </a:r>
            <a:r>
              <a:rPr lang="en-US" sz="1800" dirty="0"/>
              <a:t>countries begin missile programs with simple liquid-fueled rockets similar to North Korea’s Scud-based missile programs. </a:t>
            </a:r>
          </a:p>
          <a:p>
            <a:pPr lvl="1">
              <a:lnSpc>
                <a:spcPct val="100000"/>
              </a:lnSpc>
              <a:spcBef>
                <a:spcPts val="1200"/>
              </a:spcBef>
            </a:pPr>
            <a:endParaRPr lang="en-US" sz="1800" dirty="0" smtClean="0"/>
          </a:p>
          <a:p>
            <a:pPr lvl="1">
              <a:lnSpc>
                <a:spcPct val="100000"/>
              </a:lnSpc>
              <a:spcBef>
                <a:spcPts val="1200"/>
              </a:spcBef>
            </a:pPr>
            <a:r>
              <a:rPr lang="en-US" sz="1800" dirty="0" smtClean="0"/>
              <a:t>Many </a:t>
            </a:r>
            <a:r>
              <a:rPr lang="en-US" sz="1800" dirty="0"/>
              <a:t>states start by purchasing Scud-based ballistic </a:t>
            </a:r>
            <a:r>
              <a:rPr lang="en-US" sz="1800" dirty="0" smtClean="0"/>
              <a:t>missiles. </a:t>
            </a:r>
            <a:endParaRPr lang="en-US" sz="1800" dirty="0"/>
          </a:p>
          <a:p>
            <a:pPr lvl="1">
              <a:lnSpc>
                <a:spcPct val="100000"/>
              </a:lnSpc>
              <a:spcBef>
                <a:spcPts val="1200"/>
              </a:spcBef>
            </a:pPr>
            <a:endParaRPr lang="en-US" sz="1800" dirty="0" smtClean="0"/>
          </a:p>
          <a:p>
            <a:pPr lvl="1">
              <a:lnSpc>
                <a:spcPct val="100000"/>
              </a:lnSpc>
              <a:spcBef>
                <a:spcPts val="1200"/>
              </a:spcBef>
            </a:pPr>
            <a:r>
              <a:rPr lang="en-US" sz="1800" dirty="0" smtClean="0"/>
              <a:t>Other </a:t>
            </a:r>
            <a:r>
              <a:rPr lang="en-US" sz="1800" dirty="0"/>
              <a:t>countries, including Iraq, South Korea and Taiwan, acquired surface-to-air missiles and modified them to serve as surface-to-surface ballistic missiles. </a:t>
            </a:r>
          </a:p>
          <a:p>
            <a:pPr>
              <a:lnSpc>
                <a:spcPct val="100000"/>
              </a:lnSpc>
              <a:spcBef>
                <a:spcPts val="1200"/>
              </a:spcBef>
            </a:pPr>
            <a:endParaRPr lang="en-US" sz="3200" dirty="0" smtClean="0"/>
          </a:p>
        </p:txBody>
      </p:sp>
      <p:sp>
        <p:nvSpPr>
          <p:cNvPr id="4" name="Slide Number Placeholder 3"/>
          <p:cNvSpPr>
            <a:spLocks noGrp="1"/>
          </p:cNvSpPr>
          <p:nvPr>
            <p:ph type="sldNum" sz="quarter" idx="10"/>
          </p:nvPr>
        </p:nvSpPr>
        <p:spPr/>
        <p:txBody>
          <a:bodyPr/>
          <a:lstStyle/>
          <a:p>
            <a:pPr>
              <a:defRPr/>
            </a:pPr>
            <a:fld id="{76F04BF1-2421-4B87-9D3B-4CE200B1E0D4}" type="slidenum">
              <a:rPr lang="en-US" smtClean="0"/>
              <a:pPr>
                <a:defRPr/>
              </a:pPr>
              <a:t>5</a:t>
            </a:fld>
            <a:endParaRPr lang="en-US" dirty="0"/>
          </a:p>
        </p:txBody>
      </p:sp>
    </p:spTree>
    <p:extLst>
      <p:ext uri="{BB962C8B-B14F-4D97-AF65-F5344CB8AC3E}">
        <p14:creationId xmlns:p14="http://schemas.microsoft.com/office/powerpoint/2010/main" val="173498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Proliferation Challenges</a:t>
            </a:r>
            <a:endParaRPr lang="en-US" dirty="0"/>
          </a:p>
        </p:txBody>
      </p:sp>
      <p:sp>
        <p:nvSpPr>
          <p:cNvPr id="3" name="Content Placeholder 2"/>
          <p:cNvSpPr>
            <a:spLocks noGrp="1"/>
          </p:cNvSpPr>
          <p:nvPr>
            <p:ph idx="1"/>
          </p:nvPr>
        </p:nvSpPr>
        <p:spPr/>
        <p:txBody>
          <a:bodyPr/>
          <a:lstStyle/>
          <a:p>
            <a:r>
              <a:rPr lang="en-US" dirty="0" smtClean="0"/>
              <a:t>How do countries develop indigenous missile design and production capabilities?</a:t>
            </a:r>
            <a:endParaRPr lang="en-US" sz="1400" dirty="0" smtClean="0"/>
          </a:p>
          <a:p>
            <a:pPr lvl="1">
              <a:spcBef>
                <a:spcPts val="0"/>
              </a:spcBef>
            </a:pPr>
            <a:endParaRPr lang="en-US" sz="1800" dirty="0" smtClean="0"/>
          </a:p>
          <a:p>
            <a:pPr lvl="1">
              <a:lnSpc>
                <a:spcPct val="100000"/>
              </a:lnSpc>
              <a:spcBef>
                <a:spcPts val="1200"/>
              </a:spcBef>
            </a:pPr>
            <a:r>
              <a:rPr lang="en-US" sz="1800" dirty="0" smtClean="0"/>
              <a:t>Origins in past programs</a:t>
            </a:r>
          </a:p>
          <a:p>
            <a:pPr lvl="1">
              <a:lnSpc>
                <a:spcPct val="100000"/>
              </a:lnSpc>
              <a:spcBef>
                <a:spcPts val="1200"/>
              </a:spcBef>
            </a:pPr>
            <a:endParaRPr lang="en-US" sz="1800" dirty="0" smtClean="0"/>
          </a:p>
          <a:p>
            <a:pPr lvl="1">
              <a:lnSpc>
                <a:spcPct val="100000"/>
              </a:lnSpc>
              <a:spcBef>
                <a:spcPts val="1200"/>
              </a:spcBef>
            </a:pPr>
            <a:r>
              <a:rPr lang="en-US" sz="1800" dirty="0" smtClean="0"/>
              <a:t>Purchase (or recover) and reverse engineer them</a:t>
            </a:r>
          </a:p>
          <a:p>
            <a:pPr lvl="1">
              <a:lnSpc>
                <a:spcPct val="100000"/>
              </a:lnSpc>
              <a:spcBef>
                <a:spcPts val="1200"/>
              </a:spcBef>
            </a:pPr>
            <a:endParaRPr lang="en-US" sz="1800" dirty="0" smtClean="0"/>
          </a:p>
          <a:p>
            <a:pPr lvl="1">
              <a:lnSpc>
                <a:spcPct val="100000"/>
              </a:lnSpc>
              <a:spcBef>
                <a:spcPts val="1200"/>
              </a:spcBef>
            </a:pPr>
            <a:r>
              <a:rPr lang="en-US" sz="1800" dirty="0" smtClean="0"/>
              <a:t>Imported foreign production lines</a:t>
            </a:r>
            <a:endParaRPr lang="en-US" sz="1800" dirty="0"/>
          </a:p>
          <a:p>
            <a:pPr lvl="1">
              <a:lnSpc>
                <a:spcPct val="100000"/>
              </a:lnSpc>
              <a:spcBef>
                <a:spcPts val="1200"/>
              </a:spcBef>
            </a:pPr>
            <a:endParaRPr lang="en-US" sz="1800" dirty="0" smtClean="0"/>
          </a:p>
          <a:p>
            <a:pPr lvl="1">
              <a:lnSpc>
                <a:spcPct val="100000"/>
              </a:lnSpc>
              <a:spcBef>
                <a:spcPts val="1200"/>
              </a:spcBef>
            </a:pPr>
            <a:r>
              <a:rPr lang="en-US" sz="1800" dirty="0" smtClean="0"/>
              <a:t>Espionage</a:t>
            </a:r>
          </a:p>
          <a:p>
            <a:pPr lvl="1">
              <a:lnSpc>
                <a:spcPct val="100000"/>
              </a:lnSpc>
              <a:spcBef>
                <a:spcPts val="1200"/>
              </a:spcBef>
            </a:pPr>
            <a:endParaRPr lang="en-US" sz="1800" dirty="0" smtClean="0"/>
          </a:p>
          <a:p>
            <a:pPr lvl="1">
              <a:lnSpc>
                <a:spcPct val="100000"/>
              </a:lnSpc>
              <a:spcBef>
                <a:spcPts val="1200"/>
              </a:spcBef>
            </a:pPr>
            <a:r>
              <a:rPr lang="en-US" sz="1800" dirty="0" smtClean="0"/>
              <a:t>Space launch programs</a:t>
            </a:r>
          </a:p>
        </p:txBody>
      </p:sp>
      <p:sp>
        <p:nvSpPr>
          <p:cNvPr id="4" name="Slide Number Placeholder 3"/>
          <p:cNvSpPr>
            <a:spLocks noGrp="1"/>
          </p:cNvSpPr>
          <p:nvPr>
            <p:ph type="sldNum" sz="quarter" idx="10"/>
          </p:nvPr>
        </p:nvSpPr>
        <p:spPr/>
        <p:txBody>
          <a:bodyPr/>
          <a:lstStyle/>
          <a:p>
            <a:pPr>
              <a:defRPr/>
            </a:pPr>
            <a:fld id="{76F04BF1-2421-4B87-9D3B-4CE200B1E0D4}" type="slidenum">
              <a:rPr lang="en-US" smtClean="0"/>
              <a:pPr>
                <a:defRPr/>
              </a:pPr>
              <a:t>6</a:t>
            </a:fld>
            <a:endParaRPr lang="en-US" dirty="0"/>
          </a:p>
        </p:txBody>
      </p:sp>
    </p:spTree>
    <p:extLst>
      <p:ext uri="{BB962C8B-B14F-4D97-AF65-F5344CB8AC3E}">
        <p14:creationId xmlns:p14="http://schemas.microsoft.com/office/powerpoint/2010/main" val="173498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Proliferation Challenges</a:t>
            </a:r>
            <a:endParaRPr lang="en-US" dirty="0"/>
          </a:p>
        </p:txBody>
      </p:sp>
      <p:sp>
        <p:nvSpPr>
          <p:cNvPr id="3" name="Content Placeholder 2"/>
          <p:cNvSpPr>
            <a:spLocks noGrp="1"/>
          </p:cNvSpPr>
          <p:nvPr>
            <p:ph idx="1"/>
          </p:nvPr>
        </p:nvSpPr>
        <p:spPr/>
        <p:txBody>
          <a:bodyPr/>
          <a:lstStyle/>
          <a:p>
            <a:r>
              <a:rPr lang="en-US" dirty="0" smtClean="0"/>
              <a:t>How is the spread of missile technology managed?</a:t>
            </a:r>
          </a:p>
          <a:p>
            <a:pPr lvl="1">
              <a:lnSpc>
                <a:spcPct val="100000"/>
              </a:lnSpc>
              <a:spcBef>
                <a:spcPts val="0"/>
              </a:spcBef>
            </a:pPr>
            <a:endParaRPr lang="en-US" sz="1800" dirty="0" smtClean="0"/>
          </a:p>
          <a:p>
            <a:pPr lvl="1">
              <a:lnSpc>
                <a:spcPct val="100000"/>
              </a:lnSpc>
              <a:spcBef>
                <a:spcPts val="1200"/>
              </a:spcBef>
            </a:pPr>
            <a:r>
              <a:rPr lang="en-US" sz="1800" dirty="0" smtClean="0"/>
              <a:t>Voluntary arrangements</a:t>
            </a:r>
          </a:p>
          <a:p>
            <a:pPr lvl="1">
              <a:lnSpc>
                <a:spcPct val="100000"/>
              </a:lnSpc>
              <a:spcBef>
                <a:spcPts val="1200"/>
              </a:spcBef>
            </a:pPr>
            <a:endParaRPr lang="en-US" sz="1800" dirty="0" smtClean="0"/>
          </a:p>
          <a:p>
            <a:pPr lvl="1">
              <a:lnSpc>
                <a:spcPct val="100000"/>
              </a:lnSpc>
              <a:spcBef>
                <a:spcPts val="1200"/>
              </a:spcBef>
            </a:pPr>
            <a:r>
              <a:rPr lang="en-US" sz="1800" dirty="0" smtClean="0"/>
              <a:t>Missile Technology Control Regime</a:t>
            </a:r>
          </a:p>
          <a:p>
            <a:pPr lvl="1">
              <a:lnSpc>
                <a:spcPct val="100000"/>
              </a:lnSpc>
              <a:spcBef>
                <a:spcPts val="1200"/>
              </a:spcBef>
            </a:pPr>
            <a:endParaRPr lang="en-US" sz="1800" dirty="0" smtClean="0"/>
          </a:p>
          <a:p>
            <a:pPr lvl="1">
              <a:lnSpc>
                <a:spcPct val="100000"/>
              </a:lnSpc>
              <a:spcBef>
                <a:spcPts val="1200"/>
              </a:spcBef>
            </a:pPr>
            <a:r>
              <a:rPr lang="en-US" sz="1800" dirty="0" smtClean="0"/>
              <a:t>Hague Code of Conduct against Ballistic Missile Proliferation</a:t>
            </a:r>
          </a:p>
          <a:p>
            <a:pPr lvl="1">
              <a:lnSpc>
                <a:spcPct val="100000"/>
              </a:lnSpc>
              <a:spcBef>
                <a:spcPts val="1200"/>
              </a:spcBef>
            </a:pPr>
            <a:endParaRPr lang="en-US" sz="1800" dirty="0" smtClean="0"/>
          </a:p>
          <a:p>
            <a:pPr lvl="1">
              <a:lnSpc>
                <a:spcPct val="100000"/>
              </a:lnSpc>
              <a:spcBef>
                <a:spcPts val="1200"/>
              </a:spcBef>
            </a:pPr>
            <a:r>
              <a:rPr lang="en-US" sz="1800" dirty="0" smtClean="0"/>
              <a:t>The Proliferation Security Initiative</a:t>
            </a:r>
          </a:p>
          <a:p>
            <a:pPr lvl="1">
              <a:lnSpc>
                <a:spcPct val="100000"/>
              </a:lnSpc>
              <a:spcBef>
                <a:spcPts val="1200"/>
              </a:spcBef>
            </a:pPr>
            <a:endParaRPr lang="en-US" sz="1800" dirty="0" smtClean="0"/>
          </a:p>
          <a:p>
            <a:pPr lvl="1">
              <a:lnSpc>
                <a:spcPct val="100000"/>
              </a:lnSpc>
              <a:spcBef>
                <a:spcPts val="1200"/>
              </a:spcBef>
            </a:pPr>
            <a:r>
              <a:rPr lang="en-US" sz="1800" dirty="0" smtClean="0"/>
              <a:t>Intermediate Range Nuclear Forces Treaty and New Start</a:t>
            </a:r>
            <a:endParaRPr lang="en-US" sz="3600" dirty="0" smtClean="0"/>
          </a:p>
        </p:txBody>
      </p:sp>
      <p:sp>
        <p:nvSpPr>
          <p:cNvPr id="4" name="Slide Number Placeholder 3"/>
          <p:cNvSpPr>
            <a:spLocks noGrp="1"/>
          </p:cNvSpPr>
          <p:nvPr>
            <p:ph type="sldNum" sz="quarter" idx="10"/>
          </p:nvPr>
        </p:nvSpPr>
        <p:spPr/>
        <p:txBody>
          <a:bodyPr/>
          <a:lstStyle/>
          <a:p>
            <a:pPr>
              <a:defRPr/>
            </a:pPr>
            <a:fld id="{76F04BF1-2421-4B87-9D3B-4CE200B1E0D4}" type="slidenum">
              <a:rPr lang="en-US" smtClean="0"/>
              <a:pPr>
                <a:defRPr/>
              </a:pPr>
              <a:t>7</a:t>
            </a:fld>
            <a:endParaRPr lang="en-US" dirty="0"/>
          </a:p>
        </p:txBody>
      </p:sp>
    </p:spTree>
    <p:extLst>
      <p:ext uri="{BB962C8B-B14F-4D97-AF65-F5344CB8AC3E}">
        <p14:creationId xmlns:p14="http://schemas.microsoft.com/office/powerpoint/2010/main" val="173498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Proliferation Challenges</a:t>
            </a:r>
            <a:endParaRPr lang="en-US" dirty="0"/>
          </a:p>
        </p:txBody>
      </p:sp>
      <p:sp>
        <p:nvSpPr>
          <p:cNvPr id="3" name="Content Placeholder 2"/>
          <p:cNvSpPr>
            <a:spLocks noGrp="1"/>
          </p:cNvSpPr>
          <p:nvPr>
            <p:ph idx="1"/>
          </p:nvPr>
        </p:nvSpPr>
        <p:spPr>
          <a:xfrm>
            <a:off x="305584" y="1143000"/>
            <a:ext cx="8609816" cy="5181600"/>
          </a:xfrm>
        </p:spPr>
        <p:txBody>
          <a:bodyPr/>
          <a:lstStyle/>
          <a:p>
            <a:r>
              <a:rPr lang="en-US" dirty="0" smtClean="0"/>
              <a:t>How can the international community verify missile arms control agreements?</a:t>
            </a:r>
          </a:p>
          <a:p>
            <a:pPr lvl="4"/>
            <a:endParaRPr lang="en-US" sz="1600" dirty="0" smtClean="0"/>
          </a:p>
          <a:p>
            <a:pPr lvl="1"/>
            <a:r>
              <a:rPr lang="en-US" sz="1800" dirty="0" smtClean="0"/>
              <a:t>Verification measured depend on what is being verified.</a:t>
            </a:r>
          </a:p>
          <a:p>
            <a:pPr lvl="4"/>
            <a:endParaRPr lang="en-US" sz="1600" dirty="0" smtClean="0"/>
          </a:p>
          <a:p>
            <a:pPr lvl="1"/>
            <a:r>
              <a:rPr lang="en-US" sz="1800" dirty="0" smtClean="0"/>
              <a:t>On-site </a:t>
            </a:r>
            <a:r>
              <a:rPr lang="en-US" sz="1800" dirty="0"/>
              <a:t>monitoring and inspections of missile production facilities are methods used for gathering information relevant to assessing treaty compliance. </a:t>
            </a:r>
          </a:p>
          <a:p>
            <a:pPr lvl="4"/>
            <a:endParaRPr lang="en-US" sz="1600" dirty="0" smtClean="0"/>
          </a:p>
          <a:p>
            <a:pPr lvl="1"/>
            <a:r>
              <a:rPr lang="en-US" sz="1800" dirty="0" smtClean="0"/>
              <a:t>Space </a:t>
            </a:r>
            <a:r>
              <a:rPr lang="en-US" sz="1800" dirty="0"/>
              <a:t>and ground-based sensors can be used to monitor missile tests. </a:t>
            </a:r>
            <a:endParaRPr lang="en-US" sz="1800" dirty="0" smtClean="0"/>
          </a:p>
          <a:p>
            <a:pPr lvl="4"/>
            <a:endParaRPr lang="en-US" sz="1600" dirty="0" smtClean="0"/>
          </a:p>
          <a:p>
            <a:pPr lvl="1"/>
            <a:r>
              <a:rPr lang="en-US" sz="1800" dirty="0" smtClean="0"/>
              <a:t>Infrared </a:t>
            </a:r>
            <a:r>
              <a:rPr lang="en-US" sz="1800" dirty="0"/>
              <a:t>and infrasound sensors can see and hear missile launches, while radars can track missiles in flight</a:t>
            </a:r>
            <a:r>
              <a:rPr lang="en-US" sz="1800" dirty="0" smtClean="0"/>
              <a:t>.</a:t>
            </a:r>
          </a:p>
          <a:p>
            <a:pPr marL="1371600" lvl="3" indent="0">
              <a:buNone/>
            </a:pPr>
            <a:r>
              <a:rPr lang="en-US" sz="1600" dirty="0" smtClean="0"/>
              <a:t> 	</a:t>
            </a:r>
            <a:endParaRPr lang="en-US" sz="1600" dirty="0"/>
          </a:p>
          <a:p>
            <a:pPr lvl="1"/>
            <a:r>
              <a:rPr lang="en-US" sz="1800" dirty="0" smtClean="0"/>
              <a:t>Open </a:t>
            </a:r>
            <a:r>
              <a:rPr lang="en-US" sz="1800" dirty="0"/>
              <a:t>source information may also be useful. </a:t>
            </a:r>
          </a:p>
          <a:p>
            <a:pPr marL="1828800" lvl="4" indent="0">
              <a:buNone/>
            </a:pPr>
            <a:r>
              <a:rPr lang="en-US" sz="1600" dirty="0" smtClean="0"/>
              <a:t>	</a:t>
            </a:r>
          </a:p>
          <a:p>
            <a:pPr lvl="1"/>
            <a:r>
              <a:rPr lang="en-US" sz="1800" dirty="0" smtClean="0"/>
              <a:t>But </a:t>
            </a:r>
            <a:r>
              <a:rPr lang="en-US" sz="1800" dirty="0"/>
              <a:t>i</a:t>
            </a:r>
            <a:r>
              <a:rPr lang="en-US" sz="1800" dirty="0" smtClean="0"/>
              <a:t>t </a:t>
            </a:r>
            <a:r>
              <a:rPr lang="en-US" sz="1800" dirty="0"/>
              <a:t>can be difficult to determine the range and payload of specific missiles, making it complicated to figure out whether a missile is covered under an agreement. </a:t>
            </a:r>
            <a:endParaRPr lang="en-US" sz="2800" dirty="0"/>
          </a:p>
        </p:txBody>
      </p:sp>
      <p:sp>
        <p:nvSpPr>
          <p:cNvPr id="4" name="Slide Number Placeholder 3"/>
          <p:cNvSpPr>
            <a:spLocks noGrp="1"/>
          </p:cNvSpPr>
          <p:nvPr>
            <p:ph type="sldNum" sz="quarter" idx="10"/>
          </p:nvPr>
        </p:nvSpPr>
        <p:spPr/>
        <p:txBody>
          <a:bodyPr/>
          <a:lstStyle/>
          <a:p>
            <a:pPr>
              <a:defRPr/>
            </a:pPr>
            <a:fld id="{76F04BF1-2421-4B87-9D3B-4CE200B1E0D4}" type="slidenum">
              <a:rPr lang="en-US" smtClean="0"/>
              <a:pPr>
                <a:defRPr/>
              </a:pPr>
              <a:t>8</a:t>
            </a:fld>
            <a:endParaRPr lang="en-US" dirty="0"/>
          </a:p>
        </p:txBody>
      </p:sp>
    </p:spTree>
    <p:extLst>
      <p:ext uri="{BB962C8B-B14F-4D97-AF65-F5344CB8AC3E}">
        <p14:creationId xmlns:p14="http://schemas.microsoft.com/office/powerpoint/2010/main" val="173498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3133</Words>
  <Application>Microsoft Office PowerPoint</Application>
  <PresentationFormat>On-screen Show (4:3)</PresentationFormat>
  <Paragraphs>285</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Courier New</vt:lpstr>
      <vt:lpstr>Office Theme</vt:lpstr>
      <vt:lpstr>PowerPoint Presentation</vt:lpstr>
      <vt:lpstr>Why Worry About Delivery Systems?</vt:lpstr>
      <vt:lpstr>Delivery Vehicles</vt:lpstr>
      <vt:lpstr>Delivery Systems</vt:lpstr>
      <vt:lpstr>Proliferation Challenges</vt:lpstr>
      <vt:lpstr>Proliferation Challenges</vt:lpstr>
      <vt:lpstr>Proliferation Challenges</vt:lpstr>
      <vt:lpstr>Proliferation Challenges</vt:lpstr>
      <vt:lpstr>Proliferation Challenges</vt:lpstr>
      <vt:lpstr>North Korea Case Study: Where did it get its missile technology?</vt:lpstr>
      <vt:lpstr>North Korea Case Study: How did North Korea’s Program Evolve?</vt:lpstr>
      <vt:lpstr>North Korea Case Study: How did the Scud spread and how has the international community responded?</vt:lpstr>
      <vt:lpstr>North Korea Case Study: How does North Korea use space launches to further its program?</vt:lpstr>
      <vt:lpstr>North Korea Case Study: How do we monitor North Korea’s progress?</vt:lpstr>
      <vt:lpstr>Actual and Possible Methods of Delivery</vt:lpstr>
      <vt:lpstr>Ballistic Missile Production Capabilities</vt:lpstr>
      <vt:lpstr>Notional Personnel Requirements for Ballistic Missile Development</vt:lpstr>
      <vt:lpstr>Combat A/C &amp; WMD Programs in non-NATO countries</vt:lpstr>
      <vt:lpstr>PowerPoint Presentation</vt:lpstr>
      <vt:lpstr>Safing, Arming, Fuzing, and Firing (SAFF) (1 of 2)</vt:lpstr>
      <vt:lpstr>Safing, Arming, Fuzing, and Firing (SAFF) (2 of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2015-01-30T21:00:48Z</dcterms:created>
  <dcterms:modified xsi:type="dcterms:W3CDTF">2017-01-11T21:55:43Z</dcterms:modified>
</cp:coreProperties>
</file>