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1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Existing HYD Item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level'!$AB$16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level'!$AB$17:$AB$32</c:f>
              <c:numCache>
                <c:formatCode>#,##0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1E-4050-8641-2E0318CC0AE0}"/>
            </c:ext>
          </c:extLst>
        </c:ser>
        <c:ser>
          <c:idx val="1"/>
          <c:order val="1"/>
          <c:tx>
            <c:strRef>
              <c:f>'individual level'!$AC$16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level'!$AC$17:$AC$32</c:f>
              <c:numCache>
                <c:formatCode>0</c:formatCode>
                <c:ptCount val="16"/>
                <c:pt idx="0">
                  <c:v>8900.9949960328413</c:v>
                </c:pt>
                <c:pt idx="1">
                  <c:v>8582.1340342365274</c:v>
                </c:pt>
                <c:pt idx="2">
                  <c:v>8677.8609647450594</c:v>
                </c:pt>
                <c:pt idx="3">
                  <c:v>7964.3540608879639</c:v>
                </c:pt>
                <c:pt idx="4">
                  <c:v>8076.7706436727904</c:v>
                </c:pt>
                <c:pt idx="5">
                  <c:v>8229.1131132793525</c:v>
                </c:pt>
                <c:pt idx="6">
                  <c:v>8363.6507006979737</c:v>
                </c:pt>
                <c:pt idx="7">
                  <c:v>8406.0604207562119</c:v>
                </c:pt>
                <c:pt idx="8">
                  <c:v>8179.1804939374551</c:v>
                </c:pt>
                <c:pt idx="9">
                  <c:v>8171.9804310549325</c:v>
                </c:pt>
                <c:pt idx="10">
                  <c:v>8775.5714879973475</c:v>
                </c:pt>
                <c:pt idx="11">
                  <c:v>8576.9788456303577</c:v>
                </c:pt>
                <c:pt idx="12">
                  <c:v>8811.2053320835421</c:v>
                </c:pt>
                <c:pt idx="13">
                  <c:v>8756.3159636702803</c:v>
                </c:pt>
                <c:pt idx="14">
                  <c:v>8563.1181661285391</c:v>
                </c:pt>
                <c:pt idx="15">
                  <c:v>9239.2143926852859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E-4050-8641-2E0318CC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733984"/>
        <c:axId val="851817760"/>
      </c:lineChart>
      <c:catAx>
        <c:axId val="108273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17760"/>
        <c:crosses val="autoZero"/>
        <c:auto val="1"/>
        <c:lblAlgn val="ctr"/>
        <c:lblOffset val="100"/>
        <c:noMultiLvlLbl val="0"/>
      </c:catAx>
      <c:valAx>
        <c:axId val="851817760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Brand H Forecasted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'brand level'!$AA$16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'brand level'!$AA$17:$AA$32</c:f>
              <c:numCache>
                <c:formatCode>#,##0</c:formatCode>
                <c:ptCount val="16"/>
                <c:pt idx="0">
                  <c:v>23144</c:v>
                </c:pt>
                <c:pt idx="1">
                  <c:v>22580</c:v>
                </c:pt>
                <c:pt idx="2">
                  <c:v>23461</c:v>
                </c:pt>
                <c:pt idx="3">
                  <c:v>22113</c:v>
                </c:pt>
                <c:pt idx="4">
                  <c:v>21810</c:v>
                </c:pt>
                <c:pt idx="5">
                  <c:v>22307</c:v>
                </c:pt>
                <c:pt idx="6">
                  <c:v>21381</c:v>
                </c:pt>
                <c:pt idx="7">
                  <c:v>23935</c:v>
                </c:pt>
                <c:pt idx="8">
                  <c:v>22836</c:v>
                </c:pt>
                <c:pt idx="9">
                  <c:v>22471</c:v>
                </c:pt>
                <c:pt idx="10">
                  <c:v>23029</c:v>
                </c:pt>
                <c:pt idx="11">
                  <c:v>23161</c:v>
                </c:pt>
                <c:pt idx="12">
                  <c:v>21942</c:v>
                </c:pt>
                <c:pt idx="13">
                  <c:v>22406</c:v>
                </c:pt>
                <c:pt idx="14">
                  <c:v>22061</c:v>
                </c:pt>
                <c:pt idx="15">
                  <c:v>21462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87-43CA-AE81-D63401F30FC9}"/>
            </c:ext>
          </c:extLst>
        </c:ser>
        <c:ser>
          <c:idx val="1"/>
          <c:order val="1"/>
          <c:tx>
            <c:strRef>
              <c:f>'brand level'!$AB$16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'brand level'!$AB$17:$AB$32</c:f>
              <c:numCache>
                <c:formatCode>0</c:formatCode>
                <c:ptCount val="16"/>
                <c:pt idx="0">
                  <c:v>23939.612566635009</c:v>
                </c:pt>
                <c:pt idx="1">
                  <c:v>24277.133222097113</c:v>
                </c:pt>
                <c:pt idx="2">
                  <c:v>24989.040327798826</c:v>
                </c:pt>
                <c:pt idx="3">
                  <c:v>23314.72769624451</c:v>
                </c:pt>
                <c:pt idx="4">
                  <c:v>23570.095778235373</c:v>
                </c:pt>
                <c:pt idx="5">
                  <c:v>22948.229489959645</c:v>
                </c:pt>
                <c:pt idx="6">
                  <c:v>23018.34488411558</c:v>
                </c:pt>
                <c:pt idx="7">
                  <c:v>23627.916585450501</c:v>
                </c:pt>
                <c:pt idx="8">
                  <c:v>23389.955325868137</c:v>
                </c:pt>
                <c:pt idx="9">
                  <c:v>23100.078967476755</c:v>
                </c:pt>
                <c:pt idx="10">
                  <c:v>24044.74850752535</c:v>
                </c:pt>
                <c:pt idx="11">
                  <c:v>23798.487726917116</c:v>
                </c:pt>
                <c:pt idx="12">
                  <c:v>24397.062605728348</c:v>
                </c:pt>
                <c:pt idx="13">
                  <c:v>24318.240534904402</c:v>
                </c:pt>
                <c:pt idx="14">
                  <c:v>23697.683316383562</c:v>
                </c:pt>
                <c:pt idx="15">
                  <c:v>24558.587178023321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87-43CA-AE81-D63401F3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07151"/>
        <c:axId val="680808111"/>
      </c:lineChart>
      <c:catAx>
        <c:axId val="680807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8111"/>
        <c:crosses val="autoZero"/>
        <c:auto val="1"/>
        <c:lblAlgn val="ctr"/>
        <c:lblOffset val="100"/>
        <c:noMultiLvlLbl val="0"/>
      </c:catAx>
      <c:valAx>
        <c:axId val="680808111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CA">
                <a:solidFill>
                  <a:sysClr val="windowText" lastClr="000000"/>
                </a:solidFill>
              </a:rPr>
              <a:t>LSTM #1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Sheet3!$D$14:$D$29</c:f>
              <c:numCache>
                <c:formatCode>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F-4D1A-BD4E-8D054501ED35}"/>
            </c:ext>
          </c:extLst>
        </c:ser>
        <c:ser>
          <c:idx val="1"/>
          <c:order val="1"/>
          <c:tx>
            <c:strRef>
              <c:f>Sheet3!$E$13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Sheet3!$E$14:$E$29</c:f>
              <c:numCache>
                <c:formatCode>0</c:formatCode>
                <c:ptCount val="16"/>
                <c:pt idx="0">
                  <c:v>7763.8710000000001</c:v>
                </c:pt>
                <c:pt idx="1">
                  <c:v>7450.28</c:v>
                </c:pt>
                <c:pt idx="2">
                  <c:v>7844.2219999999998</c:v>
                </c:pt>
                <c:pt idx="3">
                  <c:v>7445.46</c:v>
                </c:pt>
                <c:pt idx="4">
                  <c:v>7805.4930000000004</c:v>
                </c:pt>
                <c:pt idx="5">
                  <c:v>7819.1812</c:v>
                </c:pt>
                <c:pt idx="6">
                  <c:v>7076.53</c:v>
                </c:pt>
                <c:pt idx="7">
                  <c:v>7157.48</c:v>
                </c:pt>
                <c:pt idx="8">
                  <c:v>7916.04</c:v>
                </c:pt>
                <c:pt idx="9">
                  <c:v>7308.07</c:v>
                </c:pt>
                <c:pt idx="10">
                  <c:v>7045.94</c:v>
                </c:pt>
                <c:pt idx="11">
                  <c:v>7556.38</c:v>
                </c:pt>
                <c:pt idx="12">
                  <c:v>7601.39</c:v>
                </c:pt>
                <c:pt idx="13">
                  <c:v>7222.21</c:v>
                </c:pt>
                <c:pt idx="14">
                  <c:v>7264.09</c:v>
                </c:pt>
                <c:pt idx="15">
                  <c:v>7921.491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EF-4D1A-BD4E-8D054501E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580255"/>
        <c:axId val="351585535"/>
      </c:lineChart>
      <c:catAx>
        <c:axId val="3515802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5535"/>
        <c:crosses val="autoZero"/>
        <c:auto val="1"/>
        <c:lblAlgn val="ctr"/>
        <c:lblOffset val="100"/>
        <c:noMultiLvlLbl val="0"/>
      </c:catAx>
      <c:valAx>
        <c:axId val="351585535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>
                <a:solidFill>
                  <a:sysClr val="windowText" lastClr="000000"/>
                </a:solidFill>
              </a:rPr>
              <a:t>LSTM #1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Sheet2!$C$268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Sheet2!$C$269:$C$284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C-4C31-8BBC-25230EA88F7A}"/>
            </c:ext>
          </c:extLst>
        </c:ser>
        <c:ser>
          <c:idx val="1"/>
          <c:order val="1"/>
          <c:tx>
            <c:strRef>
              <c:f>Sheet2!$D$268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Sheet2!$D$269:$D$284</c:f>
              <c:numCache>
                <c:formatCode>0.00</c:formatCode>
                <c:ptCount val="16"/>
                <c:pt idx="0" formatCode="General">
                  <c:v>8242.91</c:v>
                </c:pt>
                <c:pt idx="1">
                  <c:v>8236.5452427864002</c:v>
                </c:pt>
                <c:pt idx="2">
                  <c:v>8312.3333821296692</c:v>
                </c:pt>
                <c:pt idx="3">
                  <c:v>8284.1900525093006</c:v>
                </c:pt>
                <c:pt idx="4">
                  <c:v>8280.0863175392096</c:v>
                </c:pt>
                <c:pt idx="5">
                  <c:v>8284.2097954750006</c:v>
                </c:pt>
                <c:pt idx="6">
                  <c:v>8330.3097138404792</c:v>
                </c:pt>
                <c:pt idx="7">
                  <c:v>8299.1327862739508</c:v>
                </c:pt>
                <c:pt idx="8">
                  <c:v>8188.1326947212201</c:v>
                </c:pt>
                <c:pt idx="9">
                  <c:v>8229.74454545974</c:v>
                </c:pt>
                <c:pt idx="10">
                  <c:v>8175.10783433914</c:v>
                </c:pt>
                <c:pt idx="11">
                  <c:v>8237.9295582771301</c:v>
                </c:pt>
                <c:pt idx="12">
                  <c:v>8120.2516789436304</c:v>
                </c:pt>
                <c:pt idx="13">
                  <c:v>8069.1623082160904</c:v>
                </c:pt>
                <c:pt idx="14">
                  <c:v>8017.76997804641</c:v>
                </c:pt>
                <c:pt idx="15">
                  <c:v>8048.89493989944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C-4C31-8BBC-25230EA8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340863"/>
        <c:axId val="1106235856"/>
      </c:lineChart>
      <c:catAx>
        <c:axId val="453340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856"/>
        <c:crosses val="autoZero"/>
        <c:auto val="1"/>
        <c:lblAlgn val="ctr"/>
        <c:lblOffset val="100"/>
        <c:noMultiLvlLbl val="0"/>
      </c:catAx>
      <c:valAx>
        <c:axId val="1106235856"/>
        <c:scaling>
          <c:orientation val="minMax"/>
          <c:min val="6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4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Linear Regression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Sheet1!$A$22:$A$37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1-42B3-897B-16E45844A1C2}"/>
            </c:ext>
          </c:extLst>
        </c:ser>
        <c:ser>
          <c:idx val="1"/>
          <c:order val="1"/>
          <c:tx>
            <c:strRef>
              <c:f>Sheet1!$B$21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Sheet1!$B$22:$B$37</c:f>
              <c:numCache>
                <c:formatCode>0</c:formatCode>
                <c:ptCount val="16"/>
                <c:pt idx="0">
                  <c:v>7817.59</c:v>
                </c:pt>
                <c:pt idx="1">
                  <c:v>7745.22</c:v>
                </c:pt>
                <c:pt idx="2">
                  <c:v>7852.73</c:v>
                </c:pt>
                <c:pt idx="3">
                  <c:v>7180.52</c:v>
                </c:pt>
                <c:pt idx="4">
                  <c:v>6937.59</c:v>
                </c:pt>
                <c:pt idx="5">
                  <c:v>7082.79</c:v>
                </c:pt>
                <c:pt idx="6">
                  <c:v>6838.22</c:v>
                </c:pt>
                <c:pt idx="7">
                  <c:v>7772.07</c:v>
                </c:pt>
                <c:pt idx="8">
                  <c:v>7236.21</c:v>
                </c:pt>
                <c:pt idx="9">
                  <c:v>7391.22</c:v>
                </c:pt>
                <c:pt idx="10">
                  <c:v>7687.6</c:v>
                </c:pt>
                <c:pt idx="11">
                  <c:v>7961.23</c:v>
                </c:pt>
                <c:pt idx="12">
                  <c:v>7593.42</c:v>
                </c:pt>
                <c:pt idx="13">
                  <c:v>7486.63</c:v>
                </c:pt>
                <c:pt idx="14">
                  <c:v>7507.94</c:v>
                </c:pt>
                <c:pt idx="15">
                  <c:v>7857.82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1-42B3-897B-16E45844A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3284544"/>
        <c:axId val="1023288384"/>
      </c:lineChart>
      <c:catAx>
        <c:axId val="102328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8384"/>
        <c:crosses val="autoZero"/>
        <c:auto val="1"/>
        <c:lblAlgn val="ctr"/>
        <c:lblOffset val="100"/>
        <c:noMultiLvlLbl val="0"/>
      </c:catAx>
      <c:valAx>
        <c:axId val="102328838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Random Forest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Sheet1!$F$22:$F$37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8-4267-9BAA-BEE427386008}"/>
            </c:ext>
          </c:extLst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Sheet1!$G$22:$G$37</c:f>
              <c:numCache>
                <c:formatCode>General</c:formatCode>
                <c:ptCount val="16"/>
                <c:pt idx="0">
                  <c:v>7892.93</c:v>
                </c:pt>
                <c:pt idx="1">
                  <c:v>7620.51</c:v>
                </c:pt>
                <c:pt idx="2">
                  <c:v>7942.29</c:v>
                </c:pt>
                <c:pt idx="3">
                  <c:v>7233.56</c:v>
                </c:pt>
                <c:pt idx="4">
                  <c:v>7007.2</c:v>
                </c:pt>
                <c:pt idx="5">
                  <c:v>7040.7</c:v>
                </c:pt>
                <c:pt idx="6">
                  <c:v>6837.02</c:v>
                </c:pt>
                <c:pt idx="7">
                  <c:v>7823.2</c:v>
                </c:pt>
                <c:pt idx="8">
                  <c:v>7408.82</c:v>
                </c:pt>
                <c:pt idx="9">
                  <c:v>7453.07</c:v>
                </c:pt>
                <c:pt idx="10">
                  <c:v>7660.93</c:v>
                </c:pt>
                <c:pt idx="11">
                  <c:v>7937.14</c:v>
                </c:pt>
                <c:pt idx="12">
                  <c:v>7655.35</c:v>
                </c:pt>
                <c:pt idx="13">
                  <c:v>7579.86</c:v>
                </c:pt>
                <c:pt idx="14">
                  <c:v>7479.38</c:v>
                </c:pt>
                <c:pt idx="15">
                  <c:v>7836.89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8-4267-9BAA-BEE427386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2617184"/>
        <c:axId val="1052617664"/>
      </c:lineChart>
      <c:catAx>
        <c:axId val="1052617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664"/>
        <c:crosses val="autoZero"/>
        <c:auto val="1"/>
        <c:lblAlgn val="ctr"/>
        <c:lblOffset val="100"/>
        <c:noMultiLvlLbl val="0"/>
      </c:catAx>
      <c:valAx>
        <c:axId val="105261766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CF4-9307-C204-AD84-B5FFA7A2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E65E-9EC9-438E-C203-61056EA7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C63B-9172-E4EC-A808-5E8CBD5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8E01-86EB-26E5-5177-7B858CE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4B83-77D6-EC25-E60D-9133C4AD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8B2-BED8-C74A-1DCC-CB437F9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9F08-9B6D-5124-8463-1BDC58EF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A36-28BA-21AA-A24A-87924022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6E63-2D3F-BEB3-9B03-CCEF5C40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F6F5-E737-7C92-2AB1-6DD9C5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739E-57B2-6E2A-259F-445AA37A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437C-B89F-CFF5-EA5A-BBCA0DF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6F5D-1FC5-FAAF-5904-1A3FE338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54B3-CA3C-E413-24E7-8E37A962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063-6FC0-7394-568F-D28714A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7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214-1C76-A83A-7F37-8D97EBA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FA1-043B-CCE4-443F-C7D0703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FCC4-97F4-FF40-B71E-3FE4513A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C50F-B873-E133-1534-C821FD8D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416D-C422-AE9E-AB29-7A506C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D0F-DBC0-0004-2C4E-F0D6ABA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B54A-F07B-090A-1C68-54CADFE9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F67F-548F-F43F-74C9-CFE77DA0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9F2-C16F-C72E-F99F-78E5F6B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9A39-67C1-723E-BE84-9A80C11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5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324-3223-ABF3-337B-50796AF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8ACF-F923-AEB8-4A5A-22868EC1F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BF-42E3-582D-AE04-8C586534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8A77-9F53-EFD7-1E85-EC21628C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98D3-F92A-70C8-F4BA-02690356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94A0-E1F1-9BD9-C83F-A0D78E7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6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F9-0967-FA1F-CA9A-0F07AD1E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CDE4-7A80-0944-12DD-F36ACF2F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535-C0C3-4087-402A-25F3574D1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E23A-A75B-3966-458E-E7B9F87CB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8486-C9D6-A208-C896-A96AF480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5736F-E1B0-D863-0312-07A5608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D052B-2425-9AD7-C509-3F9CA07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CD7D-70CB-2AD6-FA63-2E2BD5C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45E2-4240-9F61-726C-1E050A7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3CB79-481F-490E-1EF8-BA46FE0B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DF2E2-562A-9DEF-3D4A-EBF6F0B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554A-6899-5276-A331-E7E802C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36EC-3403-BFCD-A665-A2548CF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2B848-CFFB-A634-01A1-61E985A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E20-BB12-446B-FDF8-369FF6D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8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2AB0-437C-398C-591F-FAE8975E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6A7F-75EA-9418-B496-F05459CC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A24E1-A6B7-6658-709A-BF0BEEDB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675D-3984-F9DE-D679-A3C3A40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5F13-C213-A9C4-96FC-42EB898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8075-A667-924A-67B7-433A444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4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6D28-D07E-E936-5386-FB399DD7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4E3DA-D23D-FD2F-5E21-310E2F1EE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DD3C-2395-B28C-CA20-3AE75744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0B882-6EBE-B44C-5BA5-0539855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4D2B-7E12-B9DE-D498-8E98E30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296C-F74D-E781-2CCD-EE4FC46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8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8405C-8108-7CF8-E705-743709E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E7F5-D8B9-D2D4-39E1-B275A99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4BA1-202E-2F75-5964-FE013F54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FBEFE-1E42-4D4F-B566-0CCEFECF4A9D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BA19-BC8E-BC9C-DFFB-D5748C98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18A3-A5C3-A066-9845-2757DF8AD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D37-5AE1-963B-D96D-3C2F3F5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Item level unit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3A7A-34A7-AC4E-9167-1C038433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Jennifer Stipe</a:t>
            </a:r>
          </a:p>
        </p:txBody>
      </p:sp>
    </p:spTree>
    <p:extLst>
      <p:ext uri="{BB962C8B-B14F-4D97-AF65-F5344CB8AC3E}">
        <p14:creationId xmlns:p14="http://schemas.microsoft.com/office/powerpoint/2010/main" val="32411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Take-aways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351338"/>
          </a:xfrm>
        </p:spPr>
        <p:txBody>
          <a:bodyPr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Take-aways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Having strong knowledge of the data is imperative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Pay attention to what data the process takes in, it will impact the amount of post processing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I can’t break-up with Excel yet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Neural Networks aren’t always the best choice for the job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Modeling takes a LOT of time!! </a:t>
            </a:r>
            <a:r>
              <a:rPr lang="en-US" dirty="0">
                <a:solidFill>
                  <a:schemeClr val="l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Next Steps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Build a user-friendly interface to make individual item running easy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Roll out findings to the business and work on an implementation plan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Continued tuning to expand forecast period to 52 weeks+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Revisit model performance regularly</a:t>
            </a: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lt1"/>
                </a:solidFill>
              </a:rPr>
              <a:t>Expand to all retailers to encompass all forecasting</a:t>
            </a:r>
          </a:p>
          <a:p>
            <a:pPr marL="931545" lvl="1" indent="-3429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</a:rPr>
              <a:t>Individual tuning may be required for each retailer</a:t>
            </a:r>
          </a:p>
          <a:p>
            <a:pPr marL="914400" lvl="1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90396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Analyze historical unit sales and identify modeling technique that optimizes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Beat existing forecast methodology which functions at a brand level, but not item level - - -where it counts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Existing models are based the average of the  % difference to the 4-week rolling average for the past two years, applied to the most recent data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Works great for understanding promotional lift, but isn’t ideal for demand &amp; sales planning</a:t>
            </a:r>
          </a:p>
          <a:p>
            <a:r>
              <a:rPr lang="en-CA" sz="2400" dirty="0">
                <a:solidFill>
                  <a:schemeClr val="bg1"/>
                </a:solidFill>
              </a:rPr>
              <a:t>Multiple LSTM, Linear Regression, Random Forest Regressor, </a:t>
            </a:r>
            <a:r>
              <a:rPr lang="en-CA" sz="2400" dirty="0" err="1">
                <a:solidFill>
                  <a:schemeClr val="bg1"/>
                </a:solidFill>
              </a:rPr>
              <a:t>XGBoost</a:t>
            </a:r>
            <a:r>
              <a:rPr lang="en-CA" sz="2400" dirty="0">
                <a:solidFill>
                  <a:schemeClr val="bg1"/>
                </a:solidFill>
              </a:rPr>
              <a:t> Regressor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CB9BB5B-76EA-473A-5B59-274C8E80D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88239"/>
              </p:ext>
            </p:extLst>
          </p:nvPr>
        </p:nvGraphicFramePr>
        <p:xfrm>
          <a:off x="5749713" y="3772112"/>
          <a:ext cx="6107854" cy="273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2EE17ED-64AF-EC8D-6009-E194E69A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47" y="5249226"/>
            <a:ext cx="1234440" cy="70866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D6D03B-C2A9-67A3-2AF2-D68D98B9A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23015"/>
              </p:ext>
            </p:extLst>
          </p:nvPr>
        </p:nvGraphicFramePr>
        <p:xfrm>
          <a:off x="5749713" y="523795"/>
          <a:ext cx="6107854" cy="298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A0F5448-BDE3-BE19-5F83-0DBC5BE4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714" y="673576"/>
            <a:ext cx="123444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47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07A43-8633-604F-4A05-515C7C96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9" y="505591"/>
            <a:ext cx="3243066" cy="292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E8446-48B7-D54A-84E2-070546FC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2" y="505591"/>
            <a:ext cx="3247949" cy="2926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2ED53-F9B3-5E9C-B5EC-039C7E7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05" y="3569466"/>
            <a:ext cx="3246120" cy="2949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197D7-C3B8-54FE-BA6B-72433BBC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352" y="3592818"/>
            <a:ext cx="3246120" cy="292608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81E92-888C-BD98-CA27-67928B822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42083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company has 4 brands, all of which have their own seasonality trends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The ideal model would work across brands, items, and retailers with little to no additional tuning needed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351338"/>
          </a:xfrm>
        </p:spPr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Clean up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Pull item level sales data details from existing database which is originally sourced from </a:t>
            </a:r>
            <a:r>
              <a:rPr lang="en-US" dirty="0" err="1">
                <a:solidFill>
                  <a:schemeClr val="lt1"/>
                </a:solidFill>
              </a:rPr>
              <a:t>Circana</a:t>
            </a:r>
            <a:r>
              <a:rPr lang="en-US" dirty="0">
                <a:solidFill>
                  <a:schemeClr val="lt1"/>
                </a:solidFill>
              </a:rPr>
              <a:t> with 6 years of unit sales data at the weekly level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Data goes through weekly QC both through </a:t>
            </a:r>
            <a:r>
              <a:rPr lang="en-US" dirty="0" err="1">
                <a:solidFill>
                  <a:schemeClr val="lt1"/>
                </a:solidFill>
              </a:rPr>
              <a:t>Circana</a:t>
            </a:r>
            <a:r>
              <a:rPr lang="en-US" dirty="0">
                <a:solidFill>
                  <a:schemeClr val="lt1"/>
                </a:solidFill>
              </a:rPr>
              <a:t> and within my business unit so very little else was needed for cleanup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Modeling – source a model/process to forecast time series data, ideally sales related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Models were tuned to 1 individual UPC, one that has inconsistent sales volumes to provide the worst case look at results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All models are run off diff rather than absolute values as it provides a more reliable result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LSTM #1, LSTM #2, Linear regression , Random Forest , XG Boost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Analyze all results and compare to existing forecast for accuracy</a:t>
            </a:r>
          </a:p>
        </p:txBody>
      </p:sp>
    </p:spTree>
    <p:extLst>
      <p:ext uri="{BB962C8B-B14F-4D97-AF65-F5344CB8AC3E}">
        <p14:creationId xmlns:p14="http://schemas.microsoft.com/office/powerpoint/2010/main" val="327177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LSTM model using </a:t>
            </a:r>
            <a:r>
              <a:rPr lang="en-CA" dirty="0" err="1">
                <a:solidFill>
                  <a:schemeClr val="bg1"/>
                </a:solidFill>
              </a:rPr>
              <a:t>Pytorch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Not able to predict large week over week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better than existing model, but still significant variance to actual results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only fed sales diff data, meaning the output was diff, which is less than idea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247-96A6-B46C-6095-9D0FA412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78" y="279863"/>
            <a:ext cx="6050522" cy="336080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631980-98F2-C847-A6AD-618CFB8F4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530091"/>
              </p:ext>
            </p:extLst>
          </p:nvPr>
        </p:nvGraphicFramePr>
        <p:xfrm>
          <a:off x="5735078" y="3785687"/>
          <a:ext cx="6050522" cy="27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6EE6DF-1738-29E8-9DD4-02FD335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469426"/>
            <a:ext cx="3673158" cy="914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AA0FF9-C9EA-8A13-D7EC-58D76233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847" y="5367864"/>
            <a:ext cx="1134287" cy="651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45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615" y="1611032"/>
            <a:ext cx="4096985" cy="426483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Delivered in diff</a:t>
            </a:r>
          </a:p>
          <a:p>
            <a:r>
              <a:rPr lang="en-CA" sz="2400" dirty="0">
                <a:solidFill>
                  <a:schemeClr val="bg1"/>
                </a:solidFill>
              </a:rPr>
              <a:t>Couldn’t invert back to absolute volumes as the model design only presented diff data and not absolute vales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Processed the results in excel, which was faster than the number of code adjustment which would have been required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B4B7C-4EC6-E2D1-E9CB-11E569B76833}"/>
              </a:ext>
            </a:extLst>
          </p:cNvPr>
          <p:cNvSpPr txBox="1"/>
          <p:nvPr/>
        </p:nvSpPr>
        <p:spPr>
          <a:xfrm>
            <a:off x="6348706" y="1015154"/>
            <a:ext cx="4927600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</a:rPr>
              <a:t>IT WAS AT THIS MOMENT THAT I KNEW…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2991B-0B54-4191-E676-225D92E1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6" y="1611032"/>
            <a:ext cx="1333616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FDE3A-BEB9-FEE9-7E3C-FECA6E549A7E}"/>
              </a:ext>
            </a:extLst>
          </p:cNvPr>
          <p:cNvSpPr txBox="1">
            <a:spLocks/>
          </p:cNvSpPr>
          <p:nvPr/>
        </p:nvSpPr>
        <p:spPr>
          <a:xfrm>
            <a:off x="276067" y="1677936"/>
            <a:ext cx="3610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Designed to predict x # of future weeks starting at a designated point and continue rolling as new data is received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makes logical sense as demand planners would regularly review latest data impact to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fed in actual unit sales data and performed the .diff in the process and inverted the results in the output saving time and frustration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the worst of all models run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6AF0D-178B-F477-E348-9CE73CDF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3" y="201342"/>
            <a:ext cx="5782697" cy="3608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4A667-222F-5072-239E-97F74696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7" y="2077373"/>
            <a:ext cx="1815740" cy="270325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02E4F42-C889-9654-BCCD-BB1D027B9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654942"/>
              </p:ext>
            </p:extLst>
          </p:nvPr>
        </p:nvGraphicFramePr>
        <p:xfrm>
          <a:off x="5985932" y="3953404"/>
          <a:ext cx="5782697" cy="270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85AE01B-A885-B7DD-4A40-8A90DEC7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40" y="5376664"/>
            <a:ext cx="126492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470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55889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.906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This 16-week forecast model performed significantly better than the existing model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C44BE0-887F-5A37-345D-C327DB3B7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52497"/>
              </p:ext>
            </p:extLst>
          </p:nvPr>
        </p:nvGraphicFramePr>
        <p:xfrm>
          <a:off x="5626100" y="3720094"/>
          <a:ext cx="6155267" cy="278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BA370C-A0C1-9852-150C-F71FE93A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601991"/>
            <a:ext cx="6155267" cy="3012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25CCA-2F8E-FC95-78BD-756887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791200"/>
            <a:ext cx="3888614" cy="645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8106B-36DA-78BC-6D4B-D7B3CF29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25" y="5249333"/>
            <a:ext cx="1336021" cy="660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46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.979</a:t>
            </a:r>
          </a:p>
          <a:p>
            <a:r>
              <a:rPr lang="en-CA" sz="2400" dirty="0">
                <a:solidFill>
                  <a:schemeClr val="bg1"/>
                </a:solidFill>
              </a:rPr>
              <a:t>WINNER!!!!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7C88C-8C4E-CCE0-8E61-E96E5A4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99" y="483457"/>
            <a:ext cx="6155267" cy="30223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465D4D-C788-F838-E5A0-8D1730391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925287"/>
              </p:ext>
            </p:extLst>
          </p:nvPr>
        </p:nvGraphicFramePr>
        <p:xfrm>
          <a:off x="5626099" y="3624595"/>
          <a:ext cx="6155267" cy="281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8878F75-1BCB-5E18-99DC-266906EF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858933"/>
            <a:ext cx="3507068" cy="646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6831DC-F3BD-B98E-0AF0-AED743D72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987" y="5150273"/>
            <a:ext cx="143256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3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660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Item level unit sales forecasting</vt:lpstr>
      <vt:lpstr>The Challenge</vt:lpstr>
      <vt:lpstr>The Challenge</vt:lpstr>
      <vt:lpstr>Methodology</vt:lpstr>
      <vt:lpstr>LSTM #1</vt:lpstr>
      <vt:lpstr>LSTM #1 results</vt:lpstr>
      <vt:lpstr>LSTM #2</vt:lpstr>
      <vt:lpstr>Linear Regression</vt:lpstr>
      <vt:lpstr>Random Forest</vt:lpstr>
      <vt:lpstr>Take-aways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Stipe</dc:creator>
  <cp:lastModifiedBy>Jennifer Stipe</cp:lastModifiedBy>
  <cp:revision>17</cp:revision>
  <dcterms:created xsi:type="dcterms:W3CDTF">2024-08-25T21:15:26Z</dcterms:created>
  <dcterms:modified xsi:type="dcterms:W3CDTF">2024-08-27T18:17:10Z</dcterms:modified>
</cp:coreProperties>
</file>