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64" r:id="rId4"/>
    <p:sldId id="258" r:id="rId5"/>
    <p:sldId id="262" r:id="rId6"/>
    <p:sldId id="265" r:id="rId7"/>
    <p:sldId id="261" r:id="rId8"/>
    <p:sldId id="259" r:id="rId9"/>
    <p:sldId id="260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nnifer.stipe\Downloads\data%20-%202024-08-27T100011.947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nnifer.stipe\Downloads\data%20-%202024-08-27T100011.947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8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8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8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8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400" b="0" i="0" u="none" strike="noStrike" kern="1200" spc="0" baseline="0" dirty="0">
                <a:solidFill>
                  <a:sysClr val="windowText" lastClr="000000"/>
                </a:solidFill>
              </a:rPr>
              <a:t>Existing HYD Item Forecast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'individual level'!$AB$16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'individual level'!$AB$17:$AB$32</c:f>
              <c:numCache>
                <c:formatCode>#,##0</c:formatCode>
                <c:ptCount val="16"/>
                <c:pt idx="0">
                  <c:v>7924</c:v>
                </c:pt>
                <c:pt idx="1">
                  <c:v>7690</c:v>
                </c:pt>
                <c:pt idx="2">
                  <c:v>7957</c:v>
                </c:pt>
                <c:pt idx="3">
                  <c:v>7298</c:v>
                </c:pt>
                <c:pt idx="4">
                  <c:v>7101</c:v>
                </c:pt>
                <c:pt idx="5">
                  <c:v>7071</c:v>
                </c:pt>
                <c:pt idx="6">
                  <c:v>6884</c:v>
                </c:pt>
                <c:pt idx="7">
                  <c:v>7881</c:v>
                </c:pt>
                <c:pt idx="8">
                  <c:v>7484</c:v>
                </c:pt>
                <c:pt idx="9">
                  <c:v>7472</c:v>
                </c:pt>
                <c:pt idx="10">
                  <c:v>7669</c:v>
                </c:pt>
                <c:pt idx="11">
                  <c:v>7978</c:v>
                </c:pt>
                <c:pt idx="12">
                  <c:v>7683</c:v>
                </c:pt>
                <c:pt idx="13">
                  <c:v>7618</c:v>
                </c:pt>
                <c:pt idx="14">
                  <c:v>7508</c:v>
                </c:pt>
                <c:pt idx="15">
                  <c:v>7870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1E-4050-8641-2E0318CC0AE0}"/>
            </c:ext>
          </c:extLst>
        </c:ser>
        <c:ser>
          <c:idx val="1"/>
          <c:order val="1"/>
          <c:tx>
            <c:strRef>
              <c:f>'individual level'!$AC$16</c:f>
              <c:strCache>
                <c:ptCount val="1"/>
                <c:pt idx="0">
                  <c:v>Predicted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'individual level'!$AC$17:$AC$32</c:f>
              <c:numCache>
                <c:formatCode>0</c:formatCode>
                <c:ptCount val="16"/>
                <c:pt idx="0">
                  <c:v>8900.9949960328413</c:v>
                </c:pt>
                <c:pt idx="1">
                  <c:v>8582.1340342365274</c:v>
                </c:pt>
                <c:pt idx="2">
                  <c:v>8677.8609647450594</c:v>
                </c:pt>
                <c:pt idx="3">
                  <c:v>7964.3540608879639</c:v>
                </c:pt>
                <c:pt idx="4">
                  <c:v>8076.7706436727904</c:v>
                </c:pt>
                <c:pt idx="5">
                  <c:v>8229.1131132793525</c:v>
                </c:pt>
                <c:pt idx="6">
                  <c:v>8363.6507006979737</c:v>
                </c:pt>
                <c:pt idx="7">
                  <c:v>8406.0604207562119</c:v>
                </c:pt>
                <c:pt idx="8">
                  <c:v>8179.1804939374551</c:v>
                </c:pt>
                <c:pt idx="9">
                  <c:v>8171.9804310549325</c:v>
                </c:pt>
                <c:pt idx="10">
                  <c:v>8775.5714879973475</c:v>
                </c:pt>
                <c:pt idx="11">
                  <c:v>8576.9788456303577</c:v>
                </c:pt>
                <c:pt idx="12">
                  <c:v>8811.2053320835421</c:v>
                </c:pt>
                <c:pt idx="13">
                  <c:v>8756.3159636702803</c:v>
                </c:pt>
                <c:pt idx="14">
                  <c:v>8563.1181661285391</c:v>
                </c:pt>
                <c:pt idx="15">
                  <c:v>9239.2143926852859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1E-4050-8641-2E0318CC0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2733984"/>
        <c:axId val="851817760"/>
      </c:lineChart>
      <c:catAx>
        <c:axId val="10827339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1817760"/>
        <c:crosses val="autoZero"/>
        <c:auto val="1"/>
        <c:lblAlgn val="ctr"/>
        <c:lblOffset val="100"/>
        <c:noMultiLvlLbl val="0"/>
      </c:catAx>
      <c:valAx>
        <c:axId val="851817760"/>
        <c:scaling>
          <c:orientation val="minMax"/>
          <c:min val="6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273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400" b="0" i="0" u="none" strike="noStrike" kern="1200" spc="0" baseline="0" dirty="0">
                <a:solidFill>
                  <a:sysClr val="windowText" lastClr="000000"/>
                </a:solidFill>
              </a:rPr>
              <a:t>Brand H Forecasted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'brand level'!$AA$16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'brand level'!$AA$17:$AA$32</c:f>
              <c:numCache>
                <c:formatCode>#,##0</c:formatCode>
                <c:ptCount val="16"/>
                <c:pt idx="0">
                  <c:v>23144</c:v>
                </c:pt>
                <c:pt idx="1">
                  <c:v>22580</c:v>
                </c:pt>
                <c:pt idx="2">
                  <c:v>23461</c:v>
                </c:pt>
                <c:pt idx="3">
                  <c:v>22113</c:v>
                </c:pt>
                <c:pt idx="4">
                  <c:v>21810</c:v>
                </c:pt>
                <c:pt idx="5">
                  <c:v>22307</c:v>
                </c:pt>
                <c:pt idx="6">
                  <c:v>21381</c:v>
                </c:pt>
                <c:pt idx="7">
                  <c:v>23935</c:v>
                </c:pt>
                <c:pt idx="8">
                  <c:v>22836</c:v>
                </c:pt>
                <c:pt idx="9">
                  <c:v>22471</c:v>
                </c:pt>
                <c:pt idx="10">
                  <c:v>23029</c:v>
                </c:pt>
                <c:pt idx="11">
                  <c:v>23161</c:v>
                </c:pt>
                <c:pt idx="12">
                  <c:v>21942</c:v>
                </c:pt>
                <c:pt idx="13">
                  <c:v>22406</c:v>
                </c:pt>
                <c:pt idx="14">
                  <c:v>22061</c:v>
                </c:pt>
                <c:pt idx="15">
                  <c:v>21462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87-43CA-AE81-D63401F30FC9}"/>
            </c:ext>
          </c:extLst>
        </c:ser>
        <c:ser>
          <c:idx val="1"/>
          <c:order val="1"/>
          <c:tx>
            <c:strRef>
              <c:f>'brand level'!$AB$16</c:f>
              <c:strCache>
                <c:ptCount val="1"/>
                <c:pt idx="0">
                  <c:v>Predicted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'brand level'!$AB$17:$AB$32</c:f>
              <c:numCache>
                <c:formatCode>0</c:formatCode>
                <c:ptCount val="16"/>
                <c:pt idx="0">
                  <c:v>23939.612566635009</c:v>
                </c:pt>
                <c:pt idx="1">
                  <c:v>24277.133222097113</c:v>
                </c:pt>
                <c:pt idx="2">
                  <c:v>24989.040327798826</c:v>
                </c:pt>
                <c:pt idx="3">
                  <c:v>23314.72769624451</c:v>
                </c:pt>
                <c:pt idx="4">
                  <c:v>23570.095778235373</c:v>
                </c:pt>
                <c:pt idx="5">
                  <c:v>22948.229489959645</c:v>
                </c:pt>
                <c:pt idx="6">
                  <c:v>23018.34488411558</c:v>
                </c:pt>
                <c:pt idx="7">
                  <c:v>23627.916585450501</c:v>
                </c:pt>
                <c:pt idx="8">
                  <c:v>23389.955325868137</c:v>
                </c:pt>
                <c:pt idx="9">
                  <c:v>23100.078967476755</c:v>
                </c:pt>
                <c:pt idx="10">
                  <c:v>24044.74850752535</c:v>
                </c:pt>
                <c:pt idx="11">
                  <c:v>23798.487726917116</c:v>
                </c:pt>
                <c:pt idx="12">
                  <c:v>24397.062605728348</c:v>
                </c:pt>
                <c:pt idx="13">
                  <c:v>24318.240534904402</c:v>
                </c:pt>
                <c:pt idx="14">
                  <c:v>23697.683316383562</c:v>
                </c:pt>
                <c:pt idx="15">
                  <c:v>24558.587178023321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87-43CA-AE81-D63401F30F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0807151"/>
        <c:axId val="680808111"/>
      </c:lineChart>
      <c:catAx>
        <c:axId val="68080715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808111"/>
        <c:crosses val="autoZero"/>
        <c:auto val="1"/>
        <c:lblAlgn val="ctr"/>
        <c:lblOffset val="100"/>
        <c:noMultiLvlLbl val="0"/>
      </c:catAx>
      <c:valAx>
        <c:axId val="680808111"/>
        <c:scaling>
          <c:orientation val="minMax"/>
          <c:min val="2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807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CA" dirty="0">
                <a:solidFill>
                  <a:sysClr val="windowText" lastClr="000000"/>
                </a:solidFill>
              </a:rPr>
              <a:t>LSTM #1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Sheet3!$D$13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Sheet3!$D$14:$D$29</c:f>
              <c:numCache>
                <c:formatCode>0</c:formatCode>
                <c:ptCount val="16"/>
                <c:pt idx="0">
                  <c:v>7924</c:v>
                </c:pt>
                <c:pt idx="1">
                  <c:v>7690</c:v>
                </c:pt>
                <c:pt idx="2">
                  <c:v>7957</c:v>
                </c:pt>
                <c:pt idx="3">
                  <c:v>7298</c:v>
                </c:pt>
                <c:pt idx="4">
                  <c:v>7101</c:v>
                </c:pt>
                <c:pt idx="5">
                  <c:v>7071</c:v>
                </c:pt>
                <c:pt idx="6">
                  <c:v>6884</c:v>
                </c:pt>
                <c:pt idx="7">
                  <c:v>7881</c:v>
                </c:pt>
                <c:pt idx="8">
                  <c:v>7484</c:v>
                </c:pt>
                <c:pt idx="9">
                  <c:v>7472</c:v>
                </c:pt>
                <c:pt idx="10">
                  <c:v>7669</c:v>
                </c:pt>
                <c:pt idx="11">
                  <c:v>7978</c:v>
                </c:pt>
                <c:pt idx="12">
                  <c:v>7683</c:v>
                </c:pt>
                <c:pt idx="13">
                  <c:v>7618</c:v>
                </c:pt>
                <c:pt idx="14">
                  <c:v>7508</c:v>
                </c:pt>
                <c:pt idx="15">
                  <c:v>7870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EF-4D1A-BD4E-8D054501ED35}"/>
            </c:ext>
          </c:extLst>
        </c:ser>
        <c:ser>
          <c:idx val="1"/>
          <c:order val="1"/>
          <c:tx>
            <c:strRef>
              <c:f>Sheet3!$E$13</c:f>
              <c:strCache>
                <c:ptCount val="1"/>
                <c:pt idx="0">
                  <c:v>Predicted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Sheet3!$E$14:$E$29</c:f>
              <c:numCache>
                <c:formatCode>0</c:formatCode>
                <c:ptCount val="16"/>
                <c:pt idx="0">
                  <c:v>7763.8710000000001</c:v>
                </c:pt>
                <c:pt idx="1">
                  <c:v>7450.28</c:v>
                </c:pt>
                <c:pt idx="2">
                  <c:v>7844.2219999999998</c:v>
                </c:pt>
                <c:pt idx="3">
                  <c:v>7445.46</c:v>
                </c:pt>
                <c:pt idx="4">
                  <c:v>7805.4930000000004</c:v>
                </c:pt>
                <c:pt idx="5">
                  <c:v>7819.1812</c:v>
                </c:pt>
                <c:pt idx="6">
                  <c:v>7076.53</c:v>
                </c:pt>
                <c:pt idx="7">
                  <c:v>7157.48</c:v>
                </c:pt>
                <c:pt idx="8">
                  <c:v>7916.04</c:v>
                </c:pt>
                <c:pt idx="9">
                  <c:v>7308.07</c:v>
                </c:pt>
                <c:pt idx="10">
                  <c:v>7045.94</c:v>
                </c:pt>
                <c:pt idx="11">
                  <c:v>7556.38</c:v>
                </c:pt>
                <c:pt idx="12">
                  <c:v>7601.39</c:v>
                </c:pt>
                <c:pt idx="13">
                  <c:v>7222.21</c:v>
                </c:pt>
                <c:pt idx="14">
                  <c:v>7264.09</c:v>
                </c:pt>
                <c:pt idx="15">
                  <c:v>7921.491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EF-4D1A-BD4E-8D054501ED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1580255"/>
        <c:axId val="351585535"/>
      </c:lineChart>
      <c:catAx>
        <c:axId val="35158025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585535"/>
        <c:crosses val="autoZero"/>
        <c:auto val="1"/>
        <c:lblAlgn val="ctr"/>
        <c:lblOffset val="100"/>
        <c:noMultiLvlLbl val="0"/>
      </c:catAx>
      <c:valAx>
        <c:axId val="351585535"/>
        <c:scaling>
          <c:orientation val="minMax"/>
          <c:min val="6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580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400" b="0" i="0" u="none" strike="noStrike" kern="1200" spc="0" baseline="0" dirty="0">
                <a:solidFill>
                  <a:sysClr val="windowText" lastClr="000000"/>
                </a:solidFill>
              </a:rPr>
              <a:t>LSTM #2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Sheet2!$C$268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Sheet2!$C$269:$C$284</c:f>
              <c:numCache>
                <c:formatCode>_(* #,##0_);_(* \(#,##0\);_(* "-"??_);_(@_)</c:formatCode>
                <c:ptCount val="16"/>
                <c:pt idx="0">
                  <c:v>7924</c:v>
                </c:pt>
                <c:pt idx="1">
                  <c:v>7690</c:v>
                </c:pt>
                <c:pt idx="2">
                  <c:v>7957</c:v>
                </c:pt>
                <c:pt idx="3">
                  <c:v>7298</c:v>
                </c:pt>
                <c:pt idx="4">
                  <c:v>7101</c:v>
                </c:pt>
                <c:pt idx="5">
                  <c:v>7071</c:v>
                </c:pt>
                <c:pt idx="6">
                  <c:v>6884</c:v>
                </c:pt>
                <c:pt idx="7">
                  <c:v>7881</c:v>
                </c:pt>
                <c:pt idx="8">
                  <c:v>7484</c:v>
                </c:pt>
                <c:pt idx="9">
                  <c:v>7472</c:v>
                </c:pt>
                <c:pt idx="10">
                  <c:v>7669</c:v>
                </c:pt>
                <c:pt idx="11">
                  <c:v>7978</c:v>
                </c:pt>
                <c:pt idx="12">
                  <c:v>7683</c:v>
                </c:pt>
                <c:pt idx="13">
                  <c:v>7618</c:v>
                </c:pt>
                <c:pt idx="14">
                  <c:v>7508</c:v>
                </c:pt>
                <c:pt idx="15">
                  <c:v>7870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9C-4C31-8BBC-25230EA88F7A}"/>
            </c:ext>
          </c:extLst>
        </c:ser>
        <c:ser>
          <c:idx val="1"/>
          <c:order val="1"/>
          <c:tx>
            <c:strRef>
              <c:f>Sheet2!$D$268</c:f>
              <c:strCache>
                <c:ptCount val="1"/>
                <c:pt idx="0">
                  <c:v>Predicted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Sheet2!$D$269:$D$284</c:f>
              <c:numCache>
                <c:formatCode>0.00</c:formatCode>
                <c:ptCount val="16"/>
                <c:pt idx="0" formatCode="General">
                  <c:v>8242.91</c:v>
                </c:pt>
                <c:pt idx="1">
                  <c:v>8236.5452427864002</c:v>
                </c:pt>
                <c:pt idx="2">
                  <c:v>8312.3333821296692</c:v>
                </c:pt>
                <c:pt idx="3">
                  <c:v>8284.1900525093006</c:v>
                </c:pt>
                <c:pt idx="4">
                  <c:v>8280.0863175392096</c:v>
                </c:pt>
                <c:pt idx="5">
                  <c:v>8284.2097954750006</c:v>
                </c:pt>
                <c:pt idx="6">
                  <c:v>8330.3097138404792</c:v>
                </c:pt>
                <c:pt idx="7">
                  <c:v>8299.1327862739508</c:v>
                </c:pt>
                <c:pt idx="8">
                  <c:v>8188.1326947212201</c:v>
                </c:pt>
                <c:pt idx="9">
                  <c:v>8229.74454545974</c:v>
                </c:pt>
                <c:pt idx="10">
                  <c:v>8175.10783433914</c:v>
                </c:pt>
                <c:pt idx="11">
                  <c:v>8237.9295582771301</c:v>
                </c:pt>
                <c:pt idx="12">
                  <c:v>8120.2516789436304</c:v>
                </c:pt>
                <c:pt idx="13">
                  <c:v>8069.1623082160904</c:v>
                </c:pt>
                <c:pt idx="14">
                  <c:v>8017.76997804641</c:v>
                </c:pt>
                <c:pt idx="15">
                  <c:v>8048.89493989944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9C-4C31-8BBC-25230EA88F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3340863"/>
        <c:axId val="1106235856"/>
      </c:lineChart>
      <c:catAx>
        <c:axId val="45334086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235856"/>
        <c:crosses val="autoZero"/>
        <c:auto val="1"/>
        <c:lblAlgn val="ctr"/>
        <c:lblOffset val="100"/>
        <c:noMultiLvlLbl val="0"/>
      </c:catAx>
      <c:valAx>
        <c:axId val="1106235856"/>
        <c:scaling>
          <c:orientation val="minMax"/>
          <c:min val="6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340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Linear Regression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Sheet1!$A$22:$A$37</c:f>
              <c:numCache>
                <c:formatCode>_(* #,##0_);_(* \(#,##0\);_(* "-"??_);_(@_)</c:formatCode>
                <c:ptCount val="16"/>
                <c:pt idx="0">
                  <c:v>7924</c:v>
                </c:pt>
                <c:pt idx="1">
                  <c:v>7690</c:v>
                </c:pt>
                <c:pt idx="2">
                  <c:v>7957</c:v>
                </c:pt>
                <c:pt idx="3">
                  <c:v>7298</c:v>
                </c:pt>
                <c:pt idx="4">
                  <c:v>7101</c:v>
                </c:pt>
                <c:pt idx="5">
                  <c:v>7071</c:v>
                </c:pt>
                <c:pt idx="6">
                  <c:v>6884</c:v>
                </c:pt>
                <c:pt idx="7">
                  <c:v>7881</c:v>
                </c:pt>
                <c:pt idx="8">
                  <c:v>7484</c:v>
                </c:pt>
                <c:pt idx="9">
                  <c:v>7472</c:v>
                </c:pt>
                <c:pt idx="10">
                  <c:v>7669</c:v>
                </c:pt>
                <c:pt idx="11">
                  <c:v>7978</c:v>
                </c:pt>
                <c:pt idx="12">
                  <c:v>7683</c:v>
                </c:pt>
                <c:pt idx="13">
                  <c:v>7618</c:v>
                </c:pt>
                <c:pt idx="14">
                  <c:v>7508</c:v>
                </c:pt>
                <c:pt idx="15">
                  <c:v>7870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F1-42B3-897B-16E45844A1C2}"/>
            </c:ext>
          </c:extLst>
        </c:ser>
        <c:ser>
          <c:idx val="1"/>
          <c:order val="1"/>
          <c:tx>
            <c:strRef>
              <c:f>Sheet1!$B$21</c:f>
              <c:strCache>
                <c:ptCount val="1"/>
                <c:pt idx="0">
                  <c:v>Predicted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Sheet1!$B$22:$B$37</c:f>
              <c:numCache>
                <c:formatCode>0</c:formatCode>
                <c:ptCount val="16"/>
                <c:pt idx="0">
                  <c:v>7817.59</c:v>
                </c:pt>
                <c:pt idx="1">
                  <c:v>7745.22</c:v>
                </c:pt>
                <c:pt idx="2">
                  <c:v>7852.73</c:v>
                </c:pt>
                <c:pt idx="3">
                  <c:v>7180.52</c:v>
                </c:pt>
                <c:pt idx="4">
                  <c:v>6937.59</c:v>
                </c:pt>
                <c:pt idx="5">
                  <c:v>7082.79</c:v>
                </c:pt>
                <c:pt idx="6">
                  <c:v>6838.22</c:v>
                </c:pt>
                <c:pt idx="7">
                  <c:v>7772.07</c:v>
                </c:pt>
                <c:pt idx="8">
                  <c:v>7236.21</c:v>
                </c:pt>
                <c:pt idx="9">
                  <c:v>7391.22</c:v>
                </c:pt>
                <c:pt idx="10">
                  <c:v>7687.6</c:v>
                </c:pt>
                <c:pt idx="11">
                  <c:v>7961.23</c:v>
                </c:pt>
                <c:pt idx="12">
                  <c:v>7593.42</c:v>
                </c:pt>
                <c:pt idx="13">
                  <c:v>7486.63</c:v>
                </c:pt>
                <c:pt idx="14">
                  <c:v>7507.94</c:v>
                </c:pt>
                <c:pt idx="15">
                  <c:v>7857.82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F1-42B3-897B-16E45844A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23284544"/>
        <c:axId val="1023288384"/>
      </c:lineChart>
      <c:catAx>
        <c:axId val="10232845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288384"/>
        <c:crosses val="autoZero"/>
        <c:auto val="1"/>
        <c:lblAlgn val="ctr"/>
        <c:lblOffset val="100"/>
        <c:noMultiLvlLbl val="0"/>
      </c:catAx>
      <c:valAx>
        <c:axId val="1023288384"/>
        <c:scaling>
          <c:orientation val="minMax"/>
          <c:min val="6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284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Random Forest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Sheet1!$F$21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Sheet1!$F$22:$F$37</c:f>
              <c:numCache>
                <c:formatCode>_(* #,##0_);_(* \(#,##0\);_(* "-"??_);_(@_)</c:formatCode>
                <c:ptCount val="16"/>
                <c:pt idx="0">
                  <c:v>7924</c:v>
                </c:pt>
                <c:pt idx="1">
                  <c:v>7690</c:v>
                </c:pt>
                <c:pt idx="2">
                  <c:v>7957</c:v>
                </c:pt>
                <c:pt idx="3">
                  <c:v>7298</c:v>
                </c:pt>
                <c:pt idx="4">
                  <c:v>7101</c:v>
                </c:pt>
                <c:pt idx="5">
                  <c:v>7071</c:v>
                </c:pt>
                <c:pt idx="6">
                  <c:v>6884</c:v>
                </c:pt>
                <c:pt idx="7">
                  <c:v>7881</c:v>
                </c:pt>
                <c:pt idx="8">
                  <c:v>7484</c:v>
                </c:pt>
                <c:pt idx="9">
                  <c:v>7472</c:v>
                </c:pt>
                <c:pt idx="10">
                  <c:v>7669</c:v>
                </c:pt>
                <c:pt idx="11">
                  <c:v>7978</c:v>
                </c:pt>
                <c:pt idx="12">
                  <c:v>7683</c:v>
                </c:pt>
                <c:pt idx="13">
                  <c:v>7618</c:v>
                </c:pt>
                <c:pt idx="14">
                  <c:v>7508</c:v>
                </c:pt>
                <c:pt idx="15">
                  <c:v>7870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38-4267-9BAA-BEE427386008}"/>
            </c:ext>
          </c:extLst>
        </c:ser>
        <c:ser>
          <c:idx val="1"/>
          <c:order val="1"/>
          <c:tx>
            <c:strRef>
              <c:f>Sheet1!$G$21</c:f>
              <c:strCache>
                <c:ptCount val="1"/>
                <c:pt idx="0">
                  <c:v>Predicted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Sheet1!$G$22:$G$37</c:f>
              <c:numCache>
                <c:formatCode>General</c:formatCode>
                <c:ptCount val="16"/>
                <c:pt idx="0">
                  <c:v>7892.93</c:v>
                </c:pt>
                <c:pt idx="1">
                  <c:v>7620.51</c:v>
                </c:pt>
                <c:pt idx="2">
                  <c:v>7942.29</c:v>
                </c:pt>
                <c:pt idx="3">
                  <c:v>7233.56</c:v>
                </c:pt>
                <c:pt idx="4">
                  <c:v>7007.2</c:v>
                </c:pt>
                <c:pt idx="5">
                  <c:v>7040.7</c:v>
                </c:pt>
                <c:pt idx="6">
                  <c:v>6837.02</c:v>
                </c:pt>
                <c:pt idx="7">
                  <c:v>7823.2</c:v>
                </c:pt>
                <c:pt idx="8">
                  <c:v>7408.82</c:v>
                </c:pt>
                <c:pt idx="9">
                  <c:v>7453.07</c:v>
                </c:pt>
                <c:pt idx="10">
                  <c:v>7660.93</c:v>
                </c:pt>
                <c:pt idx="11">
                  <c:v>7937.14</c:v>
                </c:pt>
                <c:pt idx="12">
                  <c:v>7655.35</c:v>
                </c:pt>
                <c:pt idx="13">
                  <c:v>7579.86</c:v>
                </c:pt>
                <c:pt idx="14">
                  <c:v>7479.38</c:v>
                </c:pt>
                <c:pt idx="15">
                  <c:v>7836.89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38-4267-9BAA-BEE4273860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52617184"/>
        <c:axId val="1052617664"/>
      </c:lineChart>
      <c:catAx>
        <c:axId val="10526171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2617664"/>
        <c:crosses val="autoZero"/>
        <c:auto val="1"/>
        <c:lblAlgn val="ctr"/>
        <c:lblOffset val="100"/>
        <c:noMultiLvlLbl val="0"/>
      </c:catAx>
      <c:valAx>
        <c:axId val="1052617664"/>
        <c:scaling>
          <c:orientation val="minMax"/>
          <c:min val="6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2617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8CF4-9307-C204-AD84-B5FFA7A23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4E65E-9EC9-438E-C203-61056EA7C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CC63B-9172-E4EC-A808-5E8CBD50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EFE-1E42-4D4F-B566-0CCEFECF4A9D}" type="datetimeFigureOut">
              <a:rPr lang="en-CA" smtClean="0"/>
              <a:t>2024-08-27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88E01-86EB-26E5-5177-7B858CEA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74B83-77D6-EC25-E60D-9133C4AD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F848-DD1C-4D65-ABB0-2B5B81C9057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449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B98B2-BED8-C74A-1DCC-CB437F9BF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C9F08-9B6D-5124-8463-1BDC58EF8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45A36-28BA-21AA-A24A-87924022A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EFE-1E42-4D4F-B566-0CCEFECF4A9D}" type="datetimeFigureOut">
              <a:rPr lang="en-CA" smtClean="0"/>
              <a:t>2024-08-27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F6E63-2D3F-BEB3-9B03-CCEF5C40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F6F5-E737-7C92-2AB1-6DD9C530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F848-DD1C-4D65-ABB0-2B5B81C9057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272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48739E-57B2-6E2A-259F-445AA37AA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9437C-B89F-CFF5-EA5A-BBCA0DF50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56F5D-1FC5-FAAF-5904-1A3FE338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EFE-1E42-4D4F-B566-0CCEFECF4A9D}" type="datetimeFigureOut">
              <a:rPr lang="en-CA" smtClean="0"/>
              <a:t>2024-08-27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654B3-CA3C-E413-24E7-8E37A962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51063-6FC0-7394-568F-D28714AF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F848-DD1C-4D65-ABB0-2B5B81C9057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570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4214-1C76-A83A-7F37-8D97EBAC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47FA1-043B-CCE4-443F-C7D07031A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FFCC4-97F4-FF40-B71E-3FE4513A3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EFE-1E42-4D4F-B566-0CCEFECF4A9D}" type="datetimeFigureOut">
              <a:rPr lang="en-CA" smtClean="0"/>
              <a:t>2024-08-27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CC50F-B873-E133-1534-C821FD8D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3416D-C422-AE9E-AB29-7A506C4A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F848-DD1C-4D65-ABB0-2B5B81C9057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684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79D0F-DBC0-0004-2C4E-F0D6ABA4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6B54A-F07B-090A-1C68-54CADFE93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6F67F-548F-F43F-74C9-CFE77DA0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EFE-1E42-4D4F-B566-0CCEFECF4A9D}" type="datetimeFigureOut">
              <a:rPr lang="en-CA" smtClean="0"/>
              <a:t>2024-08-27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289F2-C16F-C72E-F99F-78E5F6B4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29A39-67C1-723E-BE84-9A80C114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F848-DD1C-4D65-ABB0-2B5B81C9057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853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8324-3223-ABF3-337B-50796AFB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38ACF-F923-AEB8-4A5A-22868EC1F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A8CBF-42E3-582D-AE04-8C586534E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98A77-9F53-EFD7-1E85-EC21628C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EFE-1E42-4D4F-B566-0CCEFECF4A9D}" type="datetimeFigureOut">
              <a:rPr lang="en-CA" smtClean="0"/>
              <a:t>2024-08-27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198D3-F92A-70C8-F4BA-02690356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D94A0-E1F1-9BD9-C83F-A0D78E70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F848-DD1C-4D65-ABB0-2B5B81C9057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363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5EF9-0967-FA1F-CA9A-0F07AD1E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7CDE4-7A80-0944-12DD-F36ACF2F6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7535-C0C3-4087-402A-25F3574D1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B7E23A-A75B-3966-458E-E7B9F87CB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78486-C9D6-A208-C896-A96AF4804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5736F-E1B0-D863-0312-07A5608E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EFE-1E42-4D4F-B566-0CCEFECF4A9D}" type="datetimeFigureOut">
              <a:rPr lang="en-CA" smtClean="0"/>
              <a:t>2024-08-27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0D052B-2425-9AD7-C509-3F9CA072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5CD7D-70CB-2AD6-FA63-2E2BD5C4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F848-DD1C-4D65-ABB0-2B5B81C9057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056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45E2-4240-9F61-726C-1E050A74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3CB79-481F-490E-1EF8-BA46FE0B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EFE-1E42-4D4F-B566-0CCEFECF4A9D}" type="datetimeFigureOut">
              <a:rPr lang="en-CA" smtClean="0"/>
              <a:t>2024-08-27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DF2E2-562A-9DEF-3D4A-EBF6F0B3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C554A-6899-5276-A331-E7E802CB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F848-DD1C-4D65-ABB0-2B5B81C9057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944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F36EC-3403-BFCD-A665-A2548CFA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EFE-1E42-4D4F-B566-0CCEFECF4A9D}" type="datetimeFigureOut">
              <a:rPr lang="en-CA" smtClean="0"/>
              <a:t>2024-08-27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2B848-CFFB-A634-01A1-61E985AF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8CE20-BB12-446B-FDF8-369FF6D3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F848-DD1C-4D65-ABB0-2B5B81C9057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687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2AB0-437C-398C-591F-FAE8975E9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06A7F-75EA-9418-B496-F05459CC8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A24E1-A6B7-6658-709A-BF0BEEDBE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6675D-3984-F9DE-D679-A3C3A40A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EFE-1E42-4D4F-B566-0CCEFECF4A9D}" type="datetimeFigureOut">
              <a:rPr lang="en-CA" smtClean="0"/>
              <a:t>2024-08-27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C5F13-C213-A9C4-96FC-42EB8987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D8075-A667-924A-67B7-433A444B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F848-DD1C-4D65-ABB0-2B5B81C9057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742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6D28-D07E-E936-5386-FB399DD7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94E3DA-D23D-FD2F-5E21-310E2F1EE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ADD3C-2395-B28C-CA20-3AE757446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0B882-6EBE-B44C-5BA5-0539855F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EFE-1E42-4D4F-B566-0CCEFECF4A9D}" type="datetimeFigureOut">
              <a:rPr lang="en-CA" smtClean="0"/>
              <a:t>2024-08-27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14D2B-7E12-B9DE-D498-8E98E30E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D296C-F74D-E781-2CCD-EE4FC464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F848-DD1C-4D65-ABB0-2B5B81C9057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582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8405C-8108-7CF8-E705-743709E03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CE7F5-D8B9-D2D4-39E1-B275A992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54BA1-202E-2F75-5964-FE013F544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AFBEFE-1E42-4D4F-B566-0CCEFECF4A9D}" type="datetimeFigureOut">
              <a:rPr lang="en-CA" smtClean="0"/>
              <a:t>2024-08-27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CBA19-BC8E-BC9C-DFFB-D5748C987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C18A3-A5C3-A066-9845-2757DF8AD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13F848-DD1C-4D65-ABB0-2B5B81C9057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777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emf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emf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FD37-5AE1-963B-D96D-3C2F3F517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Item level unit sales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D3A7A-34A7-AC4E-9167-1C0384332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solidFill>
                  <a:schemeClr val="bg1"/>
                </a:solidFill>
              </a:rPr>
              <a:t>Jennifer Stipe</a:t>
            </a:r>
          </a:p>
        </p:txBody>
      </p:sp>
    </p:spTree>
    <p:extLst>
      <p:ext uri="{BB962C8B-B14F-4D97-AF65-F5344CB8AC3E}">
        <p14:creationId xmlns:p14="http://schemas.microsoft.com/office/powerpoint/2010/main" val="3241147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5539-0D31-B493-97C1-19BC9CB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Take-aways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F41D1-A51E-FC32-C54D-8B97E4F76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432" y="1566332"/>
            <a:ext cx="10612967" cy="4809067"/>
          </a:xfrm>
        </p:spPr>
        <p:txBody>
          <a:bodyPr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Take-aways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Having strong knowledge of the data is imperative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Pay attention to what data the process takes in, it will impact the amount of post processing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I can’t break-up with Excel yet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Neural Networks aren’t always the best choice for the job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Modeling takes a LOT of time!! </a:t>
            </a:r>
            <a:r>
              <a:rPr lang="en-US" dirty="0">
                <a:solidFill>
                  <a:schemeClr val="lt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Next Steps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Build a user-friendly interface to make individual item running easy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Roll out findings to the business and work on an implementation plan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Continued tuning to expand forecast period to 52 weeks+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Revisit model performance regularly</a:t>
            </a:r>
          </a:p>
          <a:p>
            <a:pPr marL="457200" indent="-325755">
              <a:spcBef>
                <a:spcPts val="0"/>
              </a:spcBef>
              <a:buClr>
                <a:schemeClr val="lt1"/>
              </a:buClr>
              <a:buSzPct val="100000"/>
              <a:buFont typeface="Arial" panose="020B0604020202020204" pitchFamily="34" charset="0"/>
              <a:buChar char="●"/>
            </a:pPr>
            <a:endParaRPr lang="en-US" dirty="0">
              <a:solidFill>
                <a:schemeClr val="lt1"/>
              </a:solidFill>
            </a:endParaRPr>
          </a:p>
          <a:p>
            <a:pPr marL="457200" indent="-325755">
              <a:spcBef>
                <a:spcPts val="0"/>
              </a:spcBef>
              <a:buClr>
                <a:schemeClr val="lt1"/>
              </a:buClr>
              <a:buSzPct val="1000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lt1"/>
                </a:solidFill>
              </a:rPr>
              <a:t>Expand to all retailers to encompass all forecasting</a:t>
            </a:r>
          </a:p>
          <a:p>
            <a:pPr marL="931545" lvl="1" indent="-34290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-US" dirty="0">
                <a:solidFill>
                  <a:schemeClr val="lt1"/>
                </a:solidFill>
              </a:rPr>
              <a:t>Individual tuning may be required for each retailer</a:t>
            </a:r>
          </a:p>
          <a:p>
            <a:pPr marL="914400" lvl="1" indent="-325755">
              <a:spcBef>
                <a:spcPts val="0"/>
              </a:spcBef>
              <a:buClr>
                <a:schemeClr val="lt1"/>
              </a:buClr>
              <a:buSzPct val="100000"/>
              <a:buFont typeface="Arial" panose="020B0604020202020204" pitchFamily="34" charset="0"/>
              <a:buChar char="●"/>
            </a:pPr>
            <a:endParaRPr lang="en-US" dirty="0">
              <a:solidFill>
                <a:schemeClr val="lt1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027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FD37-5AE1-963B-D96D-3C2F3F517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Appendix/Iterations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51B1A1-E615-AE36-9B09-7B3B51B0EB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2263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5539-0D31-B493-97C1-19BC9CBC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52373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LSTM #1 -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F41D1-A51E-FC32-C54D-8B97E4F76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006" y="1803400"/>
            <a:ext cx="5181600" cy="4330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Multiple iterations were run on the LSTM model – many of those iterations are listed in the chart pictured</a:t>
            </a:r>
          </a:p>
          <a:p>
            <a:pPr marL="0" indent="0">
              <a:buNone/>
            </a:pPr>
            <a:r>
              <a:rPr lang="en-CA" sz="2400" dirty="0">
                <a:solidFill>
                  <a:schemeClr val="bg1"/>
                </a:solidFill>
              </a:rPr>
              <a:t>While the best test RSME fell with 4-weeks of prediction, I chose to move forward with utilizing the 16-weeks of data and 1 layer.  The RSME test rate wasn’t that much worse than the optimal, but provided an additional 12 weeks of prediction</a:t>
            </a:r>
          </a:p>
          <a:p>
            <a:endParaRPr lang="en-CA" sz="24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D0AF4E-090A-F3D1-1BBB-DFC052BD1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38162"/>
              </p:ext>
            </p:extLst>
          </p:nvPr>
        </p:nvGraphicFramePr>
        <p:xfrm>
          <a:off x="6220883" y="2039771"/>
          <a:ext cx="4356100" cy="1645920"/>
        </p:xfrm>
        <a:graphic>
          <a:graphicData uri="http://schemas.openxmlformats.org/drawingml/2006/table">
            <a:tbl>
              <a:tblPr/>
              <a:tblGrid>
                <a:gridCol w="1206500">
                  <a:extLst>
                    <a:ext uri="{9D8B030D-6E8A-4147-A177-3AD203B41FA5}">
                      <a16:colId xmlns:a16="http://schemas.microsoft.com/office/drawing/2014/main" val="97206307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83470278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694832822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3873425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Weeks of prediction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Layers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Train RSME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Test RSME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402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3566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2219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217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321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2814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469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242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655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4755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01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962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5539-0D31-B493-97C1-19BC9CBC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52373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Linear, Random Forest, and XG Boost- iterations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48654F-C530-A873-85A2-7C4C63BF8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531074"/>
              </p:ext>
            </p:extLst>
          </p:nvPr>
        </p:nvGraphicFramePr>
        <p:xfrm>
          <a:off x="6318250" y="2369820"/>
          <a:ext cx="3924300" cy="1059180"/>
        </p:xfrm>
        <a:graphic>
          <a:graphicData uri="http://schemas.openxmlformats.org/drawingml/2006/table">
            <a:tbl>
              <a:tblPr/>
              <a:tblGrid>
                <a:gridCol w="1232842">
                  <a:extLst>
                    <a:ext uri="{9D8B030D-6E8A-4147-A177-3AD203B41FA5}">
                      <a16:colId xmlns:a16="http://schemas.microsoft.com/office/drawing/2014/main" val="3721764901"/>
                    </a:ext>
                  </a:extLst>
                </a:gridCol>
                <a:gridCol w="1345729">
                  <a:extLst>
                    <a:ext uri="{9D8B030D-6E8A-4147-A177-3AD203B41FA5}">
                      <a16:colId xmlns:a16="http://schemas.microsoft.com/office/drawing/2014/main" val="3954421170"/>
                    </a:ext>
                  </a:extLst>
                </a:gridCol>
                <a:gridCol w="1345729">
                  <a:extLst>
                    <a:ext uri="{9D8B030D-6E8A-4147-A177-3AD203B41FA5}">
                      <a16:colId xmlns:a16="http://schemas.microsoft.com/office/drawing/2014/main" val="293908685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R2 Scores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3497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12-Week Predict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16-Week Prediction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65380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Linear Regression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0.853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0.906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4835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Random Forest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0.966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1039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XG Boost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0.673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0.73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0963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FEDF5A-24C0-AD38-8907-B6AA0971C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006" y="1803400"/>
            <a:ext cx="5181600" cy="4330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Additional tuning steps were taken to hone in, but I didn’t capture them all in my notes</a:t>
            </a:r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83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5539-0D31-B493-97C1-19BC9CB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F41D1-A51E-FC32-C54D-8B97E4F76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433" y="1490395"/>
            <a:ext cx="5181600" cy="50882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Analyze historical unit sales and identify modeling technique that optimizes forecast</a:t>
            </a:r>
          </a:p>
          <a:p>
            <a:r>
              <a:rPr lang="en-CA" sz="2400" dirty="0">
                <a:solidFill>
                  <a:schemeClr val="bg1"/>
                </a:solidFill>
              </a:rPr>
              <a:t>Beat existing forecast methodology which functions OK at a brand level, but not item level - - -where it counts</a:t>
            </a:r>
          </a:p>
          <a:p>
            <a:r>
              <a:rPr lang="en-CA" sz="2400" dirty="0">
                <a:solidFill>
                  <a:schemeClr val="bg1"/>
                </a:solidFill>
              </a:rPr>
              <a:t>Existing models are based the average of the  % difference to the 4-week rolling average for the past two years, applied to the most recent data</a:t>
            </a:r>
          </a:p>
          <a:p>
            <a:pPr lvl="1"/>
            <a:r>
              <a:rPr lang="en-CA" sz="2000" dirty="0">
                <a:solidFill>
                  <a:schemeClr val="bg1"/>
                </a:solidFill>
              </a:rPr>
              <a:t>Model over predicted sales volume by 15,186 units</a:t>
            </a:r>
          </a:p>
          <a:p>
            <a:r>
              <a:rPr lang="en-CA" sz="2400" dirty="0">
                <a:solidFill>
                  <a:schemeClr val="bg1"/>
                </a:solidFill>
              </a:rPr>
              <a:t>Multiple LSTM, Linear Regression, Random Forest Regressor, XG Boost Regressor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3CB9BB5B-76EA-473A-5B59-274C8E80D2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1988239"/>
              </p:ext>
            </p:extLst>
          </p:nvPr>
        </p:nvGraphicFramePr>
        <p:xfrm>
          <a:off x="5749713" y="3772112"/>
          <a:ext cx="6107854" cy="2731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C2EE17ED-64AF-EC8D-6009-E194E69AC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6447" y="5249226"/>
            <a:ext cx="1234440" cy="708660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58D6D03B-C2A9-67A3-2AF2-D68D98B9AC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9123015"/>
              </p:ext>
            </p:extLst>
          </p:nvPr>
        </p:nvGraphicFramePr>
        <p:xfrm>
          <a:off x="5749713" y="523795"/>
          <a:ext cx="6107854" cy="2989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9A0F5448-BDE3-BE19-5F83-0DBC5BE4D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8714" y="673576"/>
            <a:ext cx="1234440" cy="70866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53475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5539-0D31-B493-97C1-19BC9CB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The Challenge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307A43-8633-604F-4A05-515C7C965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959" y="505591"/>
            <a:ext cx="3243066" cy="29234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0E8446-48B7-D54A-84E2-070546FC5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352" y="505591"/>
            <a:ext cx="3247949" cy="29260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12ED53-F9B3-5E9C-B5EC-039C7E79E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905" y="3569466"/>
            <a:ext cx="3246120" cy="29494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06197D7-C3B8-54FE-BA6B-72433BBC2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7352" y="3592818"/>
            <a:ext cx="3246120" cy="2926080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3F81E92-888C-BD98-CA27-67928B822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3633" y="2550001"/>
            <a:ext cx="4208384" cy="1886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The company has 4 brands, all of which have their own seasonality trends</a:t>
            </a:r>
          </a:p>
          <a:p>
            <a:pPr marL="0" indent="0">
              <a:buNone/>
            </a:pPr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62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5539-0D31-B493-97C1-19BC9CB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F41D1-A51E-FC32-C54D-8B97E4F76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432" y="1788001"/>
            <a:ext cx="10612967" cy="4704874"/>
          </a:xfrm>
        </p:spPr>
        <p:txBody>
          <a:bodyPr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Data Clean up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Pull item level unit sales data details from existing database which is originally sourced from Circana/IRI with 6 years of unit sales data at the weekly level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Data goes through weekly QC both through Circana and within my business unit so very little else was needed for cleanup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Modeling – source a model/process to forecast time series data, ideally sales related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Models were tuned to 1 individual UPC, one that has inconsistent sales volumes to, but has been sold for the entirety of the 6-year history</a:t>
            </a:r>
          </a:p>
          <a:p>
            <a:pPr marL="914400" lvl="1" indent="-325755">
              <a:spcBef>
                <a:spcPts val="1200"/>
              </a:spcBef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Additional UPCs were fed through the models with any necessary timing adjustments and the models performed similarly or better than the results presented here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All models are run off diff rather than absolute values as it provides a more reliable result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LSTM #1, LSTM #2, Linear regression , Random Forest , XG Boost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dirty="0">
                <a:solidFill>
                  <a:schemeClr val="lt1"/>
                </a:solidFill>
              </a:rPr>
              <a:t>Analyze all results and compare to existing forecast for accuracy</a:t>
            </a:r>
          </a:p>
        </p:txBody>
      </p:sp>
    </p:spTree>
    <p:extLst>
      <p:ext uri="{BB962C8B-B14F-4D97-AF65-F5344CB8AC3E}">
        <p14:creationId xmlns:p14="http://schemas.microsoft.com/office/powerpoint/2010/main" val="327177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5539-0D31-B493-97C1-19BC9CBC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52373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LSTM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F41D1-A51E-FC32-C54D-8B97E4F76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2939" y="1363133"/>
            <a:ext cx="5181600" cy="43303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LSTM model using Pytorch</a:t>
            </a:r>
          </a:p>
          <a:p>
            <a:r>
              <a:rPr lang="en-CA" sz="2400" dirty="0">
                <a:solidFill>
                  <a:schemeClr val="bg1"/>
                </a:solidFill>
              </a:rPr>
              <a:t>Not able to predict large week over week swings</a:t>
            </a:r>
          </a:p>
          <a:p>
            <a:r>
              <a:rPr lang="en-CA" sz="2400" dirty="0">
                <a:solidFill>
                  <a:schemeClr val="bg1"/>
                </a:solidFill>
              </a:rPr>
              <a:t>Performed better than existing model, but still significant variance to actual results due to the long swings</a:t>
            </a:r>
          </a:p>
          <a:p>
            <a:r>
              <a:rPr lang="en-CA" sz="2400" dirty="0">
                <a:solidFill>
                  <a:schemeClr val="bg1"/>
                </a:solidFill>
              </a:rPr>
              <a:t>Process was only fed sales diff data, meaning the output was diff, which is less than idea</a:t>
            </a:r>
          </a:p>
          <a:p>
            <a:r>
              <a:rPr lang="en-CA" sz="2400" dirty="0">
                <a:solidFill>
                  <a:schemeClr val="bg1"/>
                </a:solidFill>
              </a:rPr>
              <a:t>When analyzing the same16-week forecast the model under predicted sales by 890 units – however this was more through a law of averages than closely following the sales trend</a:t>
            </a:r>
          </a:p>
          <a:p>
            <a:endParaRPr lang="en-CA" sz="2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01247-96A6-B46C-6095-9D0FA4129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078" y="279863"/>
            <a:ext cx="6050522" cy="3360804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5631980-98F2-C847-A6AD-618CFB8F42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3530091"/>
              </p:ext>
            </p:extLst>
          </p:nvPr>
        </p:nvGraphicFramePr>
        <p:xfrm>
          <a:off x="5735078" y="3785687"/>
          <a:ext cx="6050522" cy="2792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026EE6DF-1738-29E8-9DD4-02FD3359A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33" y="5768702"/>
            <a:ext cx="3673158" cy="9144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AA0FF9-C9EA-8A13-D7EC-58D76233B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1847" y="5367864"/>
            <a:ext cx="1134287" cy="65116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90450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5539-0D31-B493-97C1-19BC9CBC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52373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LSTM #1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F41D1-A51E-FC32-C54D-8B97E4F76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00615" y="1611032"/>
            <a:ext cx="4096985" cy="4264835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Delivered in diff</a:t>
            </a:r>
          </a:p>
          <a:p>
            <a:r>
              <a:rPr lang="en-CA" sz="2400" dirty="0">
                <a:solidFill>
                  <a:schemeClr val="bg1"/>
                </a:solidFill>
              </a:rPr>
              <a:t>Couldn’t invert back to absolute volumes as the model design only presented diff data and not absolute vales</a:t>
            </a:r>
          </a:p>
          <a:p>
            <a:r>
              <a:rPr lang="en-CA" sz="2400" dirty="0">
                <a:solidFill>
                  <a:schemeClr val="bg1"/>
                </a:solidFill>
              </a:rPr>
              <a:t>Processed the results in excel, which was faster than the number of code adjustment which would have been required</a:t>
            </a:r>
          </a:p>
          <a:p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B4B7C-4EC6-E2D1-E9CB-11E569B76833}"/>
              </a:ext>
            </a:extLst>
          </p:cNvPr>
          <p:cNvSpPr txBox="1"/>
          <p:nvPr/>
        </p:nvSpPr>
        <p:spPr>
          <a:xfrm>
            <a:off x="6348706" y="1015154"/>
            <a:ext cx="4927600" cy="4708981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CA" sz="6000" dirty="0">
                <a:solidFill>
                  <a:schemeClr val="bg1"/>
                </a:solidFill>
              </a:rPr>
              <a:t>IT WAS AT THIS MOMENT THAT I KNEW…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B2991B-0B54-4191-E676-225D92E18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66" y="1611032"/>
            <a:ext cx="1333616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25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5539-0D31-B493-97C1-19BC9CBC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52373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LSTM #2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2FDE3A-BEB9-FEE9-7E3C-FECA6E549A7E}"/>
              </a:ext>
            </a:extLst>
          </p:cNvPr>
          <p:cNvSpPr txBox="1">
            <a:spLocks/>
          </p:cNvSpPr>
          <p:nvPr/>
        </p:nvSpPr>
        <p:spPr>
          <a:xfrm>
            <a:off x="276067" y="1677936"/>
            <a:ext cx="36101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>
                <a:solidFill>
                  <a:schemeClr val="bg1"/>
                </a:solidFill>
              </a:rPr>
              <a:t>Designed to predict x # of future weeks starting at a designated point and continue rolling as new data is received</a:t>
            </a:r>
          </a:p>
          <a:p>
            <a:r>
              <a:rPr lang="en-CA" sz="2400" dirty="0">
                <a:solidFill>
                  <a:schemeClr val="bg1"/>
                </a:solidFill>
              </a:rPr>
              <a:t>Set up makes logical sense as demand planners would regularly review latest data impact to forecast</a:t>
            </a:r>
          </a:p>
          <a:p>
            <a:r>
              <a:rPr lang="en-CA" sz="2400" dirty="0">
                <a:solidFill>
                  <a:schemeClr val="bg1"/>
                </a:solidFill>
              </a:rPr>
              <a:t>Process was fed in actual unit sales data and performed the .diff in the process and inverted the results in the output saving time and frustration</a:t>
            </a:r>
          </a:p>
          <a:p>
            <a:r>
              <a:rPr lang="en-CA" sz="2400" dirty="0">
                <a:solidFill>
                  <a:schemeClr val="bg1"/>
                </a:solidFill>
              </a:rPr>
              <a:t>Performed the worst of all new models run, over predicting sales volume by 10,269 units</a:t>
            </a:r>
          </a:p>
          <a:p>
            <a:endParaRPr lang="en-CA" sz="24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96AF0D-178B-F477-E348-9CE73CDF8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933" y="201342"/>
            <a:ext cx="5782697" cy="36085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E4A667-222F-5072-239E-97F746963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127" y="2077373"/>
            <a:ext cx="1815740" cy="2703254"/>
          </a:xfrm>
          <a:prstGeom prst="rect">
            <a:avLst/>
          </a:prstGeom>
        </p:spPr>
      </p:pic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02E4F42-C889-9654-BCCD-BB1D027B94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918449"/>
              </p:ext>
            </p:extLst>
          </p:nvPr>
        </p:nvGraphicFramePr>
        <p:xfrm>
          <a:off x="5985932" y="3953404"/>
          <a:ext cx="5782697" cy="2703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085AE01B-A885-B7DD-4A40-8A90DEC7D3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4940" y="5376664"/>
            <a:ext cx="1264920" cy="70866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47063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5539-0D31-B493-97C1-19BC9CBC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52373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F41D1-A51E-FC32-C54D-8B97E4F76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558899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While linear regressions were not officially within scope for the project, solving the business problem was a key goal</a:t>
            </a:r>
          </a:p>
          <a:p>
            <a:r>
              <a:rPr lang="en-CA" sz="2400" dirty="0">
                <a:solidFill>
                  <a:schemeClr val="bg1"/>
                </a:solidFill>
              </a:rPr>
              <a:t>Set up to run based on sales diff grouped annually</a:t>
            </a:r>
          </a:p>
          <a:p>
            <a:r>
              <a:rPr lang="en-CA" sz="2400" dirty="0">
                <a:solidFill>
                  <a:schemeClr val="bg1"/>
                </a:solidFill>
              </a:rPr>
              <a:t>Produced an R2 value of .906</a:t>
            </a:r>
          </a:p>
          <a:p>
            <a:r>
              <a:rPr lang="en-CA" sz="2400" dirty="0">
                <a:solidFill>
                  <a:schemeClr val="bg1"/>
                </a:solidFill>
              </a:rPr>
              <a:t>This model performed significantly better than the existing model, under predicting sales by just 1,139 units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EC44BE0-887F-5A37-345D-C327DB3B7E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1952497"/>
              </p:ext>
            </p:extLst>
          </p:nvPr>
        </p:nvGraphicFramePr>
        <p:xfrm>
          <a:off x="5626100" y="3720094"/>
          <a:ext cx="6155267" cy="2785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FBA370C-A0C1-9852-150C-F71FE93AC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100" y="601991"/>
            <a:ext cx="6155267" cy="30126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525CCA-2F8E-FC95-78BD-756887114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33" y="5977467"/>
            <a:ext cx="3888614" cy="6453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B8106B-36DA-78BC-6D4B-D7B3CF291B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1525" y="5249333"/>
            <a:ext cx="1336021" cy="66090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14698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5539-0D31-B493-97C1-19BC9CBC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52373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F41D1-A51E-FC32-C54D-8B97E4F76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433" y="1788001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While linear regressions were not officially within scope for the project, solving the business problem was a key goal</a:t>
            </a:r>
          </a:p>
          <a:p>
            <a:r>
              <a:rPr lang="en-CA" sz="2400" dirty="0">
                <a:solidFill>
                  <a:schemeClr val="bg1"/>
                </a:solidFill>
              </a:rPr>
              <a:t>Set up to run based on sales diff grouped annually</a:t>
            </a:r>
          </a:p>
          <a:p>
            <a:r>
              <a:rPr lang="en-CA" sz="2400" dirty="0">
                <a:solidFill>
                  <a:schemeClr val="bg1"/>
                </a:solidFill>
              </a:rPr>
              <a:t>Produced an R2 value of .979</a:t>
            </a:r>
          </a:p>
          <a:p>
            <a:r>
              <a:rPr lang="en-CA" sz="2400" dirty="0">
                <a:solidFill>
                  <a:schemeClr val="bg1"/>
                </a:solidFill>
              </a:rPr>
              <a:t>WINNER!!!! Underpredicted sales by just 679 units over the 16-week forecast period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7C88C-8C4E-CCE0-8E61-E96E5A4CF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099" y="483457"/>
            <a:ext cx="6155267" cy="3022323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D465D4D-C788-F838-E5A0-8D1730391B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925287"/>
              </p:ext>
            </p:extLst>
          </p:nvPr>
        </p:nvGraphicFramePr>
        <p:xfrm>
          <a:off x="5626099" y="3624595"/>
          <a:ext cx="6155267" cy="2811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A8878F75-1BCB-5E18-99DC-266906EFB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33" y="5858933"/>
            <a:ext cx="3507068" cy="6466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6831DC-F3BD-B98E-0AF0-AED743D72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4987" y="5150273"/>
            <a:ext cx="1432560" cy="70866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18539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3040</TotalTime>
  <Words>888</Words>
  <Application>Microsoft Office PowerPoint</Application>
  <PresentationFormat>Widescreen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Aptos Narrow</vt:lpstr>
      <vt:lpstr>Arial</vt:lpstr>
      <vt:lpstr>Wingdings</vt:lpstr>
      <vt:lpstr>Office Theme</vt:lpstr>
      <vt:lpstr>Item level unit sales forecasting</vt:lpstr>
      <vt:lpstr>The Challenge</vt:lpstr>
      <vt:lpstr>The Challenge</vt:lpstr>
      <vt:lpstr>Methodology</vt:lpstr>
      <vt:lpstr>LSTM #1</vt:lpstr>
      <vt:lpstr>LSTM #1 results</vt:lpstr>
      <vt:lpstr>LSTM #2</vt:lpstr>
      <vt:lpstr>Linear Regression</vt:lpstr>
      <vt:lpstr>Random Forest</vt:lpstr>
      <vt:lpstr>Take-aways &amp; Next steps</vt:lpstr>
      <vt:lpstr>Appendix/Iterations</vt:lpstr>
      <vt:lpstr>LSTM #1 - iterations</vt:lpstr>
      <vt:lpstr>Linear, Random Forest, and XG Boost- iterations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Jennifer Stipe</dc:creator>
  <cp:lastModifiedBy>Jennifer Stipe</cp:lastModifiedBy>
  <cp:revision>24</cp:revision>
  <dcterms:created xsi:type="dcterms:W3CDTF">2024-08-25T21:15:26Z</dcterms:created>
  <dcterms:modified xsi:type="dcterms:W3CDTF">2024-08-28T01:23:27Z</dcterms:modified>
</cp:coreProperties>
</file>