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60" r:id="rId5"/>
    <p:sldId id="259"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9702E"/>
    <a:srgbClr val="000046"/>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51"/>
  </p:normalViewPr>
  <p:slideViewPr>
    <p:cSldViewPr snapToGrid="0" snapToObjects="1">
      <p:cViewPr varScale="1">
        <p:scale>
          <a:sx n="75" d="100"/>
          <a:sy n="75" d="100"/>
        </p:scale>
        <p:origin x="84" y="7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472C7DE-940F-F84D-87FC-CB6C77FFB87A}" type="datetimeFigureOut">
              <a:rPr lang="en-US" smtClean="0"/>
              <a:t>11/16/2016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80EEFD-EB3F-0045-A152-67C065F6004F}" type="slidenum">
              <a:rPr lang="en-US" smtClean="0"/>
              <a:t>‹#›</a:t>
            </a:fld>
            <a:endParaRPr lang="en-US"/>
          </a:p>
        </p:txBody>
      </p:sp>
    </p:spTree>
    <p:extLst>
      <p:ext uri="{BB962C8B-B14F-4D97-AF65-F5344CB8AC3E}">
        <p14:creationId xmlns:p14="http://schemas.microsoft.com/office/powerpoint/2010/main" val="860119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472C7DE-940F-F84D-87FC-CB6C77FFB87A}" type="datetimeFigureOut">
              <a:rPr lang="en-US" smtClean="0"/>
              <a:t>11/16/2016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80EEFD-EB3F-0045-A152-67C065F6004F}" type="slidenum">
              <a:rPr lang="en-US" smtClean="0"/>
              <a:t>‹#›</a:t>
            </a:fld>
            <a:endParaRPr lang="en-US"/>
          </a:p>
        </p:txBody>
      </p:sp>
    </p:spTree>
    <p:extLst>
      <p:ext uri="{BB962C8B-B14F-4D97-AF65-F5344CB8AC3E}">
        <p14:creationId xmlns:p14="http://schemas.microsoft.com/office/powerpoint/2010/main" val="20825107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472C7DE-940F-F84D-87FC-CB6C77FFB87A}" type="datetimeFigureOut">
              <a:rPr lang="en-US" smtClean="0"/>
              <a:t>11/16/2016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80EEFD-EB3F-0045-A152-67C065F6004F}" type="slidenum">
              <a:rPr lang="en-US" smtClean="0"/>
              <a:t>‹#›</a:t>
            </a:fld>
            <a:endParaRPr lang="en-US"/>
          </a:p>
        </p:txBody>
      </p:sp>
    </p:spTree>
    <p:extLst>
      <p:ext uri="{BB962C8B-B14F-4D97-AF65-F5344CB8AC3E}">
        <p14:creationId xmlns:p14="http://schemas.microsoft.com/office/powerpoint/2010/main" val="1069629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472C7DE-940F-F84D-87FC-CB6C77FFB87A}" type="datetimeFigureOut">
              <a:rPr lang="en-US" smtClean="0"/>
              <a:t>11/16/2016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80EEFD-EB3F-0045-A152-67C065F6004F}" type="slidenum">
              <a:rPr lang="en-US" smtClean="0"/>
              <a:t>‹#›</a:t>
            </a:fld>
            <a:endParaRPr lang="en-US"/>
          </a:p>
        </p:txBody>
      </p:sp>
    </p:spTree>
    <p:extLst>
      <p:ext uri="{BB962C8B-B14F-4D97-AF65-F5344CB8AC3E}">
        <p14:creationId xmlns:p14="http://schemas.microsoft.com/office/powerpoint/2010/main" val="13133866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472C7DE-940F-F84D-87FC-CB6C77FFB87A}" type="datetimeFigureOut">
              <a:rPr lang="en-US" smtClean="0"/>
              <a:t>11/16/2016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80EEFD-EB3F-0045-A152-67C065F6004F}" type="slidenum">
              <a:rPr lang="en-US" smtClean="0"/>
              <a:t>‹#›</a:t>
            </a:fld>
            <a:endParaRPr lang="en-US"/>
          </a:p>
        </p:txBody>
      </p:sp>
    </p:spTree>
    <p:extLst>
      <p:ext uri="{BB962C8B-B14F-4D97-AF65-F5344CB8AC3E}">
        <p14:creationId xmlns:p14="http://schemas.microsoft.com/office/powerpoint/2010/main" val="1050358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472C7DE-940F-F84D-87FC-CB6C77FFB87A}" type="datetimeFigureOut">
              <a:rPr lang="en-US" smtClean="0"/>
              <a:t>11/16/2016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80EEFD-EB3F-0045-A152-67C065F6004F}" type="slidenum">
              <a:rPr lang="en-US" smtClean="0"/>
              <a:t>‹#›</a:t>
            </a:fld>
            <a:endParaRPr lang="en-US"/>
          </a:p>
        </p:txBody>
      </p:sp>
    </p:spTree>
    <p:extLst>
      <p:ext uri="{BB962C8B-B14F-4D97-AF65-F5344CB8AC3E}">
        <p14:creationId xmlns:p14="http://schemas.microsoft.com/office/powerpoint/2010/main" val="1058722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472C7DE-940F-F84D-87FC-CB6C77FFB87A}" type="datetimeFigureOut">
              <a:rPr lang="en-US" smtClean="0"/>
              <a:t>11/16/2016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380EEFD-EB3F-0045-A152-67C065F6004F}" type="slidenum">
              <a:rPr lang="en-US" smtClean="0"/>
              <a:t>‹#›</a:t>
            </a:fld>
            <a:endParaRPr lang="en-US"/>
          </a:p>
        </p:txBody>
      </p:sp>
    </p:spTree>
    <p:extLst>
      <p:ext uri="{BB962C8B-B14F-4D97-AF65-F5344CB8AC3E}">
        <p14:creationId xmlns:p14="http://schemas.microsoft.com/office/powerpoint/2010/main" val="12788494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472C7DE-940F-F84D-87FC-CB6C77FFB87A}" type="datetimeFigureOut">
              <a:rPr lang="en-US" smtClean="0"/>
              <a:t>11/16/2016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80EEFD-EB3F-0045-A152-67C065F6004F}" type="slidenum">
              <a:rPr lang="en-US" smtClean="0"/>
              <a:t>‹#›</a:t>
            </a:fld>
            <a:endParaRPr lang="en-US"/>
          </a:p>
        </p:txBody>
      </p:sp>
    </p:spTree>
    <p:extLst>
      <p:ext uri="{BB962C8B-B14F-4D97-AF65-F5344CB8AC3E}">
        <p14:creationId xmlns:p14="http://schemas.microsoft.com/office/powerpoint/2010/main" val="1605560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72C7DE-940F-F84D-87FC-CB6C77FFB87A}" type="datetimeFigureOut">
              <a:rPr lang="en-US" smtClean="0"/>
              <a:t>11/16/2016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380EEFD-EB3F-0045-A152-67C065F6004F}" type="slidenum">
              <a:rPr lang="en-US" smtClean="0"/>
              <a:t>‹#›</a:t>
            </a:fld>
            <a:endParaRPr lang="en-US"/>
          </a:p>
        </p:txBody>
      </p:sp>
    </p:spTree>
    <p:extLst>
      <p:ext uri="{BB962C8B-B14F-4D97-AF65-F5344CB8AC3E}">
        <p14:creationId xmlns:p14="http://schemas.microsoft.com/office/powerpoint/2010/main" val="1518895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72C7DE-940F-F84D-87FC-CB6C77FFB87A}" type="datetimeFigureOut">
              <a:rPr lang="en-US" smtClean="0"/>
              <a:t>11/16/2016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80EEFD-EB3F-0045-A152-67C065F6004F}" type="slidenum">
              <a:rPr lang="en-US" smtClean="0"/>
              <a:t>‹#›</a:t>
            </a:fld>
            <a:endParaRPr lang="en-US"/>
          </a:p>
        </p:txBody>
      </p:sp>
    </p:spTree>
    <p:extLst>
      <p:ext uri="{BB962C8B-B14F-4D97-AF65-F5344CB8AC3E}">
        <p14:creationId xmlns:p14="http://schemas.microsoft.com/office/powerpoint/2010/main" val="9387414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72C7DE-940F-F84D-87FC-CB6C77FFB87A}" type="datetimeFigureOut">
              <a:rPr lang="en-US" smtClean="0"/>
              <a:t>11/16/2016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80EEFD-EB3F-0045-A152-67C065F6004F}" type="slidenum">
              <a:rPr lang="en-US" smtClean="0"/>
              <a:t>‹#›</a:t>
            </a:fld>
            <a:endParaRPr lang="en-US"/>
          </a:p>
        </p:txBody>
      </p:sp>
    </p:spTree>
    <p:extLst>
      <p:ext uri="{BB962C8B-B14F-4D97-AF65-F5344CB8AC3E}">
        <p14:creationId xmlns:p14="http://schemas.microsoft.com/office/powerpoint/2010/main" val="20133179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72C7DE-940F-F84D-87FC-CB6C77FFB87A}" type="datetimeFigureOut">
              <a:rPr lang="en-US" smtClean="0"/>
              <a:t>11/16/2016</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80EEFD-EB3F-0045-A152-67C065F6004F}" type="slidenum">
              <a:rPr lang="en-US" smtClean="0"/>
              <a:t>‹#›</a:t>
            </a:fld>
            <a:endParaRPr lang="en-US"/>
          </a:p>
        </p:txBody>
      </p:sp>
    </p:spTree>
    <p:extLst>
      <p:ext uri="{BB962C8B-B14F-4D97-AF65-F5344CB8AC3E}">
        <p14:creationId xmlns:p14="http://schemas.microsoft.com/office/powerpoint/2010/main" val="11144887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slide" Target="slide5.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slide" Target="slid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8971" y="1142106"/>
            <a:ext cx="3731142" cy="4008127"/>
          </a:xfrm>
          <a:prstGeom prst="rect">
            <a:avLst/>
          </a:prstGeom>
        </p:spPr>
      </p:pic>
      <p:sp>
        <p:nvSpPr>
          <p:cNvPr id="4" name="Oval 3"/>
          <p:cNvSpPr/>
          <p:nvPr/>
        </p:nvSpPr>
        <p:spPr>
          <a:xfrm>
            <a:off x="3086098" y="1685112"/>
            <a:ext cx="2971800" cy="2971800"/>
          </a:xfrm>
          <a:prstGeom prst="ellipse">
            <a:avLst/>
          </a:prstGeom>
          <a:solidFill>
            <a:srgbClr val="0000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Before We Continue</a:t>
            </a:r>
            <a:endParaRPr lang="en-US" sz="3200" dirty="0"/>
          </a:p>
        </p:txBody>
      </p:sp>
      <p:sp>
        <p:nvSpPr>
          <p:cNvPr id="2" name="Flowchart: Document 1"/>
          <p:cNvSpPr/>
          <p:nvPr/>
        </p:nvSpPr>
        <p:spPr>
          <a:xfrm>
            <a:off x="0" y="-64066"/>
            <a:ext cx="9144000" cy="998375"/>
          </a:xfrm>
          <a:prstGeom prst="flowChartDocument">
            <a:avLst/>
          </a:prstGeom>
          <a:solidFill>
            <a:srgbClr val="0000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Document 11"/>
          <p:cNvSpPr/>
          <p:nvPr/>
        </p:nvSpPr>
        <p:spPr>
          <a:xfrm flipH="1" flipV="1">
            <a:off x="0" y="5885069"/>
            <a:ext cx="9144000" cy="998375"/>
          </a:xfrm>
          <a:prstGeom prst="flowChartDocument">
            <a:avLst/>
          </a:prstGeom>
          <a:solidFill>
            <a:srgbClr val="0000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a:hlinkClick r:id="rId3" action="ppaction://hlinksldjump"/>
          </p:cNvPr>
          <p:cNvSpPr/>
          <p:nvPr/>
        </p:nvSpPr>
        <p:spPr>
          <a:xfrm>
            <a:off x="3023884" y="5101740"/>
            <a:ext cx="3096229" cy="457999"/>
          </a:xfrm>
          <a:prstGeom prst="roundRect">
            <a:avLst/>
          </a:prstGeom>
          <a:solidFill>
            <a:srgbClr val="000046"/>
          </a:solidFill>
          <a:effectLst>
            <a:outerShdw blurRad="50800" dist="25400" dir="5400000" algn="ctr" rotWithShape="0">
              <a:schemeClr val="tx2">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Click to Begin</a:t>
            </a:r>
            <a:endParaRPr lang="en-US" dirty="0"/>
          </a:p>
        </p:txBody>
      </p:sp>
    </p:spTree>
    <p:extLst>
      <p:ext uri="{BB962C8B-B14F-4D97-AF65-F5344CB8AC3E}">
        <p14:creationId xmlns:p14="http://schemas.microsoft.com/office/powerpoint/2010/main" val="9297150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8971" y="1142106"/>
            <a:ext cx="3731142" cy="4008127"/>
          </a:xfrm>
          <a:prstGeom prst="rect">
            <a:avLst/>
          </a:prstGeom>
        </p:spPr>
      </p:pic>
      <p:sp>
        <p:nvSpPr>
          <p:cNvPr id="17" name="Oval 16"/>
          <p:cNvSpPr/>
          <p:nvPr/>
        </p:nvSpPr>
        <p:spPr>
          <a:xfrm>
            <a:off x="3086098" y="1685112"/>
            <a:ext cx="2971800" cy="2971800"/>
          </a:xfrm>
          <a:prstGeom prst="ellipse">
            <a:avLst/>
          </a:prstGeom>
          <a:solidFill>
            <a:srgbClr val="000046"/>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3200" b="1" dirty="0" smtClean="0"/>
              <a:t>Error</a:t>
            </a:r>
            <a:r>
              <a:rPr lang="en-US" sz="3200" dirty="0" smtClean="0"/>
              <a:t>!</a:t>
            </a:r>
          </a:p>
          <a:p>
            <a:pPr algn="ctr"/>
            <a:r>
              <a:rPr lang="en-US" sz="1400" dirty="0" smtClean="0"/>
              <a:t>Please follow the on-screen</a:t>
            </a:r>
          </a:p>
          <a:p>
            <a:pPr algn="ctr"/>
            <a:r>
              <a:rPr lang="en-US" sz="1400" dirty="0" smtClean="0"/>
              <a:t>instructions to continue.</a:t>
            </a:r>
            <a:endParaRPr lang="en-US" sz="1400" dirty="0"/>
          </a:p>
        </p:txBody>
      </p:sp>
      <p:sp>
        <p:nvSpPr>
          <p:cNvPr id="18" name="Flowchart: Document 17"/>
          <p:cNvSpPr/>
          <p:nvPr/>
        </p:nvSpPr>
        <p:spPr>
          <a:xfrm>
            <a:off x="0" y="-64066"/>
            <a:ext cx="9144000" cy="998375"/>
          </a:xfrm>
          <a:prstGeom prst="flowChartDocument">
            <a:avLst/>
          </a:prstGeom>
          <a:solidFill>
            <a:srgbClr val="0000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lowchart: Document 18"/>
          <p:cNvSpPr/>
          <p:nvPr/>
        </p:nvSpPr>
        <p:spPr>
          <a:xfrm flipH="1" flipV="1">
            <a:off x="0" y="5885069"/>
            <a:ext cx="9144000" cy="998375"/>
          </a:xfrm>
          <a:prstGeom prst="flowChartDocument">
            <a:avLst/>
          </a:prstGeom>
          <a:solidFill>
            <a:srgbClr val="0000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a:hlinkClick r:id="rId3" action="ppaction://hlinksldjump"/>
          </p:cNvPr>
          <p:cNvSpPr/>
          <p:nvPr/>
        </p:nvSpPr>
        <p:spPr>
          <a:xfrm>
            <a:off x="3023884" y="5101740"/>
            <a:ext cx="3096229" cy="457999"/>
          </a:xfrm>
          <a:prstGeom prst="roundRect">
            <a:avLst/>
          </a:prstGeom>
          <a:solidFill>
            <a:srgbClr val="000046"/>
          </a:solidFill>
          <a:effectLst>
            <a:outerShdw blurRad="50800" dist="25400" dir="5400000" algn="ctr" rotWithShape="0">
              <a:schemeClr val="tx2">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Go Back</a:t>
            </a:r>
            <a:endParaRPr lang="en-US" dirty="0"/>
          </a:p>
        </p:txBody>
      </p:sp>
    </p:spTree>
    <p:extLst>
      <p:ext uri="{BB962C8B-B14F-4D97-AF65-F5344CB8AC3E}">
        <p14:creationId xmlns:p14="http://schemas.microsoft.com/office/powerpoint/2010/main" val="875469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8971" y="1142106"/>
            <a:ext cx="3731142" cy="4008127"/>
          </a:xfrm>
          <a:prstGeom prst="rect">
            <a:avLst/>
          </a:prstGeom>
        </p:spPr>
      </p:pic>
      <p:sp>
        <p:nvSpPr>
          <p:cNvPr id="16" name="Oval 15"/>
          <p:cNvSpPr/>
          <p:nvPr/>
        </p:nvSpPr>
        <p:spPr>
          <a:xfrm>
            <a:off x="3086098" y="1685112"/>
            <a:ext cx="2971800" cy="2971800"/>
          </a:xfrm>
          <a:prstGeom prst="ellipse">
            <a:avLst/>
          </a:prstGeom>
          <a:solidFill>
            <a:srgbClr val="000046"/>
          </a:solidFill>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US" sz="3200" b="1" dirty="0" smtClean="0"/>
              <a:t>Complete</a:t>
            </a:r>
            <a:endParaRPr lang="en-US" sz="3200" dirty="0" smtClean="0"/>
          </a:p>
          <a:p>
            <a:pPr algn="ctr"/>
            <a:r>
              <a:rPr lang="en-US" sz="1400" dirty="0" smtClean="0"/>
              <a:t>Please navigate to the next module</a:t>
            </a:r>
          </a:p>
          <a:p>
            <a:pPr algn="ctr"/>
            <a:r>
              <a:rPr lang="en-US" sz="1400" dirty="0" smtClean="0"/>
              <a:t>in the course to continue.</a:t>
            </a:r>
            <a:endParaRPr lang="en-US" sz="1400" dirty="0"/>
          </a:p>
        </p:txBody>
      </p:sp>
      <p:sp>
        <p:nvSpPr>
          <p:cNvPr id="17" name="Flowchart: Document 16"/>
          <p:cNvSpPr/>
          <p:nvPr/>
        </p:nvSpPr>
        <p:spPr>
          <a:xfrm>
            <a:off x="0" y="-64066"/>
            <a:ext cx="9144000" cy="998375"/>
          </a:xfrm>
          <a:prstGeom prst="flowChartDocument">
            <a:avLst/>
          </a:prstGeom>
          <a:solidFill>
            <a:srgbClr val="0000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lowchart: Document 17"/>
          <p:cNvSpPr/>
          <p:nvPr/>
        </p:nvSpPr>
        <p:spPr>
          <a:xfrm flipH="1" flipV="1">
            <a:off x="0" y="5885069"/>
            <a:ext cx="9144000" cy="998375"/>
          </a:xfrm>
          <a:prstGeom prst="flowChartDocument">
            <a:avLst/>
          </a:prstGeom>
          <a:solidFill>
            <a:srgbClr val="0000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a:hlinkClick r:id="rId3" action="ppaction://hlinksldjump"/>
          </p:cNvPr>
          <p:cNvSpPr/>
          <p:nvPr/>
        </p:nvSpPr>
        <p:spPr>
          <a:xfrm>
            <a:off x="3023884" y="5101740"/>
            <a:ext cx="3096229" cy="457999"/>
          </a:xfrm>
          <a:prstGeom prst="roundRect">
            <a:avLst/>
          </a:prstGeom>
          <a:solidFill>
            <a:srgbClr val="000046"/>
          </a:solidFill>
          <a:effectLst>
            <a:outerShdw blurRad="50800" dist="25400" dir="5400000" algn="ctr" rotWithShape="0">
              <a:schemeClr val="tx2">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Restart Course</a:t>
            </a:r>
            <a:endParaRPr lang="en-US" dirty="0"/>
          </a:p>
        </p:txBody>
      </p:sp>
    </p:spTree>
    <p:extLst>
      <p:ext uri="{BB962C8B-B14F-4D97-AF65-F5344CB8AC3E}">
        <p14:creationId xmlns:p14="http://schemas.microsoft.com/office/powerpoint/2010/main" val="995839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205990" y="6394483"/>
            <a:ext cx="6526530" cy="307777"/>
          </a:xfrm>
          <a:prstGeom prst="rect">
            <a:avLst/>
          </a:prstGeom>
          <a:noFill/>
        </p:spPr>
        <p:txBody>
          <a:bodyPr wrap="square" rtlCol="0">
            <a:spAutoFit/>
          </a:bodyPr>
          <a:lstStyle/>
          <a:p>
            <a:r>
              <a:rPr lang="en-US" sz="1400" dirty="0" smtClean="0">
                <a:solidFill>
                  <a:schemeClr val="bg1"/>
                </a:solidFill>
              </a:rPr>
              <a:t>Sub Instruction Here</a:t>
            </a:r>
            <a:endParaRPr lang="en-US" sz="1400" dirty="0">
              <a:solidFill>
                <a:schemeClr val="bg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6" y="5577774"/>
            <a:ext cx="9153625" cy="1318726"/>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26" y="-19250"/>
            <a:ext cx="9153625" cy="1244081"/>
          </a:xfrm>
          <a:prstGeom prst="rect">
            <a:avLst/>
          </a:prstGeom>
        </p:spPr>
      </p:pic>
      <p:sp>
        <p:nvSpPr>
          <p:cNvPr id="13" name="Rectangle 12"/>
          <p:cNvSpPr/>
          <p:nvPr/>
        </p:nvSpPr>
        <p:spPr>
          <a:xfrm>
            <a:off x="548638" y="1256259"/>
            <a:ext cx="8037095" cy="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548638" y="1658916"/>
            <a:ext cx="8037095" cy="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548638" y="1285134"/>
            <a:ext cx="8037095" cy="338554"/>
          </a:xfrm>
          <a:prstGeom prst="rect">
            <a:avLst/>
          </a:prstGeom>
          <a:noFill/>
        </p:spPr>
        <p:txBody>
          <a:bodyPr wrap="square" rtlCol="0">
            <a:spAutoFit/>
          </a:bodyPr>
          <a:lstStyle/>
          <a:p>
            <a:pPr algn="ctr"/>
            <a:r>
              <a:rPr lang="en-US" sz="1600" b="1" i="1" dirty="0" smtClean="0"/>
              <a:t>Please Note </a:t>
            </a:r>
            <a:r>
              <a:rPr lang="en-US" sz="1600" b="1" i="1" dirty="0" smtClean="0"/>
              <a:t>Common Policy and Procedures</a:t>
            </a:r>
            <a:endParaRPr lang="en-US" sz="1600" b="1" i="1" dirty="0"/>
          </a:p>
        </p:txBody>
      </p:sp>
      <p:sp>
        <p:nvSpPr>
          <p:cNvPr id="55" name="Rounded Rectangle 54">
            <a:hlinkClick r:id="rId4" action="ppaction://hlinksldjump"/>
          </p:cNvPr>
          <p:cNvSpPr/>
          <p:nvPr/>
        </p:nvSpPr>
        <p:spPr>
          <a:xfrm>
            <a:off x="3950208" y="5989320"/>
            <a:ext cx="1230482" cy="457999"/>
          </a:xfrm>
          <a:prstGeom prst="roundRect">
            <a:avLst/>
          </a:prstGeom>
          <a:solidFill>
            <a:srgbClr val="195896"/>
          </a:solidFill>
          <a:ln w="28575">
            <a:solidFill>
              <a:srgbClr val="FFE374"/>
            </a:solidFill>
          </a:ln>
          <a:effectLst>
            <a:outerShdw blurRad="50800" dist="25400" dir="5400000" algn="ctr" rotWithShape="0">
              <a:schemeClr val="tx2">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t>Next</a:t>
            </a:r>
            <a:endParaRPr lang="en-US" dirty="0"/>
          </a:p>
        </p:txBody>
      </p:sp>
      <p:grpSp>
        <p:nvGrpSpPr>
          <p:cNvPr id="56" name="Group 55"/>
          <p:cNvGrpSpPr/>
          <p:nvPr/>
        </p:nvGrpSpPr>
        <p:grpSpPr>
          <a:xfrm>
            <a:off x="548638" y="1975877"/>
            <a:ext cx="3804385" cy="1025732"/>
            <a:chOff x="298383" y="2088682"/>
            <a:chExt cx="3080084" cy="1025732"/>
          </a:xfrm>
        </p:grpSpPr>
        <p:sp>
          <p:nvSpPr>
            <p:cNvPr id="57" name="Rectangle 56"/>
            <p:cNvSpPr/>
            <p:nvPr/>
          </p:nvSpPr>
          <p:spPr>
            <a:xfrm>
              <a:off x="298383" y="2088682"/>
              <a:ext cx="3080084" cy="365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rgbClr val="0070C0"/>
                  </a:solidFill>
                </a:rPr>
                <a:t>Reservation Minimums</a:t>
              </a:r>
              <a:endParaRPr lang="en-US" dirty="0">
                <a:solidFill>
                  <a:srgbClr val="0070C0"/>
                </a:solidFill>
              </a:endParaRPr>
            </a:p>
          </p:txBody>
        </p:sp>
        <p:sp>
          <p:nvSpPr>
            <p:cNvPr id="58" name="Rectangle 57"/>
            <p:cNvSpPr/>
            <p:nvPr/>
          </p:nvSpPr>
          <p:spPr>
            <a:xfrm>
              <a:off x="298383" y="2454441"/>
              <a:ext cx="3080084" cy="6599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100" dirty="0" smtClean="0">
                  <a:solidFill>
                    <a:schemeClr val="tx1"/>
                  </a:solidFill>
                </a:rPr>
                <a:t>There is a 2 (two) hour minimum for all reservations – indoor and outdoor. Any exceptions will need explicit permission from the director or their authorized designee.</a:t>
              </a:r>
              <a:endParaRPr lang="en-US" sz="1100" dirty="0">
                <a:solidFill>
                  <a:schemeClr val="tx1"/>
                </a:solidFill>
              </a:endParaRPr>
            </a:p>
          </p:txBody>
        </p:sp>
      </p:grpSp>
      <p:grpSp>
        <p:nvGrpSpPr>
          <p:cNvPr id="59" name="Group 58"/>
          <p:cNvGrpSpPr/>
          <p:nvPr/>
        </p:nvGrpSpPr>
        <p:grpSpPr>
          <a:xfrm>
            <a:off x="548637" y="2909838"/>
            <a:ext cx="3804384" cy="1550132"/>
            <a:chOff x="298383" y="2088682"/>
            <a:chExt cx="3080084" cy="1550132"/>
          </a:xfrm>
        </p:grpSpPr>
        <p:sp>
          <p:nvSpPr>
            <p:cNvPr id="60" name="Rectangle 59"/>
            <p:cNvSpPr/>
            <p:nvPr/>
          </p:nvSpPr>
          <p:spPr>
            <a:xfrm>
              <a:off x="298383" y="2088682"/>
              <a:ext cx="3080084" cy="365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rgbClr val="0070C0"/>
                  </a:solidFill>
                </a:rPr>
                <a:t>Reservation Minimum</a:t>
              </a:r>
              <a:endParaRPr lang="en-US" dirty="0">
                <a:solidFill>
                  <a:srgbClr val="0070C0"/>
                </a:solidFill>
              </a:endParaRPr>
            </a:p>
          </p:txBody>
        </p:sp>
        <p:sp>
          <p:nvSpPr>
            <p:cNvPr id="61" name="Rectangle 60"/>
            <p:cNvSpPr/>
            <p:nvPr/>
          </p:nvSpPr>
          <p:spPr>
            <a:xfrm>
              <a:off x="298383" y="2454441"/>
              <a:ext cx="3080084" cy="11843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100" dirty="0" smtClean="0">
                  <a:solidFill>
                    <a:schemeClr val="tx1"/>
                  </a:solidFill>
                </a:rPr>
                <a:t>According to city ordinance, all parties of 25 or more are required to have a permit prior to their event.</a:t>
              </a:r>
            </a:p>
            <a:p>
              <a:endParaRPr lang="en-US" sz="800" dirty="0">
                <a:solidFill>
                  <a:schemeClr val="tx1"/>
                </a:solidFill>
              </a:endParaRPr>
            </a:p>
            <a:p>
              <a:r>
                <a:rPr lang="en-US" sz="1100" dirty="0" smtClean="0">
                  <a:solidFill>
                    <a:schemeClr val="tx1"/>
                  </a:solidFill>
                </a:rPr>
                <a:t>In the event the reservation exceeds 100 people, they may be considered a </a:t>
              </a:r>
              <a:r>
                <a:rPr lang="en-US" sz="1100" b="1" dirty="0" smtClean="0">
                  <a:solidFill>
                    <a:schemeClr val="tx1"/>
                  </a:solidFill>
                </a:rPr>
                <a:t>Special Event</a:t>
              </a:r>
              <a:r>
                <a:rPr lang="en-US" sz="1100" dirty="0" smtClean="0">
                  <a:solidFill>
                    <a:schemeClr val="tx1"/>
                  </a:solidFill>
                </a:rPr>
                <a:t>, in which case they should be directed to the Program Manager of Citywide events at:</a:t>
              </a:r>
              <a:r>
                <a:rPr lang="en-US" sz="1100" dirty="0">
                  <a:solidFill>
                    <a:schemeClr val="tx1"/>
                  </a:solidFill>
                </a:rPr>
                <a:t> </a:t>
              </a:r>
              <a:r>
                <a:rPr lang="en-US" sz="1100" dirty="0" smtClean="0">
                  <a:solidFill>
                    <a:schemeClr val="tx1"/>
                  </a:solidFill>
                </a:rPr>
                <a:t>x2855</a:t>
              </a:r>
              <a:endParaRPr lang="en-US" sz="1100" dirty="0" smtClean="0">
                <a:solidFill>
                  <a:schemeClr val="tx1"/>
                </a:solidFill>
              </a:endParaRPr>
            </a:p>
          </p:txBody>
        </p:sp>
      </p:grpSp>
      <p:grpSp>
        <p:nvGrpSpPr>
          <p:cNvPr id="62" name="Group 61"/>
          <p:cNvGrpSpPr/>
          <p:nvPr/>
        </p:nvGrpSpPr>
        <p:grpSpPr>
          <a:xfrm>
            <a:off x="4781349" y="1976875"/>
            <a:ext cx="3804384" cy="2620525"/>
            <a:chOff x="298383" y="2088682"/>
            <a:chExt cx="3080084" cy="2620525"/>
          </a:xfrm>
        </p:grpSpPr>
        <p:sp>
          <p:nvSpPr>
            <p:cNvPr id="63" name="Rectangle 62"/>
            <p:cNvSpPr/>
            <p:nvPr/>
          </p:nvSpPr>
          <p:spPr>
            <a:xfrm>
              <a:off x="298383" y="2088682"/>
              <a:ext cx="3080084" cy="365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rgbClr val="0070C0"/>
                  </a:solidFill>
                </a:rPr>
                <a:t>Inflatable Party Jumps</a:t>
              </a:r>
              <a:endParaRPr lang="en-US" dirty="0">
                <a:solidFill>
                  <a:srgbClr val="0070C0"/>
                </a:solidFill>
              </a:endParaRPr>
            </a:p>
          </p:txBody>
        </p:sp>
        <p:sp>
          <p:nvSpPr>
            <p:cNvPr id="64" name="Rectangle 63"/>
            <p:cNvSpPr/>
            <p:nvPr/>
          </p:nvSpPr>
          <p:spPr>
            <a:xfrm>
              <a:off x="298383" y="2454441"/>
              <a:ext cx="3080084" cy="22547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100" dirty="0" smtClean="0">
                  <a:solidFill>
                    <a:schemeClr val="tx1"/>
                  </a:solidFill>
                </a:rPr>
                <a:t>If a client wishes to an 1 (one) or more inflatable party jumps at their event, they must acknowledge – and choose – from an authorized vendor of the City. This list is updated regularly and can be found on the Intranet or at CarlsbadCa.gov</a:t>
              </a:r>
            </a:p>
            <a:p>
              <a:endParaRPr lang="en-US" sz="800" dirty="0">
                <a:solidFill>
                  <a:schemeClr val="tx1"/>
                </a:solidFill>
              </a:endParaRPr>
            </a:p>
            <a:p>
              <a:r>
                <a:rPr lang="en-US" sz="1100" dirty="0" smtClean="0">
                  <a:solidFill>
                    <a:schemeClr val="tx1"/>
                  </a:solidFill>
                </a:rPr>
                <a:t>The fee for an inflatable party </a:t>
              </a:r>
              <a:r>
                <a:rPr lang="en-US" sz="1100" dirty="0" smtClean="0">
                  <a:solidFill>
                    <a:schemeClr val="tx1"/>
                  </a:solidFill>
                </a:rPr>
                <a:t>jump is $20 per jump. The permit is valid the duration of the day – as long as they fulfil the minimum reservation requirement.</a:t>
              </a:r>
            </a:p>
            <a:p>
              <a:endParaRPr lang="en-US" sz="800" dirty="0">
                <a:solidFill>
                  <a:schemeClr val="tx1"/>
                </a:solidFill>
              </a:endParaRPr>
            </a:p>
            <a:p>
              <a:r>
                <a:rPr lang="en-US" sz="1100" dirty="0" smtClean="0">
                  <a:solidFill>
                    <a:schemeClr val="tx1"/>
                  </a:solidFill>
                </a:rPr>
                <a:t>Inflatable Party Jumps are not authorized at particular locations. To find out if they are permitted, contact the specialist in charge of that area. See the next page for the complete list.</a:t>
              </a:r>
              <a:endParaRPr lang="en-US" sz="1100" dirty="0">
                <a:solidFill>
                  <a:schemeClr val="tx1"/>
                </a:solidFill>
              </a:endParaRPr>
            </a:p>
          </p:txBody>
        </p:sp>
      </p:grpSp>
      <p:grpSp>
        <p:nvGrpSpPr>
          <p:cNvPr id="65" name="Group 64"/>
          <p:cNvGrpSpPr/>
          <p:nvPr/>
        </p:nvGrpSpPr>
        <p:grpSpPr>
          <a:xfrm>
            <a:off x="516685" y="4369371"/>
            <a:ext cx="3804385" cy="1182468"/>
            <a:chOff x="298383" y="2088682"/>
            <a:chExt cx="3080084" cy="1182468"/>
          </a:xfrm>
        </p:grpSpPr>
        <p:sp>
          <p:nvSpPr>
            <p:cNvPr id="66" name="Rectangle 65"/>
            <p:cNvSpPr/>
            <p:nvPr/>
          </p:nvSpPr>
          <p:spPr>
            <a:xfrm>
              <a:off x="298383" y="2088682"/>
              <a:ext cx="3080084" cy="365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rgbClr val="0070C0"/>
                  </a:solidFill>
                </a:rPr>
                <a:t>Outside Vendors</a:t>
              </a:r>
              <a:endParaRPr lang="en-US" dirty="0">
                <a:solidFill>
                  <a:srgbClr val="0070C0"/>
                </a:solidFill>
              </a:endParaRPr>
            </a:p>
          </p:txBody>
        </p:sp>
        <p:sp>
          <p:nvSpPr>
            <p:cNvPr id="67" name="Rectangle 66"/>
            <p:cNvSpPr/>
            <p:nvPr/>
          </p:nvSpPr>
          <p:spPr>
            <a:xfrm>
              <a:off x="298383" y="2454441"/>
              <a:ext cx="3080084" cy="8167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100" dirty="0" smtClean="0">
                  <a:solidFill>
                    <a:schemeClr val="tx1"/>
                  </a:solidFill>
                </a:rPr>
                <a:t>Patrons are permitted to have vendors associated with the party. This may include, but is not limited to, caterers, popcorn stands, on-site pizza chefs and any other vendor that may be selling product. </a:t>
              </a:r>
              <a:r>
                <a:rPr lang="en-US" sz="1100" b="1" dirty="0" smtClean="0">
                  <a:solidFill>
                    <a:schemeClr val="tx1"/>
                  </a:solidFill>
                </a:rPr>
                <a:t>Permits are required for all such cases.</a:t>
              </a:r>
              <a:r>
                <a:rPr lang="en-US" sz="1100" dirty="0" smtClean="0">
                  <a:solidFill>
                    <a:schemeClr val="tx1"/>
                  </a:solidFill>
                </a:rPr>
                <a:t> Please refer them to the correct staff.</a:t>
              </a:r>
              <a:endParaRPr lang="en-US" sz="1100" b="1" dirty="0">
                <a:solidFill>
                  <a:schemeClr val="tx1"/>
                </a:solidFill>
              </a:endParaRPr>
            </a:p>
          </p:txBody>
        </p:sp>
      </p:grpSp>
      <p:grpSp>
        <p:nvGrpSpPr>
          <p:cNvPr id="68" name="Group 67"/>
          <p:cNvGrpSpPr/>
          <p:nvPr/>
        </p:nvGrpSpPr>
        <p:grpSpPr>
          <a:xfrm>
            <a:off x="4781349" y="4522802"/>
            <a:ext cx="3804384" cy="1058164"/>
            <a:chOff x="298383" y="2088682"/>
            <a:chExt cx="3080084" cy="1058164"/>
          </a:xfrm>
        </p:grpSpPr>
        <p:sp>
          <p:nvSpPr>
            <p:cNvPr id="69" name="Rectangle 68"/>
            <p:cNvSpPr/>
            <p:nvPr/>
          </p:nvSpPr>
          <p:spPr>
            <a:xfrm>
              <a:off x="298383" y="2088682"/>
              <a:ext cx="3080084" cy="365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rgbClr val="0070C0"/>
                  </a:solidFill>
                </a:rPr>
                <a:t>First-Come, First-Served</a:t>
              </a:r>
              <a:endParaRPr lang="en-US" dirty="0">
                <a:solidFill>
                  <a:srgbClr val="0070C0"/>
                </a:solidFill>
              </a:endParaRPr>
            </a:p>
          </p:txBody>
        </p:sp>
        <p:sp>
          <p:nvSpPr>
            <p:cNvPr id="70" name="Rectangle 69"/>
            <p:cNvSpPr/>
            <p:nvPr/>
          </p:nvSpPr>
          <p:spPr>
            <a:xfrm>
              <a:off x="298383" y="2454441"/>
              <a:ext cx="3080084" cy="6924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100" dirty="0" smtClean="0">
                  <a:solidFill>
                    <a:schemeClr val="tx1"/>
                  </a:solidFill>
                </a:rPr>
                <a:t>The areas do not hav</a:t>
              </a:r>
              <a:r>
                <a:rPr lang="en-US" sz="1100" dirty="0" smtClean="0">
                  <a:solidFill>
                    <a:schemeClr val="tx1"/>
                  </a:solidFill>
                </a:rPr>
                <a:t>e to be reserved for use. When they are not reserved, the tables and surrounding area are available to anyone whose event is less than 25 patrons.</a:t>
              </a:r>
              <a:endParaRPr lang="en-US" sz="1100" dirty="0">
                <a:solidFill>
                  <a:schemeClr val="tx1"/>
                </a:solidFill>
              </a:endParaRPr>
            </a:p>
          </p:txBody>
        </p:sp>
      </p:grpSp>
    </p:spTree>
    <p:extLst>
      <p:ext uri="{BB962C8B-B14F-4D97-AF65-F5344CB8AC3E}">
        <p14:creationId xmlns:p14="http://schemas.microsoft.com/office/powerpoint/2010/main" val="2411750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205990" y="6394483"/>
            <a:ext cx="6526530" cy="307777"/>
          </a:xfrm>
          <a:prstGeom prst="rect">
            <a:avLst/>
          </a:prstGeom>
          <a:noFill/>
        </p:spPr>
        <p:txBody>
          <a:bodyPr wrap="square" rtlCol="0">
            <a:spAutoFit/>
          </a:bodyPr>
          <a:lstStyle/>
          <a:p>
            <a:r>
              <a:rPr lang="en-US" sz="1400" dirty="0" smtClean="0">
                <a:solidFill>
                  <a:schemeClr val="bg1"/>
                </a:solidFill>
              </a:rPr>
              <a:t>Sub Instruction Here</a:t>
            </a:r>
            <a:endParaRPr lang="en-US" sz="1400" dirty="0">
              <a:solidFill>
                <a:schemeClr val="bg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6" y="5577774"/>
            <a:ext cx="9153625" cy="1318726"/>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26" y="-19250"/>
            <a:ext cx="9153625" cy="1244081"/>
          </a:xfrm>
          <a:prstGeom prst="rect">
            <a:avLst/>
          </a:prstGeom>
        </p:spPr>
      </p:pic>
      <p:sp>
        <p:nvSpPr>
          <p:cNvPr id="13" name="Rectangle 12"/>
          <p:cNvSpPr/>
          <p:nvPr/>
        </p:nvSpPr>
        <p:spPr>
          <a:xfrm>
            <a:off x="548638" y="1256259"/>
            <a:ext cx="8037095" cy="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548638" y="1658916"/>
            <a:ext cx="8037095" cy="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548638" y="1285134"/>
            <a:ext cx="8037095" cy="338554"/>
          </a:xfrm>
          <a:prstGeom prst="rect">
            <a:avLst/>
          </a:prstGeom>
          <a:noFill/>
        </p:spPr>
        <p:txBody>
          <a:bodyPr wrap="square" rtlCol="0">
            <a:spAutoFit/>
          </a:bodyPr>
          <a:lstStyle/>
          <a:p>
            <a:pPr algn="ctr"/>
            <a:r>
              <a:rPr lang="en-US" sz="1600" b="1" i="1" dirty="0" smtClean="0"/>
              <a:t>Please Note </a:t>
            </a:r>
            <a:r>
              <a:rPr lang="en-US" sz="1600" b="1" i="1" dirty="0" smtClean="0"/>
              <a:t>“Person in Charge” Positions</a:t>
            </a:r>
            <a:endParaRPr lang="en-US" sz="1600" b="1" i="1" dirty="0"/>
          </a:p>
        </p:txBody>
      </p:sp>
      <p:grpSp>
        <p:nvGrpSpPr>
          <p:cNvPr id="9" name="Group 8"/>
          <p:cNvGrpSpPr/>
          <p:nvPr/>
        </p:nvGrpSpPr>
        <p:grpSpPr>
          <a:xfrm>
            <a:off x="548638" y="1712957"/>
            <a:ext cx="3804386" cy="1944643"/>
            <a:chOff x="548638" y="1954257"/>
            <a:chExt cx="3804386" cy="1944643"/>
          </a:xfrm>
        </p:grpSpPr>
        <p:grpSp>
          <p:nvGrpSpPr>
            <p:cNvPr id="7" name="Group 6"/>
            <p:cNvGrpSpPr/>
            <p:nvPr/>
          </p:nvGrpSpPr>
          <p:grpSpPr>
            <a:xfrm>
              <a:off x="548638" y="1954257"/>
              <a:ext cx="3804386" cy="1944643"/>
              <a:chOff x="548638" y="2714324"/>
              <a:chExt cx="3804386" cy="1944643"/>
            </a:xfrm>
          </p:grpSpPr>
          <p:sp>
            <p:nvSpPr>
              <p:cNvPr id="6" name="Rectangle 5"/>
              <p:cNvSpPr/>
              <p:nvPr/>
            </p:nvSpPr>
            <p:spPr>
              <a:xfrm>
                <a:off x="548638" y="2714324"/>
                <a:ext cx="1657352" cy="385011"/>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Primary Contact</a:t>
                </a:r>
                <a:endParaRPr lang="en-US" sz="1400" dirty="0"/>
              </a:p>
            </p:txBody>
          </p:sp>
          <p:sp>
            <p:nvSpPr>
              <p:cNvPr id="26" name="Rectangle 25"/>
              <p:cNvSpPr/>
              <p:nvPr/>
            </p:nvSpPr>
            <p:spPr>
              <a:xfrm>
                <a:off x="2695672" y="2714405"/>
                <a:ext cx="1657352" cy="385011"/>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Secondary Contact</a:t>
                </a:r>
                <a:endParaRPr lang="en-US" sz="1400" dirty="0"/>
              </a:p>
            </p:txBody>
          </p:sp>
          <p:sp>
            <p:nvSpPr>
              <p:cNvPr id="27" name="Rectangle 26"/>
              <p:cNvSpPr/>
              <p:nvPr/>
            </p:nvSpPr>
            <p:spPr>
              <a:xfrm>
                <a:off x="548638" y="3099334"/>
                <a:ext cx="1657352" cy="38501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Jesse </a:t>
                </a:r>
                <a:r>
                  <a:rPr lang="en-US" sz="1200" b="1" dirty="0" err="1" smtClean="0">
                    <a:solidFill>
                      <a:schemeClr val="tx1"/>
                    </a:solidFill>
                  </a:rPr>
                  <a:t>Almada</a:t>
                </a:r>
                <a:endParaRPr lang="en-US" sz="1200" b="1" dirty="0" smtClean="0">
                  <a:solidFill>
                    <a:schemeClr val="tx1"/>
                  </a:solidFill>
                </a:endParaRPr>
              </a:p>
              <a:p>
                <a:pPr algn="ctr"/>
                <a:r>
                  <a:rPr lang="en-US" sz="1200" dirty="0" smtClean="0">
                    <a:solidFill>
                      <a:schemeClr val="tx1"/>
                    </a:solidFill>
                  </a:rPr>
                  <a:t>(760) 602 - 7513</a:t>
                </a:r>
                <a:endParaRPr lang="en-US" sz="1200" dirty="0">
                  <a:solidFill>
                    <a:schemeClr val="tx1"/>
                  </a:solidFill>
                </a:endParaRPr>
              </a:p>
            </p:txBody>
          </p:sp>
          <p:sp>
            <p:nvSpPr>
              <p:cNvPr id="28" name="Rectangle 27"/>
              <p:cNvSpPr/>
              <p:nvPr/>
            </p:nvSpPr>
            <p:spPr>
              <a:xfrm>
                <a:off x="2695672" y="3099415"/>
                <a:ext cx="1657352" cy="38501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Mark Olsen</a:t>
                </a:r>
              </a:p>
              <a:p>
                <a:pPr algn="ctr"/>
                <a:r>
                  <a:rPr lang="en-US" sz="1200" dirty="0" smtClean="0">
                    <a:solidFill>
                      <a:schemeClr val="tx1"/>
                    </a:solidFill>
                  </a:rPr>
                  <a:t>(760) 602 - 4682</a:t>
                </a:r>
                <a:endParaRPr lang="en-US" sz="1200" dirty="0">
                  <a:solidFill>
                    <a:schemeClr val="tx1"/>
                  </a:solidFill>
                </a:endParaRPr>
              </a:p>
            </p:txBody>
          </p:sp>
          <p:sp>
            <p:nvSpPr>
              <p:cNvPr id="35" name="Rectangle 34"/>
              <p:cNvSpPr/>
              <p:nvPr/>
            </p:nvSpPr>
            <p:spPr>
              <a:xfrm>
                <a:off x="548638" y="3577035"/>
                <a:ext cx="3804386" cy="385011"/>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Reservation Sites</a:t>
                </a:r>
                <a:endParaRPr lang="en-US" sz="1400" dirty="0"/>
              </a:p>
            </p:txBody>
          </p:sp>
          <p:sp>
            <p:nvSpPr>
              <p:cNvPr id="36" name="Rectangle 35"/>
              <p:cNvSpPr/>
              <p:nvPr/>
            </p:nvSpPr>
            <p:spPr>
              <a:xfrm>
                <a:off x="548638" y="3962044"/>
                <a:ext cx="3804386" cy="69692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numCol="3" rtlCol="0" anchor="ctr"/>
              <a:lstStyle/>
              <a:p>
                <a:pPr algn="ctr"/>
                <a:r>
                  <a:rPr lang="en-US" sz="1200" b="1" dirty="0" smtClean="0">
                    <a:solidFill>
                      <a:schemeClr val="tx1"/>
                    </a:solidFill>
                  </a:rPr>
                  <a:t>Cannon</a:t>
                </a:r>
              </a:p>
              <a:p>
                <a:pPr algn="ctr"/>
                <a:r>
                  <a:rPr lang="en-US" sz="1200" b="1" dirty="0" smtClean="0">
                    <a:solidFill>
                      <a:schemeClr val="tx1"/>
                    </a:solidFill>
                  </a:rPr>
                  <a:t>Heritage Hall</a:t>
                </a:r>
              </a:p>
              <a:p>
                <a:pPr algn="ctr"/>
                <a:r>
                  <a:rPr lang="en-US" sz="1200" b="1" dirty="0" err="1" smtClean="0">
                    <a:solidFill>
                      <a:schemeClr val="tx1"/>
                    </a:solidFill>
                  </a:rPr>
                  <a:t>Hosp</a:t>
                </a:r>
                <a:r>
                  <a:rPr lang="en-US" sz="1200" b="1" dirty="0" smtClean="0">
                    <a:solidFill>
                      <a:schemeClr val="tx1"/>
                    </a:solidFill>
                  </a:rPr>
                  <a:t> Grove</a:t>
                </a:r>
              </a:p>
              <a:p>
                <a:pPr algn="ctr"/>
                <a:r>
                  <a:rPr lang="en-US" sz="1200" b="1" dirty="0" smtClean="0">
                    <a:solidFill>
                      <a:schemeClr val="tx1"/>
                    </a:solidFill>
                  </a:rPr>
                  <a:t>Chase Field</a:t>
                </a:r>
              </a:p>
              <a:p>
                <a:pPr algn="ctr"/>
                <a:r>
                  <a:rPr lang="en-US" sz="1200" b="1" dirty="0" smtClean="0">
                    <a:solidFill>
                      <a:schemeClr val="tx1"/>
                    </a:solidFill>
                  </a:rPr>
                  <a:t>Magee Park</a:t>
                </a:r>
              </a:p>
              <a:p>
                <a:pPr algn="ctr"/>
                <a:r>
                  <a:rPr lang="en-US" sz="1200" b="1" dirty="0" smtClean="0">
                    <a:solidFill>
                      <a:schemeClr val="tx1"/>
                    </a:solidFill>
                  </a:rPr>
                  <a:t>Harding</a:t>
                </a:r>
              </a:p>
              <a:p>
                <a:pPr algn="ctr"/>
                <a:r>
                  <a:rPr lang="en-US" sz="1200" b="1" dirty="0" smtClean="0">
                    <a:solidFill>
                      <a:schemeClr val="tx1"/>
                    </a:solidFill>
                  </a:rPr>
                  <a:t>Pine Ave. Park</a:t>
                </a:r>
              </a:p>
              <a:p>
                <a:pPr algn="ctr"/>
                <a:r>
                  <a:rPr lang="en-US" sz="1200" b="1" dirty="0" smtClean="0">
                    <a:solidFill>
                      <a:schemeClr val="tx1"/>
                    </a:solidFill>
                  </a:rPr>
                  <a:t>Paxton Brown</a:t>
                </a:r>
                <a:endParaRPr lang="en-US" sz="1200" b="1" dirty="0">
                  <a:solidFill>
                    <a:schemeClr val="tx1"/>
                  </a:solidFill>
                </a:endParaRPr>
              </a:p>
            </p:txBody>
          </p:sp>
        </p:grpSp>
        <p:sp>
          <p:nvSpPr>
            <p:cNvPr id="8" name="Oval 7"/>
            <p:cNvSpPr/>
            <p:nvPr/>
          </p:nvSpPr>
          <p:spPr>
            <a:xfrm>
              <a:off x="2222231" y="2079796"/>
              <a:ext cx="457200" cy="4572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7" name="Group 36"/>
          <p:cNvGrpSpPr/>
          <p:nvPr/>
        </p:nvGrpSpPr>
        <p:grpSpPr>
          <a:xfrm>
            <a:off x="4842705" y="1713038"/>
            <a:ext cx="3743028" cy="1944643"/>
            <a:chOff x="548638" y="1954257"/>
            <a:chExt cx="3804386" cy="1944643"/>
          </a:xfrm>
        </p:grpSpPr>
        <p:grpSp>
          <p:nvGrpSpPr>
            <p:cNvPr id="38" name="Group 37"/>
            <p:cNvGrpSpPr/>
            <p:nvPr/>
          </p:nvGrpSpPr>
          <p:grpSpPr>
            <a:xfrm>
              <a:off x="548638" y="1954257"/>
              <a:ext cx="3804386" cy="1944643"/>
              <a:chOff x="548638" y="2714324"/>
              <a:chExt cx="3804386" cy="1944643"/>
            </a:xfrm>
          </p:grpSpPr>
          <p:sp>
            <p:nvSpPr>
              <p:cNvPr id="40" name="Rectangle 39"/>
              <p:cNvSpPr/>
              <p:nvPr/>
            </p:nvSpPr>
            <p:spPr>
              <a:xfrm>
                <a:off x="548638" y="2714324"/>
                <a:ext cx="1657352" cy="385011"/>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Primary Contact</a:t>
                </a:r>
                <a:endParaRPr lang="en-US" sz="1400" dirty="0"/>
              </a:p>
            </p:txBody>
          </p:sp>
          <p:sp>
            <p:nvSpPr>
              <p:cNvPr id="41" name="Rectangle 40"/>
              <p:cNvSpPr/>
              <p:nvPr/>
            </p:nvSpPr>
            <p:spPr>
              <a:xfrm>
                <a:off x="2695672" y="2714405"/>
                <a:ext cx="1657352" cy="385011"/>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Secondary Contact</a:t>
                </a:r>
                <a:endParaRPr lang="en-US" sz="1400" dirty="0"/>
              </a:p>
            </p:txBody>
          </p:sp>
          <p:sp>
            <p:nvSpPr>
              <p:cNvPr id="42" name="Rectangle 41"/>
              <p:cNvSpPr/>
              <p:nvPr/>
            </p:nvSpPr>
            <p:spPr>
              <a:xfrm>
                <a:off x="548638" y="3099334"/>
                <a:ext cx="1657352" cy="38501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Brian O’Grady</a:t>
                </a:r>
              </a:p>
              <a:p>
                <a:pPr algn="ctr"/>
                <a:r>
                  <a:rPr lang="en-US" sz="1200" dirty="0" smtClean="0">
                    <a:solidFill>
                      <a:schemeClr val="tx1"/>
                    </a:solidFill>
                  </a:rPr>
                  <a:t>(760) 602 - 4684</a:t>
                </a:r>
                <a:endParaRPr lang="en-US" sz="1200" dirty="0">
                  <a:solidFill>
                    <a:schemeClr val="tx1"/>
                  </a:solidFill>
                </a:endParaRPr>
              </a:p>
            </p:txBody>
          </p:sp>
          <p:sp>
            <p:nvSpPr>
              <p:cNvPr id="43" name="Rectangle 42"/>
              <p:cNvSpPr/>
              <p:nvPr/>
            </p:nvSpPr>
            <p:spPr>
              <a:xfrm>
                <a:off x="2695672" y="3099415"/>
                <a:ext cx="1657352" cy="38501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Kevin Granse</a:t>
                </a:r>
              </a:p>
              <a:p>
                <a:pPr algn="ctr"/>
                <a:r>
                  <a:rPr lang="en-US" sz="1200" dirty="0" smtClean="0">
                    <a:solidFill>
                      <a:schemeClr val="tx1"/>
                    </a:solidFill>
                  </a:rPr>
                  <a:t>(760) 602 - 4691</a:t>
                </a:r>
                <a:endParaRPr lang="en-US" sz="1200" dirty="0">
                  <a:solidFill>
                    <a:schemeClr val="tx1"/>
                  </a:solidFill>
                </a:endParaRPr>
              </a:p>
            </p:txBody>
          </p:sp>
          <p:sp>
            <p:nvSpPr>
              <p:cNvPr id="44" name="Rectangle 43"/>
              <p:cNvSpPr/>
              <p:nvPr/>
            </p:nvSpPr>
            <p:spPr>
              <a:xfrm>
                <a:off x="548638" y="3577035"/>
                <a:ext cx="3804386" cy="385011"/>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Reservation Sites</a:t>
                </a:r>
                <a:endParaRPr lang="en-US" sz="1400" dirty="0"/>
              </a:p>
            </p:txBody>
          </p:sp>
          <p:sp>
            <p:nvSpPr>
              <p:cNvPr id="45" name="Rectangle 44"/>
              <p:cNvSpPr/>
              <p:nvPr/>
            </p:nvSpPr>
            <p:spPr>
              <a:xfrm>
                <a:off x="548638" y="3962044"/>
                <a:ext cx="3804386" cy="69692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numCol="3" rtlCol="0" anchor="ctr"/>
              <a:lstStyle/>
              <a:p>
                <a:pPr algn="ctr"/>
                <a:r>
                  <a:rPr lang="en-US" sz="1200" b="1" dirty="0" err="1" smtClean="0">
                    <a:solidFill>
                      <a:schemeClr val="tx1"/>
                    </a:solidFill>
                  </a:rPr>
                  <a:t>Cadencia</a:t>
                </a:r>
                <a:endParaRPr lang="en-US" sz="1200" b="1" dirty="0" smtClean="0">
                  <a:solidFill>
                    <a:schemeClr val="tx1"/>
                  </a:solidFill>
                </a:endParaRPr>
              </a:p>
              <a:p>
                <a:pPr algn="ctr"/>
                <a:r>
                  <a:rPr lang="en-US" sz="1200" b="1" dirty="0" smtClean="0">
                    <a:solidFill>
                      <a:schemeClr val="tx1"/>
                    </a:solidFill>
                  </a:rPr>
                  <a:t>Safety Center</a:t>
                </a:r>
              </a:p>
              <a:p>
                <a:pPr algn="ctr"/>
                <a:r>
                  <a:rPr lang="en-US" sz="1200" b="1" dirty="0" smtClean="0">
                    <a:solidFill>
                      <a:schemeClr val="tx1"/>
                    </a:solidFill>
                  </a:rPr>
                  <a:t>Stagecoach</a:t>
                </a:r>
              </a:p>
              <a:p>
                <a:pPr algn="ctr"/>
                <a:r>
                  <a:rPr lang="en-US" sz="1200" b="1" dirty="0" smtClean="0">
                    <a:solidFill>
                      <a:schemeClr val="tx1"/>
                    </a:solidFill>
                  </a:rPr>
                  <a:t>Calavera Hills</a:t>
                </a:r>
              </a:p>
              <a:p>
                <a:pPr algn="ctr"/>
                <a:r>
                  <a:rPr lang="en-US" sz="1200" b="1" dirty="0" smtClean="0">
                    <a:solidFill>
                      <a:schemeClr val="tx1"/>
                    </a:solidFill>
                  </a:rPr>
                  <a:t>Hidden Canyon</a:t>
                </a:r>
              </a:p>
              <a:p>
                <a:pPr algn="ctr"/>
                <a:r>
                  <a:rPr lang="en-US" sz="1200" b="1" dirty="0" smtClean="0">
                    <a:solidFill>
                      <a:schemeClr val="tx1"/>
                    </a:solidFill>
                  </a:rPr>
                  <a:t>Laguna Riviera</a:t>
                </a:r>
              </a:p>
              <a:p>
                <a:pPr algn="ctr"/>
                <a:r>
                  <a:rPr lang="en-US" sz="1200" b="1" dirty="0" smtClean="0">
                    <a:solidFill>
                      <a:schemeClr val="tx1"/>
                    </a:solidFill>
                  </a:rPr>
                  <a:t>La Costa Canyon</a:t>
                </a:r>
              </a:p>
              <a:p>
                <a:pPr algn="ctr"/>
                <a:r>
                  <a:rPr lang="en-US" sz="1200" b="1" dirty="0" smtClean="0">
                    <a:solidFill>
                      <a:schemeClr val="tx1"/>
                    </a:solidFill>
                  </a:rPr>
                  <a:t>Zone 5</a:t>
                </a:r>
                <a:endParaRPr lang="en-US" sz="1200" b="1" dirty="0">
                  <a:solidFill>
                    <a:schemeClr val="tx1"/>
                  </a:solidFill>
                </a:endParaRPr>
              </a:p>
            </p:txBody>
          </p:sp>
        </p:grpSp>
        <p:sp>
          <p:nvSpPr>
            <p:cNvPr id="39" name="Oval 38"/>
            <p:cNvSpPr/>
            <p:nvPr/>
          </p:nvSpPr>
          <p:spPr>
            <a:xfrm>
              <a:off x="2222231" y="2079796"/>
              <a:ext cx="457200" cy="4572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6" name="Group 45"/>
          <p:cNvGrpSpPr/>
          <p:nvPr/>
        </p:nvGrpSpPr>
        <p:grpSpPr>
          <a:xfrm>
            <a:off x="548639" y="3867981"/>
            <a:ext cx="8037094" cy="1657074"/>
            <a:chOff x="-1598395" y="1945843"/>
            <a:chExt cx="8037094" cy="1657074"/>
          </a:xfrm>
        </p:grpSpPr>
        <p:grpSp>
          <p:nvGrpSpPr>
            <p:cNvPr id="47" name="Group 46"/>
            <p:cNvGrpSpPr/>
            <p:nvPr/>
          </p:nvGrpSpPr>
          <p:grpSpPr>
            <a:xfrm>
              <a:off x="-1598395" y="1945843"/>
              <a:ext cx="8037094" cy="1657074"/>
              <a:chOff x="-1598395" y="2705910"/>
              <a:chExt cx="8037094" cy="1657074"/>
            </a:xfrm>
          </p:grpSpPr>
          <p:sp>
            <p:nvSpPr>
              <p:cNvPr id="49" name="Rectangle 48"/>
              <p:cNvSpPr/>
              <p:nvPr/>
            </p:nvSpPr>
            <p:spPr>
              <a:xfrm>
                <a:off x="-1598395" y="2705910"/>
                <a:ext cx="3804385" cy="393425"/>
              </a:xfrm>
              <a:prstGeom prst="rect">
                <a:avLst/>
              </a:prstGeom>
              <a:solidFill>
                <a:srgbClr val="49702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Primary Contact</a:t>
                </a:r>
                <a:endParaRPr lang="en-US" sz="1400" dirty="0"/>
              </a:p>
            </p:txBody>
          </p:sp>
          <p:sp>
            <p:nvSpPr>
              <p:cNvPr id="50" name="Rectangle 49"/>
              <p:cNvSpPr/>
              <p:nvPr/>
            </p:nvSpPr>
            <p:spPr>
              <a:xfrm>
                <a:off x="2695671" y="2714406"/>
                <a:ext cx="3743027" cy="385010"/>
              </a:xfrm>
              <a:prstGeom prst="rect">
                <a:avLst/>
              </a:prstGeom>
              <a:solidFill>
                <a:srgbClr val="49702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Secondary Contact</a:t>
                </a:r>
                <a:endParaRPr lang="en-US" sz="1400" dirty="0"/>
              </a:p>
            </p:txBody>
          </p:sp>
          <p:sp>
            <p:nvSpPr>
              <p:cNvPr id="51" name="Rectangle 50"/>
              <p:cNvSpPr/>
              <p:nvPr/>
            </p:nvSpPr>
            <p:spPr>
              <a:xfrm>
                <a:off x="-1598395" y="3090920"/>
                <a:ext cx="3804385" cy="39342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Eric Biggin</a:t>
                </a:r>
              </a:p>
              <a:p>
                <a:pPr algn="ctr"/>
                <a:r>
                  <a:rPr lang="en-US" sz="1200" dirty="0" smtClean="0">
                    <a:solidFill>
                      <a:schemeClr val="tx1"/>
                    </a:solidFill>
                  </a:rPr>
                  <a:t>(760) 268 - 4784</a:t>
                </a:r>
                <a:endParaRPr lang="en-US" sz="1200" dirty="0">
                  <a:solidFill>
                    <a:schemeClr val="tx1"/>
                  </a:solidFill>
                </a:endParaRPr>
              </a:p>
            </p:txBody>
          </p:sp>
          <p:sp>
            <p:nvSpPr>
              <p:cNvPr id="52" name="Rectangle 51"/>
              <p:cNvSpPr/>
              <p:nvPr/>
            </p:nvSpPr>
            <p:spPr>
              <a:xfrm>
                <a:off x="2695671" y="3099416"/>
                <a:ext cx="3743027" cy="38501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Kevin Granse</a:t>
                </a:r>
              </a:p>
              <a:p>
                <a:pPr algn="ctr"/>
                <a:r>
                  <a:rPr lang="en-US" sz="1200" dirty="0">
                    <a:solidFill>
                      <a:schemeClr val="tx1"/>
                    </a:solidFill>
                  </a:rPr>
                  <a:t>(760) 602 - 4691</a:t>
                </a:r>
                <a:endParaRPr lang="en-US" sz="1200" dirty="0">
                  <a:solidFill>
                    <a:schemeClr val="tx1"/>
                  </a:solidFill>
                </a:endParaRPr>
              </a:p>
            </p:txBody>
          </p:sp>
          <p:sp>
            <p:nvSpPr>
              <p:cNvPr id="53" name="Rectangle 52"/>
              <p:cNvSpPr/>
              <p:nvPr/>
            </p:nvSpPr>
            <p:spPr>
              <a:xfrm>
                <a:off x="-1598395" y="3568621"/>
                <a:ext cx="8037094" cy="445783"/>
              </a:xfrm>
              <a:prstGeom prst="rect">
                <a:avLst/>
              </a:prstGeom>
              <a:solidFill>
                <a:srgbClr val="49702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Reservation Sites</a:t>
                </a:r>
                <a:endParaRPr lang="en-US" sz="1400" dirty="0"/>
              </a:p>
            </p:txBody>
          </p:sp>
          <p:sp>
            <p:nvSpPr>
              <p:cNvPr id="54" name="Rectangle 53"/>
              <p:cNvSpPr/>
              <p:nvPr/>
            </p:nvSpPr>
            <p:spPr>
              <a:xfrm>
                <a:off x="-1598395" y="3954331"/>
                <a:ext cx="8037094" cy="4086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numCol="3" rtlCol="0" anchor="ctr"/>
              <a:lstStyle/>
              <a:p>
                <a:pPr algn="ctr"/>
                <a:r>
                  <a:rPr lang="en-US" sz="1200" b="1" dirty="0" err="1" smtClean="0">
                    <a:solidFill>
                      <a:schemeClr val="tx1"/>
                    </a:solidFill>
                  </a:rPr>
                  <a:t>Aviara</a:t>
                </a:r>
                <a:endParaRPr lang="en-US" sz="1200" b="1" dirty="0" smtClean="0">
                  <a:solidFill>
                    <a:schemeClr val="tx1"/>
                  </a:solidFill>
                </a:endParaRPr>
              </a:p>
              <a:p>
                <a:pPr algn="ctr"/>
                <a:r>
                  <a:rPr lang="en-US" sz="1200" b="1" dirty="0" smtClean="0">
                    <a:solidFill>
                      <a:schemeClr val="tx1"/>
                    </a:solidFill>
                  </a:rPr>
                  <a:t>Alga Norte</a:t>
                </a:r>
              </a:p>
              <a:p>
                <a:pPr algn="ctr"/>
                <a:r>
                  <a:rPr lang="en-US" sz="1200" b="1" dirty="0" smtClean="0">
                    <a:solidFill>
                      <a:schemeClr val="tx1"/>
                    </a:solidFill>
                  </a:rPr>
                  <a:t>Poinsettia</a:t>
                </a:r>
                <a:endParaRPr lang="en-US" sz="1200" b="1" dirty="0">
                  <a:solidFill>
                    <a:schemeClr val="tx1"/>
                  </a:solidFill>
                </a:endParaRPr>
              </a:p>
            </p:txBody>
          </p:sp>
        </p:grpSp>
        <p:sp>
          <p:nvSpPr>
            <p:cNvPr id="48" name="Oval 47"/>
            <p:cNvSpPr/>
            <p:nvPr/>
          </p:nvSpPr>
          <p:spPr>
            <a:xfrm>
              <a:off x="2222231" y="2079796"/>
              <a:ext cx="457200" cy="457200"/>
            </a:xfrm>
            <a:prstGeom prst="ellipse">
              <a:avLst/>
            </a:prstGeom>
            <a:solidFill>
              <a:srgbClr val="49702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5" name="Rounded Rectangle 54">
            <a:hlinkClick r:id="rId4" action="ppaction://hlinksldjump"/>
          </p:cNvPr>
          <p:cNvSpPr/>
          <p:nvPr/>
        </p:nvSpPr>
        <p:spPr>
          <a:xfrm>
            <a:off x="3950208" y="5989320"/>
            <a:ext cx="1230482" cy="457999"/>
          </a:xfrm>
          <a:prstGeom prst="roundRect">
            <a:avLst/>
          </a:prstGeom>
          <a:solidFill>
            <a:srgbClr val="195896"/>
          </a:solidFill>
          <a:ln w="28575">
            <a:solidFill>
              <a:srgbClr val="FFE374"/>
            </a:solidFill>
          </a:ln>
          <a:effectLst>
            <a:outerShdw blurRad="50800" dist="25400" dir="5400000" algn="ctr" rotWithShape="0">
              <a:schemeClr val="tx2">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t>Finish</a:t>
            </a:r>
            <a:endParaRPr lang="en-US" dirty="0"/>
          </a:p>
        </p:txBody>
      </p:sp>
    </p:spTree>
    <p:extLst>
      <p:ext uri="{BB962C8B-B14F-4D97-AF65-F5344CB8AC3E}">
        <p14:creationId xmlns:p14="http://schemas.microsoft.com/office/powerpoint/2010/main" val="175999853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ample_Trainer_ActiveBWC" id="{664C83CD-1CE3-E34C-A10A-6045C7B08523}" vid="{C9B15EA7-6CC4-D543-A036-103CBB9B4C9E}"/>
    </a:ext>
  </a:extLst>
</a:theme>
</file>

<file path=docProps/app.xml><?xml version="1.0" encoding="utf-8"?>
<Properties xmlns="http://schemas.openxmlformats.org/officeDocument/2006/extended-properties" xmlns:vt="http://schemas.openxmlformats.org/officeDocument/2006/docPropsVTypes">
  <Template>Sample_Trainer_ActiveBWC_Customers</Template>
  <TotalTime>44</TotalTime>
  <Words>462</Words>
  <Application>Microsoft Office PowerPoint</Application>
  <PresentationFormat>On-screen Show (4:3)</PresentationFormat>
  <Paragraphs>72</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vector>
  </TitlesOfParts>
  <Company>City of Carlsbad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Justin Goulet</dc:creator>
  <cp:lastModifiedBy>Justin Goulet</cp:lastModifiedBy>
  <cp:revision>9</cp:revision>
  <dcterms:created xsi:type="dcterms:W3CDTF">2016-11-16T22:58:55Z</dcterms:created>
  <dcterms:modified xsi:type="dcterms:W3CDTF">2016-11-16T23:42:56Z</dcterms:modified>
</cp:coreProperties>
</file>