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0" r:id="rId3"/>
    <p:sldId id="261" r:id="rId4"/>
    <p:sldId id="26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6"/>
    <a:srgbClr val="49702E"/>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21"/>
    <p:restoredTop sz="94629"/>
  </p:normalViewPr>
  <p:slideViewPr>
    <p:cSldViewPr snapToGrid="0" snapToObjects="1">
      <p:cViewPr>
        <p:scale>
          <a:sx n="107" d="100"/>
          <a:sy n="107" d="100"/>
        </p:scale>
        <p:origin x="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86011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8251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696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31338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2C7DE-940F-F84D-87FC-CB6C77FFB87A}" type="datetimeFigureOut">
              <a:rPr lang="en-US" smtClean="0"/>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03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2C7DE-940F-F84D-87FC-CB6C77FFB87A}"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058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2C7DE-940F-F84D-87FC-CB6C77FFB87A}" type="datetimeFigureOut">
              <a:rPr lang="en-US" smtClean="0"/>
              <a:t>12/21/16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2788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2C7DE-940F-F84D-87FC-CB6C77FFB87A}" type="datetimeFigureOut">
              <a:rPr lang="en-US" smtClean="0"/>
              <a:t>12/21/16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6055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2C7DE-940F-F84D-87FC-CB6C77FFB87A}" type="datetimeFigureOut">
              <a:rPr lang="en-US" smtClean="0"/>
              <a:t>12/21/16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151889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93874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2C7DE-940F-F84D-87FC-CB6C77FFB87A}" type="datetimeFigureOut">
              <a:rPr lang="en-US" smtClean="0"/>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EEFD-EB3F-0045-A152-67C065F6004F}" type="slidenum">
              <a:rPr lang="en-US" smtClean="0"/>
              <a:t>‹#›</a:t>
            </a:fld>
            <a:endParaRPr lang="en-US"/>
          </a:p>
        </p:txBody>
      </p:sp>
    </p:spTree>
    <p:extLst>
      <p:ext uri="{BB962C8B-B14F-4D97-AF65-F5344CB8AC3E}">
        <p14:creationId xmlns:p14="http://schemas.microsoft.com/office/powerpoint/2010/main" val="20133179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2C7DE-940F-F84D-87FC-CB6C77FFB87A}" type="datetimeFigureOut">
              <a:rPr lang="en-US" smtClean="0"/>
              <a:t>12/21/16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EEFD-EB3F-0045-A152-67C065F6004F}" type="slidenum">
              <a:rPr lang="en-US" smtClean="0"/>
              <a:t>‹#›</a:t>
            </a:fld>
            <a:endParaRPr lang="en-US"/>
          </a:p>
        </p:txBody>
      </p:sp>
    </p:spTree>
    <p:extLst>
      <p:ext uri="{BB962C8B-B14F-4D97-AF65-F5344CB8AC3E}">
        <p14:creationId xmlns:p14="http://schemas.microsoft.com/office/powerpoint/2010/main" val="111448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 y="-17793"/>
            <a:ext cx="9144000" cy="1237129"/>
          </a:xfrm>
          <a:prstGeom prst="rect">
            <a:avLst/>
          </a:prstGeom>
        </p:spPr>
      </p:pic>
      <p:sp>
        <p:nvSpPr>
          <p:cNvPr id="3" name="Oval 2"/>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Customers</a:t>
            </a:r>
            <a:endParaRPr lang="en-US" sz="2800" b="1" dirty="0"/>
          </a:p>
        </p:txBody>
      </p:sp>
      <p:sp>
        <p:nvSpPr>
          <p:cNvPr id="7" name="TextBox 6"/>
          <p:cNvSpPr txBox="1"/>
          <p:nvPr/>
        </p:nvSpPr>
        <p:spPr>
          <a:xfrm>
            <a:off x="370398" y="4099217"/>
            <a:ext cx="8362122" cy="1538883"/>
          </a:xfrm>
          <a:prstGeom prst="rect">
            <a:avLst/>
          </a:prstGeom>
          <a:noFill/>
        </p:spPr>
        <p:txBody>
          <a:bodyPr wrap="square" rtlCol="0">
            <a:spAutoFit/>
          </a:bodyPr>
          <a:lstStyle/>
          <a:p>
            <a:pPr algn="ctr"/>
            <a:r>
              <a:rPr lang="en-US" sz="1400" dirty="0" smtClean="0"/>
              <a:t>Customers are at the heart of our organization. </a:t>
            </a:r>
          </a:p>
          <a:p>
            <a:pPr algn="ctr"/>
            <a:r>
              <a:rPr lang="en-US" sz="1400" dirty="0" smtClean="0"/>
              <a:t>They offer us their business as well as a reason for us to enjoy our work.</a:t>
            </a:r>
          </a:p>
          <a:p>
            <a:pPr algn="ctr"/>
            <a:endParaRPr lang="en-US" sz="800" dirty="0"/>
          </a:p>
          <a:p>
            <a:pPr algn="ctr"/>
            <a:r>
              <a:rPr lang="en-US" sz="1400" dirty="0" smtClean="0"/>
              <a:t>Customers have large amounts of data stored in our system. They have family schedules, family details, birthdays, addresses, phone numbers, and payment history. Their data privacy is an important aspect in our organization and information should be locked down whenever possible. All workstations should be locked when they are not occupied so that data theft can be reduced.</a:t>
            </a:r>
            <a:endParaRPr lang="en-US" sz="1400" dirty="0"/>
          </a:p>
        </p:txBody>
      </p:sp>
    </p:spTree>
    <p:extLst>
      <p:ext uri="{BB962C8B-B14F-4D97-AF65-F5344CB8AC3E}">
        <p14:creationId xmlns:p14="http://schemas.microsoft.com/office/powerpoint/2010/main" val="175999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10" name="Oval 9"/>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Enrollment</a:t>
            </a:r>
          </a:p>
          <a:p>
            <a:pPr algn="ctr"/>
            <a:r>
              <a:rPr lang="en-US" sz="2800" b="1" dirty="0" smtClean="0"/>
              <a:t>Procedure</a:t>
            </a:r>
            <a:endParaRPr lang="en-US" sz="2800" b="1" dirty="0"/>
          </a:p>
        </p:txBody>
      </p:sp>
      <p:sp>
        <p:nvSpPr>
          <p:cNvPr id="11" name="TextBox 10"/>
          <p:cNvSpPr txBox="1"/>
          <p:nvPr/>
        </p:nvSpPr>
        <p:spPr>
          <a:xfrm>
            <a:off x="370398" y="4099217"/>
            <a:ext cx="8362122" cy="1331134"/>
          </a:xfrm>
          <a:prstGeom prst="rect">
            <a:avLst/>
          </a:prstGeom>
          <a:noFill/>
        </p:spPr>
        <p:txBody>
          <a:bodyPr wrap="square" rtlCol="0">
            <a:spAutoFit/>
          </a:bodyPr>
          <a:lstStyle/>
          <a:p>
            <a:pPr algn="ctr"/>
            <a:r>
              <a:rPr lang="en-US" sz="1400" dirty="0" smtClean="0"/>
              <a:t>The City of Carlsbad offers many classes and programs. </a:t>
            </a:r>
          </a:p>
          <a:p>
            <a:pPr algn="ctr"/>
            <a:r>
              <a:rPr lang="en-US" sz="1400" dirty="0" smtClean="0"/>
              <a:t>From Art classes to Volleyball leagues, our clients have many reasons to participate.</a:t>
            </a:r>
          </a:p>
          <a:p>
            <a:pPr algn="ctr"/>
            <a:endParaRPr lang="en-US" sz="800" dirty="0"/>
          </a:p>
          <a:p>
            <a:pPr algn="ctr"/>
            <a:r>
              <a:rPr lang="en-US" sz="1400" dirty="0" smtClean="0"/>
              <a:t>White there may be more approaches to an enrollment, the following is one method that is preferred. This next lesson will teach you how to search for a class, how to enroll in the class and how to complete the transaction. </a:t>
            </a:r>
          </a:p>
          <a:p>
            <a:pPr algn="ctr"/>
            <a:r>
              <a:rPr lang="en-US" sz="1400" dirty="0" smtClean="0"/>
              <a:t>Be careful to notice any existing credits on their account.</a:t>
            </a:r>
            <a:endParaRPr lang="en-US" sz="1400" dirty="0"/>
          </a:p>
        </p:txBody>
      </p:sp>
    </p:spTree>
    <p:extLst>
      <p:ext uri="{BB962C8B-B14F-4D97-AF65-F5344CB8AC3E}">
        <p14:creationId xmlns:p14="http://schemas.microsoft.com/office/powerpoint/2010/main" val="98699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smtClean="0"/>
              <a:t>Facility</a:t>
            </a:r>
          </a:p>
          <a:p>
            <a:pPr algn="ctr"/>
            <a:r>
              <a:rPr lang="en-US" sz="2400" b="1" dirty="0" smtClean="0"/>
              <a:t>Reservations</a:t>
            </a:r>
            <a:endParaRPr lang="en-US" sz="2400" b="1" dirty="0"/>
          </a:p>
        </p:txBody>
      </p:sp>
      <p:sp>
        <p:nvSpPr>
          <p:cNvPr id="8" name="TextBox 7"/>
          <p:cNvSpPr txBox="1"/>
          <p:nvPr/>
        </p:nvSpPr>
        <p:spPr>
          <a:xfrm>
            <a:off x="269450" y="3950306"/>
            <a:ext cx="8595472" cy="1862048"/>
          </a:xfrm>
          <a:prstGeom prst="rect">
            <a:avLst/>
          </a:prstGeom>
          <a:noFill/>
        </p:spPr>
        <p:txBody>
          <a:bodyPr wrap="square" rtlCol="0">
            <a:spAutoFit/>
          </a:bodyPr>
          <a:lstStyle/>
          <a:p>
            <a:pPr algn="ctr"/>
            <a:r>
              <a:rPr lang="en-US" sz="1400" dirty="0" smtClean="0"/>
              <a:t>The City of Carlsbad offers many rental areas throughout our parks.</a:t>
            </a:r>
          </a:p>
          <a:p>
            <a:pPr algn="ctr"/>
            <a:endParaRPr lang="en-US" sz="800" dirty="0"/>
          </a:p>
          <a:p>
            <a:pPr algn="ctr"/>
            <a:r>
              <a:rPr lang="en-US" sz="1400" dirty="0" smtClean="0"/>
              <a:t>Each area is unique with its advantages and disadvantages, depending on the clients’ needs. </a:t>
            </a:r>
          </a:p>
          <a:p>
            <a:pPr algn="ctr"/>
            <a:r>
              <a:rPr lang="en-US" sz="1400" dirty="0" smtClean="0"/>
              <a:t>These differences effect which fees are applicable to the client as well as what the client is allowed. </a:t>
            </a:r>
          </a:p>
          <a:p>
            <a:pPr algn="ctr"/>
            <a:r>
              <a:rPr lang="en-US" sz="1400" dirty="0" smtClean="0"/>
              <a:t>Please refer to the </a:t>
            </a:r>
            <a:r>
              <a:rPr lang="en-US" sz="1400" b="1" dirty="0" smtClean="0"/>
              <a:t>Rules and Regulations</a:t>
            </a:r>
            <a:r>
              <a:rPr lang="en-US" sz="1400" dirty="0" smtClean="0"/>
              <a:t> before taking any facility requests.</a:t>
            </a:r>
          </a:p>
          <a:p>
            <a:pPr algn="ctr"/>
            <a:endParaRPr lang="en-US" sz="800" dirty="0"/>
          </a:p>
          <a:p>
            <a:pPr algn="ctr"/>
            <a:r>
              <a:rPr lang="en-US" sz="1400" dirty="0" smtClean="0"/>
              <a:t>After understanding the </a:t>
            </a:r>
            <a:r>
              <a:rPr lang="en-US" sz="1400" b="1" dirty="0" smtClean="0"/>
              <a:t>Rules and Regulations</a:t>
            </a:r>
            <a:r>
              <a:rPr lang="en-US" sz="1400" dirty="0" smtClean="0"/>
              <a:t>, you may continue with first checking park availability, account creation and finally, the creation of the permit. As mentioned in the Enrollment Procedure, there may be multiple ways of doing this task.</a:t>
            </a:r>
            <a:endParaRPr lang="en-US" sz="1400" dirty="0"/>
          </a:p>
        </p:txBody>
      </p:sp>
    </p:spTree>
    <p:extLst>
      <p:ext uri="{BB962C8B-B14F-4D97-AF65-F5344CB8AC3E}">
        <p14:creationId xmlns:p14="http://schemas.microsoft.com/office/powerpoint/2010/main" val="161320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5990" y="6394483"/>
            <a:ext cx="6526530" cy="307777"/>
          </a:xfrm>
          <a:prstGeom prst="rect">
            <a:avLst/>
          </a:prstGeom>
          <a:noFill/>
        </p:spPr>
        <p:txBody>
          <a:bodyPr wrap="square" rtlCol="0">
            <a:spAutoFit/>
          </a:bodyPr>
          <a:lstStyle/>
          <a:p>
            <a:r>
              <a:rPr lang="en-US" sz="1400" dirty="0" smtClean="0">
                <a:solidFill>
                  <a:schemeClr val="bg1"/>
                </a:solidFill>
              </a:rPr>
              <a:t>Sub Instruction Here</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6" y="5577774"/>
            <a:ext cx="9153625" cy="131872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 y="-17793"/>
            <a:ext cx="9144000" cy="1237129"/>
          </a:xfrm>
          <a:prstGeom prst="rect">
            <a:avLst/>
          </a:prstGeom>
        </p:spPr>
      </p:pic>
      <p:sp>
        <p:nvSpPr>
          <p:cNvPr id="7" name="Oval 6"/>
          <p:cNvSpPr/>
          <p:nvPr/>
        </p:nvSpPr>
        <p:spPr>
          <a:xfrm>
            <a:off x="3294159" y="1327521"/>
            <a:ext cx="2514600" cy="2514600"/>
          </a:xfrm>
          <a:prstGeom prst="ellipse">
            <a:avLst/>
          </a:prstGeom>
          <a:solidFill>
            <a:srgbClr val="000046"/>
          </a:solidFill>
          <a:ln w="76200">
            <a:solidFill>
              <a:schemeClr val="bg1"/>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b="1" dirty="0" smtClean="0"/>
              <a:t>POS</a:t>
            </a:r>
            <a:endParaRPr lang="en-US" sz="2800" b="1" dirty="0"/>
          </a:p>
        </p:txBody>
      </p:sp>
      <p:sp>
        <p:nvSpPr>
          <p:cNvPr id="8" name="TextBox 7"/>
          <p:cNvSpPr txBox="1"/>
          <p:nvPr/>
        </p:nvSpPr>
        <p:spPr>
          <a:xfrm>
            <a:off x="187011" y="4125172"/>
            <a:ext cx="8760350" cy="1169551"/>
          </a:xfrm>
          <a:prstGeom prst="rect">
            <a:avLst/>
          </a:prstGeom>
          <a:noFill/>
        </p:spPr>
        <p:txBody>
          <a:bodyPr wrap="square" rtlCol="0">
            <a:spAutoFit/>
          </a:bodyPr>
          <a:lstStyle/>
          <a:p>
            <a:pPr algn="ctr"/>
            <a:r>
              <a:rPr lang="en-US" sz="1400" dirty="0" smtClean="0"/>
              <a:t>At many of our parks, we offer several services and products to enrich the experience of our clients.</a:t>
            </a:r>
          </a:p>
          <a:p>
            <a:pPr algn="ctr"/>
            <a:endParaRPr lang="en-US" sz="1400" dirty="0"/>
          </a:p>
          <a:p>
            <a:pPr algn="ctr"/>
            <a:r>
              <a:rPr lang="en-US" sz="1400" dirty="0" smtClean="0"/>
              <a:t>By selling special event tickets, merchandise, food and other items, we become a special part of their park experience. </a:t>
            </a:r>
          </a:p>
          <a:p>
            <a:pPr algn="ctr"/>
            <a:r>
              <a:rPr lang="en-US" sz="1400" dirty="0" smtClean="0"/>
              <a:t>Understanding the POS system may vary based on your location, but the functionality remains the same. </a:t>
            </a:r>
          </a:p>
          <a:p>
            <a:pPr algn="ctr"/>
            <a:r>
              <a:rPr lang="en-US" sz="1400" dirty="0" smtClean="0"/>
              <a:t>Note that you only are required to complete the tutorial for your specific location(s).</a:t>
            </a:r>
            <a:endParaRPr lang="en-US" sz="1400" dirty="0"/>
          </a:p>
        </p:txBody>
      </p:sp>
    </p:spTree>
    <p:extLst>
      <p:ext uri="{BB962C8B-B14F-4D97-AF65-F5344CB8AC3E}">
        <p14:creationId xmlns:p14="http://schemas.microsoft.com/office/powerpoint/2010/main" val="1798652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mple_Trainer_ActiveBWC_Customers" id="{A860BC7E-C09D-2C44-A353-EC64E1BEF3BD}" vid="{4BABD2AE-AF75-7D43-B25B-00C849862859}"/>
    </a:ext>
  </a:extLst>
</a:theme>
</file>

<file path=docProps/app.xml><?xml version="1.0" encoding="utf-8"?>
<Properties xmlns="http://schemas.openxmlformats.org/officeDocument/2006/extended-properties" xmlns:vt="http://schemas.openxmlformats.org/officeDocument/2006/docPropsVTypes">
  <Template>Sample_Trainer_ActiveBWC</Template>
  <TotalTime>49</TotalTime>
  <Words>373</Words>
  <Application>Microsoft Macintosh PowerPoint</Application>
  <PresentationFormat>On-screen Show (4:3)</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Goulet</dc:creator>
  <cp:lastModifiedBy>Justin Goulet</cp:lastModifiedBy>
  <cp:revision>5</cp:revision>
  <dcterms:created xsi:type="dcterms:W3CDTF">2016-12-21T17:13:41Z</dcterms:created>
  <dcterms:modified xsi:type="dcterms:W3CDTF">2016-12-21T18:03:10Z</dcterms:modified>
</cp:coreProperties>
</file>