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9"/>
  </p:normalViewPr>
  <p:slideViewPr>
    <p:cSldViewPr snapToGrid="0" snapToObjects="1">
      <p:cViewPr>
        <p:scale>
          <a:sx n="137" d="100"/>
          <a:sy n="137" d="100"/>
        </p:scale>
        <p:origin x="68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Float</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Verify if your location has a float. Find where it is stored, what the balance should remain and if there are enough small bills to make change for any amount less than the float’s value.</a:t>
              </a:r>
              <a:endParaRPr lang="en-US" sz="1200" dirty="0">
                <a:solidFill>
                  <a:schemeClr val="tx1"/>
                </a:solidFill>
              </a:endParaRPr>
            </a:p>
          </p:txBody>
        </p:sp>
      </p:grpSp>
      <p:grpSp>
        <p:nvGrpSpPr>
          <p:cNvPr id="23" name="Group 22"/>
          <p:cNvGrpSpPr/>
          <p:nvPr/>
        </p:nvGrpSpPr>
        <p:grpSpPr>
          <a:xfrm>
            <a:off x="543224" y="3102299"/>
            <a:ext cx="3804384" cy="2389399"/>
            <a:chOff x="298383" y="2136182"/>
            <a:chExt cx="3080084" cy="2389399"/>
          </a:xfrm>
        </p:grpSpPr>
        <p:sp>
          <p:nvSpPr>
            <p:cNvPr id="24" name="Rectangle 23"/>
            <p:cNvSpPr/>
            <p:nvPr/>
          </p:nvSpPr>
          <p:spPr>
            <a:xfrm>
              <a:off x="298383" y="21361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Summary Report</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When running the </a:t>
              </a:r>
              <a:r>
                <a:rPr lang="en-US" sz="1200" b="1" dirty="0" smtClean="0">
                  <a:solidFill>
                    <a:schemeClr val="tx1"/>
                  </a:solidFill>
                </a:rPr>
                <a:t>Cash Receipt </a:t>
              </a:r>
              <a:r>
                <a:rPr lang="en-US" sz="1200" b="1" dirty="0" smtClean="0">
                  <a:solidFill>
                    <a:schemeClr val="tx1"/>
                  </a:solidFill>
                </a:rPr>
                <a:t>Report</a:t>
              </a:r>
              <a:r>
                <a:rPr lang="en-US" sz="1200" dirty="0" smtClean="0">
                  <a:solidFill>
                    <a:schemeClr val="tx1"/>
                  </a:solidFill>
                </a:rPr>
                <a:t>, you want to print the </a:t>
              </a:r>
              <a:r>
                <a:rPr lang="en-US" sz="1200" b="1" dirty="0" smtClean="0">
                  <a:solidFill>
                    <a:schemeClr val="tx1"/>
                  </a:solidFill>
                </a:rPr>
                <a:t>Summary Report</a:t>
              </a:r>
              <a:r>
                <a:rPr lang="en-US" sz="1200" dirty="0" smtClean="0">
                  <a:solidFill>
                    <a:schemeClr val="tx1"/>
                  </a:solidFill>
                </a:rPr>
                <a:t> and include it with the reporting envelope. The Summary Report only includes information such as location, subtotals for all monies for the day, and your final balance. The balance on the report should match the monies in your daily deposit.</a:t>
              </a:r>
            </a:p>
            <a:p>
              <a:endParaRPr lang="en-US" sz="700" dirty="0">
                <a:solidFill>
                  <a:schemeClr val="tx1"/>
                </a:solidFill>
              </a:endParaRPr>
            </a:p>
            <a:p>
              <a:r>
                <a:rPr lang="en-US" sz="1200" dirty="0" smtClean="0">
                  <a:solidFill>
                    <a:schemeClr val="tx1"/>
                  </a:solidFill>
                </a:rPr>
                <a:t>If you need to look up a transaction from the day, or wish to see a breakdown of transactions, </a:t>
              </a:r>
              <a:r>
                <a:rPr lang="en-US" sz="1200" i="1" dirty="0" smtClean="0">
                  <a:solidFill>
                    <a:schemeClr val="tx1"/>
                  </a:solidFill>
                </a:rPr>
                <a:t>do not</a:t>
              </a:r>
              <a:r>
                <a:rPr lang="en-US" sz="1200" dirty="0" smtClean="0">
                  <a:solidFill>
                    <a:schemeClr val="tx1"/>
                  </a:solidFill>
                </a:rPr>
                <a:t> select the </a:t>
              </a:r>
              <a:r>
                <a:rPr lang="en-US" sz="1200" b="1" dirty="0" smtClean="0">
                  <a:solidFill>
                    <a:schemeClr val="tx1"/>
                  </a:solidFill>
                </a:rPr>
                <a:t>Summary Report</a:t>
              </a:r>
              <a:r>
                <a:rPr lang="en-US" sz="1200" dirty="0" smtClean="0">
                  <a:solidFill>
                    <a:schemeClr val="tx1"/>
                  </a:solidFill>
                </a:rPr>
                <a:t> check box. Items included in the full report include: receipt number, client name, payment method and payment amount.</a:t>
              </a:r>
              <a:endParaRPr lang="en-US" sz="1100" dirty="0">
                <a:solidFill>
                  <a:schemeClr val="tx1"/>
                </a:solidFill>
              </a:endParaRPr>
            </a:p>
          </p:txBody>
        </p:sp>
      </p:grpSp>
      <p:grpSp>
        <p:nvGrpSpPr>
          <p:cNvPr id="29" name="Group 28"/>
          <p:cNvGrpSpPr/>
          <p:nvPr/>
        </p:nvGrpSpPr>
        <p:grpSpPr>
          <a:xfrm>
            <a:off x="4781349" y="1976875"/>
            <a:ext cx="3804384" cy="1614108"/>
            <a:chOff x="298383" y="2088682"/>
            <a:chExt cx="3080084" cy="1614108"/>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Cash Over/Short</a:t>
              </a:r>
              <a:endParaRPr lang="en-US" dirty="0">
                <a:solidFill>
                  <a:srgbClr val="0070C0"/>
                </a:solidFill>
              </a:endParaRPr>
            </a:p>
          </p:txBody>
        </p:sp>
        <p:sp>
          <p:nvSpPr>
            <p:cNvPr id="31" name="Rectangle 30"/>
            <p:cNvSpPr/>
            <p:nvPr/>
          </p:nvSpPr>
          <p:spPr>
            <a:xfrm>
              <a:off x="298383" y="2454442"/>
              <a:ext cx="3080084" cy="1248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Please note that there may be days in which your </a:t>
              </a:r>
              <a:r>
                <a:rPr lang="en-US" sz="1200" b="1" dirty="0" smtClean="0">
                  <a:solidFill>
                    <a:schemeClr val="tx1"/>
                  </a:solidFill>
                </a:rPr>
                <a:t>Deposit</a:t>
              </a:r>
              <a:r>
                <a:rPr lang="en-US" sz="1200" dirty="0" smtClean="0">
                  <a:solidFill>
                    <a:schemeClr val="tx1"/>
                  </a:solidFill>
                </a:rPr>
                <a:t> (collection of Cash Receipts Report, reporting envelope and monies) does not equal what it should be.</a:t>
              </a:r>
            </a:p>
            <a:p>
              <a:endParaRPr lang="en-US" sz="800" dirty="0">
                <a:solidFill>
                  <a:schemeClr val="tx1"/>
                </a:solidFill>
              </a:endParaRPr>
            </a:p>
            <a:p>
              <a:r>
                <a:rPr lang="en-US" sz="1200" dirty="0" smtClean="0">
                  <a:solidFill>
                    <a:schemeClr val="tx1"/>
                  </a:solidFill>
                </a:rPr>
                <a:t>Please read the attached Deposit Procedure Document for full instructions on how to handle these situations.</a:t>
              </a:r>
              <a:endParaRPr lang="en-US" sz="1200" dirty="0">
                <a:solidFill>
                  <a:schemeClr val="tx1"/>
                </a:solidFill>
              </a:endParaRPr>
            </a:p>
          </p:txBody>
        </p:sp>
      </p:grpSp>
      <p:grpSp>
        <p:nvGrpSpPr>
          <p:cNvPr id="32" name="Group 31"/>
          <p:cNvGrpSpPr/>
          <p:nvPr/>
        </p:nvGrpSpPr>
        <p:grpSpPr>
          <a:xfrm>
            <a:off x="4781349" y="3474004"/>
            <a:ext cx="3804385" cy="2226693"/>
            <a:chOff x="298383" y="2088682"/>
            <a:chExt cx="3080084" cy="2226693"/>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Verify</a:t>
              </a:r>
              <a:endParaRPr lang="en-US" dirty="0">
                <a:solidFill>
                  <a:srgbClr val="0070C0"/>
                </a:solidFill>
              </a:endParaRPr>
            </a:p>
          </p:txBody>
        </p:sp>
        <p:sp>
          <p:nvSpPr>
            <p:cNvPr id="34" name="Rectangle 33"/>
            <p:cNvSpPr/>
            <p:nvPr/>
          </p:nvSpPr>
          <p:spPr>
            <a:xfrm>
              <a:off x="298383" y="2454440"/>
              <a:ext cx="3080084" cy="1860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In a secure location, your job is to count all monies </a:t>
              </a:r>
              <a:r>
                <a:rPr lang="en-US" sz="1200" dirty="0" smtClean="0">
                  <a:solidFill>
                    <a:schemeClr val="tx1"/>
                  </a:solidFill>
                </a:rPr>
                <a:t>processed for </a:t>
              </a:r>
              <a:r>
                <a:rPr lang="en-US" sz="1200" dirty="0" smtClean="0">
                  <a:solidFill>
                    <a:schemeClr val="tx1"/>
                  </a:solidFill>
                </a:rPr>
                <a:t>the day. This </a:t>
              </a:r>
              <a:r>
                <a:rPr lang="en-US" sz="1200" dirty="0" smtClean="0">
                  <a:solidFill>
                    <a:schemeClr val="tx1"/>
                  </a:solidFill>
                </a:rPr>
                <a:t>procedure should </a:t>
              </a:r>
              <a:r>
                <a:rPr lang="en-US" sz="1200" dirty="0" smtClean="0">
                  <a:solidFill>
                    <a:schemeClr val="tx1"/>
                  </a:solidFill>
                </a:rPr>
                <a:t>include a total of 2 people: one to count the monies and one to run the report.</a:t>
              </a:r>
            </a:p>
            <a:p>
              <a:endParaRPr lang="en-US" sz="800" dirty="0">
                <a:solidFill>
                  <a:schemeClr val="tx1"/>
                </a:solidFill>
              </a:endParaRPr>
            </a:p>
            <a:p>
              <a:r>
                <a:rPr lang="en-US" sz="1200" dirty="0" smtClean="0">
                  <a:solidFill>
                    <a:schemeClr val="tx1"/>
                  </a:solidFill>
                </a:rPr>
                <a:t>Once the monies are counted, they are then compared with the reporting values on the report. The monies are then counted by the second person. If they do not match, refer to the </a:t>
              </a:r>
              <a:r>
                <a:rPr lang="en-US" sz="1200" b="1" dirty="0" smtClean="0">
                  <a:solidFill>
                    <a:schemeClr val="tx1"/>
                  </a:solidFill>
                </a:rPr>
                <a:t>Troubleshooting</a:t>
              </a:r>
              <a:r>
                <a:rPr lang="en-US" sz="1200" dirty="0">
                  <a:solidFill>
                    <a:schemeClr val="tx1"/>
                  </a:solidFill>
                </a:rPr>
                <a:t> </a:t>
              </a:r>
              <a:r>
                <a:rPr lang="en-US" sz="1200" dirty="0" smtClean="0">
                  <a:solidFill>
                    <a:schemeClr val="tx1"/>
                  </a:solidFill>
                </a:rPr>
                <a:t>section of the Deposit Procedures document.</a:t>
              </a:r>
              <a:endParaRPr lang="en-US" sz="1200" dirty="0">
                <a:solidFill>
                  <a:schemeClr val="tx1"/>
                </a:solidFill>
              </a:endParaRPr>
            </a:p>
          </p:txBody>
        </p:sp>
      </p:grpSp>
      <p:sp>
        <p:nvSpPr>
          <p:cNvPr id="20" name="Rounded Rectangle 19">
            <a:hlinkClick r:id="rId4"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_Customers" id="{A860BC7E-C09D-2C44-A353-EC64E1BEF3BD}" vid="{4BABD2AE-AF75-7D43-B25B-00C849862859}"/>
    </a:ext>
  </a:extLst>
</a:theme>
</file>

<file path=docProps/app.xml><?xml version="1.0" encoding="utf-8"?>
<Properties xmlns="http://schemas.openxmlformats.org/officeDocument/2006/extended-properties" xmlns:vt="http://schemas.openxmlformats.org/officeDocument/2006/docPropsVTypes">
  <Template>Sample_Trainer_ActiveBWC</Template>
  <TotalTime>20</TotalTime>
  <Words>328</Words>
  <Application>Microsoft Macintosh PowerPoint</Application>
  <PresentationFormat>On-screen Show (4:3)</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17</cp:revision>
  <dcterms:created xsi:type="dcterms:W3CDTF">2017-01-11T23:31:08Z</dcterms:created>
  <dcterms:modified xsi:type="dcterms:W3CDTF">2017-01-25T22:27:22Z</dcterms:modified>
</cp:coreProperties>
</file>