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51"/>
  </p:normalViewPr>
  <p:slideViewPr>
    <p:cSldViewPr snapToGrid="0" snapToObjects="1">
      <p:cViewPr>
        <p:scale>
          <a:sx n="66" d="100"/>
          <a:sy n="66" d="100"/>
        </p:scale>
        <p:origin x="35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1619364"/>
            <a:chOff x="298383" y="2088682"/>
            <a:chExt cx="3080084" cy="1619364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What is Needed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1"/>
              <a:ext cx="3080084" cy="1253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we may sell a permit to a client, they must first purchase a launch permit from California Watersport unless their vessel is non-power (passive).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Once a launch permit is obtained, they must return to the Monroe Street Pool with their current registration and launch permit.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8638" y="3595241"/>
            <a:ext cx="3804384" cy="728928"/>
            <a:chOff x="298383" y="2088682"/>
            <a:chExt cx="3080084" cy="728928"/>
          </a:xfrm>
        </p:grpSpPr>
        <p:sp>
          <p:nvSpPr>
            <p:cNvPr id="24" name="Rectangle 23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Prorating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8383" y="2454441"/>
              <a:ext cx="3080084" cy="363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Prorating starts September 1, where it becomes half off. no other reduced prices are available.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1349" y="1976875"/>
            <a:ext cx="3804384" cy="1943082"/>
            <a:chOff x="298383" y="2088682"/>
            <a:chExt cx="3080084" cy="1943082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Restrictions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1577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Due to the size of the lagoon, and the vast array of vessel use, boats must be </a:t>
              </a:r>
              <a:r>
                <a:rPr lang="en-US" sz="1100" b="1" dirty="0">
                  <a:solidFill>
                    <a:schemeClr val="tx1"/>
                  </a:solidFill>
                </a:rPr>
                <a:t>at most</a:t>
              </a:r>
              <a:r>
                <a:rPr lang="en-US" sz="1100" dirty="0">
                  <a:solidFill>
                    <a:schemeClr val="tx1"/>
                  </a:solidFill>
                </a:rPr>
                <a:t> 21 feet long.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If a patron has a larger vessel, the police department must measure and determine eligibility for lagoon use.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The vessel must be registered in CA. If registered in a different state, the patron may receive a temp registration from the DMV, which would then allow the patron a temp permit for the lagoon. Patrons have 60 days to register their boat in CA.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81349" y="4076027"/>
            <a:ext cx="3804385" cy="1182468"/>
            <a:chOff x="298383" y="2088682"/>
            <a:chExt cx="3080084" cy="1182468"/>
          </a:xfrm>
        </p:grpSpPr>
        <p:sp>
          <p:nvSpPr>
            <p:cNvPr id="33" name="Rectangle 32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Registration Requirements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If registration expires within the year, patrons must renew the registration before a permit is received. A temp would be issued while the application is processed. Permits are calendar year based, not registration based.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4484381"/>
            <a:ext cx="3804384" cy="1058164"/>
            <a:chOff x="298383" y="2088682"/>
            <a:chExt cx="3080084" cy="1058164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PWC (Personal Watercraft)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692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PWC, including jet skis, must be rented from California Watersport at the Lagoon. Launch Permits are currently not offered for these vessels.</a:t>
              </a:r>
            </a:p>
          </p:txBody>
        </p:sp>
      </p:grpSp>
      <p:sp>
        <p:nvSpPr>
          <p:cNvPr id="26" name="Rounded Rectangle 25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1619364"/>
            <a:chOff x="298383" y="2088682"/>
            <a:chExt cx="3080084" cy="1619364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Bristol Cove Residents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1"/>
              <a:ext cx="3080084" cy="1253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Bristol Cove residents have their own launch ramp. This allows them different restrictions than California Watersport’s ramp (The City of Carlsbad has a contract), the one patrons use with our permits.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Bristol Cove residents may use a PWC and do not need to rent one from California Watersport.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In addition, due to the use of their private ramp, only Bristol Cove Residents are permitted to use Daily Power Permits. California Watersport currently restricts use of power vessels on their ramp.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1349" y="1994394"/>
            <a:ext cx="3804384" cy="1918395"/>
            <a:chOff x="298383" y="2113369"/>
            <a:chExt cx="3080084" cy="1918395"/>
          </a:xfrm>
        </p:grpSpPr>
        <p:sp>
          <p:nvSpPr>
            <p:cNvPr id="30" name="Rectangle 29"/>
            <p:cNvSpPr/>
            <p:nvPr/>
          </p:nvSpPr>
          <p:spPr>
            <a:xfrm>
              <a:off x="298383" y="2113369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Purchase Locations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1577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All available permits may be purchased with cash or card at Monroe street pool, once a launch permit is obtained (if required).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A client may purchase an annual passive permit online, not a power due to additional requirements.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Daily passive permits may be purchased at the lagoon </a:t>
              </a:r>
              <a:r>
                <a:rPr lang="en-US" sz="1100" b="1" dirty="0">
                  <a:solidFill>
                    <a:schemeClr val="tx1"/>
                  </a:solidFill>
                </a:rPr>
                <a:t>solely</a:t>
              </a:r>
              <a:r>
                <a:rPr lang="en-US" sz="1100" dirty="0">
                  <a:solidFill>
                    <a:schemeClr val="tx1"/>
                  </a:solidFill>
                </a:rPr>
                <a:t> with a credit card payment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81349" y="3919957"/>
            <a:ext cx="3804385" cy="1182468"/>
            <a:chOff x="298383" y="2088682"/>
            <a:chExt cx="3080084" cy="1182468"/>
          </a:xfrm>
        </p:grpSpPr>
        <p:sp>
          <p:nvSpPr>
            <p:cNvPr id="33" name="Rectangle 32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Additional Annual Permits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Since annual permits are sold as memberships, they may not be modified at a later point to increase/decrease the quantity of vessels. 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To add an additional vessel, you must choose the “Lagoon Permit - 1 </a:t>
              </a:r>
              <a:r>
                <a:rPr lang="en-US" sz="1100" dirty="0" err="1">
                  <a:solidFill>
                    <a:schemeClr val="tx1"/>
                  </a:solidFill>
                </a:rPr>
                <a:t>Add’l</a:t>
              </a:r>
              <a:r>
                <a:rPr lang="en-US" sz="1100" dirty="0">
                  <a:solidFill>
                    <a:schemeClr val="tx1"/>
                  </a:solidFill>
                </a:rPr>
                <a:t> xxx Vessel” option, or, assign the permit to a different member of the family on </a:t>
              </a:r>
              <a:r>
                <a:rPr lang="en-US" sz="1100" dirty="0" err="1">
                  <a:solidFill>
                    <a:schemeClr val="tx1"/>
                  </a:solidFill>
                </a:rPr>
                <a:t>CarlsbadConnect</a:t>
              </a:r>
              <a:r>
                <a:rPr lang="en-US" sz="11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9" y="4411950"/>
            <a:ext cx="3804384" cy="1058164"/>
            <a:chOff x="298383" y="2088682"/>
            <a:chExt cx="3080084" cy="1058164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Power vs. Passive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692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The current permitting process allows Power vs. Passive. Power includes ski boats, PWC and anything with a motor.</a:t>
              </a:r>
            </a:p>
            <a:p>
              <a:r>
                <a:rPr lang="en-US" sz="1100" dirty="0">
                  <a:solidFill>
                    <a:schemeClr val="tx1"/>
                  </a:solidFill>
                </a:rPr>
                <a:t>Passive includes everything else such as Sunfish, Paddleboards, kayaks, canoes and similar (non-motor).</a:t>
              </a:r>
            </a:p>
          </p:txBody>
        </p:sp>
      </p:grpSp>
      <p:sp>
        <p:nvSpPr>
          <p:cNvPr id="23" name="Rounded Rectangle 22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1944080"/>
            <a:chOff x="298383" y="2088682"/>
            <a:chExt cx="3080084" cy="194408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Replacement Permits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1"/>
              <a:ext cx="3080084" cy="1578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Daily Permits are non-refundable and non-transferrable.</a:t>
              </a:r>
            </a:p>
            <a:p>
              <a:r>
                <a:rPr lang="en-US" sz="1100" dirty="0">
                  <a:solidFill>
                    <a:schemeClr val="tx1"/>
                  </a:solidFill>
                </a:rPr>
                <a:t>If a patron loses their Daily Permit, they must purchase another.</a:t>
              </a:r>
              <a:endParaRPr lang="en-US" sz="600" dirty="0">
                <a:solidFill>
                  <a:schemeClr val="tx1"/>
                </a:solidFill>
              </a:endParaRP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If a patron misplaces their annual permit sticker for their vessel, they may purchase a replacement for $8. 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When replacing a Power Permit, the boat registration must be resubmitted. When replacing a Passive Permit, their receipt must first be verified by staff before receiving their sticker.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1349" y="1977755"/>
            <a:ext cx="3804384" cy="1355717"/>
            <a:chOff x="298383" y="2113369"/>
            <a:chExt cx="3080084" cy="1355717"/>
          </a:xfrm>
        </p:grpSpPr>
        <p:sp>
          <p:nvSpPr>
            <p:cNvPr id="30" name="Rectangle 29"/>
            <p:cNvSpPr/>
            <p:nvPr/>
          </p:nvSpPr>
          <p:spPr>
            <a:xfrm>
              <a:off x="298383" y="2113369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Multiple Permits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2"/>
              <a:ext cx="3080084" cy="1014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If more than one permit is being purchased, a permit application </a:t>
              </a:r>
              <a:r>
                <a:rPr lang="en-US" sz="1100" b="1" dirty="0">
                  <a:solidFill>
                    <a:schemeClr val="tx1"/>
                  </a:solidFill>
                </a:rPr>
                <a:t>for each vessel</a:t>
              </a:r>
              <a:r>
                <a:rPr lang="en-US" sz="1100" dirty="0">
                  <a:solidFill>
                    <a:schemeClr val="tx1"/>
                  </a:solidFill>
                </a:rPr>
                <a:t> must be submitted.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Individual clients who use more than one vessel must a permit for each vessel, even if they are the only one using each vessel.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81348" y="3328723"/>
            <a:ext cx="3804385" cy="1182468"/>
            <a:chOff x="298383" y="2088682"/>
            <a:chExt cx="3080084" cy="1182468"/>
          </a:xfrm>
        </p:grpSpPr>
        <p:sp>
          <p:nvSpPr>
            <p:cNvPr id="33" name="Rectangle 32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Launch Numbers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The launch numbers are different if gathered from Bristol Cove or California Watersport.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9" y="4089276"/>
            <a:ext cx="3804384" cy="1058164"/>
            <a:chOff x="298383" y="2088682"/>
            <a:chExt cx="3080084" cy="1058164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Customer Assignment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692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If a client is purchasing a daily passive, they can be recorded as “Drop-In Customer” through POS.</a:t>
              </a:r>
            </a:p>
            <a:p>
              <a:endParaRPr lang="en-US" sz="11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If the client is purchasing an annual permit, the client must have an account through </a:t>
              </a:r>
              <a:r>
                <a:rPr lang="en-US" sz="1100" dirty="0" err="1">
                  <a:solidFill>
                    <a:schemeClr val="tx1"/>
                  </a:solidFill>
                </a:rPr>
                <a:t>CarlsbadConnect</a:t>
              </a:r>
              <a:r>
                <a:rPr lang="en-US" sz="11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3" name="Rounded Rectangle 22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78" y="1297882"/>
            <a:ext cx="8709703" cy="4391142"/>
          </a:xfrm>
          <a:prstGeom prst="rect">
            <a:avLst/>
          </a:prstGeom>
        </p:spPr>
      </p:pic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LagoonPermits" id="{219771C9-A678-C442-80F9-70E8A259B531}" vid="{43572A0E-9BB7-0D47-A48D-0CDF007F1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Sample_Trainer_ActiveBWC_LagoonPermits</Template>
  <TotalTime>3</TotalTime>
  <Words>746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</cp:revision>
  <dcterms:created xsi:type="dcterms:W3CDTF">2016-10-26T22:17:27Z</dcterms:created>
  <dcterms:modified xsi:type="dcterms:W3CDTF">2016-10-26T22:20:39Z</dcterms:modified>
</cp:coreProperties>
</file>