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55" autoAdjust="0"/>
    <p:restoredTop sz="86384"/>
  </p:normalViewPr>
  <p:slideViewPr>
    <p:cSldViewPr snapToGrid="0" snapToObjects="1">
      <p:cViewPr>
        <p:scale>
          <a:sx n="125" d="100"/>
          <a:sy n="125" d="100"/>
        </p:scale>
        <p:origin x="608" y="-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Before We Continue</a:t>
            </a:r>
            <a:endParaRPr lang="en-US" sz="3200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8638" y="4459970"/>
            <a:ext cx="3804385" cy="1182468"/>
            <a:chOff x="298383" y="2088682"/>
            <a:chExt cx="3080084" cy="1182468"/>
          </a:xfrm>
        </p:grpSpPr>
        <p:sp>
          <p:nvSpPr>
            <p:cNvPr id="27" name="Rectangle 26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Aquatics Abilities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8383" y="2454441"/>
              <a:ext cx="3080084" cy="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Some clients may not know what ability they may fall under. Alga Norte offers placement tests on appointment for this determination. If a client wishes to enroll in an aquatics course, the same refund </a:t>
              </a:r>
              <a:r>
                <a:rPr lang="en-US" sz="1100" dirty="0" smtClean="0">
                  <a:solidFill>
                    <a:schemeClr val="tx1"/>
                  </a:solidFill>
                </a:rPr>
                <a:t>policy is </a:t>
              </a:r>
              <a:r>
                <a:rPr lang="en-US" sz="1100" dirty="0">
                  <a:solidFill>
                    <a:schemeClr val="tx1"/>
                  </a:solidFill>
                </a:rPr>
                <a:t>applicable.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5577774"/>
            <a:ext cx="9153625" cy="1318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-19250"/>
            <a:ext cx="9153625" cy="12440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8638" y="1408659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38" y="1811316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38" y="1437534"/>
            <a:ext cx="803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Please Note Common Policies and Procedures</a:t>
            </a:r>
            <a:endParaRPr lang="en-US" sz="1600" b="1" i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8638" y="1975877"/>
            <a:ext cx="3804385" cy="984240"/>
            <a:chOff x="298383" y="2088682"/>
            <a:chExt cx="3080084" cy="984240"/>
          </a:xfrm>
        </p:grpSpPr>
        <p:sp>
          <p:nvSpPr>
            <p:cNvPr id="17" name="Rectangle 16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Balance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8383" y="2454442"/>
              <a:ext cx="3080084" cy="618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Before enrolling a customer in a course, please be sure to check the family’s account balance. All patrons must have an existing credit, or a zero balance to continue.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33749" y="3063923"/>
            <a:ext cx="3804384" cy="1927365"/>
            <a:chOff x="298383" y="2088682"/>
            <a:chExt cx="3080084" cy="1927365"/>
          </a:xfrm>
        </p:grpSpPr>
        <p:sp>
          <p:nvSpPr>
            <p:cNvPr id="30" name="Rectangle 29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Enrollment Overrides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8383" y="2454441"/>
              <a:ext cx="3080084" cy="1561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In some cases, you may receive an alert concerning requirements for the course. If a participant is outside the course age range, there is a one-month </a:t>
              </a:r>
              <a:r>
                <a:rPr lang="en-US" sz="1100" dirty="0" smtClean="0">
                  <a:solidFill>
                    <a:schemeClr val="tx1"/>
                  </a:solidFill>
                </a:rPr>
                <a:t>buffer before you need permission from the course instructor or the course supervisor. See the next slide for a complete list of who to contact.</a:t>
              </a:r>
            </a:p>
            <a:p>
              <a:endParaRPr lang="en-US" sz="600" dirty="0" smtClean="0">
                <a:solidFill>
                  <a:schemeClr val="tx1"/>
                </a:solidFill>
              </a:endParaRPr>
            </a:p>
            <a:p>
              <a:r>
                <a:rPr lang="en-US" sz="1100" dirty="0" smtClean="0">
                  <a:solidFill>
                    <a:schemeClr val="tx1"/>
                  </a:solidFill>
                </a:rPr>
                <a:t>If </a:t>
              </a:r>
              <a:r>
                <a:rPr lang="en-US" sz="1100" dirty="0">
                  <a:solidFill>
                    <a:schemeClr val="tx1"/>
                  </a:solidFill>
                </a:rPr>
                <a:t>the course is already full, you may not enroll the client in the activity. Instead, add their name to the waiting list and they will be called if a position opens.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638" y="2994954"/>
            <a:ext cx="3804385" cy="1329215"/>
            <a:chOff x="298383" y="2088682"/>
            <a:chExt cx="3080084" cy="1329215"/>
          </a:xfrm>
        </p:grpSpPr>
        <p:sp>
          <p:nvSpPr>
            <p:cNvPr id="21" name="Rectangle 20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Refund Policy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8383" y="2454441"/>
              <a:ext cx="3080084" cy="963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When a registrant requests a refund at least 10 city business days before the first class, they may opt to receive 50% refund by check or credit card OR a full credit to their CarlsbadConnect account.</a:t>
              </a:r>
            </a:p>
            <a:p>
              <a:endParaRPr lang="en-US" sz="5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No refunds are to be provided after the deadline has passed.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33749" y="1975877"/>
            <a:ext cx="3804384" cy="1088046"/>
            <a:chOff x="298383" y="2088682"/>
            <a:chExt cx="3080084" cy="1088046"/>
          </a:xfrm>
        </p:grpSpPr>
        <p:sp>
          <p:nvSpPr>
            <p:cNvPr id="36" name="Rectangle 35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Preschool Policies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8383" y="2454441"/>
              <a:ext cx="3080084" cy="722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Those currently enrolled in preschool have up until a week prior to the next class for priority registration; Registration opens to the public </a:t>
              </a:r>
              <a:r>
                <a:rPr lang="en-US" sz="1100" dirty="0" smtClean="0">
                  <a:solidFill>
                    <a:schemeClr val="tx1"/>
                  </a:solidFill>
                </a:rPr>
                <a:t>the last week of </a:t>
              </a:r>
              <a:r>
                <a:rPr lang="en-US" sz="1100" smtClean="0">
                  <a:solidFill>
                    <a:schemeClr val="tx1"/>
                  </a:solidFill>
                </a:rPr>
                <a:t>the session.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ounded Rectangle 31">
            <a:hlinkClick r:id="" action="ppaction://hlinkshowjump?jump=nextslide"/>
          </p:cNvPr>
          <p:cNvSpPr/>
          <p:nvPr/>
        </p:nvSpPr>
        <p:spPr>
          <a:xfrm>
            <a:off x="3950208" y="5989320"/>
            <a:ext cx="1230482" cy="457999"/>
          </a:xfrm>
          <a:prstGeom prst="roundRect">
            <a:avLst/>
          </a:prstGeom>
          <a:solidFill>
            <a:srgbClr val="195896"/>
          </a:solidFill>
          <a:ln w="28575">
            <a:solidFill>
              <a:srgbClr val="FFE374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mple_Trainer_ActiveBWC_Enrollment" id="{B13C7F23-1506-D64E-9E4E-88C64C2DBB2D}" vid="{C0B6B599-E36F-A046-81EF-37BEBFF6A2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Sample_Trainer_ActiveBWC_Enrollment</Template>
  <TotalTime>57</TotalTime>
  <Words>302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City of Carlsbad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10</cp:revision>
  <dcterms:created xsi:type="dcterms:W3CDTF">2016-10-26T22:21:56Z</dcterms:created>
  <dcterms:modified xsi:type="dcterms:W3CDTF">2017-01-12T00:26:48Z</dcterms:modified>
</cp:coreProperties>
</file>