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51"/>
  </p:normalViewPr>
  <p:slideViewPr>
    <p:cSldViewPr snapToGrid="0" snapToObjects="1">
      <p:cViewPr varScale="1">
        <p:scale>
          <a:sx n="75" d="100"/>
          <a:sy n="75" d="100"/>
        </p:scale>
        <p:origin x="84"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10/26/2016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hyperlink" Target="mailto:ActiveNetHelp@CarlsbadCa.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4086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8113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437534"/>
            <a:ext cx="8037095" cy="338554"/>
          </a:xfrm>
          <a:prstGeom prst="rect">
            <a:avLst/>
          </a:prstGeom>
          <a:noFill/>
        </p:spPr>
        <p:txBody>
          <a:bodyPr wrap="square" rtlCol="0">
            <a:spAutoFit/>
          </a:bodyPr>
          <a:lstStyle/>
          <a:p>
            <a:pPr algn="ctr"/>
            <a:r>
              <a:rPr lang="en-US" sz="1600" b="1" i="1" dirty="0" smtClean="0"/>
              <a:t>Please Note Common Policies and Procedures</a:t>
            </a:r>
            <a:endParaRPr lang="en-US" sz="1600" b="1" i="1" dirty="0"/>
          </a:p>
        </p:txBody>
      </p:sp>
      <p:grpSp>
        <p:nvGrpSpPr>
          <p:cNvPr id="19" name="Group 18"/>
          <p:cNvGrpSpPr/>
          <p:nvPr/>
        </p:nvGrpSpPr>
        <p:grpSpPr>
          <a:xfrm>
            <a:off x="548638" y="1975877"/>
            <a:ext cx="3804385" cy="1182468"/>
            <a:chOff x="298383" y="2088682"/>
            <a:chExt cx="3080084" cy="1182468"/>
          </a:xfrm>
        </p:grpSpPr>
        <p:sp>
          <p:nvSpPr>
            <p:cNvPr id="17" name="Rectangle 1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Creating Accounts</a:t>
              </a:r>
              <a:endParaRPr lang="en-US" dirty="0">
                <a:solidFill>
                  <a:srgbClr val="0070C0"/>
                </a:solidFill>
              </a:endParaRPr>
            </a:p>
          </p:txBody>
        </p:sp>
        <p:sp>
          <p:nvSpPr>
            <p:cNvPr id="18" name="Rectangle 17"/>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Our client’s data is important to us. More importantly, it is important to us. To reduce the risk of identity theft, and to avoid unwanted duplication of accounts, only clients should create accounts by visiting </a:t>
              </a:r>
              <a:r>
                <a:rPr lang="en-US" sz="1200" dirty="0" smtClean="0">
                  <a:solidFill>
                    <a:srgbClr val="0070C0"/>
                  </a:solidFill>
                </a:rPr>
                <a:t>CarlsbadConnect.org</a:t>
              </a:r>
              <a:r>
                <a:rPr lang="en-US" sz="1200" dirty="0" smtClean="0">
                  <a:solidFill>
                    <a:schemeClr val="tx1"/>
                  </a:solidFill>
                </a:rPr>
                <a:t>.</a:t>
              </a:r>
              <a:endParaRPr lang="en-US" sz="1200" dirty="0">
                <a:solidFill>
                  <a:srgbClr val="0070C0"/>
                </a:solidFill>
              </a:endParaRPr>
            </a:p>
          </p:txBody>
        </p:sp>
      </p:grpSp>
      <p:grpSp>
        <p:nvGrpSpPr>
          <p:cNvPr id="23" name="Group 22"/>
          <p:cNvGrpSpPr/>
          <p:nvPr/>
        </p:nvGrpSpPr>
        <p:grpSpPr>
          <a:xfrm>
            <a:off x="543224" y="3185424"/>
            <a:ext cx="3804384" cy="2436899"/>
            <a:chOff x="298383" y="2088682"/>
            <a:chExt cx="3080084" cy="2436899"/>
          </a:xfrm>
        </p:grpSpPr>
        <p:sp>
          <p:nvSpPr>
            <p:cNvPr id="24" name="Rectangle 23"/>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Managing Families</a:t>
              </a:r>
              <a:endParaRPr lang="en-US" dirty="0">
                <a:solidFill>
                  <a:srgbClr val="0070C0"/>
                </a:solidFill>
              </a:endParaRPr>
            </a:p>
          </p:txBody>
        </p:sp>
        <p:sp>
          <p:nvSpPr>
            <p:cNvPr id="25" name="Rectangle 24"/>
            <p:cNvSpPr/>
            <p:nvPr/>
          </p:nvSpPr>
          <p:spPr>
            <a:xfrm>
              <a:off x="298383" y="2454441"/>
              <a:ext cx="3080084" cy="2071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Families are a way that we keep our client’s account information together. If a parent/spouse already has a primary account, you may add family members by first searching the system to verify their existing account. After verifying the account, you may add the new family member to the system. Only create a new customer upon valid verification (proof of same address/ last name).</a:t>
              </a:r>
            </a:p>
            <a:p>
              <a:endParaRPr lang="en-US" sz="600" dirty="0">
                <a:solidFill>
                  <a:schemeClr val="tx1"/>
                </a:solidFill>
              </a:endParaRPr>
            </a:p>
            <a:p>
              <a:r>
                <a:rPr lang="en-US" sz="1200" dirty="0" smtClean="0">
                  <a:solidFill>
                    <a:schemeClr val="tx1"/>
                  </a:solidFill>
                </a:rPr>
                <a:t>For divorced parents, add the child to the account with the parent with primary custody. A child can be tagged on both families; however.</a:t>
              </a:r>
              <a:endParaRPr lang="en-US" sz="1200" dirty="0">
                <a:solidFill>
                  <a:schemeClr val="tx1"/>
                </a:solidFill>
              </a:endParaRPr>
            </a:p>
          </p:txBody>
        </p:sp>
      </p:grpSp>
      <p:grpSp>
        <p:nvGrpSpPr>
          <p:cNvPr id="29" name="Group 28"/>
          <p:cNvGrpSpPr/>
          <p:nvPr/>
        </p:nvGrpSpPr>
        <p:grpSpPr>
          <a:xfrm>
            <a:off x="4781349" y="1976875"/>
            <a:ext cx="3804384" cy="1943082"/>
            <a:chOff x="298383" y="2088682"/>
            <a:chExt cx="3080084" cy="1943082"/>
          </a:xfrm>
        </p:grpSpPr>
        <p:sp>
          <p:nvSpPr>
            <p:cNvPr id="30" name="Rectangle 2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Merging Accounts</a:t>
              </a:r>
              <a:endParaRPr lang="en-US" dirty="0">
                <a:solidFill>
                  <a:srgbClr val="0070C0"/>
                </a:solidFill>
              </a:endParaRPr>
            </a:p>
          </p:txBody>
        </p:sp>
        <p:sp>
          <p:nvSpPr>
            <p:cNvPr id="31" name="Rectangle 30"/>
            <p:cNvSpPr/>
            <p:nvPr/>
          </p:nvSpPr>
          <p:spPr>
            <a:xfrm>
              <a:off x="298383" y="2454441"/>
              <a:ext cx="3080084" cy="1577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clients may have accidentally created multiple accounts. In order to merge accounts without loss of data, only Administrative Personnel may merge accounts.</a:t>
              </a:r>
            </a:p>
            <a:p>
              <a:endParaRPr lang="en-US" sz="400" dirty="0">
                <a:solidFill>
                  <a:schemeClr val="tx1"/>
                </a:solidFill>
              </a:endParaRPr>
            </a:p>
            <a:p>
              <a:r>
                <a:rPr lang="en-US" sz="1200" dirty="0" smtClean="0">
                  <a:solidFill>
                    <a:schemeClr val="tx1"/>
                  </a:solidFill>
                </a:rPr>
                <a:t>Please send an email to </a:t>
              </a:r>
              <a:r>
                <a:rPr lang="en-US" sz="1200" dirty="0" smtClean="0">
                  <a:solidFill>
                    <a:schemeClr val="tx1"/>
                  </a:solidFill>
                  <a:hlinkClick r:id="rId4"/>
                </a:rPr>
                <a:t>ActiveNetHelp@CarlsbadCa.gov</a:t>
              </a:r>
              <a:r>
                <a:rPr lang="en-US" sz="1200" dirty="0" smtClean="0">
                  <a:solidFill>
                    <a:schemeClr val="tx1"/>
                  </a:solidFill>
                </a:rPr>
                <a:t> with the first name of the client, the account numbers associated with the client, the primary account used and if any discrepancies between accounts, which is the correct information.</a:t>
              </a:r>
              <a:endParaRPr lang="en-US" sz="1200" dirty="0">
                <a:solidFill>
                  <a:schemeClr val="tx1"/>
                </a:solidFill>
              </a:endParaRPr>
            </a:p>
          </p:txBody>
        </p:sp>
      </p:grpSp>
      <p:grpSp>
        <p:nvGrpSpPr>
          <p:cNvPr id="32" name="Group 31"/>
          <p:cNvGrpSpPr/>
          <p:nvPr/>
        </p:nvGrpSpPr>
        <p:grpSpPr>
          <a:xfrm>
            <a:off x="4781349" y="3958410"/>
            <a:ext cx="3804385" cy="1182468"/>
            <a:chOff x="298383" y="2088682"/>
            <a:chExt cx="3080084" cy="1182468"/>
          </a:xfrm>
        </p:grpSpPr>
        <p:sp>
          <p:nvSpPr>
            <p:cNvPr id="33" name="Rectangle 32"/>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Modifying Accounts</a:t>
              </a:r>
              <a:endParaRPr lang="en-US" dirty="0">
                <a:solidFill>
                  <a:srgbClr val="0070C0"/>
                </a:solidFill>
              </a:endParaRPr>
            </a:p>
          </p:txBody>
        </p:sp>
        <p:sp>
          <p:nvSpPr>
            <p:cNvPr id="34" name="Rectangle 33"/>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fields within an account should not be changed often. Birthdays and Genders are examples of those that people may wish to alter to register in particular programs. To avoid misinformation, when you alter an account, in the note section, please input what was changed, the date, and your ActiveNet user name. An example is shown later in this course.</a:t>
              </a:r>
              <a:endParaRPr lang="en-US" sz="1200" dirty="0">
                <a:solidFill>
                  <a:schemeClr val="tx1"/>
                </a:solidFill>
              </a:endParaRPr>
            </a:p>
          </p:txBody>
        </p:sp>
      </p:grpSp>
      <p:sp>
        <p:nvSpPr>
          <p:cNvPr id="20" name="Rounded Rectangle 19">
            <a:hlinkClick r:id="rId5" action="ppaction://hlinksldjump"/>
          </p:cNvPr>
          <p:cNvSpPr/>
          <p:nvPr/>
        </p:nvSpPr>
        <p:spPr>
          <a:xfrm>
            <a:off x="3951944" y="5989320"/>
            <a:ext cx="1230482" cy="457999"/>
          </a:xfrm>
          <a:prstGeom prst="roundRect">
            <a:avLst/>
          </a:prstGeom>
          <a:solidFill>
            <a:srgbClr val="195896"/>
          </a:solidFill>
          <a:ln w="28575">
            <a:solidFill>
              <a:srgbClr val="FFE374"/>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Finish</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 id="{664C83CD-1CE3-E34C-A10A-6045C7B08523}" vid="{C9B15EA7-6CC4-D543-A036-103CBB9B4C9E}"/>
    </a:ext>
  </a:extLst>
</a:theme>
</file>

<file path=docProps/app.xml><?xml version="1.0" encoding="utf-8"?>
<Properties xmlns="http://schemas.openxmlformats.org/officeDocument/2006/extended-properties" xmlns:vt="http://schemas.openxmlformats.org/officeDocument/2006/docPropsVTypes">
  <Template>Sample_Trainer_ActiveBWC_Customers</Template>
  <TotalTime>0</TotalTime>
  <Words>326</Words>
  <Application>Microsoft Office PowerPoint</Application>
  <PresentationFormat>On-screen Show (4:3)</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City of Carlsbad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1</cp:revision>
  <dcterms:created xsi:type="dcterms:W3CDTF">2016-10-26T22:20:58Z</dcterms:created>
  <dcterms:modified xsi:type="dcterms:W3CDTF">2016-10-26T22:21:51Z</dcterms:modified>
</cp:coreProperties>
</file>