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68C"/>
    <a:srgbClr val="23395E"/>
    <a:srgbClr val="0B1B48"/>
    <a:srgbClr val="EAEAEA"/>
    <a:srgbClr val="0006CA"/>
    <a:srgbClr val="1B4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26" autoAdjust="0"/>
  </p:normalViewPr>
  <p:slideViewPr>
    <p:cSldViewPr snapToObjects="1">
      <p:cViewPr>
        <p:scale>
          <a:sx n="103" d="100"/>
          <a:sy n="103" d="100"/>
        </p:scale>
        <p:origin x="-19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0112B-B958-440E-811E-5398DFB5D7C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6A3B7-80E4-4033-BCE0-39CBA8B1C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6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EAEAE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1">
                <a:solidFill>
                  <a:srgbClr val="FFC000"/>
                </a:solidFill>
                <a:latin typeface="Cambr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rgbClr val="FFC000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0">
              <a:srgbClr val="15468C"/>
            </a:gs>
            <a:gs pos="100000">
              <a:schemeClr val="accent1"/>
            </a:gs>
            <a:gs pos="100000">
              <a:schemeClr val="tx1"/>
            </a:gs>
            <a:gs pos="45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1432"/>
            <a:ext cx="9144000" cy="14965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9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i="1" kern="1200">
          <a:solidFill>
            <a:srgbClr val="FFC00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AEAE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AEAEA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AEAEA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AEAEA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&amp; Effect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06494" y="3045879"/>
            <a:ext cx="2385106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1. Incomplete Information or Submittal </a:t>
            </a:r>
            <a:endParaRPr lang="en-US" sz="1600" b="1" dirty="0">
              <a:solidFill>
                <a:srgbClr val="FFC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1847" y="3402506"/>
            <a:ext cx="5987553" cy="886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5916" y="1691693"/>
            <a:ext cx="1897626" cy="1710812"/>
          </a:xfrm>
          <a:prstGeom prst="straightConnector1">
            <a:avLst/>
          </a:prstGeom>
          <a:ln w="28575"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32587" y="3461499"/>
            <a:ext cx="1705897" cy="2064774"/>
          </a:xfrm>
          <a:prstGeom prst="straightConnector1">
            <a:avLst/>
          </a:prstGeom>
          <a:ln w="28575"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7026" y="1721191"/>
            <a:ext cx="1897626" cy="1710812"/>
          </a:xfrm>
          <a:prstGeom prst="straightConnector1">
            <a:avLst/>
          </a:prstGeom>
          <a:ln w="28575"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68213" y="1295400"/>
            <a:ext cx="781664" cy="369332"/>
          </a:xfrm>
          <a:prstGeom prst="rect">
            <a:avLst/>
          </a:prstGeom>
          <a:noFill/>
          <a:ln w="12700">
            <a:solidFill>
              <a:srgbClr val="EAEAE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AEAEA"/>
                </a:solidFill>
              </a:rPr>
              <a:t>Data</a:t>
            </a:r>
            <a:endParaRPr lang="en-US" dirty="0">
              <a:solidFill>
                <a:srgbClr val="EAEAE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1322361"/>
            <a:ext cx="1106129" cy="369332"/>
          </a:xfrm>
          <a:prstGeom prst="rect">
            <a:avLst/>
          </a:prstGeom>
          <a:noFill/>
          <a:ln w="12700">
            <a:solidFill>
              <a:srgbClr val="EAEAE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AEAEA"/>
                </a:solidFill>
              </a:rPr>
              <a:t>People</a:t>
            </a:r>
            <a:endParaRPr lang="en-US" dirty="0">
              <a:solidFill>
                <a:srgbClr val="EAEAE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8239" y="5526273"/>
            <a:ext cx="1106129" cy="369332"/>
          </a:xfrm>
          <a:prstGeom prst="rect">
            <a:avLst/>
          </a:prstGeom>
          <a:noFill/>
          <a:ln w="12700">
            <a:solidFill>
              <a:srgbClr val="EAEAE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AEAEA"/>
                </a:solidFill>
              </a:rPr>
              <a:t>Process</a:t>
            </a:r>
            <a:endParaRPr lang="en-US" dirty="0">
              <a:solidFill>
                <a:srgbClr val="EAEAEA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84174" y="1819512"/>
            <a:ext cx="521110" cy="442452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6575" y="1476028"/>
            <a:ext cx="125361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AEAEA"/>
                </a:solidFill>
              </a:rPr>
              <a:t>Data Entry</a:t>
            </a:r>
            <a:endParaRPr lang="en-US" dirty="0">
              <a:solidFill>
                <a:srgbClr val="EAEAEA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38484" y="2576597"/>
            <a:ext cx="919316" cy="138918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2187" y="2224793"/>
            <a:ext cx="138389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AEAEA"/>
                </a:solidFill>
              </a:rPr>
              <a:t>Data Quality</a:t>
            </a:r>
            <a:endParaRPr lang="en-US" dirty="0">
              <a:solidFill>
                <a:srgbClr val="EAEAEA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83045" y="2576597"/>
            <a:ext cx="521110" cy="442452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833" y="2200203"/>
            <a:ext cx="132243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EAEA"/>
                </a:solidFill>
              </a:rPr>
              <a:t>Wrong</a:t>
            </a:r>
            <a:r>
              <a:rPr lang="en-US" dirty="0" smtClean="0"/>
              <a:t> </a:t>
            </a:r>
            <a:r>
              <a:rPr lang="en-US" dirty="0">
                <a:solidFill>
                  <a:srgbClr val="EAEAEA"/>
                </a:solidFill>
              </a:rPr>
              <a:t>Data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28767" y="3864622"/>
            <a:ext cx="796413" cy="422787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1561" y="4254982"/>
            <a:ext cx="172310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AEAEA"/>
                </a:solidFill>
              </a:rPr>
              <a:t>2. Weak QA/QC</a:t>
            </a:r>
            <a:endParaRPr lang="en-US" sz="1600" dirty="0">
              <a:solidFill>
                <a:srgbClr val="EAEAEA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42187" y="4759357"/>
            <a:ext cx="796413" cy="422787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48430" y="5006066"/>
            <a:ext cx="204511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AEAEA"/>
                </a:solidFill>
              </a:rPr>
              <a:t>Software Incompatibility</a:t>
            </a:r>
            <a:endParaRPr lang="en-US" sz="1600" dirty="0">
              <a:solidFill>
                <a:srgbClr val="EAEAEA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96381" y="3859705"/>
            <a:ext cx="688257" cy="383460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73061" y="3586990"/>
            <a:ext cx="21508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AEAEA"/>
                </a:solidFill>
              </a:rPr>
              <a:t>Lack documentation</a:t>
            </a:r>
            <a:endParaRPr lang="en-US" sz="1600" dirty="0">
              <a:solidFill>
                <a:srgbClr val="EAEAEA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73711" y="4633233"/>
            <a:ext cx="698091" cy="372833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847" y="4392112"/>
            <a:ext cx="191975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AEAEA"/>
                </a:solidFill>
              </a:rPr>
              <a:t>System Alignment</a:t>
            </a:r>
            <a:endParaRPr lang="en-US" sz="1600" dirty="0">
              <a:solidFill>
                <a:srgbClr val="EAEAEA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61388" y="3697718"/>
            <a:ext cx="943896" cy="373381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80704" y="3491168"/>
            <a:ext cx="1885337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EAEAEA"/>
                </a:solidFill>
              </a:defRPr>
            </a:lvl1pPr>
          </a:lstStyle>
          <a:p>
            <a:r>
              <a:rPr lang="en-US" sz="1600" dirty="0"/>
              <a:t>3. Multiple management levels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898925" y="3905025"/>
            <a:ext cx="1194617" cy="457191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3542" y="4919480"/>
            <a:ext cx="2428565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AEAEA"/>
                </a:solidFill>
              </a:rPr>
              <a:t>5. Unfamiliar Overall Process</a:t>
            </a:r>
            <a:endParaRPr lang="en-US" sz="1600" dirty="0">
              <a:solidFill>
                <a:srgbClr val="EAEAEA"/>
              </a:solidFill>
            </a:endParaRPr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5587488" y="4210889"/>
            <a:ext cx="506054" cy="1000979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3542" y="4165044"/>
            <a:ext cx="1885337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AEAEA"/>
                </a:solidFill>
              </a:rPr>
              <a:t>4. </a:t>
            </a:r>
            <a:r>
              <a:rPr lang="en-US" sz="1600" dirty="0" err="1" smtClean="0">
                <a:solidFill>
                  <a:srgbClr val="EAEAEA"/>
                </a:solidFill>
              </a:rPr>
              <a:t>Uncomparable</a:t>
            </a:r>
            <a:r>
              <a:rPr lang="en-US" sz="1600" dirty="0" smtClean="0">
                <a:solidFill>
                  <a:srgbClr val="EAEAEA"/>
                </a:solidFill>
              </a:rPr>
              <a:t> processes</a:t>
            </a:r>
            <a:endParaRPr lang="en-US" sz="1600" dirty="0">
              <a:solidFill>
                <a:srgbClr val="EAEAEA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544096" y="2931009"/>
            <a:ext cx="467034" cy="235278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61970" y="2721321"/>
            <a:ext cx="107417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AEAEA"/>
                </a:solidFill>
              </a:rPr>
              <a:t>Priorities</a:t>
            </a:r>
            <a:endParaRPr lang="en-US" dirty="0">
              <a:solidFill>
                <a:srgbClr val="EAEAEA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79755" y="2910168"/>
            <a:ext cx="803788" cy="86098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4514" y="2676547"/>
            <a:ext cx="102132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AEAEA"/>
                </a:solidFill>
              </a:rPr>
              <a:t>Training</a:t>
            </a:r>
            <a:endParaRPr lang="en-US" dirty="0">
              <a:solidFill>
                <a:srgbClr val="EAEAEA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616175" y="2014704"/>
            <a:ext cx="569044" cy="316480"/>
          </a:xfrm>
          <a:prstGeom prst="straightConnector1">
            <a:avLst/>
          </a:prstGeom>
          <a:ln>
            <a:solidFill>
              <a:srgbClr val="EA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2036" y="1750617"/>
            <a:ext cx="113931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AEAEA"/>
                </a:solidFill>
              </a:rPr>
              <a:t>Skill Level</a:t>
            </a:r>
            <a:endParaRPr lang="en-US" dirty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16838"/>
      </p:ext>
    </p:extLst>
  </p:cSld>
  <p:clrMapOvr>
    <a:masterClrMapping/>
  </p:clrMapOvr>
</p:sld>
</file>

<file path=ppt/theme/theme1.xml><?xml version="1.0" encoding="utf-8"?>
<a:theme xmlns:a="http://schemas.openxmlformats.org/drawingml/2006/main" name="dark blue gradient">
  <a:themeElements>
    <a:clrScheme name="Custom 4">
      <a:dk1>
        <a:srgbClr val="2C81C1"/>
      </a:dk1>
      <a:lt1>
        <a:srgbClr val="1B4283"/>
      </a:lt1>
      <a:dk2>
        <a:srgbClr val="1F497D"/>
      </a:dk2>
      <a:lt2>
        <a:srgbClr val="133261"/>
      </a:lt2>
      <a:accent1>
        <a:srgbClr val="13365E"/>
      </a:accent1>
      <a:accent2>
        <a:srgbClr val="C0504D"/>
      </a:accent2>
      <a:accent3>
        <a:srgbClr val="0A284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738907ACF9BD48B8C0C58B85917250" ma:contentTypeVersion="3" ma:contentTypeDescription="Create a new document." ma:contentTypeScope="" ma:versionID="aeee65cf2e4236ea0b4e633c2390d5e4">
  <xsd:schema xmlns:xsd="http://www.w3.org/2001/XMLSchema" xmlns:xs="http://www.w3.org/2001/XMLSchema" xmlns:p="http://schemas.microsoft.com/office/2006/metadata/properties" xmlns:ns2="5ac5d38d-e3b2-4717-bbe2-5712b2d18293" targetNamespace="http://schemas.microsoft.com/office/2006/metadata/properties" ma:root="true" ma:fieldsID="57602f4e30a91a7d668e5dc1de94e7ae" ns2:_="">
    <xsd:import namespace="5ac5d38d-e3b2-4717-bbe2-5712b2d182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5d38d-e3b2-4717-bbe2-5712b2d182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c5d38d-e3b2-4717-bbe2-5712b2d18293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879BAC2-9985-4C8B-8908-34FA6034E98E}"/>
</file>

<file path=customXml/itemProps2.xml><?xml version="1.0" encoding="utf-8"?>
<ds:datastoreItem xmlns:ds="http://schemas.openxmlformats.org/officeDocument/2006/customXml" ds:itemID="{AB926261-3A14-43B0-A30E-15BEF7872F67}"/>
</file>

<file path=customXml/itemProps3.xml><?xml version="1.0" encoding="utf-8"?>
<ds:datastoreItem xmlns:ds="http://schemas.openxmlformats.org/officeDocument/2006/customXml" ds:itemID="{7F44BC17-6FED-4940-A456-FACDF5F33A78}"/>
</file>

<file path=docProps/app.xml><?xml version="1.0" encoding="utf-8"?>
<Properties xmlns="http://schemas.openxmlformats.org/officeDocument/2006/extended-properties" xmlns:vt="http://schemas.openxmlformats.org/officeDocument/2006/docPropsVTypes">
  <Template>dark blue gradient.thmx</Template>
  <TotalTime>226</TotalTime>
  <Words>48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dark blue gradient</vt:lpstr>
      <vt:lpstr>Cause &amp; Effect Diagram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Bonnie</cp:lastModifiedBy>
  <cp:revision>30</cp:revision>
  <dcterms:created xsi:type="dcterms:W3CDTF">2011-02-02T18:07:38Z</dcterms:created>
  <dcterms:modified xsi:type="dcterms:W3CDTF">2015-04-12T21:52:52Z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0x01010080738907ACF9BD48B8C0C58B85917250</vt:lpwstr>
  </property>
</Properties>
</file>