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Poppins"/>
      <p:regular r:id="rId31"/>
      <p:bold r:id="rId32"/>
      <p:italic r:id="rId33"/>
      <p:boldItalic r:id="rId34"/>
    </p:embeddedFont>
    <p:embeddedFont>
      <p:font typeface="Source Code Pro"/>
      <p:regular r:id="rId35"/>
      <p:bold r:id="rId36"/>
      <p:italic r:id="rId37"/>
      <p:boldItalic r:id="rId38"/>
    </p:embeddedFont>
    <p:embeddedFont>
      <p:font typeface="PT Sans"/>
      <p:regular r:id="rId39"/>
      <p:bold r:id="rId40"/>
      <p:italic r:id="rId41"/>
      <p:boldItalic r:id="rId42"/>
    </p:embeddedFont>
    <p:embeddedFont>
      <p:font typeface="IBM Plex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4890FD-79C9-4FD1-BCE3-201F21D80846}">
  <a:tblStyle styleId="{9A4890FD-79C9-4FD1-BCE3-201F21D808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bold.fntdata"/><Relationship Id="rId20" Type="http://schemas.openxmlformats.org/officeDocument/2006/relationships/slide" Target="slides/slide15.xml"/><Relationship Id="rId42" Type="http://schemas.openxmlformats.org/officeDocument/2006/relationships/font" Target="fonts/PTSans-boldItalic.fntdata"/><Relationship Id="rId41" Type="http://schemas.openxmlformats.org/officeDocument/2006/relationships/font" Target="fonts/PTSans-italic.fntdata"/><Relationship Id="rId22" Type="http://schemas.openxmlformats.org/officeDocument/2006/relationships/slide" Target="slides/slide17.xml"/><Relationship Id="rId44" Type="http://schemas.openxmlformats.org/officeDocument/2006/relationships/font" Target="fonts/IBMPlexMono-bold.fntdata"/><Relationship Id="rId21" Type="http://schemas.openxmlformats.org/officeDocument/2006/relationships/slide" Target="slides/slide16.xml"/><Relationship Id="rId43" Type="http://schemas.openxmlformats.org/officeDocument/2006/relationships/font" Target="fonts/IBMPlexMono-regular.fntdata"/><Relationship Id="rId24" Type="http://schemas.openxmlformats.org/officeDocument/2006/relationships/slide" Target="slides/slide19.xml"/><Relationship Id="rId46" Type="http://schemas.openxmlformats.org/officeDocument/2006/relationships/font" Target="fonts/IBMPlexMono-boldItalic.fntdata"/><Relationship Id="rId23" Type="http://schemas.openxmlformats.org/officeDocument/2006/relationships/slide" Target="slides/slide18.xml"/><Relationship Id="rId45" Type="http://schemas.openxmlformats.org/officeDocument/2006/relationships/font" Target="fonts/IBMPlexMon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Poppins-italic.fntdata"/><Relationship Id="rId10" Type="http://schemas.openxmlformats.org/officeDocument/2006/relationships/slide" Target="slides/slide5.xml"/><Relationship Id="rId32" Type="http://schemas.openxmlformats.org/officeDocument/2006/relationships/font" Target="fonts/Poppins-bold.fntdata"/><Relationship Id="rId13" Type="http://schemas.openxmlformats.org/officeDocument/2006/relationships/slide" Target="slides/slide8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34" Type="http://schemas.openxmlformats.org/officeDocument/2006/relationships/font" Target="fonts/Poppins-boldItalic.fntdata"/><Relationship Id="rId15" Type="http://schemas.openxmlformats.org/officeDocument/2006/relationships/slide" Target="slides/slide10.xml"/><Relationship Id="rId37" Type="http://schemas.openxmlformats.org/officeDocument/2006/relationships/font" Target="fonts/SourceCodePro-italic.fntdata"/><Relationship Id="rId14" Type="http://schemas.openxmlformats.org/officeDocument/2006/relationships/slide" Target="slides/slide9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39" Type="http://schemas.openxmlformats.org/officeDocument/2006/relationships/font" Target="fonts/PTSans-regular.fntdata"/><Relationship Id="rId16" Type="http://schemas.openxmlformats.org/officeDocument/2006/relationships/slide" Target="slides/slide11.xml"/><Relationship Id="rId38" Type="http://schemas.openxmlformats.org/officeDocument/2006/relationships/font" Target="fonts/SourceCodePr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3407d38c48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3407d38c48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3407d38c48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3407d38c48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3407d38c48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3407d38c48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3407d38c48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3407d38c48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335d39761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335d39761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335d397611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335d397611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335d397611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335d397611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335d397611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335d397611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335d397611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335d397611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335d3976119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335d3976119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24ed99bf1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24ed99bf1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335d3976119_1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335d3976119_1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335d3976119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335d397611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5c2c9e4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5c2c9e4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24ed99bf1a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24ed99bf1a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24ef22aa1ac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24ef22aa1ac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33fe8b6e9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33fe8b6e9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3407d38c48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3407d38c48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3407d38c48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3407d38c48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3407d38c48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3407d38c48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idx="1" type="subTitle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3" name="Google Shape;1283;p29"/>
          <p:cNvSpPr txBox="1"/>
          <p:nvPr>
            <p:ph idx="2" type="subTitle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idx="1" type="subTitle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aGMgzn9B5V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GNUstep: </a:t>
            </a:r>
            <a:r>
              <a:rPr lang="en">
                <a:solidFill>
                  <a:schemeClr val="dk1"/>
                </a:solidFill>
              </a:rPr>
              <a:t>Concrete Architecture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26" name="Google Shape;1426;p32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27" name="Google Shape;1427;p32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8" name="Google Shape;1428;p32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29" name="Google Shape;1429;p32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0" name="Google Shape;1430;p32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31" name="Google Shape;1431;p32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2" name="Google Shape;1432;p32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33" name="Google Shape;1433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5" name="Google Shape;1435;p32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36" name="Google Shape;1436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8" name="Google Shape;1438;p32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39" name="Google Shape;1439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1" name="Google Shape;1441;p32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2" name="Google Shape;1442;p32"/>
          <p:cNvSpPr txBox="1"/>
          <p:nvPr/>
        </p:nvSpPr>
        <p:spPr>
          <a:xfrm>
            <a:off x="939250" y="3476850"/>
            <a:ext cx="47709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https://www.youtube.com/watch?v=aGMgzn9B5Vk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43" name="Google Shape;1443;p32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44" name="Google Shape;1444;p32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45" name="Google Shape;1445;p32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46" name="Google Shape;1446;p32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32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41"/>
          <p:cNvSpPr txBox="1"/>
          <p:nvPr>
            <p:ph type="title"/>
          </p:nvPr>
        </p:nvSpPr>
        <p:spPr>
          <a:xfrm>
            <a:off x="749750" y="192575"/>
            <a:ext cx="814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Concrete Architecture</a:t>
            </a:r>
            <a:endParaRPr/>
          </a:p>
        </p:txBody>
      </p:sp>
      <p:pic>
        <p:nvPicPr>
          <p:cNvPr id="1535" name="Google Shape;1535;p41" title="322 Concrete Diagram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200" y="765275"/>
            <a:ext cx="5871301" cy="42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41"/>
          <p:cNvSpPr/>
          <p:nvPr/>
        </p:nvSpPr>
        <p:spPr>
          <a:xfrm>
            <a:off x="2217325" y="2038938"/>
            <a:ext cx="1203150" cy="618300"/>
          </a:xfrm>
          <a:prstGeom prst="flowChartProcess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42"/>
          <p:cNvSpPr txBox="1"/>
          <p:nvPr>
            <p:ph type="title"/>
          </p:nvPr>
        </p:nvSpPr>
        <p:spPr>
          <a:xfrm>
            <a:off x="749750" y="192575"/>
            <a:ext cx="814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Concrete Architecture</a:t>
            </a:r>
            <a:endParaRPr/>
          </a:p>
        </p:txBody>
      </p:sp>
      <p:pic>
        <p:nvPicPr>
          <p:cNvPr id="1542" name="Google Shape;1542;p42" title="322 Concrete Diagram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200" y="765275"/>
            <a:ext cx="5871301" cy="42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3" name="Google Shape;1543;p42"/>
          <p:cNvSpPr/>
          <p:nvPr/>
        </p:nvSpPr>
        <p:spPr>
          <a:xfrm>
            <a:off x="4080300" y="2038938"/>
            <a:ext cx="1203150" cy="618300"/>
          </a:xfrm>
          <a:prstGeom prst="flowChartProcess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43"/>
          <p:cNvSpPr txBox="1"/>
          <p:nvPr>
            <p:ph type="title"/>
          </p:nvPr>
        </p:nvSpPr>
        <p:spPr>
          <a:xfrm>
            <a:off x="749750" y="192575"/>
            <a:ext cx="814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Concrete Architecture</a:t>
            </a:r>
            <a:endParaRPr/>
          </a:p>
        </p:txBody>
      </p:sp>
      <p:pic>
        <p:nvPicPr>
          <p:cNvPr id="1549" name="Google Shape;1549;p43" title="322 Concrete Diagram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200" y="765275"/>
            <a:ext cx="5871301" cy="42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0" name="Google Shape;1550;p43"/>
          <p:cNvSpPr/>
          <p:nvPr/>
        </p:nvSpPr>
        <p:spPr>
          <a:xfrm>
            <a:off x="2189300" y="876338"/>
            <a:ext cx="1203150" cy="618300"/>
          </a:xfrm>
          <a:prstGeom prst="flowChartProcess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44"/>
          <p:cNvSpPr txBox="1"/>
          <p:nvPr>
            <p:ph type="title"/>
          </p:nvPr>
        </p:nvSpPr>
        <p:spPr>
          <a:xfrm>
            <a:off x="651700" y="192575"/>
            <a:ext cx="814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Reflexion Analysis of High-Level Concrete Architecture</a:t>
            </a:r>
            <a:endParaRPr sz="2500"/>
          </a:p>
        </p:txBody>
      </p:sp>
      <p:pic>
        <p:nvPicPr>
          <p:cNvPr id="1556" name="Google Shape;1556;p44" title="Blank 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350" y="959700"/>
            <a:ext cx="5892403" cy="418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5"/>
          <p:cNvSpPr txBox="1"/>
          <p:nvPr>
            <p:ph type="title"/>
          </p:nvPr>
        </p:nvSpPr>
        <p:spPr>
          <a:xfrm>
            <a:off x="468600" y="287275"/>
            <a:ext cx="82068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ibs-back c</a:t>
            </a:r>
            <a:r>
              <a:rPr lang="en"/>
              <a:t>onceptual </a:t>
            </a:r>
            <a:r>
              <a:rPr lang="en"/>
              <a:t>architecture</a:t>
            </a:r>
            <a:r>
              <a:rPr lang="en"/>
              <a:t> </a:t>
            </a:r>
            <a:endParaRPr/>
          </a:p>
        </p:txBody>
      </p:sp>
      <p:pic>
        <p:nvPicPr>
          <p:cNvPr id="1562" name="Google Shape;156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825" y="1162525"/>
            <a:ext cx="4644401" cy="374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46"/>
          <p:cNvSpPr txBox="1"/>
          <p:nvPr>
            <p:ph type="title"/>
          </p:nvPr>
        </p:nvSpPr>
        <p:spPr>
          <a:xfrm>
            <a:off x="720000" y="407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ibs-back c</a:t>
            </a:r>
            <a:r>
              <a:rPr lang="en"/>
              <a:t>oncrete architecture </a:t>
            </a:r>
            <a:endParaRPr/>
          </a:p>
        </p:txBody>
      </p:sp>
      <p:sp>
        <p:nvSpPr>
          <p:cNvPr id="1568" name="Google Shape;1568;p46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46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46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46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2" name="Google Shape;157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38900"/>
            <a:ext cx="7782675" cy="35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Reflexion Analysis </a:t>
            </a:r>
            <a:endParaRPr/>
          </a:p>
        </p:txBody>
      </p:sp>
      <p:sp>
        <p:nvSpPr>
          <p:cNvPr id="1578" name="Google Shape;1578;p47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47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0" name="Google Shape;1580;p47"/>
          <p:cNvPicPr preferRelativeResize="0"/>
          <p:nvPr/>
        </p:nvPicPr>
        <p:blipFill rotWithShape="1">
          <a:blip r:embed="rId3">
            <a:alphaModFix/>
          </a:blip>
          <a:srcRect b="0" l="0" r="31623" t="0"/>
          <a:stretch/>
        </p:blipFill>
        <p:spPr>
          <a:xfrm>
            <a:off x="165500" y="1151250"/>
            <a:ext cx="2585975" cy="329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1" name="Google Shape;158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7650" y="1094100"/>
            <a:ext cx="6206351" cy="35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1587" name="Google Shape;1587;p48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48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48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48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1" name="Google Shape;15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875" y="1112938"/>
            <a:ext cx="7598225" cy="38397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92" name="Google Shape;159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800" y="2840725"/>
            <a:ext cx="1043300" cy="17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Of Concurrency </a:t>
            </a:r>
            <a:endParaRPr/>
          </a:p>
        </p:txBody>
      </p:sp>
      <p:grpSp>
        <p:nvGrpSpPr>
          <p:cNvPr id="1598" name="Google Shape;1598;p49"/>
          <p:cNvGrpSpPr/>
          <p:nvPr/>
        </p:nvGrpSpPr>
        <p:grpSpPr>
          <a:xfrm>
            <a:off x="4267478" y="2645487"/>
            <a:ext cx="1854000" cy="1854000"/>
            <a:chOff x="4303290" y="2158374"/>
            <a:chExt cx="1854000" cy="1854000"/>
          </a:xfrm>
        </p:grpSpPr>
        <p:sp>
          <p:nvSpPr>
            <p:cNvPr id="1599" name="Google Shape;1599;p49"/>
            <p:cNvSpPr/>
            <p:nvPr/>
          </p:nvSpPr>
          <p:spPr>
            <a:xfrm>
              <a:off x="4303290" y="2158374"/>
              <a:ext cx="1854000" cy="18540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9"/>
            <p:cNvSpPr txBox="1"/>
            <p:nvPr/>
          </p:nvSpPr>
          <p:spPr>
            <a:xfrm>
              <a:off x="4883675" y="2900288"/>
              <a:ext cx="942300" cy="4848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Problems Faced</a:t>
              </a:r>
              <a:endParaRPr b="1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1601" name="Google Shape;1601;p49"/>
          <p:cNvGrpSpPr/>
          <p:nvPr/>
        </p:nvGrpSpPr>
        <p:grpSpPr>
          <a:xfrm>
            <a:off x="2707325" y="2645487"/>
            <a:ext cx="1854000" cy="1854000"/>
            <a:chOff x="2986712" y="2158374"/>
            <a:chExt cx="1854000" cy="1854000"/>
          </a:xfrm>
        </p:grpSpPr>
        <p:sp>
          <p:nvSpPr>
            <p:cNvPr id="1602" name="Google Shape;1602;p49"/>
            <p:cNvSpPr/>
            <p:nvPr/>
          </p:nvSpPr>
          <p:spPr>
            <a:xfrm>
              <a:off x="2986712" y="2158374"/>
              <a:ext cx="1854000" cy="18540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9"/>
            <p:cNvSpPr txBox="1"/>
            <p:nvPr/>
          </p:nvSpPr>
          <p:spPr>
            <a:xfrm>
              <a:off x="3191000" y="2926613"/>
              <a:ext cx="1445400" cy="521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Synchronization mechanisms</a:t>
              </a:r>
              <a:endParaRPr b="1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1604" name="Google Shape;1604;p49"/>
          <p:cNvGrpSpPr/>
          <p:nvPr/>
        </p:nvGrpSpPr>
        <p:grpSpPr>
          <a:xfrm>
            <a:off x="3592382" y="1503651"/>
            <a:ext cx="1854000" cy="1854000"/>
            <a:chOff x="3656844" y="1131139"/>
            <a:chExt cx="1854000" cy="1854000"/>
          </a:xfrm>
        </p:grpSpPr>
        <p:sp>
          <p:nvSpPr>
            <p:cNvPr id="1605" name="Google Shape;1605;p49"/>
            <p:cNvSpPr/>
            <p:nvPr/>
          </p:nvSpPr>
          <p:spPr>
            <a:xfrm>
              <a:off x="3656844" y="1131139"/>
              <a:ext cx="1854000" cy="18540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9"/>
            <p:cNvSpPr txBox="1"/>
            <p:nvPr/>
          </p:nvSpPr>
          <p:spPr>
            <a:xfrm>
              <a:off x="3938562" y="1797447"/>
              <a:ext cx="1290600" cy="521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Multi-Threaded Architecture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Issues &amp; Limitations</a:t>
            </a:r>
            <a:endParaRPr/>
          </a:p>
        </p:txBody>
      </p:sp>
      <p:grpSp>
        <p:nvGrpSpPr>
          <p:cNvPr id="1612" name="Google Shape;1612;p50"/>
          <p:cNvGrpSpPr/>
          <p:nvPr/>
        </p:nvGrpSpPr>
        <p:grpSpPr>
          <a:xfrm>
            <a:off x="2034675" y="2524500"/>
            <a:ext cx="4860300" cy="731700"/>
            <a:chOff x="2789787" y="2207525"/>
            <a:chExt cx="4860300" cy="731700"/>
          </a:xfrm>
        </p:grpSpPr>
        <p:sp>
          <p:nvSpPr>
            <p:cNvPr id="1613" name="Google Shape;1613;p50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0"/>
            <p:cNvSpPr txBox="1"/>
            <p:nvPr/>
          </p:nvSpPr>
          <p:spPr>
            <a:xfrm>
              <a:off x="2914287" y="2506746"/>
              <a:ext cx="4373100" cy="33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A</a:t>
              </a:r>
              <a:r>
                <a:rPr b="1" lang="en" sz="1600">
                  <a:solidFill>
                    <a:schemeClr val="dk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vailable documentation</a:t>
              </a:r>
              <a:endParaRPr b="1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1615" name="Google Shape;1615;p50"/>
          <p:cNvGrpSpPr/>
          <p:nvPr/>
        </p:nvGrpSpPr>
        <p:grpSpPr>
          <a:xfrm>
            <a:off x="2034673" y="1640139"/>
            <a:ext cx="5221902" cy="731700"/>
            <a:chOff x="2789785" y="1323164"/>
            <a:chExt cx="5221902" cy="731700"/>
          </a:xfrm>
        </p:grpSpPr>
        <p:sp>
          <p:nvSpPr>
            <p:cNvPr id="1616" name="Google Shape;1616;p50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0"/>
            <p:cNvSpPr txBox="1"/>
            <p:nvPr/>
          </p:nvSpPr>
          <p:spPr>
            <a:xfrm>
              <a:off x="2914387" y="1407450"/>
              <a:ext cx="5097300" cy="57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Using the </a:t>
              </a:r>
              <a:r>
                <a:rPr b="1" lang="en" sz="1600">
                  <a:solidFill>
                    <a:schemeClr val="dk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Understand tool</a:t>
              </a:r>
              <a:r>
                <a:rPr b="1" lang="en" sz="1500">
                  <a:solidFill>
                    <a:schemeClr val="dk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 </a:t>
              </a:r>
              <a:endParaRPr b="1" sz="1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1618" name="Google Shape;1618;p50"/>
          <p:cNvGrpSpPr/>
          <p:nvPr/>
        </p:nvGrpSpPr>
        <p:grpSpPr>
          <a:xfrm>
            <a:off x="2034675" y="3405600"/>
            <a:ext cx="4497600" cy="731700"/>
            <a:chOff x="2789787" y="3088625"/>
            <a:chExt cx="4497600" cy="731700"/>
          </a:xfrm>
        </p:grpSpPr>
        <p:sp>
          <p:nvSpPr>
            <p:cNvPr id="1619" name="Google Shape;1619;p50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0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Unexpected dependencies </a:t>
              </a:r>
              <a:endParaRPr b="1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Distribution</a:t>
            </a:r>
            <a:endParaRPr/>
          </a:p>
        </p:txBody>
      </p:sp>
      <p:graphicFrame>
        <p:nvGraphicFramePr>
          <p:cNvPr id="1453" name="Google Shape;1453;p33"/>
          <p:cNvGraphicFramePr/>
          <p:nvPr/>
        </p:nvGraphicFramePr>
        <p:xfrm>
          <a:off x="720000" y="161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{9A4890FD-79C9-4FD1-BCE3-201F21D80846}</a:tableStyleId>
              </a:tblPr>
              <a:tblGrid>
                <a:gridCol w="2638000"/>
                <a:gridCol w="5066000"/>
              </a:tblGrid>
              <a:tr h="40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Kamana Chapagain (Group Leader)</a:t>
                      </a:r>
                      <a:endParaRPr b="1" sz="100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Introduction, Use Cases, Lessons Learned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7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Sareena Shrestha (Presenter #1)</a:t>
                      </a:r>
                      <a:endParaRPr b="1" sz="100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Top-Level Conceptual Architecture, Top-Level Concrete Architecture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Shreya Menon (Presenter #2)</a:t>
                      </a:r>
                      <a:endParaRPr b="1" sz="100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Derivation Process, Conclusion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Yashasvi Pradhan</a:t>
                      </a:r>
                      <a:endParaRPr b="1" sz="100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Reflexion Analysis of Chosen 2nd-Level Subsystem, Concurrency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7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Justin Li</a:t>
                      </a:r>
                      <a:endParaRPr b="1" sz="100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Reflexion Analysis of High-Level Architecture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7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Saachi Singh</a:t>
                      </a:r>
                      <a:endParaRPr b="1" sz="100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Abstract, libs-back Conceptual Architecture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51"/>
          <p:cNvSpPr txBox="1"/>
          <p:nvPr>
            <p:ph type="title"/>
          </p:nvPr>
        </p:nvSpPr>
        <p:spPr>
          <a:xfrm>
            <a:off x="720000" y="4521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  </a:t>
            </a:r>
            <a:endParaRPr/>
          </a:p>
        </p:txBody>
      </p:sp>
      <p:grpSp>
        <p:nvGrpSpPr>
          <p:cNvPr id="1626" name="Google Shape;1626;p51"/>
          <p:cNvGrpSpPr/>
          <p:nvPr/>
        </p:nvGrpSpPr>
        <p:grpSpPr>
          <a:xfrm>
            <a:off x="2961450" y="1500200"/>
            <a:ext cx="3221100" cy="3220500"/>
            <a:chOff x="2961500" y="961400"/>
            <a:chExt cx="3221100" cy="3220500"/>
          </a:xfrm>
        </p:grpSpPr>
        <p:sp>
          <p:nvSpPr>
            <p:cNvPr id="1627" name="Google Shape;1627;p51"/>
            <p:cNvSpPr/>
            <p:nvPr/>
          </p:nvSpPr>
          <p:spPr>
            <a:xfrm>
              <a:off x="2961500" y="961400"/>
              <a:ext cx="3221100" cy="322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1"/>
            <p:cNvSpPr txBox="1"/>
            <p:nvPr/>
          </p:nvSpPr>
          <p:spPr>
            <a:xfrm>
              <a:off x="3782900" y="1200950"/>
              <a:ext cx="1578000" cy="563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Interdependent Sections</a:t>
              </a:r>
              <a:endParaRPr b="1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1629" name="Google Shape;1629;p51"/>
          <p:cNvGrpSpPr/>
          <p:nvPr/>
        </p:nvGrpSpPr>
        <p:grpSpPr>
          <a:xfrm>
            <a:off x="3401636" y="2380292"/>
            <a:ext cx="2340600" cy="2340600"/>
            <a:chOff x="3401686" y="1841492"/>
            <a:chExt cx="2340600" cy="2340600"/>
          </a:xfrm>
        </p:grpSpPr>
        <p:sp>
          <p:nvSpPr>
            <p:cNvPr id="1630" name="Google Shape;1630;p51"/>
            <p:cNvSpPr/>
            <p:nvPr/>
          </p:nvSpPr>
          <p:spPr>
            <a:xfrm>
              <a:off x="3401686" y="1841492"/>
              <a:ext cx="2340600" cy="234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1"/>
            <p:cNvSpPr txBox="1"/>
            <p:nvPr/>
          </p:nvSpPr>
          <p:spPr>
            <a:xfrm>
              <a:off x="3833274" y="2126800"/>
              <a:ext cx="1477200" cy="53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Time Delays</a:t>
              </a:r>
              <a:endParaRPr b="1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1632" name="Google Shape;1632;p51"/>
          <p:cNvGrpSpPr/>
          <p:nvPr/>
        </p:nvGrpSpPr>
        <p:grpSpPr>
          <a:xfrm>
            <a:off x="3833570" y="3243715"/>
            <a:ext cx="1476900" cy="1477200"/>
            <a:chOff x="3833620" y="2704915"/>
            <a:chExt cx="1476900" cy="1477200"/>
          </a:xfrm>
        </p:grpSpPr>
        <p:sp>
          <p:nvSpPr>
            <p:cNvPr id="1633" name="Google Shape;1633;p51"/>
            <p:cNvSpPr/>
            <p:nvPr/>
          </p:nvSpPr>
          <p:spPr>
            <a:xfrm>
              <a:off x="3833620" y="2704915"/>
              <a:ext cx="1476900" cy="147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1"/>
            <p:cNvSpPr txBox="1"/>
            <p:nvPr/>
          </p:nvSpPr>
          <p:spPr>
            <a:xfrm>
              <a:off x="3957047" y="3143188"/>
              <a:ext cx="1230000" cy="64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Starting Early</a:t>
              </a:r>
              <a:endParaRPr b="1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52"/>
          <p:cNvSpPr txBox="1"/>
          <p:nvPr>
            <p:ph type="title"/>
          </p:nvPr>
        </p:nvSpPr>
        <p:spPr>
          <a:xfrm>
            <a:off x="720000" y="2121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Conclusion</a:t>
            </a:r>
            <a:endParaRPr sz="3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4"/>
          <p:cNvSpPr txBox="1"/>
          <p:nvPr>
            <p:ph type="title"/>
          </p:nvPr>
        </p:nvSpPr>
        <p:spPr>
          <a:xfrm>
            <a:off x="55515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9" name="Google Shape;1459;p34"/>
          <p:cNvSpPr txBox="1"/>
          <p:nvPr>
            <p:ph idx="9" type="subTitle"/>
          </p:nvPr>
        </p:nvSpPr>
        <p:spPr>
          <a:xfrm>
            <a:off x="206150" y="1650425"/>
            <a:ext cx="2380800" cy="9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High-Level Conceptual Architecture</a:t>
            </a:r>
            <a:endParaRPr sz="1400"/>
          </a:p>
        </p:txBody>
      </p:sp>
      <p:sp>
        <p:nvSpPr>
          <p:cNvPr id="1460" name="Google Shape;1460;p34"/>
          <p:cNvSpPr txBox="1"/>
          <p:nvPr>
            <p:ph idx="5" type="title"/>
          </p:nvPr>
        </p:nvSpPr>
        <p:spPr>
          <a:xfrm>
            <a:off x="1089801" y="1179575"/>
            <a:ext cx="613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61" name="Google Shape;1461;p34"/>
          <p:cNvSpPr txBox="1"/>
          <p:nvPr>
            <p:ph idx="6" type="title"/>
          </p:nvPr>
        </p:nvSpPr>
        <p:spPr>
          <a:xfrm>
            <a:off x="5127650" y="1213325"/>
            <a:ext cx="796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62" name="Google Shape;1462;p34"/>
          <p:cNvSpPr txBox="1"/>
          <p:nvPr>
            <p:ph idx="7" type="title"/>
          </p:nvPr>
        </p:nvSpPr>
        <p:spPr>
          <a:xfrm>
            <a:off x="3113374" y="1179575"/>
            <a:ext cx="6957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63" name="Google Shape;1463;p34"/>
          <p:cNvSpPr txBox="1"/>
          <p:nvPr>
            <p:ph idx="8" type="title"/>
          </p:nvPr>
        </p:nvSpPr>
        <p:spPr>
          <a:xfrm>
            <a:off x="7157449" y="1230874"/>
            <a:ext cx="732900" cy="5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64" name="Google Shape;1464;p34"/>
          <p:cNvSpPr txBox="1"/>
          <p:nvPr>
            <p:ph idx="13" type="subTitle"/>
          </p:nvPr>
        </p:nvSpPr>
        <p:spPr>
          <a:xfrm>
            <a:off x="4497638" y="1650432"/>
            <a:ext cx="1998000" cy="9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High-Level Concrete Architecture</a:t>
            </a:r>
            <a:endParaRPr sz="1400"/>
          </a:p>
        </p:txBody>
      </p:sp>
      <p:sp>
        <p:nvSpPr>
          <p:cNvPr id="1465" name="Google Shape;1465;p34"/>
          <p:cNvSpPr txBox="1"/>
          <p:nvPr>
            <p:ph idx="13" type="subTitle"/>
          </p:nvPr>
        </p:nvSpPr>
        <p:spPr>
          <a:xfrm>
            <a:off x="2585975" y="1716125"/>
            <a:ext cx="1750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Derivation Process</a:t>
            </a:r>
            <a:endParaRPr sz="1400"/>
          </a:p>
        </p:txBody>
      </p:sp>
      <p:sp>
        <p:nvSpPr>
          <p:cNvPr id="1466" name="Google Shape;1466;p34"/>
          <p:cNvSpPr txBox="1"/>
          <p:nvPr>
            <p:ph idx="5" type="title"/>
          </p:nvPr>
        </p:nvSpPr>
        <p:spPr>
          <a:xfrm>
            <a:off x="1006162" y="2521638"/>
            <a:ext cx="732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467" name="Google Shape;1467;p34"/>
          <p:cNvSpPr txBox="1"/>
          <p:nvPr>
            <p:ph idx="5" type="title"/>
          </p:nvPr>
        </p:nvSpPr>
        <p:spPr>
          <a:xfrm>
            <a:off x="3070837" y="2521638"/>
            <a:ext cx="732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468" name="Google Shape;1468;p34"/>
          <p:cNvSpPr txBox="1"/>
          <p:nvPr>
            <p:ph idx="8" type="title"/>
          </p:nvPr>
        </p:nvSpPr>
        <p:spPr>
          <a:xfrm>
            <a:off x="5119237" y="2624249"/>
            <a:ext cx="732900" cy="5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469" name="Google Shape;1469;p34"/>
          <p:cNvSpPr txBox="1"/>
          <p:nvPr>
            <p:ph idx="13" type="subTitle"/>
          </p:nvPr>
        </p:nvSpPr>
        <p:spPr>
          <a:xfrm>
            <a:off x="6610150" y="1666932"/>
            <a:ext cx="1998000" cy="9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High-Level Reflexion Analysis</a:t>
            </a:r>
            <a:endParaRPr sz="1400"/>
          </a:p>
        </p:txBody>
      </p:sp>
      <p:sp>
        <p:nvSpPr>
          <p:cNvPr id="1470" name="Google Shape;1470;p34"/>
          <p:cNvSpPr txBox="1"/>
          <p:nvPr>
            <p:ph idx="13" type="subTitle"/>
          </p:nvPr>
        </p:nvSpPr>
        <p:spPr>
          <a:xfrm>
            <a:off x="401250" y="3003432"/>
            <a:ext cx="1998000" cy="9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Second-Level Conceptual Architecture</a:t>
            </a:r>
            <a:endParaRPr sz="1400"/>
          </a:p>
        </p:txBody>
      </p:sp>
      <p:sp>
        <p:nvSpPr>
          <p:cNvPr id="1471" name="Google Shape;1471;p34"/>
          <p:cNvSpPr txBox="1"/>
          <p:nvPr>
            <p:ph idx="13" type="subTitle"/>
          </p:nvPr>
        </p:nvSpPr>
        <p:spPr>
          <a:xfrm>
            <a:off x="2448575" y="3003432"/>
            <a:ext cx="1998000" cy="9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Second-Level Concrete Architecture</a:t>
            </a:r>
            <a:endParaRPr sz="1400"/>
          </a:p>
        </p:txBody>
      </p:sp>
      <p:sp>
        <p:nvSpPr>
          <p:cNvPr id="1472" name="Google Shape;1472;p34"/>
          <p:cNvSpPr txBox="1"/>
          <p:nvPr>
            <p:ph idx="13" type="subTitle"/>
          </p:nvPr>
        </p:nvSpPr>
        <p:spPr>
          <a:xfrm>
            <a:off x="4495900" y="3003432"/>
            <a:ext cx="1998000" cy="9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Second-Level Reflexion Analysis</a:t>
            </a:r>
            <a:endParaRPr sz="1400"/>
          </a:p>
        </p:txBody>
      </p:sp>
      <p:sp>
        <p:nvSpPr>
          <p:cNvPr id="1473" name="Google Shape;1473;p34"/>
          <p:cNvSpPr txBox="1"/>
          <p:nvPr>
            <p:ph idx="8" type="title"/>
          </p:nvPr>
        </p:nvSpPr>
        <p:spPr>
          <a:xfrm>
            <a:off x="1063962" y="3946624"/>
            <a:ext cx="732900" cy="5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1474" name="Google Shape;1474;p34"/>
          <p:cNvSpPr txBox="1"/>
          <p:nvPr>
            <p:ph idx="13" type="subTitle"/>
          </p:nvPr>
        </p:nvSpPr>
        <p:spPr>
          <a:xfrm>
            <a:off x="6543225" y="3022179"/>
            <a:ext cx="1998000" cy="4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 Case</a:t>
            </a:r>
            <a:endParaRPr sz="1400"/>
          </a:p>
        </p:txBody>
      </p:sp>
      <p:sp>
        <p:nvSpPr>
          <p:cNvPr id="1475" name="Google Shape;1475;p34"/>
          <p:cNvSpPr txBox="1"/>
          <p:nvPr>
            <p:ph idx="8" type="title"/>
          </p:nvPr>
        </p:nvSpPr>
        <p:spPr>
          <a:xfrm>
            <a:off x="7210612" y="2624249"/>
            <a:ext cx="732900" cy="5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1476" name="Google Shape;1476;p34"/>
          <p:cNvSpPr txBox="1"/>
          <p:nvPr>
            <p:ph idx="13" type="subTitle"/>
          </p:nvPr>
        </p:nvSpPr>
        <p:spPr>
          <a:xfrm>
            <a:off x="555150" y="4359925"/>
            <a:ext cx="1750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Effects of Concurrency</a:t>
            </a:r>
            <a:endParaRPr sz="1400"/>
          </a:p>
        </p:txBody>
      </p:sp>
      <p:sp>
        <p:nvSpPr>
          <p:cNvPr id="1477" name="Google Shape;1477;p34"/>
          <p:cNvSpPr txBox="1"/>
          <p:nvPr>
            <p:ph idx="5" type="title"/>
          </p:nvPr>
        </p:nvSpPr>
        <p:spPr>
          <a:xfrm>
            <a:off x="3231837" y="3844013"/>
            <a:ext cx="732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478" name="Google Shape;1478;p34"/>
          <p:cNvSpPr txBox="1"/>
          <p:nvPr>
            <p:ph idx="13" type="subTitle"/>
          </p:nvPr>
        </p:nvSpPr>
        <p:spPr>
          <a:xfrm>
            <a:off x="2723025" y="4359925"/>
            <a:ext cx="1750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Team Issues + Limitations</a:t>
            </a:r>
            <a:endParaRPr sz="1400"/>
          </a:p>
        </p:txBody>
      </p:sp>
      <p:sp>
        <p:nvSpPr>
          <p:cNvPr id="1479" name="Google Shape;1479;p34"/>
          <p:cNvSpPr txBox="1"/>
          <p:nvPr>
            <p:ph idx="5" type="title"/>
          </p:nvPr>
        </p:nvSpPr>
        <p:spPr>
          <a:xfrm>
            <a:off x="5399712" y="3895313"/>
            <a:ext cx="732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480" name="Google Shape;1480;p34"/>
          <p:cNvSpPr txBox="1"/>
          <p:nvPr>
            <p:ph idx="13" type="subTitle"/>
          </p:nvPr>
        </p:nvSpPr>
        <p:spPr>
          <a:xfrm>
            <a:off x="4779000" y="4359925"/>
            <a:ext cx="1750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Lessons Learned</a:t>
            </a:r>
            <a:endParaRPr sz="1400"/>
          </a:p>
        </p:txBody>
      </p:sp>
      <p:sp>
        <p:nvSpPr>
          <p:cNvPr id="1481" name="Google Shape;1481;p34"/>
          <p:cNvSpPr txBox="1"/>
          <p:nvPr>
            <p:ph idx="5" type="title"/>
          </p:nvPr>
        </p:nvSpPr>
        <p:spPr>
          <a:xfrm>
            <a:off x="7276562" y="3895313"/>
            <a:ext cx="732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482" name="Google Shape;1482;p34"/>
          <p:cNvSpPr txBox="1"/>
          <p:nvPr>
            <p:ph idx="13" type="subTitle"/>
          </p:nvPr>
        </p:nvSpPr>
        <p:spPr>
          <a:xfrm>
            <a:off x="6732925" y="4168700"/>
            <a:ext cx="1750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Conclusion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35"/>
          <p:cNvSpPr txBox="1"/>
          <p:nvPr>
            <p:ph type="title"/>
          </p:nvPr>
        </p:nvSpPr>
        <p:spPr>
          <a:xfrm>
            <a:off x="612150" y="224325"/>
            <a:ext cx="82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Conceptual Architecture</a:t>
            </a:r>
            <a:endParaRPr/>
          </a:p>
        </p:txBody>
      </p:sp>
      <p:pic>
        <p:nvPicPr>
          <p:cNvPr id="1488" name="Google Shape;1488;p35" title="322 Dependency Diagram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401" y="797025"/>
            <a:ext cx="6508899" cy="420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6"/>
          <p:cNvGrpSpPr/>
          <p:nvPr/>
        </p:nvGrpSpPr>
        <p:grpSpPr>
          <a:xfrm>
            <a:off x="5741167" y="997063"/>
            <a:ext cx="3305700" cy="4063513"/>
            <a:chOff x="5741167" y="1195488"/>
            <a:chExt cx="3305700" cy="4063513"/>
          </a:xfrm>
        </p:grpSpPr>
        <p:sp>
          <p:nvSpPr>
            <p:cNvPr id="1494" name="Google Shape;1494;p36"/>
            <p:cNvSpPr/>
            <p:nvPr/>
          </p:nvSpPr>
          <p:spPr>
            <a:xfrm>
              <a:off x="5741167" y="1195488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 </a:t>
              </a:r>
              <a:r>
                <a:rPr lang="en">
                  <a:solidFill>
                    <a:srgbClr val="FFFFFF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Architectural Choices</a:t>
              </a:r>
              <a:endParaRPr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495" name="Google Shape;1495;p36"/>
            <p:cNvSpPr txBox="1"/>
            <p:nvPr/>
          </p:nvSpPr>
          <p:spPr>
            <a:xfrm>
              <a:off x="6024225" y="1974300"/>
              <a:ext cx="2739600" cy="3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Poppins"/>
                <a:buChar char="●"/>
              </a:pPr>
              <a:r>
                <a:rPr lang="en" sz="1200">
                  <a:latin typeface="Poppins"/>
                  <a:ea typeface="Poppins"/>
                  <a:cs typeface="Poppins"/>
                  <a:sym typeface="Poppins"/>
                </a:rPr>
                <a:t>Considered Alternative: Event-Driven.</a:t>
              </a:r>
              <a:endParaRPr sz="1200">
                <a:latin typeface="Poppins"/>
                <a:ea typeface="Poppins"/>
                <a:cs typeface="Poppins"/>
                <a:sym typeface="Poppins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Poppins"/>
                <a:buChar char="●"/>
              </a:pPr>
              <a:r>
                <a:rPr lang="en" sz="1200">
                  <a:latin typeface="Poppins"/>
                  <a:ea typeface="Poppins"/>
                  <a:cs typeface="Poppins"/>
                  <a:sym typeface="Poppins"/>
                </a:rPr>
                <a:t>Final consensus: Layered and object-oriented architectural style.</a:t>
              </a:r>
              <a:endParaRPr sz="1200">
                <a:latin typeface="Poppins"/>
                <a:ea typeface="Poppins"/>
                <a:cs typeface="Poppins"/>
                <a:sym typeface="Poppins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Poppins"/>
                <a:buChar char="●"/>
              </a:pPr>
              <a:r>
                <a:rPr lang="en" sz="1200">
                  <a:latin typeface="Poppins"/>
                  <a:ea typeface="Poppins"/>
                  <a:cs typeface="Poppins"/>
                  <a:sym typeface="Poppins"/>
                </a:rPr>
                <a:t>Layered:</a:t>
              </a:r>
              <a:endParaRPr sz="1200">
                <a:latin typeface="Poppins"/>
                <a:ea typeface="Poppins"/>
                <a:cs typeface="Poppins"/>
                <a:sym typeface="Poppins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Poppins"/>
                <a:buChar char="○"/>
              </a:pPr>
              <a:r>
                <a:rPr lang="en" sz="1200">
                  <a:latin typeface="Poppins"/>
                  <a:ea typeface="Poppins"/>
                  <a:cs typeface="Poppins"/>
                  <a:sym typeface="Poppins"/>
                </a:rPr>
                <a:t>Higher-level libraries build on lower-level ones</a:t>
              </a:r>
              <a:endParaRPr sz="1200">
                <a:latin typeface="Poppins"/>
                <a:ea typeface="Poppins"/>
                <a:cs typeface="Poppins"/>
                <a:sym typeface="Poppins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Poppins"/>
                <a:buChar char="●"/>
              </a:pPr>
              <a:r>
                <a:rPr lang="en" sz="1200">
                  <a:latin typeface="Poppins"/>
                  <a:ea typeface="Poppins"/>
                  <a:cs typeface="Poppins"/>
                  <a:sym typeface="Poppins"/>
                </a:rPr>
                <a:t>Object-Oriented:</a:t>
              </a:r>
              <a:endParaRPr sz="1200">
                <a:latin typeface="Poppins"/>
                <a:ea typeface="Poppins"/>
                <a:cs typeface="Poppins"/>
                <a:sym typeface="Poppins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Poppins"/>
                <a:buChar char="○"/>
              </a:pPr>
              <a:r>
                <a:rPr lang="en" sz="1200">
                  <a:latin typeface="Poppins"/>
                  <a:ea typeface="Poppins"/>
                  <a:cs typeface="Poppins"/>
                  <a:sym typeface="Poppins"/>
                </a:rPr>
                <a:t>Consistent use of Objective-C classes and modular components.</a:t>
              </a:r>
              <a:endParaRPr sz="1200"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496" name="Google Shape;1496;p36"/>
          <p:cNvGrpSpPr/>
          <p:nvPr/>
        </p:nvGrpSpPr>
        <p:grpSpPr>
          <a:xfrm>
            <a:off x="0" y="991564"/>
            <a:ext cx="3546900" cy="3482836"/>
            <a:chOff x="0" y="1189989"/>
            <a:chExt cx="3546900" cy="3482836"/>
          </a:xfrm>
        </p:grpSpPr>
        <p:sp>
          <p:nvSpPr>
            <p:cNvPr id="1497" name="Google Shape;1497;p36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Research and Discoveries</a:t>
              </a:r>
              <a:endParaRPr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498" name="Google Shape;1498;p36"/>
            <p:cNvSpPr txBox="1"/>
            <p:nvPr/>
          </p:nvSpPr>
          <p:spPr>
            <a:xfrm>
              <a:off x="132500" y="1915525"/>
              <a:ext cx="2891400" cy="27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Poppins"/>
                <a:buChar char="●"/>
              </a:pPr>
              <a:r>
                <a:rPr lang="en" sz="1200">
                  <a:latin typeface="Poppins"/>
                  <a:ea typeface="Poppins"/>
                  <a:cs typeface="Poppins"/>
                  <a:sym typeface="Poppins"/>
                </a:rPr>
                <a:t>Each team member independently worked on examining the system’s structure using the Understand tool before consolidating our findings and refining them as a group.</a:t>
              </a:r>
              <a:endParaRPr sz="1200">
                <a:latin typeface="Poppins"/>
                <a:ea typeface="Poppins"/>
                <a:cs typeface="Poppins"/>
                <a:sym typeface="Poppins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Poppins"/>
                <a:buChar char="●"/>
              </a:pPr>
              <a:r>
                <a:rPr lang="en" sz="1200">
                  <a:latin typeface="Poppins"/>
                  <a:ea typeface="Poppins"/>
                  <a:cs typeface="Poppins"/>
                  <a:sym typeface="Poppins"/>
                </a:rPr>
                <a:t>Identified an additional key subsystem, libobjc2.</a:t>
              </a:r>
              <a:endParaRPr sz="1200">
                <a:latin typeface="Poppins"/>
                <a:ea typeface="Poppins"/>
                <a:cs typeface="Poppins"/>
                <a:sym typeface="Poppins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Poppins"/>
                <a:buChar char="●"/>
              </a:pPr>
              <a:r>
                <a:rPr lang="en" sz="1200">
                  <a:latin typeface="Poppins"/>
                  <a:ea typeface="Poppins"/>
                  <a:cs typeface="Poppins"/>
                  <a:sym typeface="Poppins"/>
                </a:rPr>
                <a:t>Also discovered several bidirectional dependencies.</a:t>
              </a:r>
              <a:endParaRPr sz="1200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499" name="Google Shape;1499;p36"/>
          <p:cNvGrpSpPr/>
          <p:nvPr/>
        </p:nvGrpSpPr>
        <p:grpSpPr>
          <a:xfrm>
            <a:off x="2944200" y="991350"/>
            <a:ext cx="3305704" cy="3471625"/>
            <a:chOff x="2944200" y="1189775"/>
            <a:chExt cx="3305704" cy="3471625"/>
          </a:xfrm>
        </p:grpSpPr>
        <p:sp>
          <p:nvSpPr>
            <p:cNvPr id="1500" name="Google Shape;1500;p36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Updated Dependency Diagram</a:t>
              </a:r>
              <a:endParaRPr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01" name="Google Shape;1501;p36"/>
            <p:cNvSpPr txBox="1"/>
            <p:nvPr/>
          </p:nvSpPr>
          <p:spPr>
            <a:xfrm>
              <a:off x="2944200" y="2045700"/>
              <a:ext cx="30714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Poppins"/>
                <a:buChar char="●"/>
              </a:pPr>
              <a:r>
                <a:rPr lang="en" sz="1200">
                  <a:latin typeface="Poppins"/>
                  <a:ea typeface="Poppins"/>
                  <a:cs typeface="Poppins"/>
                  <a:sym typeface="Poppins"/>
                </a:rPr>
                <a:t>Added newly </a:t>
              </a:r>
              <a:r>
                <a:rPr lang="en" sz="1200">
                  <a:latin typeface="Poppins"/>
                  <a:ea typeface="Poppins"/>
                  <a:cs typeface="Poppins"/>
                  <a:sym typeface="Poppins"/>
                </a:rPr>
                <a:t>discovered</a:t>
              </a:r>
              <a:r>
                <a:rPr lang="en" sz="1200">
                  <a:latin typeface="Poppins"/>
                  <a:ea typeface="Poppins"/>
                  <a:cs typeface="Poppins"/>
                  <a:sym typeface="Poppins"/>
                </a:rPr>
                <a:t> dependencies between subsystems.</a:t>
              </a:r>
              <a:endParaRPr sz="1200">
                <a:latin typeface="Poppins"/>
                <a:ea typeface="Poppins"/>
                <a:cs typeface="Poppins"/>
                <a:sym typeface="Poppins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Poppins"/>
                <a:buChar char="●"/>
              </a:pPr>
              <a:r>
                <a:rPr lang="en" sz="1200">
                  <a:latin typeface="Poppins"/>
                  <a:ea typeface="Poppins"/>
                  <a:cs typeface="Poppins"/>
                  <a:sym typeface="Poppins"/>
                </a:rPr>
                <a:t>Added libobjc2 as a main subsystem.</a:t>
              </a:r>
              <a:endParaRPr sz="1200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502" name="Google Shape;1502;p36"/>
          <p:cNvSpPr txBox="1"/>
          <p:nvPr>
            <p:ph type="title"/>
          </p:nvPr>
        </p:nvSpPr>
        <p:spPr>
          <a:xfrm>
            <a:off x="2374800" y="212725"/>
            <a:ext cx="439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Derivation Process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37"/>
          <p:cNvSpPr txBox="1"/>
          <p:nvPr>
            <p:ph type="title"/>
          </p:nvPr>
        </p:nvSpPr>
        <p:spPr>
          <a:xfrm>
            <a:off x="749750" y="192575"/>
            <a:ext cx="814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Concrete Architecture</a:t>
            </a:r>
            <a:endParaRPr/>
          </a:p>
        </p:txBody>
      </p:sp>
      <p:pic>
        <p:nvPicPr>
          <p:cNvPr id="1508" name="Google Shape;1508;p37" title="322 Concrete Diagram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200" y="765275"/>
            <a:ext cx="5871301" cy="42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38"/>
          <p:cNvSpPr txBox="1"/>
          <p:nvPr>
            <p:ph type="title"/>
          </p:nvPr>
        </p:nvSpPr>
        <p:spPr>
          <a:xfrm>
            <a:off x="749750" y="192575"/>
            <a:ext cx="814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Concrete Architecture</a:t>
            </a:r>
            <a:endParaRPr/>
          </a:p>
        </p:txBody>
      </p:sp>
      <p:pic>
        <p:nvPicPr>
          <p:cNvPr id="1514" name="Google Shape;1514;p38" title="322 Concrete Diagram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200" y="765275"/>
            <a:ext cx="5871301" cy="42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5" name="Google Shape;1515;p38"/>
          <p:cNvSpPr/>
          <p:nvPr/>
        </p:nvSpPr>
        <p:spPr>
          <a:xfrm>
            <a:off x="3099775" y="4140038"/>
            <a:ext cx="1203150" cy="618300"/>
          </a:xfrm>
          <a:prstGeom prst="flowChartProcess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39"/>
          <p:cNvSpPr txBox="1"/>
          <p:nvPr>
            <p:ph type="title"/>
          </p:nvPr>
        </p:nvSpPr>
        <p:spPr>
          <a:xfrm>
            <a:off x="749750" y="192575"/>
            <a:ext cx="814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Concrete Architecture</a:t>
            </a:r>
            <a:endParaRPr/>
          </a:p>
        </p:txBody>
      </p:sp>
      <p:pic>
        <p:nvPicPr>
          <p:cNvPr id="1521" name="Google Shape;1521;p39" title="322 Concrete Diagram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200" y="765275"/>
            <a:ext cx="5871301" cy="42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2" name="Google Shape;1522;p39"/>
          <p:cNvSpPr/>
          <p:nvPr/>
        </p:nvSpPr>
        <p:spPr>
          <a:xfrm>
            <a:off x="2217350" y="3131488"/>
            <a:ext cx="1203150" cy="618300"/>
          </a:xfrm>
          <a:prstGeom prst="flowChartProcess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0"/>
          <p:cNvSpPr txBox="1"/>
          <p:nvPr>
            <p:ph type="title"/>
          </p:nvPr>
        </p:nvSpPr>
        <p:spPr>
          <a:xfrm>
            <a:off x="749750" y="192575"/>
            <a:ext cx="814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Concrete Architecture</a:t>
            </a:r>
            <a:endParaRPr/>
          </a:p>
        </p:txBody>
      </p:sp>
      <p:pic>
        <p:nvPicPr>
          <p:cNvPr id="1528" name="Google Shape;1528;p40" title="322 Concrete Diagram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200" y="765275"/>
            <a:ext cx="5871301" cy="42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9" name="Google Shape;1529;p40"/>
          <p:cNvSpPr/>
          <p:nvPr/>
        </p:nvSpPr>
        <p:spPr>
          <a:xfrm>
            <a:off x="4094300" y="3117488"/>
            <a:ext cx="1203150" cy="618300"/>
          </a:xfrm>
          <a:prstGeom prst="flowChartProcess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