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70" r:id="rId4"/>
    <p:sldId id="258" r:id="rId5"/>
    <p:sldId id="259" r:id="rId6"/>
    <p:sldId id="264" r:id="rId7"/>
    <p:sldId id="260" r:id="rId8"/>
    <p:sldId id="262" r:id="rId9"/>
    <p:sldId id="261" r:id="rId10"/>
    <p:sldId id="265" r:id="rId11"/>
    <p:sldId id="271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Hong" initials="JH" lastIdx="1" clrIdx="0">
    <p:extLst>
      <p:ext uri="{19B8F6BF-5375-455C-9EA6-DF929625EA0E}">
        <p15:presenceInfo xmlns:p15="http://schemas.microsoft.com/office/powerpoint/2012/main" userId="c196ce1c5c5c6b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83D16-D21E-4F84-A87D-24227A4D8D1B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969E4-9B34-48EC-BAB8-39C4861E9C3B}">
      <dgm:prSet/>
      <dgm:spPr/>
      <dgm:t>
        <a:bodyPr/>
        <a:lstStyle/>
        <a:p>
          <a:r>
            <a:rPr lang="en-US" i="0" dirty="0"/>
            <a:t>GOAL: To determine where in the U.S offered the best returns on rental properties</a:t>
          </a:r>
        </a:p>
      </dgm:t>
    </dgm:pt>
    <dgm:pt modelId="{CD61E098-5945-487E-89AE-607580C127D8}" type="parTrans" cxnId="{5A3176B0-69D9-43F7-9999-3882D412A302}">
      <dgm:prSet/>
      <dgm:spPr/>
      <dgm:t>
        <a:bodyPr/>
        <a:lstStyle/>
        <a:p>
          <a:endParaRPr lang="en-US"/>
        </a:p>
      </dgm:t>
    </dgm:pt>
    <dgm:pt modelId="{7684A132-BD7C-4450-BE6E-CC73711166E2}" type="sibTrans" cxnId="{5A3176B0-69D9-43F7-9999-3882D412A302}">
      <dgm:prSet/>
      <dgm:spPr/>
      <dgm:t>
        <a:bodyPr/>
        <a:lstStyle/>
        <a:p>
          <a:endParaRPr lang="en-US"/>
        </a:p>
      </dgm:t>
    </dgm:pt>
    <dgm:pt modelId="{A2604CBD-CB28-44FD-A601-86C30CDA5EFC}">
      <dgm:prSet custT="1"/>
      <dgm:spPr/>
      <dgm:t>
        <a:bodyPr/>
        <a:lstStyle/>
        <a:p>
          <a:pPr algn="l"/>
          <a:endParaRPr lang="en-US" sz="1400" i="0" baseline="0" dirty="0"/>
        </a:p>
        <a:p>
          <a:pPr algn="ctr"/>
          <a:r>
            <a:rPr lang="en-US" sz="2400" i="0" baseline="0" dirty="0"/>
            <a:t>Challenges</a:t>
          </a:r>
          <a:endParaRPr lang="en-US" sz="2400" i="0" dirty="0"/>
        </a:p>
      </dgm:t>
    </dgm:pt>
    <dgm:pt modelId="{7C7BD814-E5DA-4101-B2DC-5799C1E6F664}" type="parTrans" cxnId="{BB63C01D-BB18-44CB-89D6-CAD3A9A4A5F0}">
      <dgm:prSet/>
      <dgm:spPr/>
      <dgm:t>
        <a:bodyPr/>
        <a:lstStyle/>
        <a:p>
          <a:endParaRPr lang="en-US"/>
        </a:p>
      </dgm:t>
    </dgm:pt>
    <dgm:pt modelId="{9EBE71BD-D05C-4145-8322-77F43057FFEB}" type="sibTrans" cxnId="{BB63C01D-BB18-44CB-89D6-CAD3A9A4A5F0}">
      <dgm:prSet/>
      <dgm:spPr/>
      <dgm:t>
        <a:bodyPr/>
        <a:lstStyle/>
        <a:p>
          <a:endParaRPr lang="en-US"/>
        </a:p>
      </dgm:t>
    </dgm:pt>
    <dgm:pt modelId="{EB0CC18B-07D1-47E3-BD51-3AD70F25701A}">
      <dgm:prSet custT="1"/>
      <dgm:spPr/>
      <dgm:t>
        <a:bodyPr/>
        <a:lstStyle/>
        <a:p>
          <a:pPr algn="ctr"/>
          <a:r>
            <a:rPr lang="en-US" sz="1800" i="0" dirty="0"/>
            <a:t>Finding open source quality data at different levels of  geographic areas (by State, City, Zip Code)</a:t>
          </a:r>
        </a:p>
      </dgm:t>
    </dgm:pt>
    <dgm:pt modelId="{D8E1A9E7-383F-4E1D-90AA-D48C00AC6CC4}" type="parTrans" cxnId="{FD2E05DD-C61B-4092-8784-EB2C2FE39547}">
      <dgm:prSet/>
      <dgm:spPr/>
      <dgm:t>
        <a:bodyPr/>
        <a:lstStyle/>
        <a:p>
          <a:endParaRPr lang="en-US"/>
        </a:p>
      </dgm:t>
    </dgm:pt>
    <dgm:pt modelId="{32B23B84-0328-4B8D-9AAE-5E8CA650D236}" type="sibTrans" cxnId="{FD2E05DD-C61B-4092-8784-EB2C2FE39547}">
      <dgm:prSet/>
      <dgm:spPr/>
      <dgm:t>
        <a:bodyPr/>
        <a:lstStyle/>
        <a:p>
          <a:endParaRPr lang="en-US"/>
        </a:p>
      </dgm:t>
    </dgm:pt>
    <dgm:pt modelId="{6743503E-4780-43E6-9007-5D65590B31A3}">
      <dgm:prSet custT="1"/>
      <dgm:spPr/>
      <dgm:t>
        <a:bodyPr/>
        <a:lstStyle/>
        <a:p>
          <a:r>
            <a:rPr lang="en-US" sz="2000" i="0" baseline="0" dirty="0"/>
            <a:t>We chose this topic because we all have an interest in real estate and determined we could use our newfound data skills to enlighten ourselves on the topic</a:t>
          </a:r>
          <a:endParaRPr lang="en-US" sz="2000" i="0" dirty="0"/>
        </a:p>
      </dgm:t>
    </dgm:pt>
    <dgm:pt modelId="{F660C52C-8994-4EC4-9BB0-FB403D4582E8}" type="parTrans" cxnId="{9A68E6AE-A3C3-4FC5-8913-7A58A959A840}">
      <dgm:prSet/>
      <dgm:spPr/>
      <dgm:t>
        <a:bodyPr/>
        <a:lstStyle/>
        <a:p>
          <a:endParaRPr lang="en-US"/>
        </a:p>
      </dgm:t>
    </dgm:pt>
    <dgm:pt modelId="{FFD0519C-09D4-4FE1-80CD-2A4278A982FF}" type="sibTrans" cxnId="{9A68E6AE-A3C3-4FC5-8913-7A58A959A840}">
      <dgm:prSet/>
      <dgm:spPr/>
      <dgm:t>
        <a:bodyPr/>
        <a:lstStyle/>
        <a:p>
          <a:endParaRPr lang="en-US"/>
        </a:p>
      </dgm:t>
    </dgm:pt>
    <dgm:pt modelId="{3A899458-DA49-40E5-8F64-139938168D8B}">
      <dgm:prSet custT="1"/>
      <dgm:spPr/>
      <dgm:t>
        <a:bodyPr/>
        <a:lstStyle/>
        <a:p>
          <a:pPr algn="l"/>
          <a:endParaRPr lang="en-US" sz="1400" i="0" baseline="0" dirty="0"/>
        </a:p>
        <a:p>
          <a:pPr algn="ctr"/>
          <a:r>
            <a:rPr lang="en-US" sz="2300" i="0" baseline="0" dirty="0"/>
            <a:t>Data sources</a:t>
          </a:r>
          <a:endParaRPr lang="en-US" sz="2300" i="0" dirty="0"/>
        </a:p>
      </dgm:t>
    </dgm:pt>
    <dgm:pt modelId="{26B18655-447E-4827-8D86-6B00E731D983}" type="sibTrans" cxnId="{66A13188-D50B-4C41-B205-14F2AC254366}">
      <dgm:prSet/>
      <dgm:spPr/>
      <dgm:t>
        <a:bodyPr/>
        <a:lstStyle/>
        <a:p>
          <a:endParaRPr lang="en-US"/>
        </a:p>
      </dgm:t>
    </dgm:pt>
    <dgm:pt modelId="{20131D1B-8C55-4595-AA41-F538C9C8E2A8}" type="parTrans" cxnId="{66A13188-D50B-4C41-B205-14F2AC254366}">
      <dgm:prSet/>
      <dgm:spPr/>
      <dgm:t>
        <a:bodyPr/>
        <a:lstStyle/>
        <a:p>
          <a:endParaRPr lang="en-US"/>
        </a:p>
      </dgm:t>
    </dgm:pt>
    <dgm:pt modelId="{F717D2A4-4BA5-4D59-B87D-DB8B88F41C7B}">
      <dgm:prSet/>
      <dgm:spPr/>
      <dgm:t>
        <a:bodyPr/>
        <a:lstStyle/>
        <a:p>
          <a:pPr algn="ctr"/>
          <a:r>
            <a:rPr lang="en-US" sz="1800" i="0" dirty="0"/>
            <a:t>Zillow data csv</a:t>
          </a:r>
        </a:p>
      </dgm:t>
    </dgm:pt>
    <dgm:pt modelId="{335B76E1-4905-4504-930B-2BD709E92BD6}" type="sibTrans" cxnId="{19686D5D-A14C-4594-B62C-0882C0DEBE7E}">
      <dgm:prSet/>
      <dgm:spPr/>
      <dgm:t>
        <a:bodyPr/>
        <a:lstStyle/>
        <a:p>
          <a:endParaRPr lang="en-US"/>
        </a:p>
      </dgm:t>
    </dgm:pt>
    <dgm:pt modelId="{A22ADC73-2709-40FA-817E-1B1B65203334}" type="parTrans" cxnId="{19686D5D-A14C-4594-B62C-0882C0DEBE7E}">
      <dgm:prSet/>
      <dgm:spPr/>
      <dgm:t>
        <a:bodyPr/>
        <a:lstStyle/>
        <a:p>
          <a:endParaRPr lang="en-US"/>
        </a:p>
      </dgm:t>
    </dgm:pt>
    <dgm:pt modelId="{57CEA06C-CDDA-435F-B38B-5985F324CFCD}">
      <dgm:prSet/>
      <dgm:spPr/>
      <dgm:t>
        <a:bodyPr/>
        <a:lstStyle/>
        <a:p>
          <a:pPr algn="ctr"/>
          <a:r>
            <a:rPr lang="en-US" sz="1800" i="0" dirty="0"/>
            <a:t>Realtor.com csv</a:t>
          </a:r>
        </a:p>
      </dgm:t>
    </dgm:pt>
    <dgm:pt modelId="{31E426D6-AA5C-4E3B-9C0B-76E9AD1A6218}" type="sibTrans" cxnId="{056A3BED-C2C0-4634-A940-44976C48F34F}">
      <dgm:prSet/>
      <dgm:spPr/>
      <dgm:t>
        <a:bodyPr/>
        <a:lstStyle/>
        <a:p>
          <a:endParaRPr lang="en-US"/>
        </a:p>
      </dgm:t>
    </dgm:pt>
    <dgm:pt modelId="{CAAE93E9-9251-498C-8C5A-339EE2C0700D}" type="parTrans" cxnId="{056A3BED-C2C0-4634-A940-44976C48F34F}">
      <dgm:prSet/>
      <dgm:spPr/>
      <dgm:t>
        <a:bodyPr/>
        <a:lstStyle/>
        <a:p>
          <a:endParaRPr lang="en-US"/>
        </a:p>
      </dgm:t>
    </dgm:pt>
    <dgm:pt modelId="{96EEB12C-1C72-44F1-AF2A-338997D8F7A8}">
      <dgm:prSet/>
      <dgm:spPr/>
      <dgm:t>
        <a:bodyPr/>
        <a:lstStyle/>
        <a:p>
          <a:pPr algn="ctr"/>
          <a:r>
            <a:rPr lang="en-US" sz="1800" i="0" dirty="0"/>
            <a:t>World Population Review.com csv</a:t>
          </a:r>
        </a:p>
      </dgm:t>
    </dgm:pt>
    <dgm:pt modelId="{A6837BC5-2DCB-4D0E-99C1-2146754CBFCB}" type="sibTrans" cxnId="{E6EEAEC2-3B63-43C5-A7EF-F87FC9B4BE54}">
      <dgm:prSet/>
      <dgm:spPr/>
      <dgm:t>
        <a:bodyPr/>
        <a:lstStyle/>
        <a:p>
          <a:endParaRPr lang="en-US"/>
        </a:p>
      </dgm:t>
    </dgm:pt>
    <dgm:pt modelId="{A4FD5DFE-B0AE-4EF1-B717-3813F2829F77}" type="parTrans" cxnId="{E6EEAEC2-3B63-43C5-A7EF-F87FC9B4BE54}">
      <dgm:prSet/>
      <dgm:spPr/>
      <dgm:t>
        <a:bodyPr/>
        <a:lstStyle/>
        <a:p>
          <a:endParaRPr lang="en-US"/>
        </a:p>
      </dgm:t>
    </dgm:pt>
    <dgm:pt modelId="{7E9DD3CF-7F27-444F-9D60-484CE94F8FE7}">
      <dgm:prSet/>
      <dgm:spPr/>
      <dgm:t>
        <a:bodyPr/>
        <a:lstStyle/>
        <a:p>
          <a:pPr algn="ctr"/>
          <a:r>
            <a:rPr lang="en-US" sz="1800" i="0" dirty="0"/>
            <a:t>Realty Mole Property API</a:t>
          </a:r>
        </a:p>
      </dgm:t>
    </dgm:pt>
    <dgm:pt modelId="{43E3F3F5-6993-473F-B49E-2C3509586AFA}" type="sibTrans" cxnId="{B6036606-11AA-4055-81E7-30158578B3DE}">
      <dgm:prSet/>
      <dgm:spPr/>
      <dgm:t>
        <a:bodyPr/>
        <a:lstStyle/>
        <a:p>
          <a:endParaRPr lang="en-US"/>
        </a:p>
      </dgm:t>
    </dgm:pt>
    <dgm:pt modelId="{60AF879D-1ADE-437D-A177-0F9180ADDA5B}" type="parTrans" cxnId="{B6036606-11AA-4055-81E7-30158578B3DE}">
      <dgm:prSet/>
      <dgm:spPr/>
      <dgm:t>
        <a:bodyPr/>
        <a:lstStyle/>
        <a:p>
          <a:endParaRPr lang="en-US"/>
        </a:p>
      </dgm:t>
    </dgm:pt>
    <dgm:pt modelId="{3F2FDDC6-F3E2-488F-A943-E9F1894C493E}">
      <dgm:prSet custT="1"/>
      <dgm:spPr/>
      <dgm:t>
        <a:bodyPr/>
        <a:lstStyle/>
        <a:p>
          <a:pPr algn="ctr"/>
          <a:r>
            <a:rPr lang="en-US" sz="1800" i="0" dirty="0"/>
            <a:t>Finding data using API</a:t>
          </a:r>
        </a:p>
      </dgm:t>
    </dgm:pt>
    <dgm:pt modelId="{965C8DA7-BFDB-46DC-A2A5-3ECA0CB03498}" type="parTrans" cxnId="{A38AB638-6EA7-4BB7-BAFE-90E43938189C}">
      <dgm:prSet/>
      <dgm:spPr/>
      <dgm:t>
        <a:bodyPr/>
        <a:lstStyle/>
        <a:p>
          <a:endParaRPr lang="en-US"/>
        </a:p>
      </dgm:t>
    </dgm:pt>
    <dgm:pt modelId="{4C6C0DCE-A49A-4739-B788-EDBE153E8B7D}" type="sibTrans" cxnId="{A38AB638-6EA7-4BB7-BAFE-90E43938189C}">
      <dgm:prSet/>
      <dgm:spPr/>
      <dgm:t>
        <a:bodyPr/>
        <a:lstStyle/>
        <a:p>
          <a:endParaRPr lang="en-US"/>
        </a:p>
      </dgm:t>
    </dgm:pt>
    <dgm:pt modelId="{EF17362D-E641-40BA-92BE-0F009E5DE638}" type="pres">
      <dgm:prSet presAssocID="{D8183D16-D21E-4F84-A87D-24227A4D8D1B}" presName="composite" presStyleCnt="0">
        <dgm:presLayoutVars>
          <dgm:chMax val="1"/>
          <dgm:dir/>
          <dgm:resizeHandles val="exact"/>
        </dgm:presLayoutVars>
      </dgm:prSet>
      <dgm:spPr/>
    </dgm:pt>
    <dgm:pt modelId="{B6935BF0-E6CE-413F-9EFA-15B610D1DF0F}" type="pres">
      <dgm:prSet presAssocID="{13C969E4-9B34-48EC-BAB8-39C4861E9C3B}" presName="roof" presStyleLbl="dkBgShp" presStyleIdx="0" presStyleCnt="2" custLinFactNeighborX="-13" custLinFactNeighborY="-6941"/>
      <dgm:spPr/>
    </dgm:pt>
    <dgm:pt modelId="{AFA789A7-0B63-481B-AB75-BF0132E645EB}" type="pres">
      <dgm:prSet presAssocID="{13C969E4-9B34-48EC-BAB8-39C4861E9C3B}" presName="pillars" presStyleCnt="0"/>
      <dgm:spPr/>
    </dgm:pt>
    <dgm:pt modelId="{52A25CDB-13A8-4FBA-97B9-7F846B7C1B5F}" type="pres">
      <dgm:prSet presAssocID="{13C969E4-9B34-48EC-BAB8-39C4861E9C3B}" presName="pillar1" presStyleLbl="node1" presStyleIdx="0" presStyleCnt="3">
        <dgm:presLayoutVars>
          <dgm:bulletEnabled val="1"/>
        </dgm:presLayoutVars>
      </dgm:prSet>
      <dgm:spPr/>
    </dgm:pt>
    <dgm:pt modelId="{D467C135-B593-4C9C-A578-04BCF9984F3B}" type="pres">
      <dgm:prSet presAssocID="{3A899458-DA49-40E5-8F64-139938168D8B}" presName="pillarX" presStyleLbl="node1" presStyleIdx="1" presStyleCnt="3">
        <dgm:presLayoutVars>
          <dgm:bulletEnabled val="1"/>
        </dgm:presLayoutVars>
      </dgm:prSet>
      <dgm:spPr/>
    </dgm:pt>
    <dgm:pt modelId="{928093AE-1E9B-4C4D-964C-B62E0755158A}" type="pres">
      <dgm:prSet presAssocID="{A2604CBD-CB28-44FD-A601-86C30CDA5EFC}" presName="pillarX" presStyleLbl="node1" presStyleIdx="2" presStyleCnt="3">
        <dgm:presLayoutVars>
          <dgm:bulletEnabled val="1"/>
        </dgm:presLayoutVars>
      </dgm:prSet>
      <dgm:spPr/>
    </dgm:pt>
    <dgm:pt modelId="{432ACC28-97D7-459E-9DE3-0F30F2653361}" type="pres">
      <dgm:prSet presAssocID="{13C969E4-9B34-48EC-BAB8-39C4861E9C3B}" presName="base" presStyleLbl="dkBgShp" presStyleIdx="1" presStyleCnt="2"/>
      <dgm:spPr/>
    </dgm:pt>
  </dgm:ptLst>
  <dgm:cxnLst>
    <dgm:cxn modelId="{B6036606-11AA-4055-81E7-30158578B3DE}" srcId="{3A899458-DA49-40E5-8F64-139938168D8B}" destId="{7E9DD3CF-7F27-444F-9D60-484CE94F8FE7}" srcOrd="3" destOrd="0" parTransId="{60AF879D-1ADE-437D-A177-0F9180ADDA5B}" sibTransId="{43E3F3F5-6993-473F-B49E-2C3509586AFA}"/>
    <dgm:cxn modelId="{CAD3F306-0F77-478E-B122-1B9C6FDB682A}" type="presOf" srcId="{3F2FDDC6-F3E2-488F-A943-E9F1894C493E}" destId="{928093AE-1E9B-4C4D-964C-B62E0755158A}" srcOrd="0" destOrd="2" presId="urn:microsoft.com/office/officeart/2005/8/layout/hList3"/>
    <dgm:cxn modelId="{C0E5580E-453D-49C3-9D62-3B5802293104}" type="presOf" srcId="{F717D2A4-4BA5-4D59-B87D-DB8B88F41C7B}" destId="{D467C135-B593-4C9C-A578-04BCF9984F3B}" srcOrd="0" destOrd="1" presId="urn:microsoft.com/office/officeart/2005/8/layout/hList3"/>
    <dgm:cxn modelId="{FA2BBB12-37A6-41B6-8CA9-B023D7FF1054}" type="presOf" srcId="{13C969E4-9B34-48EC-BAB8-39C4861E9C3B}" destId="{B6935BF0-E6CE-413F-9EFA-15B610D1DF0F}" srcOrd="0" destOrd="0" presId="urn:microsoft.com/office/officeart/2005/8/layout/hList3"/>
    <dgm:cxn modelId="{31481715-0454-4E67-B231-0D1C8B19BB2B}" type="presOf" srcId="{57CEA06C-CDDA-435F-B38B-5985F324CFCD}" destId="{D467C135-B593-4C9C-A578-04BCF9984F3B}" srcOrd="0" destOrd="2" presId="urn:microsoft.com/office/officeart/2005/8/layout/hList3"/>
    <dgm:cxn modelId="{BB63C01D-BB18-44CB-89D6-CAD3A9A4A5F0}" srcId="{13C969E4-9B34-48EC-BAB8-39C4861E9C3B}" destId="{A2604CBD-CB28-44FD-A601-86C30CDA5EFC}" srcOrd="2" destOrd="0" parTransId="{7C7BD814-E5DA-4101-B2DC-5799C1E6F664}" sibTransId="{9EBE71BD-D05C-4145-8322-77F43057FFEB}"/>
    <dgm:cxn modelId="{A38AB638-6EA7-4BB7-BAFE-90E43938189C}" srcId="{A2604CBD-CB28-44FD-A601-86C30CDA5EFC}" destId="{3F2FDDC6-F3E2-488F-A943-E9F1894C493E}" srcOrd="1" destOrd="0" parTransId="{965C8DA7-BFDB-46DC-A2A5-3ECA0CB03498}" sibTransId="{4C6C0DCE-A49A-4739-B788-EDBE153E8B7D}"/>
    <dgm:cxn modelId="{19686D5D-A14C-4594-B62C-0882C0DEBE7E}" srcId="{3A899458-DA49-40E5-8F64-139938168D8B}" destId="{F717D2A4-4BA5-4D59-B87D-DB8B88F41C7B}" srcOrd="0" destOrd="0" parTransId="{A22ADC73-2709-40FA-817E-1B1B65203334}" sibTransId="{335B76E1-4905-4504-930B-2BD709E92BD6}"/>
    <dgm:cxn modelId="{BE1B4363-ED3A-41D2-9F08-F8C51416EB82}" type="presOf" srcId="{96EEB12C-1C72-44F1-AF2A-338997D8F7A8}" destId="{D467C135-B593-4C9C-A578-04BCF9984F3B}" srcOrd="0" destOrd="3" presId="urn:microsoft.com/office/officeart/2005/8/layout/hList3"/>
    <dgm:cxn modelId="{285D387A-1501-40CF-B38F-D24F2DB84F25}" type="presOf" srcId="{6743503E-4780-43E6-9007-5D65590B31A3}" destId="{52A25CDB-13A8-4FBA-97B9-7F846B7C1B5F}" srcOrd="0" destOrd="0" presId="urn:microsoft.com/office/officeart/2005/8/layout/hList3"/>
    <dgm:cxn modelId="{66A13188-D50B-4C41-B205-14F2AC254366}" srcId="{13C969E4-9B34-48EC-BAB8-39C4861E9C3B}" destId="{3A899458-DA49-40E5-8F64-139938168D8B}" srcOrd="1" destOrd="0" parTransId="{20131D1B-8C55-4595-AA41-F538C9C8E2A8}" sibTransId="{26B18655-447E-4827-8D86-6B00E731D983}"/>
    <dgm:cxn modelId="{2C6A548C-7B2D-4629-987E-5ED80F0C01E0}" type="presOf" srcId="{EB0CC18B-07D1-47E3-BD51-3AD70F25701A}" destId="{928093AE-1E9B-4C4D-964C-B62E0755158A}" srcOrd="0" destOrd="1" presId="urn:microsoft.com/office/officeart/2005/8/layout/hList3"/>
    <dgm:cxn modelId="{B612038D-77D0-423E-8D72-4C0BC7C941C9}" type="presOf" srcId="{A2604CBD-CB28-44FD-A601-86C30CDA5EFC}" destId="{928093AE-1E9B-4C4D-964C-B62E0755158A}" srcOrd="0" destOrd="0" presId="urn:microsoft.com/office/officeart/2005/8/layout/hList3"/>
    <dgm:cxn modelId="{9A68E6AE-A3C3-4FC5-8913-7A58A959A840}" srcId="{13C969E4-9B34-48EC-BAB8-39C4861E9C3B}" destId="{6743503E-4780-43E6-9007-5D65590B31A3}" srcOrd="0" destOrd="0" parTransId="{F660C52C-8994-4EC4-9BB0-FB403D4582E8}" sibTransId="{FFD0519C-09D4-4FE1-80CD-2A4278A982FF}"/>
    <dgm:cxn modelId="{5A3176B0-69D9-43F7-9999-3882D412A302}" srcId="{D8183D16-D21E-4F84-A87D-24227A4D8D1B}" destId="{13C969E4-9B34-48EC-BAB8-39C4861E9C3B}" srcOrd="0" destOrd="0" parTransId="{CD61E098-5945-487E-89AE-607580C127D8}" sibTransId="{7684A132-BD7C-4450-BE6E-CC73711166E2}"/>
    <dgm:cxn modelId="{D49177BD-D696-456A-AB9E-AAF86DD18E6E}" type="presOf" srcId="{7E9DD3CF-7F27-444F-9D60-484CE94F8FE7}" destId="{D467C135-B593-4C9C-A578-04BCF9984F3B}" srcOrd="0" destOrd="4" presId="urn:microsoft.com/office/officeart/2005/8/layout/hList3"/>
    <dgm:cxn modelId="{E6EEAEC2-3B63-43C5-A7EF-F87FC9B4BE54}" srcId="{3A899458-DA49-40E5-8F64-139938168D8B}" destId="{96EEB12C-1C72-44F1-AF2A-338997D8F7A8}" srcOrd="2" destOrd="0" parTransId="{A4FD5DFE-B0AE-4EF1-B717-3813F2829F77}" sibTransId="{A6837BC5-2DCB-4D0E-99C1-2146754CBFCB}"/>
    <dgm:cxn modelId="{C69C0FC3-6C73-4852-84F5-28521F89DBBD}" type="presOf" srcId="{D8183D16-D21E-4F84-A87D-24227A4D8D1B}" destId="{EF17362D-E641-40BA-92BE-0F009E5DE638}" srcOrd="0" destOrd="0" presId="urn:microsoft.com/office/officeart/2005/8/layout/hList3"/>
    <dgm:cxn modelId="{FD2E05DD-C61B-4092-8784-EB2C2FE39547}" srcId="{A2604CBD-CB28-44FD-A601-86C30CDA5EFC}" destId="{EB0CC18B-07D1-47E3-BD51-3AD70F25701A}" srcOrd="0" destOrd="0" parTransId="{D8E1A9E7-383F-4E1D-90AA-D48C00AC6CC4}" sibTransId="{32B23B84-0328-4B8D-9AAE-5E8CA650D236}"/>
    <dgm:cxn modelId="{31139BDE-1117-4267-A01A-B5393061572E}" type="presOf" srcId="{3A899458-DA49-40E5-8F64-139938168D8B}" destId="{D467C135-B593-4C9C-A578-04BCF9984F3B}" srcOrd="0" destOrd="0" presId="urn:microsoft.com/office/officeart/2005/8/layout/hList3"/>
    <dgm:cxn modelId="{056A3BED-C2C0-4634-A940-44976C48F34F}" srcId="{3A899458-DA49-40E5-8F64-139938168D8B}" destId="{57CEA06C-CDDA-435F-B38B-5985F324CFCD}" srcOrd="1" destOrd="0" parTransId="{CAAE93E9-9251-498C-8C5A-339EE2C0700D}" sibTransId="{31E426D6-AA5C-4E3B-9C0B-76E9AD1A6218}"/>
    <dgm:cxn modelId="{54442D9B-E4DE-4AD4-8C01-15A025E34666}" type="presParOf" srcId="{EF17362D-E641-40BA-92BE-0F009E5DE638}" destId="{B6935BF0-E6CE-413F-9EFA-15B610D1DF0F}" srcOrd="0" destOrd="0" presId="urn:microsoft.com/office/officeart/2005/8/layout/hList3"/>
    <dgm:cxn modelId="{476E8724-4F11-4048-86DD-0C4C4C75BDB9}" type="presParOf" srcId="{EF17362D-E641-40BA-92BE-0F009E5DE638}" destId="{AFA789A7-0B63-481B-AB75-BF0132E645EB}" srcOrd="1" destOrd="0" presId="urn:microsoft.com/office/officeart/2005/8/layout/hList3"/>
    <dgm:cxn modelId="{68A6C28E-8490-4FF2-B0D2-F8389AABECAD}" type="presParOf" srcId="{AFA789A7-0B63-481B-AB75-BF0132E645EB}" destId="{52A25CDB-13A8-4FBA-97B9-7F846B7C1B5F}" srcOrd="0" destOrd="0" presId="urn:microsoft.com/office/officeart/2005/8/layout/hList3"/>
    <dgm:cxn modelId="{7039F746-3A4C-4F69-B401-8BF274B99992}" type="presParOf" srcId="{AFA789A7-0B63-481B-AB75-BF0132E645EB}" destId="{D467C135-B593-4C9C-A578-04BCF9984F3B}" srcOrd="1" destOrd="0" presId="urn:microsoft.com/office/officeart/2005/8/layout/hList3"/>
    <dgm:cxn modelId="{08362F9A-0A17-4D7B-8E6F-752BCC92AA95}" type="presParOf" srcId="{AFA789A7-0B63-481B-AB75-BF0132E645EB}" destId="{928093AE-1E9B-4C4D-964C-B62E0755158A}" srcOrd="2" destOrd="0" presId="urn:microsoft.com/office/officeart/2005/8/layout/hList3"/>
    <dgm:cxn modelId="{55CF3F0C-1100-430A-A071-9FEFD56F66FD}" type="presParOf" srcId="{EF17362D-E641-40BA-92BE-0F009E5DE638}" destId="{432ACC28-97D7-459E-9DE3-0F30F265336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83D16-D21E-4F84-A87D-24227A4D8D1B}" type="doc">
      <dgm:prSet loTypeId="urn:microsoft.com/office/officeart/2005/8/layout/h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C969E4-9B34-48EC-BAB8-39C4861E9C3B}">
      <dgm:prSet/>
      <dgm:spPr/>
      <dgm:t>
        <a:bodyPr/>
        <a:lstStyle/>
        <a:p>
          <a:r>
            <a:rPr lang="en-US" dirty="0"/>
            <a:t>CONCLUSION</a:t>
          </a:r>
          <a:endParaRPr lang="en-US" i="0" dirty="0"/>
        </a:p>
      </dgm:t>
    </dgm:pt>
    <dgm:pt modelId="{CD61E098-5945-487E-89AE-607580C127D8}" type="parTrans" cxnId="{5A3176B0-69D9-43F7-9999-3882D412A302}">
      <dgm:prSet/>
      <dgm:spPr/>
      <dgm:t>
        <a:bodyPr/>
        <a:lstStyle/>
        <a:p>
          <a:endParaRPr lang="en-US"/>
        </a:p>
      </dgm:t>
    </dgm:pt>
    <dgm:pt modelId="{7684A132-BD7C-4450-BE6E-CC73711166E2}" type="sibTrans" cxnId="{5A3176B0-69D9-43F7-9999-3882D412A302}">
      <dgm:prSet/>
      <dgm:spPr/>
      <dgm:t>
        <a:bodyPr/>
        <a:lstStyle/>
        <a:p>
          <a:endParaRPr lang="en-US"/>
        </a:p>
      </dgm:t>
    </dgm:pt>
    <dgm:pt modelId="{A2604CBD-CB28-44FD-A601-86C30CDA5EFC}">
      <dgm:prSet custT="1"/>
      <dgm:spPr/>
      <dgm:t>
        <a:bodyPr/>
        <a:lstStyle/>
        <a:p>
          <a:pPr algn="ctr"/>
          <a:r>
            <a:rPr lang="en-US" sz="2000" i="0" baseline="0" dirty="0"/>
            <a:t>If we had more time, we would consider:</a:t>
          </a:r>
        </a:p>
      </dgm:t>
    </dgm:pt>
    <dgm:pt modelId="{7C7BD814-E5DA-4101-B2DC-5799C1E6F664}" type="parTrans" cxnId="{BB63C01D-BB18-44CB-89D6-CAD3A9A4A5F0}">
      <dgm:prSet/>
      <dgm:spPr/>
      <dgm:t>
        <a:bodyPr/>
        <a:lstStyle/>
        <a:p>
          <a:endParaRPr lang="en-US"/>
        </a:p>
      </dgm:t>
    </dgm:pt>
    <dgm:pt modelId="{9EBE71BD-D05C-4145-8322-77F43057FFEB}" type="sibTrans" cxnId="{BB63C01D-BB18-44CB-89D6-CAD3A9A4A5F0}">
      <dgm:prSet/>
      <dgm:spPr/>
      <dgm:t>
        <a:bodyPr/>
        <a:lstStyle/>
        <a:p>
          <a:endParaRPr lang="en-US"/>
        </a:p>
      </dgm:t>
    </dgm:pt>
    <dgm:pt modelId="{6743503E-4780-43E6-9007-5D65590B31A3}">
      <dgm:prSet custT="1"/>
      <dgm:spPr/>
      <dgm:t>
        <a:bodyPr/>
        <a:lstStyle/>
        <a:p>
          <a:r>
            <a:rPr lang="en-US" sz="2000" i="0" baseline="0" dirty="0"/>
            <a:t>WV has the highest and MT has the lowest rental income percentage compared to home price among 50 states</a:t>
          </a:r>
          <a:endParaRPr lang="en-US" sz="2000" i="0" dirty="0"/>
        </a:p>
      </dgm:t>
    </dgm:pt>
    <dgm:pt modelId="{F660C52C-8994-4EC4-9BB0-FB403D4582E8}" type="parTrans" cxnId="{9A68E6AE-A3C3-4FC5-8913-7A58A959A840}">
      <dgm:prSet/>
      <dgm:spPr/>
      <dgm:t>
        <a:bodyPr/>
        <a:lstStyle/>
        <a:p>
          <a:endParaRPr lang="en-US"/>
        </a:p>
      </dgm:t>
    </dgm:pt>
    <dgm:pt modelId="{FFD0519C-09D4-4FE1-80CD-2A4278A982FF}" type="sibTrans" cxnId="{9A68E6AE-A3C3-4FC5-8913-7A58A959A840}">
      <dgm:prSet/>
      <dgm:spPr/>
      <dgm:t>
        <a:bodyPr/>
        <a:lstStyle/>
        <a:p>
          <a:endParaRPr lang="en-US"/>
        </a:p>
      </dgm:t>
    </dgm:pt>
    <dgm:pt modelId="{3A899458-DA49-40E5-8F64-139938168D8B}">
      <dgm:prSet custT="1"/>
      <dgm:spPr/>
      <dgm:t>
        <a:bodyPr/>
        <a:lstStyle/>
        <a:p>
          <a:pPr algn="ctr"/>
          <a:r>
            <a:rPr lang="en-US" sz="2300" i="0" baseline="0" dirty="0"/>
            <a:t>Top 5 cities with best return</a:t>
          </a:r>
          <a:endParaRPr lang="en-US" sz="2300" i="0" dirty="0"/>
        </a:p>
      </dgm:t>
    </dgm:pt>
    <dgm:pt modelId="{26B18655-447E-4827-8D86-6B00E731D983}" type="sibTrans" cxnId="{66A13188-D50B-4C41-B205-14F2AC254366}">
      <dgm:prSet/>
      <dgm:spPr/>
      <dgm:t>
        <a:bodyPr/>
        <a:lstStyle/>
        <a:p>
          <a:endParaRPr lang="en-US"/>
        </a:p>
      </dgm:t>
    </dgm:pt>
    <dgm:pt modelId="{20131D1B-8C55-4595-AA41-F538C9C8E2A8}" type="parTrans" cxnId="{66A13188-D50B-4C41-B205-14F2AC254366}">
      <dgm:prSet/>
      <dgm:spPr/>
      <dgm:t>
        <a:bodyPr/>
        <a:lstStyle/>
        <a:p>
          <a:endParaRPr lang="en-US"/>
        </a:p>
      </dgm:t>
    </dgm:pt>
    <dgm:pt modelId="{40660CED-788B-43EE-A717-A8D7A6E8A7A2}">
      <dgm:prSet custT="1"/>
      <dgm:spPr/>
      <dgm:t>
        <a:bodyPr/>
        <a:lstStyle/>
        <a:p>
          <a:pPr algn="ctr"/>
          <a:r>
            <a:rPr lang="en-US" sz="1800" i="0" baseline="0" dirty="0"/>
            <a:t>Calumet City, IL</a:t>
          </a:r>
          <a:endParaRPr lang="en-US" sz="1800" i="0" dirty="0"/>
        </a:p>
      </dgm:t>
    </dgm:pt>
    <dgm:pt modelId="{4CA60D78-DAC2-40EE-BB83-CF0D0DAD4C9A}" type="parTrans" cxnId="{216D1233-896B-4F1F-98E4-9F9CC65FCF7A}">
      <dgm:prSet/>
      <dgm:spPr/>
      <dgm:t>
        <a:bodyPr/>
        <a:lstStyle/>
        <a:p>
          <a:endParaRPr lang="en-US"/>
        </a:p>
      </dgm:t>
    </dgm:pt>
    <dgm:pt modelId="{FDE68F87-2FF2-4C15-A1D6-945BF2F58D81}" type="sibTrans" cxnId="{216D1233-896B-4F1F-98E4-9F9CC65FCF7A}">
      <dgm:prSet/>
      <dgm:spPr/>
      <dgm:t>
        <a:bodyPr/>
        <a:lstStyle/>
        <a:p>
          <a:endParaRPr lang="en-US"/>
        </a:p>
      </dgm:t>
    </dgm:pt>
    <dgm:pt modelId="{B5F7754E-15E4-4BBB-B854-4FD0A03E6643}">
      <dgm:prSet custT="1"/>
      <dgm:spPr/>
      <dgm:t>
        <a:bodyPr/>
        <a:lstStyle/>
        <a:p>
          <a:pPr algn="ctr"/>
          <a:r>
            <a:rPr lang="en-US" sz="1800" i="0" baseline="0" dirty="0"/>
            <a:t>Camden, NJ</a:t>
          </a:r>
        </a:p>
      </dgm:t>
    </dgm:pt>
    <dgm:pt modelId="{E96F7C3C-F7C8-4BE8-9B98-D791153D0B06}" type="parTrans" cxnId="{0F4DC684-F09C-45BC-8453-E99E0DF26EC9}">
      <dgm:prSet/>
      <dgm:spPr/>
      <dgm:t>
        <a:bodyPr/>
        <a:lstStyle/>
        <a:p>
          <a:endParaRPr lang="en-US"/>
        </a:p>
      </dgm:t>
    </dgm:pt>
    <dgm:pt modelId="{B9100120-0CE4-4333-A7E7-AE10A14AB8AC}" type="sibTrans" cxnId="{0F4DC684-F09C-45BC-8453-E99E0DF26EC9}">
      <dgm:prSet/>
      <dgm:spPr/>
      <dgm:t>
        <a:bodyPr/>
        <a:lstStyle/>
        <a:p>
          <a:endParaRPr lang="en-US"/>
        </a:p>
      </dgm:t>
    </dgm:pt>
    <dgm:pt modelId="{F222E429-ECA6-452A-B0A9-CD515AA804C0}">
      <dgm:prSet custT="1"/>
      <dgm:spPr/>
      <dgm:t>
        <a:bodyPr/>
        <a:lstStyle/>
        <a:p>
          <a:pPr algn="ctr"/>
          <a:r>
            <a:rPr lang="en-US" sz="1800" i="0" baseline="0" dirty="0"/>
            <a:t>Gary, IN</a:t>
          </a:r>
        </a:p>
      </dgm:t>
    </dgm:pt>
    <dgm:pt modelId="{67D6B79C-8BB4-492A-A905-1D84062ED376}" type="parTrans" cxnId="{957C1358-E63B-4348-AF46-278B94135757}">
      <dgm:prSet/>
      <dgm:spPr/>
      <dgm:t>
        <a:bodyPr/>
        <a:lstStyle/>
        <a:p>
          <a:endParaRPr lang="en-US"/>
        </a:p>
      </dgm:t>
    </dgm:pt>
    <dgm:pt modelId="{F61DC602-6D24-4661-8895-7F36E4A84074}" type="sibTrans" cxnId="{957C1358-E63B-4348-AF46-278B94135757}">
      <dgm:prSet/>
      <dgm:spPr/>
      <dgm:t>
        <a:bodyPr/>
        <a:lstStyle/>
        <a:p>
          <a:endParaRPr lang="en-US"/>
        </a:p>
      </dgm:t>
    </dgm:pt>
    <dgm:pt modelId="{37F50358-56C2-4DFF-9DD7-C0A111689C88}">
      <dgm:prSet custT="1"/>
      <dgm:spPr/>
      <dgm:t>
        <a:bodyPr/>
        <a:lstStyle/>
        <a:p>
          <a:pPr algn="ctr"/>
          <a:r>
            <a:rPr lang="en-US" sz="1800" i="0" baseline="0" dirty="0"/>
            <a:t>Inkster, MI</a:t>
          </a:r>
        </a:p>
      </dgm:t>
    </dgm:pt>
    <dgm:pt modelId="{E2C76F9E-C257-4D6E-B05C-F36657973F51}" type="parTrans" cxnId="{F01CF727-BE24-497C-ABE4-B957C7F5CEFD}">
      <dgm:prSet/>
      <dgm:spPr/>
      <dgm:t>
        <a:bodyPr/>
        <a:lstStyle/>
        <a:p>
          <a:endParaRPr lang="en-US"/>
        </a:p>
      </dgm:t>
    </dgm:pt>
    <dgm:pt modelId="{BD4BCE0E-11F1-40D3-9F6C-CB4F1EE21462}" type="sibTrans" cxnId="{F01CF727-BE24-497C-ABE4-B957C7F5CEFD}">
      <dgm:prSet/>
      <dgm:spPr/>
      <dgm:t>
        <a:bodyPr/>
        <a:lstStyle/>
        <a:p>
          <a:endParaRPr lang="en-US"/>
        </a:p>
      </dgm:t>
    </dgm:pt>
    <dgm:pt modelId="{0CA7F4C0-1B18-4097-A602-174C83D34AEB}">
      <dgm:prSet custT="1"/>
      <dgm:spPr/>
      <dgm:t>
        <a:bodyPr/>
        <a:lstStyle/>
        <a:p>
          <a:pPr algn="ctr"/>
          <a:r>
            <a:rPr lang="en-US" sz="1800" i="0" baseline="0" dirty="0"/>
            <a:t>Park Forest, IL</a:t>
          </a:r>
        </a:p>
      </dgm:t>
    </dgm:pt>
    <dgm:pt modelId="{625B1F8C-B8B7-46BF-995A-DB1EEEC9AD34}" type="parTrans" cxnId="{E8C4FD5D-359C-409D-862D-D3B592144050}">
      <dgm:prSet/>
      <dgm:spPr/>
      <dgm:t>
        <a:bodyPr/>
        <a:lstStyle/>
        <a:p>
          <a:endParaRPr lang="en-US"/>
        </a:p>
      </dgm:t>
    </dgm:pt>
    <dgm:pt modelId="{056D1E6B-050F-4F98-9E5C-C9D5DA45D37B}" type="sibTrans" cxnId="{E8C4FD5D-359C-409D-862D-D3B592144050}">
      <dgm:prSet/>
      <dgm:spPr/>
      <dgm:t>
        <a:bodyPr/>
        <a:lstStyle/>
        <a:p>
          <a:endParaRPr lang="en-US"/>
        </a:p>
      </dgm:t>
    </dgm:pt>
    <dgm:pt modelId="{069EA826-3827-48B9-A0E1-7ED727E464A7}">
      <dgm:prSet custT="1"/>
      <dgm:spPr/>
      <dgm:t>
        <a:bodyPr/>
        <a:lstStyle/>
        <a:p>
          <a:pPr algn="ctr"/>
          <a:r>
            <a:rPr lang="en-US" sz="2000" i="0" baseline="0" dirty="0"/>
            <a:t>Crime rate</a:t>
          </a:r>
        </a:p>
      </dgm:t>
    </dgm:pt>
    <dgm:pt modelId="{5A5DEEF1-DB3D-4836-973B-B6392132A6BC}" type="parTrans" cxnId="{A5B73D69-5811-4EEB-AEC8-02055E94FD8A}">
      <dgm:prSet/>
      <dgm:spPr/>
      <dgm:t>
        <a:bodyPr/>
        <a:lstStyle/>
        <a:p>
          <a:endParaRPr lang="en-US"/>
        </a:p>
      </dgm:t>
    </dgm:pt>
    <dgm:pt modelId="{F24D8228-94E0-4E09-B56B-3B6A38F9F5CF}" type="sibTrans" cxnId="{A5B73D69-5811-4EEB-AEC8-02055E94FD8A}">
      <dgm:prSet/>
      <dgm:spPr/>
      <dgm:t>
        <a:bodyPr/>
        <a:lstStyle/>
        <a:p>
          <a:endParaRPr lang="en-US"/>
        </a:p>
      </dgm:t>
    </dgm:pt>
    <dgm:pt modelId="{0CAF7844-9DF8-465B-BB1F-98BAA3151648}">
      <dgm:prSet custT="1"/>
      <dgm:spPr/>
      <dgm:t>
        <a:bodyPr/>
        <a:lstStyle/>
        <a:p>
          <a:pPr algn="ctr"/>
          <a:r>
            <a:rPr lang="en-US" sz="2000" i="0" baseline="0" dirty="0"/>
            <a:t>Job growth</a:t>
          </a:r>
        </a:p>
      </dgm:t>
    </dgm:pt>
    <dgm:pt modelId="{4A17C444-0A1E-4A03-8A7A-DAF05CFE91DD}" type="parTrans" cxnId="{CAC76672-B0DC-4C56-9F90-0C8782D9AAC6}">
      <dgm:prSet/>
      <dgm:spPr/>
      <dgm:t>
        <a:bodyPr/>
        <a:lstStyle/>
        <a:p>
          <a:endParaRPr lang="en-US"/>
        </a:p>
      </dgm:t>
    </dgm:pt>
    <dgm:pt modelId="{4240A4EA-03C0-4557-931A-DC7F3E7799FB}" type="sibTrans" cxnId="{CAC76672-B0DC-4C56-9F90-0C8782D9AAC6}">
      <dgm:prSet/>
      <dgm:spPr/>
      <dgm:t>
        <a:bodyPr/>
        <a:lstStyle/>
        <a:p>
          <a:endParaRPr lang="en-US"/>
        </a:p>
      </dgm:t>
    </dgm:pt>
    <dgm:pt modelId="{5F195C30-73EA-4B55-8076-3D1F529EBB5D}">
      <dgm:prSet custT="1"/>
      <dgm:spPr/>
      <dgm:t>
        <a:bodyPr/>
        <a:lstStyle/>
        <a:p>
          <a:pPr algn="ctr"/>
          <a:r>
            <a:rPr lang="en-US" sz="2000" i="0" baseline="0" dirty="0"/>
            <a:t>School quality</a:t>
          </a:r>
        </a:p>
      </dgm:t>
    </dgm:pt>
    <dgm:pt modelId="{AEE69765-4993-41E0-882A-3619454B55BF}" type="parTrans" cxnId="{AE1D5C24-7CD0-429A-A60B-0CA6CCCAF5A9}">
      <dgm:prSet/>
      <dgm:spPr/>
      <dgm:t>
        <a:bodyPr/>
        <a:lstStyle/>
        <a:p>
          <a:endParaRPr lang="en-US"/>
        </a:p>
      </dgm:t>
    </dgm:pt>
    <dgm:pt modelId="{84957D99-8BBE-4C94-9C1B-376BA49A1746}" type="sibTrans" cxnId="{AE1D5C24-7CD0-429A-A60B-0CA6CCCAF5A9}">
      <dgm:prSet/>
      <dgm:spPr/>
      <dgm:t>
        <a:bodyPr/>
        <a:lstStyle/>
        <a:p>
          <a:endParaRPr lang="en-US"/>
        </a:p>
      </dgm:t>
    </dgm:pt>
    <dgm:pt modelId="{8175EEC9-CAB3-474F-9EF5-8F792E16E24D}">
      <dgm:prSet custT="1"/>
      <dgm:spPr/>
      <dgm:t>
        <a:bodyPr/>
        <a:lstStyle/>
        <a:p>
          <a:pPr algn="ctr"/>
          <a:r>
            <a:rPr lang="en-US" sz="2000" i="0" baseline="0" dirty="0"/>
            <a:t>Average Income</a:t>
          </a:r>
        </a:p>
      </dgm:t>
    </dgm:pt>
    <dgm:pt modelId="{3D51856B-617A-41E8-BB1B-67DBB5AFB354}" type="parTrans" cxnId="{4259B53F-54E0-489C-A077-B3DD7DC84A45}">
      <dgm:prSet/>
      <dgm:spPr/>
      <dgm:t>
        <a:bodyPr/>
        <a:lstStyle/>
        <a:p>
          <a:endParaRPr lang="en-US"/>
        </a:p>
      </dgm:t>
    </dgm:pt>
    <dgm:pt modelId="{27BE9FC7-9CEE-4584-80BF-F569501AB842}" type="sibTrans" cxnId="{4259B53F-54E0-489C-A077-B3DD7DC84A45}">
      <dgm:prSet/>
      <dgm:spPr/>
      <dgm:t>
        <a:bodyPr/>
        <a:lstStyle/>
        <a:p>
          <a:endParaRPr lang="en-US"/>
        </a:p>
      </dgm:t>
    </dgm:pt>
    <dgm:pt modelId="{EF17362D-E641-40BA-92BE-0F009E5DE638}" type="pres">
      <dgm:prSet presAssocID="{D8183D16-D21E-4F84-A87D-24227A4D8D1B}" presName="composite" presStyleCnt="0">
        <dgm:presLayoutVars>
          <dgm:chMax val="1"/>
          <dgm:dir/>
          <dgm:resizeHandles val="exact"/>
        </dgm:presLayoutVars>
      </dgm:prSet>
      <dgm:spPr/>
    </dgm:pt>
    <dgm:pt modelId="{B6935BF0-E6CE-413F-9EFA-15B610D1DF0F}" type="pres">
      <dgm:prSet presAssocID="{13C969E4-9B34-48EC-BAB8-39C4861E9C3B}" presName="roof" presStyleLbl="dkBgShp" presStyleIdx="0" presStyleCnt="2" custLinFactNeighborX="-301" custLinFactNeighborY="-51993"/>
      <dgm:spPr/>
    </dgm:pt>
    <dgm:pt modelId="{AFA789A7-0B63-481B-AB75-BF0132E645EB}" type="pres">
      <dgm:prSet presAssocID="{13C969E4-9B34-48EC-BAB8-39C4861E9C3B}" presName="pillars" presStyleCnt="0"/>
      <dgm:spPr/>
    </dgm:pt>
    <dgm:pt modelId="{52A25CDB-13A8-4FBA-97B9-7F846B7C1B5F}" type="pres">
      <dgm:prSet presAssocID="{13C969E4-9B34-48EC-BAB8-39C4861E9C3B}" presName="pillar1" presStyleLbl="node1" presStyleIdx="0" presStyleCnt="3">
        <dgm:presLayoutVars>
          <dgm:bulletEnabled val="1"/>
        </dgm:presLayoutVars>
      </dgm:prSet>
      <dgm:spPr/>
    </dgm:pt>
    <dgm:pt modelId="{D467C135-B593-4C9C-A578-04BCF9984F3B}" type="pres">
      <dgm:prSet presAssocID="{3A899458-DA49-40E5-8F64-139938168D8B}" presName="pillarX" presStyleLbl="node1" presStyleIdx="1" presStyleCnt="3" custLinFactNeighborX="-38" custLinFactNeighborY="0">
        <dgm:presLayoutVars>
          <dgm:bulletEnabled val="1"/>
        </dgm:presLayoutVars>
      </dgm:prSet>
      <dgm:spPr/>
    </dgm:pt>
    <dgm:pt modelId="{027EFF96-1B19-45A5-8D55-4AA7A043E277}" type="pres">
      <dgm:prSet presAssocID="{A2604CBD-CB28-44FD-A601-86C30CDA5EFC}" presName="pillarX" presStyleLbl="node1" presStyleIdx="2" presStyleCnt="3">
        <dgm:presLayoutVars>
          <dgm:bulletEnabled val="1"/>
        </dgm:presLayoutVars>
      </dgm:prSet>
      <dgm:spPr/>
    </dgm:pt>
    <dgm:pt modelId="{432ACC28-97D7-459E-9DE3-0F30F2653361}" type="pres">
      <dgm:prSet presAssocID="{13C969E4-9B34-48EC-BAB8-39C4861E9C3B}" presName="base" presStyleLbl="dkBgShp" presStyleIdx="1" presStyleCnt="2"/>
      <dgm:spPr/>
    </dgm:pt>
  </dgm:ptLst>
  <dgm:cxnLst>
    <dgm:cxn modelId="{A3163910-319B-455B-AEEB-8878169D5CD1}" type="presOf" srcId="{069EA826-3827-48B9-A0E1-7ED727E464A7}" destId="{027EFF96-1B19-45A5-8D55-4AA7A043E277}" srcOrd="0" destOrd="1" presId="urn:microsoft.com/office/officeart/2005/8/layout/hList3"/>
    <dgm:cxn modelId="{FA2BBB12-37A6-41B6-8CA9-B023D7FF1054}" type="presOf" srcId="{13C969E4-9B34-48EC-BAB8-39C4861E9C3B}" destId="{B6935BF0-E6CE-413F-9EFA-15B610D1DF0F}" srcOrd="0" destOrd="0" presId="urn:microsoft.com/office/officeart/2005/8/layout/hList3"/>
    <dgm:cxn modelId="{2AE8511D-8CDF-42F1-9D17-D328226D90B3}" type="presOf" srcId="{0CAF7844-9DF8-465B-BB1F-98BAA3151648}" destId="{027EFF96-1B19-45A5-8D55-4AA7A043E277}" srcOrd="0" destOrd="2" presId="urn:microsoft.com/office/officeart/2005/8/layout/hList3"/>
    <dgm:cxn modelId="{BB63C01D-BB18-44CB-89D6-CAD3A9A4A5F0}" srcId="{13C969E4-9B34-48EC-BAB8-39C4861E9C3B}" destId="{A2604CBD-CB28-44FD-A601-86C30CDA5EFC}" srcOrd="2" destOrd="0" parTransId="{7C7BD814-E5DA-4101-B2DC-5799C1E6F664}" sibTransId="{9EBE71BD-D05C-4145-8322-77F43057FFEB}"/>
    <dgm:cxn modelId="{AE1D5C24-7CD0-429A-A60B-0CA6CCCAF5A9}" srcId="{A2604CBD-CB28-44FD-A601-86C30CDA5EFC}" destId="{5F195C30-73EA-4B55-8076-3D1F529EBB5D}" srcOrd="2" destOrd="0" parTransId="{AEE69765-4993-41E0-882A-3619454B55BF}" sibTransId="{84957D99-8BBE-4C94-9C1B-376BA49A1746}"/>
    <dgm:cxn modelId="{F01CF727-BE24-497C-ABE4-B957C7F5CEFD}" srcId="{3A899458-DA49-40E5-8F64-139938168D8B}" destId="{37F50358-56C2-4DFF-9DD7-C0A111689C88}" srcOrd="3" destOrd="0" parTransId="{E2C76F9E-C257-4D6E-B05C-F36657973F51}" sibTransId="{BD4BCE0E-11F1-40D3-9F6C-CB4F1EE21462}"/>
    <dgm:cxn modelId="{E5DA662C-37F8-4F3E-B0E5-BE547EE4E47F}" type="presOf" srcId="{5F195C30-73EA-4B55-8076-3D1F529EBB5D}" destId="{027EFF96-1B19-45A5-8D55-4AA7A043E277}" srcOrd="0" destOrd="3" presId="urn:microsoft.com/office/officeart/2005/8/layout/hList3"/>
    <dgm:cxn modelId="{216D1233-896B-4F1F-98E4-9F9CC65FCF7A}" srcId="{3A899458-DA49-40E5-8F64-139938168D8B}" destId="{40660CED-788B-43EE-A717-A8D7A6E8A7A2}" srcOrd="0" destOrd="0" parTransId="{4CA60D78-DAC2-40EE-BB83-CF0D0DAD4C9A}" sibTransId="{FDE68F87-2FF2-4C15-A1D6-945BF2F58D81}"/>
    <dgm:cxn modelId="{241B5635-C40C-43DA-8074-DFF5EC3FC644}" type="presOf" srcId="{8175EEC9-CAB3-474F-9EF5-8F792E16E24D}" destId="{027EFF96-1B19-45A5-8D55-4AA7A043E277}" srcOrd="0" destOrd="4" presId="urn:microsoft.com/office/officeart/2005/8/layout/hList3"/>
    <dgm:cxn modelId="{4259B53F-54E0-489C-A077-B3DD7DC84A45}" srcId="{A2604CBD-CB28-44FD-A601-86C30CDA5EFC}" destId="{8175EEC9-CAB3-474F-9EF5-8F792E16E24D}" srcOrd="3" destOrd="0" parTransId="{3D51856B-617A-41E8-BB1B-67DBB5AFB354}" sibTransId="{27BE9FC7-9CEE-4584-80BF-F569501AB842}"/>
    <dgm:cxn modelId="{E8C4FD5D-359C-409D-862D-D3B592144050}" srcId="{3A899458-DA49-40E5-8F64-139938168D8B}" destId="{0CA7F4C0-1B18-4097-A602-174C83D34AEB}" srcOrd="4" destOrd="0" parTransId="{625B1F8C-B8B7-46BF-995A-DB1EEEC9AD34}" sibTransId="{056D1E6B-050F-4F98-9E5C-C9D5DA45D37B}"/>
    <dgm:cxn modelId="{F6572247-99BC-4EAB-B5A0-10D7B1ED2887}" type="presOf" srcId="{B5F7754E-15E4-4BBB-B854-4FD0A03E6643}" destId="{D467C135-B593-4C9C-A578-04BCF9984F3B}" srcOrd="0" destOrd="2" presId="urn:microsoft.com/office/officeart/2005/8/layout/hList3"/>
    <dgm:cxn modelId="{A5B73D69-5811-4EEB-AEC8-02055E94FD8A}" srcId="{A2604CBD-CB28-44FD-A601-86C30CDA5EFC}" destId="{069EA826-3827-48B9-A0E1-7ED727E464A7}" srcOrd="0" destOrd="0" parTransId="{5A5DEEF1-DB3D-4836-973B-B6392132A6BC}" sibTransId="{F24D8228-94E0-4E09-B56B-3B6A38F9F5CF}"/>
    <dgm:cxn modelId="{CAC76672-B0DC-4C56-9F90-0C8782D9AAC6}" srcId="{A2604CBD-CB28-44FD-A601-86C30CDA5EFC}" destId="{0CAF7844-9DF8-465B-BB1F-98BAA3151648}" srcOrd="1" destOrd="0" parTransId="{4A17C444-0A1E-4A03-8A7A-DAF05CFE91DD}" sibTransId="{4240A4EA-03C0-4557-931A-DC7F3E7799FB}"/>
    <dgm:cxn modelId="{957C1358-E63B-4348-AF46-278B94135757}" srcId="{3A899458-DA49-40E5-8F64-139938168D8B}" destId="{F222E429-ECA6-452A-B0A9-CD515AA804C0}" srcOrd="2" destOrd="0" parTransId="{67D6B79C-8BB4-492A-A905-1D84062ED376}" sibTransId="{F61DC602-6D24-4661-8895-7F36E4A84074}"/>
    <dgm:cxn modelId="{285D387A-1501-40CF-B38F-D24F2DB84F25}" type="presOf" srcId="{6743503E-4780-43E6-9007-5D65590B31A3}" destId="{52A25CDB-13A8-4FBA-97B9-7F846B7C1B5F}" srcOrd="0" destOrd="0" presId="urn:microsoft.com/office/officeart/2005/8/layout/hList3"/>
    <dgm:cxn modelId="{B887CA7E-642D-44A0-9794-5701F0FFF80C}" type="presOf" srcId="{40660CED-788B-43EE-A717-A8D7A6E8A7A2}" destId="{D467C135-B593-4C9C-A578-04BCF9984F3B}" srcOrd="0" destOrd="1" presId="urn:microsoft.com/office/officeart/2005/8/layout/hList3"/>
    <dgm:cxn modelId="{0F4DC684-F09C-45BC-8453-E99E0DF26EC9}" srcId="{3A899458-DA49-40E5-8F64-139938168D8B}" destId="{B5F7754E-15E4-4BBB-B854-4FD0A03E6643}" srcOrd="1" destOrd="0" parTransId="{E96F7C3C-F7C8-4BE8-9B98-D791153D0B06}" sibTransId="{B9100120-0CE4-4333-A7E7-AE10A14AB8AC}"/>
    <dgm:cxn modelId="{66A13188-D50B-4C41-B205-14F2AC254366}" srcId="{13C969E4-9B34-48EC-BAB8-39C4861E9C3B}" destId="{3A899458-DA49-40E5-8F64-139938168D8B}" srcOrd="1" destOrd="0" parTransId="{20131D1B-8C55-4595-AA41-F538C9C8E2A8}" sibTransId="{26B18655-447E-4827-8D86-6B00E731D983}"/>
    <dgm:cxn modelId="{C999BC88-2270-4219-BDB8-3E8AD47B3D01}" type="presOf" srcId="{0CA7F4C0-1B18-4097-A602-174C83D34AEB}" destId="{D467C135-B593-4C9C-A578-04BCF9984F3B}" srcOrd="0" destOrd="5" presId="urn:microsoft.com/office/officeart/2005/8/layout/hList3"/>
    <dgm:cxn modelId="{2B47B189-2BA6-471C-9D3B-6A7FCD8D2257}" type="presOf" srcId="{A2604CBD-CB28-44FD-A601-86C30CDA5EFC}" destId="{027EFF96-1B19-45A5-8D55-4AA7A043E277}" srcOrd="0" destOrd="0" presId="urn:microsoft.com/office/officeart/2005/8/layout/hList3"/>
    <dgm:cxn modelId="{EE7F228D-92B5-4A91-BC13-3B9654C190C3}" type="presOf" srcId="{F222E429-ECA6-452A-B0A9-CD515AA804C0}" destId="{D467C135-B593-4C9C-A578-04BCF9984F3B}" srcOrd="0" destOrd="3" presId="urn:microsoft.com/office/officeart/2005/8/layout/hList3"/>
    <dgm:cxn modelId="{9A68E6AE-A3C3-4FC5-8913-7A58A959A840}" srcId="{13C969E4-9B34-48EC-BAB8-39C4861E9C3B}" destId="{6743503E-4780-43E6-9007-5D65590B31A3}" srcOrd="0" destOrd="0" parTransId="{F660C52C-8994-4EC4-9BB0-FB403D4582E8}" sibTransId="{FFD0519C-09D4-4FE1-80CD-2A4278A982FF}"/>
    <dgm:cxn modelId="{5A3176B0-69D9-43F7-9999-3882D412A302}" srcId="{D8183D16-D21E-4F84-A87D-24227A4D8D1B}" destId="{13C969E4-9B34-48EC-BAB8-39C4861E9C3B}" srcOrd="0" destOrd="0" parTransId="{CD61E098-5945-487E-89AE-607580C127D8}" sibTransId="{7684A132-BD7C-4450-BE6E-CC73711166E2}"/>
    <dgm:cxn modelId="{C69C0FC3-6C73-4852-84F5-28521F89DBBD}" type="presOf" srcId="{D8183D16-D21E-4F84-A87D-24227A4D8D1B}" destId="{EF17362D-E641-40BA-92BE-0F009E5DE638}" srcOrd="0" destOrd="0" presId="urn:microsoft.com/office/officeart/2005/8/layout/hList3"/>
    <dgm:cxn modelId="{D5EC65CA-CAF7-45BE-AF04-7571D837F9AD}" type="presOf" srcId="{37F50358-56C2-4DFF-9DD7-C0A111689C88}" destId="{D467C135-B593-4C9C-A578-04BCF9984F3B}" srcOrd="0" destOrd="4" presId="urn:microsoft.com/office/officeart/2005/8/layout/hList3"/>
    <dgm:cxn modelId="{31139BDE-1117-4267-A01A-B5393061572E}" type="presOf" srcId="{3A899458-DA49-40E5-8F64-139938168D8B}" destId="{D467C135-B593-4C9C-A578-04BCF9984F3B}" srcOrd="0" destOrd="0" presId="urn:microsoft.com/office/officeart/2005/8/layout/hList3"/>
    <dgm:cxn modelId="{54442D9B-E4DE-4AD4-8C01-15A025E34666}" type="presParOf" srcId="{EF17362D-E641-40BA-92BE-0F009E5DE638}" destId="{B6935BF0-E6CE-413F-9EFA-15B610D1DF0F}" srcOrd="0" destOrd="0" presId="urn:microsoft.com/office/officeart/2005/8/layout/hList3"/>
    <dgm:cxn modelId="{476E8724-4F11-4048-86DD-0C4C4C75BDB9}" type="presParOf" srcId="{EF17362D-E641-40BA-92BE-0F009E5DE638}" destId="{AFA789A7-0B63-481B-AB75-BF0132E645EB}" srcOrd="1" destOrd="0" presId="urn:microsoft.com/office/officeart/2005/8/layout/hList3"/>
    <dgm:cxn modelId="{68A6C28E-8490-4FF2-B0D2-F8389AABECAD}" type="presParOf" srcId="{AFA789A7-0B63-481B-AB75-BF0132E645EB}" destId="{52A25CDB-13A8-4FBA-97B9-7F846B7C1B5F}" srcOrd="0" destOrd="0" presId="urn:microsoft.com/office/officeart/2005/8/layout/hList3"/>
    <dgm:cxn modelId="{7039F746-3A4C-4F69-B401-8BF274B99992}" type="presParOf" srcId="{AFA789A7-0B63-481B-AB75-BF0132E645EB}" destId="{D467C135-B593-4C9C-A578-04BCF9984F3B}" srcOrd="1" destOrd="0" presId="urn:microsoft.com/office/officeart/2005/8/layout/hList3"/>
    <dgm:cxn modelId="{2D26BFC2-3C01-4F53-92A0-92FC9778E2B7}" type="presParOf" srcId="{AFA789A7-0B63-481B-AB75-BF0132E645EB}" destId="{027EFF96-1B19-45A5-8D55-4AA7A043E277}" srcOrd="2" destOrd="0" presId="urn:microsoft.com/office/officeart/2005/8/layout/hList3"/>
    <dgm:cxn modelId="{55CF3F0C-1100-430A-A071-9FEFD56F66FD}" type="presParOf" srcId="{EF17362D-E641-40BA-92BE-0F009E5DE638}" destId="{432ACC28-97D7-459E-9DE3-0F30F265336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5BF0-E6CE-413F-9EFA-15B610D1DF0F}">
      <dsp:nvSpPr>
        <dsp:cNvPr id="0" name=""/>
        <dsp:cNvSpPr/>
      </dsp:nvSpPr>
      <dsp:spPr>
        <a:xfrm>
          <a:off x="0" y="0"/>
          <a:ext cx="9512342" cy="11776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i="0" kern="1200" dirty="0"/>
            <a:t>GOAL: To determine where in the U.S offered the best returns on rental properties</a:t>
          </a:r>
        </a:p>
      </dsp:txBody>
      <dsp:txXfrm>
        <a:off x="0" y="0"/>
        <a:ext cx="9512342" cy="1177682"/>
      </dsp:txXfrm>
    </dsp:sp>
    <dsp:sp modelId="{52A25CDB-13A8-4FBA-97B9-7F846B7C1B5F}">
      <dsp:nvSpPr>
        <dsp:cNvPr id="0" name=""/>
        <dsp:cNvSpPr/>
      </dsp:nvSpPr>
      <dsp:spPr>
        <a:xfrm>
          <a:off x="4644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We chose this topic because we all have an interest in real estate and determined we could use our newfound data skills to enlighten ourselves on the topic</a:t>
          </a:r>
          <a:endParaRPr lang="en-US" sz="2000" i="0" kern="1200" dirty="0"/>
        </a:p>
      </dsp:txBody>
      <dsp:txXfrm>
        <a:off x="4644" y="1177682"/>
        <a:ext cx="3167684" cy="2473133"/>
      </dsp:txXfrm>
    </dsp:sp>
    <dsp:sp modelId="{D467C135-B593-4C9C-A578-04BCF9984F3B}">
      <dsp:nvSpPr>
        <dsp:cNvPr id="0" name=""/>
        <dsp:cNvSpPr/>
      </dsp:nvSpPr>
      <dsp:spPr>
        <a:xfrm>
          <a:off x="3172329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baseline="0" dirty="0"/>
            <a:t>Data sources</a:t>
          </a:r>
          <a:endParaRPr lang="en-US" sz="23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Zillow data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Realtor.com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World Population Review.com csv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Realty Mole Property API</a:t>
          </a:r>
        </a:p>
      </dsp:txBody>
      <dsp:txXfrm>
        <a:off x="3172329" y="1177682"/>
        <a:ext cx="3167684" cy="2473133"/>
      </dsp:txXfrm>
    </dsp:sp>
    <dsp:sp modelId="{928093AE-1E9B-4C4D-964C-B62E0755158A}">
      <dsp:nvSpPr>
        <dsp:cNvPr id="0" name=""/>
        <dsp:cNvSpPr/>
      </dsp:nvSpPr>
      <dsp:spPr>
        <a:xfrm>
          <a:off x="6340013" y="1177682"/>
          <a:ext cx="3167684" cy="24731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i="0" kern="1200" baseline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baseline="0" dirty="0"/>
            <a:t>Challenges</a:t>
          </a:r>
          <a:endParaRPr lang="en-US" sz="24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Finding open source quality data at different levels of  geographic areas (by State, City, Zip Code)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dirty="0"/>
            <a:t>Finding data using API</a:t>
          </a:r>
        </a:p>
      </dsp:txBody>
      <dsp:txXfrm>
        <a:off x="6340013" y="1177682"/>
        <a:ext cx="3167684" cy="2473133"/>
      </dsp:txXfrm>
    </dsp:sp>
    <dsp:sp modelId="{432ACC28-97D7-459E-9DE3-0F30F2653361}">
      <dsp:nvSpPr>
        <dsp:cNvPr id="0" name=""/>
        <dsp:cNvSpPr/>
      </dsp:nvSpPr>
      <dsp:spPr>
        <a:xfrm>
          <a:off x="0" y="3650816"/>
          <a:ext cx="9512342" cy="27479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35BF0-E6CE-413F-9EFA-15B610D1DF0F}">
      <dsp:nvSpPr>
        <dsp:cNvPr id="0" name=""/>
        <dsp:cNvSpPr/>
      </dsp:nvSpPr>
      <dsp:spPr>
        <a:xfrm>
          <a:off x="0" y="0"/>
          <a:ext cx="9291215" cy="115104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CONCLUSION</a:t>
          </a:r>
          <a:endParaRPr lang="en-US" sz="5400" i="0" kern="1200" dirty="0"/>
        </a:p>
      </dsp:txBody>
      <dsp:txXfrm>
        <a:off x="0" y="0"/>
        <a:ext cx="9291215" cy="1151049"/>
      </dsp:txXfrm>
    </dsp:sp>
    <dsp:sp modelId="{52A25CDB-13A8-4FBA-97B9-7F846B7C1B5F}">
      <dsp:nvSpPr>
        <dsp:cNvPr id="0" name=""/>
        <dsp:cNvSpPr/>
      </dsp:nvSpPr>
      <dsp:spPr>
        <a:xfrm>
          <a:off x="4536" y="1151049"/>
          <a:ext cx="3094047" cy="24172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WV has the highest and MT has the lowest rental income percentage compared to home price among 50 states</a:t>
          </a:r>
          <a:endParaRPr lang="en-US" sz="2000" i="0" kern="1200" dirty="0"/>
        </a:p>
      </dsp:txBody>
      <dsp:txXfrm>
        <a:off x="4536" y="1151049"/>
        <a:ext cx="3094047" cy="2417204"/>
      </dsp:txXfrm>
    </dsp:sp>
    <dsp:sp modelId="{D467C135-B593-4C9C-A578-04BCF9984F3B}">
      <dsp:nvSpPr>
        <dsp:cNvPr id="0" name=""/>
        <dsp:cNvSpPr/>
      </dsp:nvSpPr>
      <dsp:spPr>
        <a:xfrm>
          <a:off x="3097408" y="1151049"/>
          <a:ext cx="3094047" cy="24172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baseline="0" dirty="0"/>
            <a:t>Top 5 cities with best return</a:t>
          </a:r>
          <a:endParaRPr lang="en-US" sz="23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Calumet City, IL</a:t>
          </a:r>
          <a:endParaRPr lang="en-US" sz="1800" i="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Camden, NJ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Gary, IN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Inkster, MI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 dirty="0"/>
            <a:t>Park Forest, IL</a:t>
          </a:r>
        </a:p>
      </dsp:txBody>
      <dsp:txXfrm>
        <a:off x="3097408" y="1151049"/>
        <a:ext cx="3094047" cy="2417204"/>
      </dsp:txXfrm>
    </dsp:sp>
    <dsp:sp modelId="{027EFF96-1B19-45A5-8D55-4AA7A043E277}">
      <dsp:nvSpPr>
        <dsp:cNvPr id="0" name=""/>
        <dsp:cNvSpPr/>
      </dsp:nvSpPr>
      <dsp:spPr>
        <a:xfrm>
          <a:off x="6192631" y="1151049"/>
          <a:ext cx="3094047" cy="24172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If we had more time, we would consider: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baseline="0" dirty="0"/>
            <a:t>Crime rate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baseline="0" dirty="0"/>
            <a:t>Job growth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baseline="0" dirty="0"/>
            <a:t>School quality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0" kern="1200" baseline="0" dirty="0"/>
            <a:t>Average Income</a:t>
          </a:r>
        </a:p>
      </dsp:txBody>
      <dsp:txXfrm>
        <a:off x="6192631" y="1151049"/>
        <a:ext cx="3094047" cy="2417204"/>
      </dsp:txXfrm>
    </dsp:sp>
    <dsp:sp modelId="{432ACC28-97D7-459E-9DE3-0F30F2653361}">
      <dsp:nvSpPr>
        <dsp:cNvPr id="0" name=""/>
        <dsp:cNvSpPr/>
      </dsp:nvSpPr>
      <dsp:spPr>
        <a:xfrm>
          <a:off x="0" y="3568253"/>
          <a:ext cx="9291215" cy="26857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2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8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3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2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C35B-C558-495F-8978-AF8507716C05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30412A-DAC7-452D-A431-F245EE3A1B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26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5044-6A7B-4080-9509-7095F4280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579" y="918919"/>
            <a:ext cx="9897754" cy="262105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/>
              <a:t>Finding the Best Place </a:t>
            </a:r>
            <a:br>
              <a:rPr lang="en-US" sz="6000" dirty="0"/>
            </a:br>
            <a:r>
              <a:rPr lang="en-US" sz="6000" dirty="0"/>
              <a:t>to Invest In Real Estate</a:t>
            </a:r>
            <a:br>
              <a:rPr lang="en-US" sz="6000" dirty="0"/>
            </a:br>
            <a:br>
              <a:rPr lang="en-US" dirty="0"/>
            </a:br>
            <a:r>
              <a:rPr lang="en-US" sz="3600" dirty="0"/>
              <a:t>Home Value vs Rental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422B6-0348-4A3B-A3DB-8B065D3B2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9" y="3539969"/>
            <a:ext cx="3488077" cy="2399112"/>
          </a:xfrm>
        </p:spPr>
        <p:txBody>
          <a:bodyPr>
            <a:normAutofit fontScale="25000" lnSpcReduction="20000"/>
          </a:bodyPr>
          <a:lstStyle/>
          <a:p>
            <a:pPr algn="r"/>
            <a:endParaRPr lang="en-US" sz="4000" dirty="0"/>
          </a:p>
          <a:p>
            <a:pPr algn="r"/>
            <a:r>
              <a:rPr lang="en-US" sz="7200" dirty="0"/>
              <a:t>JULIE HONG</a:t>
            </a:r>
          </a:p>
          <a:p>
            <a:pPr algn="r"/>
            <a:r>
              <a:rPr lang="en-US" sz="7200" dirty="0"/>
              <a:t>CHRIS JONCHA</a:t>
            </a:r>
          </a:p>
          <a:p>
            <a:pPr algn="r"/>
            <a:r>
              <a:rPr lang="en-US" sz="7200" dirty="0"/>
              <a:t>CHRIS LANG</a:t>
            </a:r>
          </a:p>
          <a:p>
            <a:pPr algn="r"/>
            <a:r>
              <a:rPr lang="en-US" sz="7200" dirty="0"/>
              <a:t>BEN MELVIN</a:t>
            </a:r>
          </a:p>
          <a:p>
            <a:pPr algn="r"/>
            <a:r>
              <a:rPr lang="en-US" sz="7200" dirty="0"/>
              <a:t>JUSTIN RATLIFF</a:t>
            </a:r>
          </a:p>
        </p:txBody>
      </p:sp>
      <p:pic>
        <p:nvPicPr>
          <p:cNvPr id="4" name="Graphic 3" descr="House">
            <a:extLst>
              <a:ext uri="{FF2B5EF4-FFF2-40B4-BE49-F238E27FC236}">
                <a16:creationId xmlns:a16="http://schemas.microsoft.com/office/drawing/2014/main" id="{B84C5C43-FB19-4612-AFCB-92E576534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754" y="2625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2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2B5E-790B-4404-A67C-F98EADC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02" y="342420"/>
            <a:ext cx="9291215" cy="104923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Top 5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15C4-C163-4007-913D-4042A554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B8AB55-72E2-4A6A-AD1C-A89028F89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15" y="1391655"/>
            <a:ext cx="5811654" cy="4631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142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A45-0F03-4E4A-A15B-448ABDEA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81" y="365980"/>
            <a:ext cx="10846168" cy="1049235"/>
          </a:xfrm>
        </p:spPr>
        <p:txBody>
          <a:bodyPr>
            <a:noAutofit/>
          </a:bodyPr>
          <a:lstStyle/>
          <a:p>
            <a:r>
              <a:rPr lang="en-US" sz="4000" dirty="0">
                <a:cs typeface="Calibri Light"/>
              </a:rPr>
              <a:t>Rent and Listing Price Through Time</a:t>
            </a: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16F7D58-F87D-421F-BC2F-243626E1C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04" y="1593235"/>
            <a:ext cx="5731585" cy="48127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9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7E192B50-437F-41CC-896C-D3D5F73F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62" y="1597953"/>
            <a:ext cx="5916460" cy="470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6605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5CFD-927C-4BEA-A98A-78E437A4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36" y="262981"/>
            <a:ext cx="11873804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cs typeface="Calibri Light"/>
              </a:rPr>
              <a:t>Heat Map of Rent/Listing Price (June 2020)</a:t>
            </a:r>
            <a:endParaRPr lang="en-US" sz="4000" dirty="0"/>
          </a:p>
        </p:txBody>
      </p:sp>
      <p:pic>
        <p:nvPicPr>
          <p:cNvPr id="4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AB4BF7E-2DEE-4C3A-ADA3-D69A73C0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79" y="1492258"/>
            <a:ext cx="10312442" cy="4147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882786-5F1D-4B3A-B503-C22AFBB57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40761"/>
              </p:ext>
            </p:extLst>
          </p:nvPr>
        </p:nvGraphicFramePr>
        <p:xfrm>
          <a:off x="1404628" y="1211350"/>
          <a:ext cx="9291215" cy="383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1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58F3-B608-4DA7-BE77-CD9A3630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367" y="671220"/>
            <a:ext cx="9291215" cy="104923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882786-5F1D-4B3A-B503-C22AFBB57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720968"/>
              </p:ext>
            </p:extLst>
          </p:nvPr>
        </p:nvGraphicFramePr>
        <p:xfrm>
          <a:off x="1339828" y="1791609"/>
          <a:ext cx="9512343" cy="39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Cloud Computing">
            <a:extLst>
              <a:ext uri="{FF2B5EF4-FFF2-40B4-BE49-F238E27FC236}">
                <a16:creationId xmlns:a16="http://schemas.microsoft.com/office/drawing/2014/main" id="{A37BA1E1-38D6-4E1A-AAA0-FCF720CC37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1579" y="792057"/>
            <a:ext cx="857245" cy="8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1FB9-73AB-4CF3-ABF1-D0043BFE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" y="-282587"/>
            <a:ext cx="10058400" cy="1609344"/>
          </a:xfrm>
        </p:spPr>
        <p:txBody>
          <a:bodyPr/>
          <a:lstStyle/>
          <a:p>
            <a:r>
              <a:rPr lang="en-US" dirty="0"/>
              <a:t>Data Merging Example</a:t>
            </a: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85473F-938E-4EB2-8314-10765D5B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073" b="41905"/>
          <a:stretch/>
        </p:blipFill>
        <p:spPr>
          <a:xfrm>
            <a:off x="2098026" y="979683"/>
            <a:ext cx="7673664" cy="1376796"/>
          </a:xfrm>
          <a:ln>
            <a:solidFill>
              <a:schemeClr val="accent1"/>
            </a:solidFill>
          </a:ln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7B42E3-86BB-4197-BB9D-03DB1317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374" y="2665277"/>
            <a:ext cx="7675321" cy="2012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7E23FAD5-67D0-4054-A45D-C4EDC1DCE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35" y="4943894"/>
            <a:ext cx="7675323" cy="1547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C6941-B893-4407-BDCA-CF1B8CCE5C0F}"/>
              </a:ext>
            </a:extLst>
          </p:cNvPr>
          <p:cNvSpPr txBox="1"/>
          <p:nvPr/>
        </p:nvSpPr>
        <p:spPr>
          <a:xfrm>
            <a:off x="408140" y="1483290"/>
            <a:ext cx="1386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Rent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02F0C-D475-4AE1-B09C-7FA5FC198932}"/>
              </a:ext>
            </a:extLst>
          </p:cNvPr>
          <p:cNvSpPr txBox="1"/>
          <p:nvPr/>
        </p:nvSpPr>
        <p:spPr>
          <a:xfrm>
            <a:off x="376825" y="3346536"/>
            <a:ext cx="1871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Listing Sale Price 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63A4D-D13D-4AFD-9B02-CF952FCED5C4}"/>
              </a:ext>
            </a:extLst>
          </p:cNvPr>
          <p:cNvSpPr txBox="1"/>
          <p:nvPr/>
        </p:nvSpPr>
        <p:spPr>
          <a:xfrm>
            <a:off x="622125" y="5502056"/>
            <a:ext cx="1386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2FB969-371B-4DB2-8BCE-407C46E3D3AA}"/>
              </a:ext>
            </a:extLst>
          </p:cNvPr>
          <p:cNvCxnSpPr>
            <a:cxnSpLocks/>
          </p:cNvCxnSpPr>
          <p:nvPr/>
        </p:nvCxnSpPr>
        <p:spPr>
          <a:xfrm>
            <a:off x="1102028" y="4243974"/>
            <a:ext cx="1044" cy="966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lus Sign 13">
            <a:extLst>
              <a:ext uri="{FF2B5EF4-FFF2-40B4-BE49-F238E27FC236}">
                <a16:creationId xmlns:a16="http://schemas.microsoft.com/office/drawing/2014/main" id="{DB1F10A5-9434-4B58-8026-8949BEB377B6}"/>
              </a:ext>
            </a:extLst>
          </p:cNvPr>
          <p:cNvSpPr/>
          <p:nvPr/>
        </p:nvSpPr>
        <p:spPr>
          <a:xfrm>
            <a:off x="811713" y="2340931"/>
            <a:ext cx="568891" cy="6523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E5D5E-0B33-4FC5-8311-2B2FA571B6D3}"/>
              </a:ext>
            </a:extLst>
          </p:cNvPr>
          <p:cNvSpPr txBox="1"/>
          <p:nvPr/>
        </p:nvSpPr>
        <p:spPr>
          <a:xfrm>
            <a:off x="9826146" y="15328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Bedrooms averaged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D107-5268-44F3-B195-536B5F8114F2}"/>
              </a:ext>
            </a:extLst>
          </p:cNvPr>
          <p:cNvSpPr txBox="1"/>
          <p:nvPr/>
        </p:nvSpPr>
        <p:spPr>
          <a:xfrm>
            <a:off x="9805268" y="32447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Zip codes in each city averaged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A98BB-BCEF-47D5-BEEF-6C21896668AB}"/>
              </a:ext>
            </a:extLst>
          </p:cNvPr>
          <p:cNvSpPr txBox="1"/>
          <p:nvPr/>
        </p:nvSpPr>
        <p:spPr>
          <a:xfrm>
            <a:off x="9920090" y="494621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Merged listing price and rent</a:t>
            </a:r>
          </a:p>
          <a:p>
            <a:endParaRPr lang="en-US" dirty="0"/>
          </a:p>
          <a:p>
            <a:r>
              <a:rPr lang="en-US" dirty="0"/>
              <a:t>Added Lat </a:t>
            </a:r>
            <a:r>
              <a:rPr lang="en-US" dirty="0" err="1"/>
              <a:t>Lng</a:t>
            </a:r>
            <a:r>
              <a:rPr lang="en-US" dirty="0"/>
              <a:t> for mapping</a:t>
            </a:r>
          </a:p>
        </p:txBody>
      </p:sp>
    </p:spTree>
    <p:extLst>
      <p:ext uri="{BB962C8B-B14F-4D97-AF65-F5344CB8AC3E}">
        <p14:creationId xmlns:p14="http://schemas.microsoft.com/office/powerpoint/2010/main" val="40446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CCC-5BB9-4E35-B144-F2D55EC9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08" y="248574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4390-7C7B-401D-93D1-13D239D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7" y="618530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7C1E6D-537A-4AB8-9DD7-FE2710568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6" r="17665" b="1"/>
          <a:stretch/>
        </p:blipFill>
        <p:spPr bwMode="auto">
          <a:xfrm>
            <a:off x="186369" y="1591520"/>
            <a:ext cx="5765433" cy="35548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CFBCB64-8046-40DF-9CF0-AC458795F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" b="-2"/>
          <a:stretch/>
        </p:blipFill>
        <p:spPr bwMode="auto">
          <a:xfrm>
            <a:off x="6096000" y="1574137"/>
            <a:ext cx="5736524" cy="35722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CD1F073-C0EB-488E-AAC7-5DF745DF4734}"/>
              </a:ext>
            </a:extLst>
          </p:cNvPr>
          <p:cNvSpPr txBox="1">
            <a:spLocks/>
          </p:cNvSpPr>
          <p:nvPr/>
        </p:nvSpPr>
        <p:spPr>
          <a:xfrm>
            <a:off x="7599284" y="5146351"/>
            <a:ext cx="3506681" cy="446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/>
              <a:t>Median Home price per Square Foot by state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9EEF3E-E291-4A71-BF1C-A0E8A1FD350C}"/>
              </a:ext>
            </a:extLst>
          </p:cNvPr>
          <p:cNvSpPr txBox="1">
            <a:spLocks/>
          </p:cNvSpPr>
          <p:nvPr/>
        </p:nvSpPr>
        <p:spPr>
          <a:xfrm>
            <a:off x="1937643" y="5163734"/>
            <a:ext cx="3004616" cy="4460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/>
              <a:t>Median Home cost by state</a:t>
            </a:r>
          </a:p>
        </p:txBody>
      </p:sp>
    </p:spTree>
    <p:extLst>
      <p:ext uri="{BB962C8B-B14F-4D97-AF65-F5344CB8AC3E}">
        <p14:creationId xmlns:p14="http://schemas.microsoft.com/office/powerpoint/2010/main" val="417215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1550-56FC-4422-A05E-6509D6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76" y="300063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Median Rental Price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1EC9-93A7-48C9-93C7-5A281843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80E7FF-1239-4843-AAFC-405CB74C1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" r="14801" b="1"/>
          <a:stretch/>
        </p:blipFill>
        <p:spPr bwMode="auto">
          <a:xfrm>
            <a:off x="2913454" y="1484252"/>
            <a:ext cx="6034754" cy="447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1134-62B3-4E72-8D4A-883399F9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76" y="227145"/>
            <a:ext cx="10306520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Vs Rental Price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E58D-EF65-4430-9ACE-891B671B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/>
          </a:p>
          <a:p>
            <a:endParaRPr lang="en-US" sz="240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ABCCA60A-B822-41FB-A50F-4F335F4D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65" y="1285109"/>
            <a:ext cx="9255737" cy="5143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867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CE8E-3F46-45EA-8415-2F5D1EE4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62" y="209911"/>
            <a:ext cx="11447676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Heat Map of Home Cost Vs Rental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0B8D-99C9-40FB-B0F0-0260CDA6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/>
          </a:p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CC95BAF-D81F-4380-94F8-1342DE85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8" y="1569865"/>
            <a:ext cx="94297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34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ADC6-86DA-421A-A7AA-CB81DB2F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6" y="289648"/>
            <a:ext cx="11207978" cy="104923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Profit By Zip Code for Charleston, WV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82D99B-288A-49F6-9D42-69C7DE3624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4" y="1724513"/>
            <a:ext cx="5031931" cy="4351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5865A0C-DB65-447D-8931-E903E464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4513"/>
            <a:ext cx="5559613" cy="4319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473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2B5E-790B-4404-A67C-F98EADC2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42" y="283631"/>
            <a:ext cx="10706755" cy="132556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Home Cost Vs Rent Price at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15C4-C163-4007-913D-4042A554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A2E20F-5611-4552-BDE3-D2367AF74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2" b="-2"/>
          <a:stretch/>
        </p:blipFill>
        <p:spPr bwMode="auto">
          <a:xfrm>
            <a:off x="2781625" y="1426483"/>
            <a:ext cx="5995188" cy="4448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840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279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Finding the Best Place  to Invest In Real Estate  Home Value vs Rental Price</vt:lpstr>
      <vt:lpstr>INTRO</vt:lpstr>
      <vt:lpstr>Data Merging Example</vt:lpstr>
      <vt:lpstr>Home Cost by State</vt:lpstr>
      <vt:lpstr>Median Rental Price by State</vt:lpstr>
      <vt:lpstr>Home Cost Vs Rental Price by State</vt:lpstr>
      <vt:lpstr>Heat Map of Home Cost Vs Rental Price</vt:lpstr>
      <vt:lpstr>Profit By Zip Code for Charleston, WV</vt:lpstr>
      <vt:lpstr>Home Cost Vs Rent Price at City Level</vt:lpstr>
      <vt:lpstr>Top 5 Cities</vt:lpstr>
      <vt:lpstr>Rent and Listing Price Through Time</vt:lpstr>
      <vt:lpstr>Heat Map of Rent/Listing Price (June 2020)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Best Place to Invest In Real Estate Home Value vs Rental Price</dc:title>
  <dc:creator>Chris J</dc:creator>
  <cp:lastModifiedBy>Julie Hong</cp:lastModifiedBy>
  <cp:revision>38</cp:revision>
  <dcterms:created xsi:type="dcterms:W3CDTF">2020-08-04T00:30:04Z</dcterms:created>
  <dcterms:modified xsi:type="dcterms:W3CDTF">2020-08-05T01:12:12Z</dcterms:modified>
</cp:coreProperties>
</file>