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57" r:id="rId3"/>
    <p:sldId id="258" r:id="rId4"/>
    <p:sldId id="270" r:id="rId5"/>
    <p:sldId id="265" r:id="rId6"/>
    <p:sldId id="267" r:id="rId7"/>
    <p:sldId id="268" r:id="rId8"/>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pos="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9" autoAdjust="0"/>
    <p:restoredTop sz="94660"/>
  </p:normalViewPr>
  <p:slideViewPr>
    <p:cSldViewPr>
      <p:cViewPr varScale="1">
        <p:scale>
          <a:sx n="99" d="100"/>
          <a:sy n="99" d="100"/>
        </p:scale>
        <p:origin x="108" y="380"/>
      </p:cViewPr>
      <p:guideLst>
        <p:guide orient="horz" pos="344"/>
        <p:guide pos="612"/>
        <p:guide pos="4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12.03.2021</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3/12/2021</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
        <p:nvSpPr>
          <p:cNvPr id="8" name="object 8"/>
          <p:cNvSpPr/>
          <p:nvPr/>
        </p:nvSpPr>
        <p:spPr>
          <a:xfrm>
            <a:off x="94959" y="3779629"/>
            <a:ext cx="19010313" cy="6945503"/>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665956" y="3289300"/>
            <a:ext cx="7345241" cy="2241639"/>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latin typeface="Source Sans Pro"/>
                <a:cs typeface="Source Sans Pro"/>
              </a:rPr>
              <a:t>Get to Mars!</a:t>
            </a:r>
          </a:p>
          <a:p>
            <a:pPr marL="1223010" marR="5080" indent="-1210945" algn="ctr">
              <a:lnSpc>
                <a:spcPct val="100000"/>
              </a:lnSpc>
              <a:spcBef>
                <a:spcPts val="100"/>
              </a:spcBef>
            </a:pPr>
            <a:r>
              <a:rPr lang="en-US" sz="7200" spc="-5" dirty="0">
                <a:solidFill>
                  <a:srgbClr val="00318B"/>
                </a:solidFill>
                <a:latin typeface="Source Sans Pro"/>
                <a:cs typeface="Source Sans Pro"/>
              </a:rPr>
              <a:t>Space Trivia Game</a:t>
            </a:r>
            <a:endParaRPr lang="cs-CZ" sz="7200" dirty="0">
              <a:latin typeface="Source Sans Pro"/>
              <a:cs typeface="Source Sans Pro"/>
            </a:endParaRPr>
          </a:p>
        </p:txBody>
      </p:sp>
      <p:sp>
        <p:nvSpPr>
          <p:cNvPr id="19" name="object 19"/>
          <p:cNvSpPr/>
          <p:nvPr/>
        </p:nvSpPr>
        <p:spPr>
          <a:xfrm flipV="1">
            <a:off x="437356" y="5346699"/>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a:p>
        </p:txBody>
      </p:sp>
      <p:sp>
        <p:nvSpPr>
          <p:cNvPr id="20" name="object 20"/>
          <p:cNvSpPr txBox="1"/>
          <p:nvPr/>
        </p:nvSpPr>
        <p:spPr>
          <a:xfrm>
            <a:off x="339066" y="5632723"/>
            <a:ext cx="7888372" cy="3129062"/>
          </a:xfrm>
          <a:prstGeom prst="rect">
            <a:avLst/>
          </a:prstGeom>
        </p:spPr>
        <p:txBody>
          <a:bodyPr vert="horz" wrap="square" lIns="0" tIns="12700" rIns="0" bIns="0" rtlCol="0">
            <a:spAutoFit/>
          </a:bodyPr>
          <a:lstStyle/>
          <a:p>
            <a:pPr marL="12700" algn="ctr">
              <a:lnSpc>
                <a:spcPct val="100000"/>
              </a:lnSpc>
              <a:spcBef>
                <a:spcPts val="100"/>
              </a:spcBef>
            </a:pPr>
            <a:r>
              <a:rPr lang="en-US" sz="4000" spc="-5" dirty="0">
                <a:solidFill>
                  <a:srgbClr val="00A0EF"/>
                </a:solidFill>
                <a:latin typeface="Source Sans Pro Light"/>
                <a:cs typeface="Source Sans Pro Light"/>
              </a:rPr>
              <a:t>University of Washington Tacoma</a:t>
            </a:r>
          </a:p>
          <a:p>
            <a:pPr marL="12700" algn="ctr">
              <a:lnSpc>
                <a:spcPct val="100000"/>
              </a:lnSpc>
              <a:spcBef>
                <a:spcPts val="100"/>
              </a:spcBef>
            </a:pPr>
            <a:r>
              <a:rPr lang="en-US" sz="4000" spc="-5" dirty="0">
                <a:solidFill>
                  <a:srgbClr val="00A0EF"/>
                </a:solidFill>
                <a:latin typeface="Source Sans Pro Light"/>
                <a:cs typeface="Source Sans Pro Light"/>
              </a:rPr>
              <a:t>TCSS504</a:t>
            </a:r>
          </a:p>
          <a:p>
            <a:pPr marL="12700" algn="ctr">
              <a:lnSpc>
                <a:spcPct val="100000"/>
              </a:lnSpc>
              <a:spcBef>
                <a:spcPts val="100"/>
              </a:spcBef>
            </a:pPr>
            <a:endParaRPr lang="en-US" sz="4000" spc="-5" dirty="0">
              <a:solidFill>
                <a:srgbClr val="00A0EF"/>
              </a:solidFill>
              <a:latin typeface="Source Sans Pro Light"/>
              <a:cs typeface="Source Sans Pro Light"/>
            </a:endParaRPr>
          </a:p>
          <a:p>
            <a:pPr marL="12700" algn="ctr">
              <a:lnSpc>
                <a:spcPct val="100000"/>
              </a:lnSpc>
              <a:spcBef>
                <a:spcPts val="100"/>
              </a:spcBef>
            </a:pPr>
            <a:r>
              <a:rPr lang="en-US" sz="4000" spc="-5" dirty="0" err="1">
                <a:solidFill>
                  <a:srgbClr val="00A0EF"/>
                </a:solidFill>
                <a:latin typeface="Source Sans Pro Light"/>
                <a:cs typeface="Source Sans Pro Light"/>
              </a:rPr>
              <a:t>Sriba</a:t>
            </a:r>
            <a:r>
              <a:rPr lang="en-US" sz="4000" spc="-5" dirty="0">
                <a:solidFill>
                  <a:srgbClr val="00A0EF"/>
                </a:solidFill>
                <a:latin typeface="Source Sans Pro Light"/>
                <a:cs typeface="Source Sans Pro Light"/>
              </a:rPr>
              <a:t> Rajendran</a:t>
            </a:r>
          </a:p>
          <a:p>
            <a:pPr marL="12700" algn="ctr">
              <a:lnSpc>
                <a:spcPct val="100000"/>
              </a:lnSpc>
              <a:spcBef>
                <a:spcPts val="100"/>
              </a:spcBef>
            </a:pPr>
            <a:r>
              <a:rPr lang="en-US" sz="4000" spc="-5" dirty="0">
                <a:solidFill>
                  <a:srgbClr val="00A0EF"/>
                </a:solidFill>
                <a:latin typeface="Source Sans Pro Light"/>
                <a:cs typeface="Source Sans Pro Light"/>
              </a:rPr>
              <a:t>Jeff Stockman</a:t>
            </a:r>
            <a:endParaRPr lang="cs-CZ" sz="4000" dirty="0">
              <a:latin typeface="Source Sans Pro Light"/>
              <a:cs typeface="Source Sans Pro Light"/>
            </a:endParaRPr>
          </a:p>
        </p:txBody>
      </p:sp>
      <p:pic>
        <p:nvPicPr>
          <p:cNvPr id="1028" name="Picture 4" descr="Download Planet Mars Mars Transparent Background PNG Image with No  Background - PNGkey.com">
            <a:extLst>
              <a:ext uri="{FF2B5EF4-FFF2-40B4-BE49-F238E27FC236}">
                <a16:creationId xmlns:a16="http://schemas.microsoft.com/office/drawing/2014/main" id="{F4DB020C-546D-4809-BE8A-D09DE1008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0956" y="2527300"/>
            <a:ext cx="6677025" cy="6677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object 25">
            <a:extLst>
              <a:ext uri="{FF2B5EF4-FFF2-40B4-BE49-F238E27FC236}">
                <a16:creationId xmlns:a16="http://schemas.microsoft.com/office/drawing/2014/main" id="{B0B58718-7E01-4089-AB2D-16ED7C458608}"/>
              </a:ext>
            </a:extLst>
          </p:cNvPr>
          <p:cNvSpPr/>
          <p:nvPr/>
        </p:nvSpPr>
        <p:spPr>
          <a:xfrm>
            <a:off x="-794" y="559639"/>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37" name="object 25">
            <a:extLst>
              <a:ext uri="{FF2B5EF4-FFF2-40B4-BE49-F238E27FC236}">
                <a16:creationId xmlns:a16="http://schemas.microsoft.com/office/drawing/2014/main" id="{DA0DC4C1-9A7A-4898-9E8F-D9FD8F5E5C53}"/>
              </a:ext>
            </a:extLst>
          </p:cNvPr>
          <p:cNvSpPr/>
          <p:nvPr/>
        </p:nvSpPr>
        <p:spPr>
          <a:xfrm>
            <a:off x="970756" y="559639"/>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grpSp>
        <p:nvGrpSpPr>
          <p:cNvPr id="31" name="Group 30">
            <a:extLst>
              <a:ext uri="{FF2B5EF4-FFF2-40B4-BE49-F238E27FC236}">
                <a16:creationId xmlns:a16="http://schemas.microsoft.com/office/drawing/2014/main" id="{318FF820-3B1E-4CEC-B787-D366176C6EBE}"/>
              </a:ext>
            </a:extLst>
          </p:cNvPr>
          <p:cNvGrpSpPr/>
          <p:nvPr/>
        </p:nvGrpSpPr>
        <p:grpSpPr>
          <a:xfrm>
            <a:off x="-19844" y="2374900"/>
            <a:ext cx="4876800" cy="828000"/>
            <a:chOff x="-1" y="546100"/>
            <a:chExt cx="4876800" cy="828000"/>
          </a:xfrm>
          <a:solidFill>
            <a:srgbClr val="FFBF00"/>
          </a:solidFill>
        </p:grpSpPr>
        <p:sp>
          <p:nvSpPr>
            <p:cNvPr id="33" name="object 25">
              <a:extLst>
                <a:ext uri="{FF2B5EF4-FFF2-40B4-BE49-F238E27FC236}">
                  <a16:creationId xmlns:a16="http://schemas.microsoft.com/office/drawing/2014/main" id="{F847F472-330A-431F-845E-0D8777D77F7A}"/>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sp>
          <p:nvSpPr>
            <p:cNvPr id="34" name="object 25">
              <a:extLst>
                <a:ext uri="{FF2B5EF4-FFF2-40B4-BE49-F238E27FC236}">
                  <a16:creationId xmlns:a16="http://schemas.microsoft.com/office/drawing/2014/main" id="{EADEA6B7-0486-4F34-A00C-27ACF4ADBE81}"/>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grpSp>
      <p:sp>
        <p:nvSpPr>
          <p:cNvPr id="9" name="object 9"/>
          <p:cNvSpPr txBox="1"/>
          <p:nvPr/>
        </p:nvSpPr>
        <p:spPr>
          <a:xfrm>
            <a:off x="665956" y="751784"/>
            <a:ext cx="3581400" cy="443711"/>
          </a:xfrm>
          <a:prstGeom prst="rect">
            <a:avLst/>
          </a:prstGeom>
        </p:spPr>
        <p:txBody>
          <a:bodyPr vert="horz" wrap="square" lIns="0" tIns="12700" rIns="0" bIns="0" rtlCol="0">
            <a:spAutoFit/>
          </a:bodyPr>
          <a:lstStyle/>
          <a:p>
            <a:pPr marL="12700">
              <a:spcBef>
                <a:spcPts val="100"/>
              </a:spcBef>
            </a:pPr>
            <a:r>
              <a:rPr lang="en-US" sz="2800" spc="-5" dirty="0">
                <a:solidFill>
                  <a:srgbClr val="FFFFFF"/>
                </a:solidFill>
                <a:cs typeface="Source Sans Pro Light"/>
              </a:rPr>
              <a:t>Project Overview</a:t>
            </a:r>
            <a:endParaRPr sz="2800" dirty="0">
              <a:cs typeface="Source Sans Pro Light"/>
            </a:endParaRPr>
          </a:p>
        </p:txBody>
      </p:sp>
      <p:sp>
        <p:nvSpPr>
          <p:cNvPr id="10" name="object 10"/>
          <p:cNvSpPr txBox="1"/>
          <p:nvPr/>
        </p:nvSpPr>
        <p:spPr>
          <a:xfrm>
            <a:off x="970756" y="1557723"/>
            <a:ext cx="17220406" cy="510396"/>
          </a:xfrm>
          <a:prstGeom prst="rect">
            <a:avLst/>
          </a:prstGeom>
        </p:spPr>
        <p:txBody>
          <a:bodyPr vert="horz" wrap="square" lIns="0" tIns="5080" rIns="0" bIns="0" rtlCol="0">
            <a:spAutoFit/>
          </a:bodyPr>
          <a:lstStyle/>
          <a:p>
            <a:pPr marL="12700" marR="5080" algn="just">
              <a:lnSpc>
                <a:spcPct val="100000"/>
              </a:lnSpc>
              <a:spcBef>
                <a:spcPts val="100"/>
              </a:spcBef>
            </a:pPr>
            <a:r>
              <a:rPr lang="en-US" sz="1600" spc="-10" dirty="0">
                <a:cs typeface="Source Sans Pro Light"/>
              </a:rPr>
              <a:t>Get to Mars! </a:t>
            </a:r>
          </a:p>
          <a:p>
            <a:pPr marL="12700" marR="5080" algn="just">
              <a:lnSpc>
                <a:spcPct val="100000"/>
              </a:lnSpc>
              <a:spcBef>
                <a:spcPts val="100"/>
              </a:spcBef>
            </a:pPr>
            <a:r>
              <a:rPr lang="en-US" sz="1600" dirty="0">
                <a:cs typeface="Source Sans Pro Light"/>
              </a:rPr>
              <a:t>This project is a space-themed trivia game, for entertainment purposes only.</a:t>
            </a:r>
          </a:p>
        </p:txBody>
      </p:sp>
      <p:sp>
        <p:nvSpPr>
          <p:cNvPr id="11" name="object 11"/>
          <p:cNvSpPr txBox="1"/>
          <p:nvPr/>
        </p:nvSpPr>
        <p:spPr>
          <a:xfrm>
            <a:off x="971550" y="3502764"/>
            <a:ext cx="8762206" cy="1515800"/>
          </a:xfrm>
          <a:prstGeom prst="rect">
            <a:avLst/>
          </a:prstGeom>
        </p:spPr>
        <p:txBody>
          <a:bodyPr vert="horz" wrap="square" lIns="0" tIns="12700" rIns="0" bIns="0" rtlCol="0">
            <a:spAutoFit/>
          </a:bodyPr>
          <a:lstStyle/>
          <a:p>
            <a:pPr marL="12700" marR="5080">
              <a:lnSpc>
                <a:spcPct val="100000"/>
              </a:lnSpc>
              <a:spcBef>
                <a:spcPts val="100"/>
              </a:spcBef>
            </a:pPr>
            <a:r>
              <a:rPr lang="en-US" sz="1600" spc="-10" dirty="0">
                <a:cs typeface="Source Sans Pro Light"/>
              </a:rPr>
              <a:t>Player navigates the game board, answering questions as s/he goes.  The player selects the direction s/he wants to move, then must answer the question to continue.  If the question is answered incorrectly, the path closes and the player must choose an alternate direction.  If there is no path to Mars, the player loses the game. </a:t>
            </a:r>
          </a:p>
          <a:p>
            <a:pPr marL="12700" marR="5080">
              <a:lnSpc>
                <a:spcPct val="100000"/>
              </a:lnSpc>
              <a:spcBef>
                <a:spcPts val="100"/>
              </a:spcBef>
            </a:pPr>
            <a:endParaRPr lang="en-US" sz="1600" spc="-10" dirty="0">
              <a:cs typeface="Source Sans Pro Light"/>
            </a:endParaRPr>
          </a:p>
          <a:p>
            <a:pPr marL="12700" marR="5080">
              <a:lnSpc>
                <a:spcPct val="100000"/>
              </a:lnSpc>
              <a:spcBef>
                <a:spcPts val="100"/>
              </a:spcBef>
            </a:pPr>
            <a:r>
              <a:rPr lang="en-US" sz="1600" spc="-10" dirty="0">
                <a:cs typeface="Source Sans Pro Light"/>
              </a:rPr>
              <a:t>Spoiler alert: Mars is -80°F, 95% CO</a:t>
            </a:r>
            <a:r>
              <a:rPr lang="en-US" sz="1600" spc="-10" baseline="30000" dirty="0">
                <a:cs typeface="Source Sans Pro Light"/>
              </a:rPr>
              <a:t>2</a:t>
            </a:r>
            <a:r>
              <a:rPr lang="en-US" sz="1600" spc="-10" dirty="0">
                <a:cs typeface="Source Sans Pro Light"/>
              </a:rPr>
              <a:t>, and radiation levels are 700x that of Earth.  Good luck, Space Cowboy!</a:t>
            </a:r>
            <a:endParaRPr lang="en-US" sz="1600" dirty="0">
              <a:cs typeface="Source Sans Pro Light"/>
            </a:endParaRPr>
          </a:p>
        </p:txBody>
      </p:sp>
      <p:sp>
        <p:nvSpPr>
          <p:cNvPr id="12" name="object 12"/>
          <p:cNvSpPr txBox="1"/>
          <p:nvPr/>
        </p:nvSpPr>
        <p:spPr>
          <a:xfrm>
            <a:off x="6800054" y="6658495"/>
            <a:ext cx="7497375" cy="2064668"/>
          </a:xfrm>
          <a:prstGeom prst="rect">
            <a:avLst/>
          </a:prstGeom>
        </p:spPr>
        <p:txBody>
          <a:bodyPr vert="horz" wrap="square" lIns="0" tIns="5080" rIns="0" bIns="0" rtlCol="0">
            <a:spAutoFit/>
          </a:bodyPr>
          <a:lstStyle/>
          <a:p>
            <a:pPr marL="12700" marR="5080">
              <a:lnSpc>
                <a:spcPct val="100000"/>
              </a:lnSpc>
              <a:spcBef>
                <a:spcPts val="100"/>
              </a:spcBef>
            </a:pPr>
            <a:r>
              <a:rPr lang="en-US" sz="1600" i="1" dirty="0">
                <a:cs typeface="Source Sans Pro Light"/>
              </a:rPr>
              <a:t>Basic Mechanics of the game:</a:t>
            </a:r>
          </a:p>
          <a:p>
            <a:pPr marL="298450" marR="5080" indent="-285750">
              <a:lnSpc>
                <a:spcPct val="100000"/>
              </a:lnSpc>
              <a:spcBef>
                <a:spcPts val="100"/>
              </a:spcBef>
              <a:buFontTx/>
              <a:buChar char="-"/>
            </a:pPr>
            <a:r>
              <a:rPr lang="en-US" sz="1600" i="1" dirty="0">
                <a:cs typeface="Source Sans Pro Light"/>
              </a:rPr>
              <a:t>Mouse clicks to:</a:t>
            </a:r>
          </a:p>
          <a:p>
            <a:pPr marL="755650" marR="5080" lvl="1" indent="-285750">
              <a:spcBef>
                <a:spcPts val="100"/>
              </a:spcBef>
              <a:buFontTx/>
              <a:buChar char="-"/>
            </a:pPr>
            <a:r>
              <a:rPr lang="en-US" sz="1600" i="1" dirty="0">
                <a:cs typeface="Source Sans Pro Light"/>
              </a:rPr>
              <a:t>Move up/down/left/right</a:t>
            </a:r>
          </a:p>
          <a:p>
            <a:pPr marL="755650" marR="5080" lvl="1" indent="-285750">
              <a:spcBef>
                <a:spcPts val="100"/>
              </a:spcBef>
              <a:buFontTx/>
              <a:buChar char="-"/>
            </a:pPr>
            <a:r>
              <a:rPr lang="en-US" sz="1600" i="1" dirty="0">
                <a:cs typeface="Source Sans Pro Light"/>
              </a:rPr>
              <a:t>Start new game</a:t>
            </a:r>
          </a:p>
          <a:p>
            <a:pPr marL="755650" marR="5080" lvl="1" indent="-285750">
              <a:spcBef>
                <a:spcPts val="100"/>
              </a:spcBef>
              <a:buFontTx/>
              <a:buChar char="-"/>
            </a:pPr>
            <a:r>
              <a:rPr lang="en-US" sz="1600" i="1" dirty="0">
                <a:cs typeface="Source Sans Pro Light"/>
              </a:rPr>
              <a:t>Load a game</a:t>
            </a:r>
          </a:p>
          <a:p>
            <a:pPr marL="755650" marR="5080" lvl="1" indent="-285750">
              <a:spcBef>
                <a:spcPts val="100"/>
              </a:spcBef>
              <a:buFontTx/>
              <a:buChar char="-"/>
            </a:pPr>
            <a:r>
              <a:rPr lang="en-US" sz="1600" i="1" dirty="0">
                <a:cs typeface="Source Sans Pro Light"/>
              </a:rPr>
              <a:t>Save a game</a:t>
            </a:r>
          </a:p>
          <a:p>
            <a:pPr marL="755650" marR="5080" lvl="1" indent="-285750">
              <a:spcBef>
                <a:spcPts val="100"/>
              </a:spcBef>
              <a:buFontTx/>
              <a:buChar char="-"/>
            </a:pPr>
            <a:r>
              <a:rPr lang="en-US" sz="1600" i="1" dirty="0">
                <a:cs typeface="Source Sans Pro Light"/>
              </a:rPr>
              <a:t>Access the help / exit menu items</a:t>
            </a:r>
          </a:p>
          <a:p>
            <a:pPr marL="12700" marR="5080">
              <a:lnSpc>
                <a:spcPct val="100000"/>
              </a:lnSpc>
              <a:spcBef>
                <a:spcPts val="100"/>
              </a:spcBef>
            </a:pPr>
            <a:endParaRPr lang="cs-CZ" sz="1600" dirty="0">
              <a:cs typeface="Source Sans Pro Light"/>
            </a:endParaRPr>
          </a:p>
        </p:txBody>
      </p:sp>
      <p:sp>
        <p:nvSpPr>
          <p:cNvPr id="22" name="object 22"/>
          <p:cNvSpPr txBox="1"/>
          <p:nvPr/>
        </p:nvSpPr>
        <p:spPr>
          <a:xfrm>
            <a:off x="665956" y="2567045"/>
            <a:ext cx="4806156"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Game Scenario</a:t>
            </a:r>
            <a:endParaRPr sz="2800" dirty="0">
              <a:cs typeface="Source Sans Pro Light"/>
            </a:endParaRPr>
          </a:p>
        </p:txBody>
      </p:sp>
      <p:sp>
        <p:nvSpPr>
          <p:cNvPr id="23" name="object 23"/>
          <p:cNvSpPr/>
          <p:nvPr/>
        </p:nvSpPr>
        <p:spPr>
          <a:xfrm>
            <a:off x="5771356" y="5499100"/>
            <a:ext cx="3256756"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a:p>
        </p:txBody>
      </p:sp>
      <p:sp>
        <p:nvSpPr>
          <p:cNvPr id="24" name="object 24"/>
          <p:cNvSpPr txBox="1"/>
          <p:nvPr/>
        </p:nvSpPr>
        <p:spPr>
          <a:xfrm>
            <a:off x="6437312" y="5691245"/>
            <a:ext cx="2478008" cy="443711"/>
          </a:xfrm>
          <a:prstGeom prst="rect">
            <a:avLst/>
          </a:prstGeom>
        </p:spPr>
        <p:txBody>
          <a:bodyPr vert="horz" wrap="square" lIns="0" tIns="12700" rIns="0" bIns="0" rtlCol="0">
            <a:spAutoFit/>
          </a:bodyPr>
          <a:lstStyle/>
          <a:p>
            <a:pPr marL="12700">
              <a:spcBef>
                <a:spcPts val="100"/>
              </a:spcBef>
            </a:pPr>
            <a:r>
              <a:rPr lang="en-US" sz="2800" spc="5" dirty="0">
                <a:solidFill>
                  <a:srgbClr val="FFFFFF"/>
                </a:solidFill>
                <a:cs typeface="Source Sans Pro Light"/>
              </a:rPr>
              <a:t>Mechanics</a:t>
            </a:r>
            <a:endParaRPr sz="2800" dirty="0">
              <a:cs typeface="Source Sans Pro Light"/>
            </a:endParaRPr>
          </a:p>
        </p:txBody>
      </p:sp>
      <p:sp>
        <p:nvSpPr>
          <p:cNvPr id="25" name="object 25"/>
          <p:cNvSpPr/>
          <p:nvPr/>
        </p:nvSpPr>
        <p:spPr>
          <a:xfrm>
            <a:off x="-794" y="5499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a:p>
        </p:txBody>
      </p:sp>
      <p:sp>
        <p:nvSpPr>
          <p:cNvPr id="26" name="object 26"/>
          <p:cNvSpPr txBox="1"/>
          <p:nvPr/>
        </p:nvSpPr>
        <p:spPr>
          <a:xfrm>
            <a:off x="665162" y="5691245"/>
            <a:ext cx="2561858" cy="443711"/>
          </a:xfrm>
          <a:prstGeom prst="rect">
            <a:avLst/>
          </a:prstGeom>
        </p:spPr>
        <p:txBody>
          <a:bodyPr vert="horz" wrap="square" lIns="0" tIns="12700" rIns="0" bIns="0" rtlCol="0">
            <a:spAutoFit/>
          </a:bodyPr>
          <a:lstStyle/>
          <a:p>
            <a:pPr marL="12700">
              <a:spcBef>
                <a:spcPts val="100"/>
              </a:spcBef>
            </a:pPr>
            <a:r>
              <a:rPr lang="en-US" sz="2800" spc="-30" dirty="0">
                <a:solidFill>
                  <a:srgbClr val="FFFFFF"/>
                </a:solidFill>
                <a:cs typeface="Source Sans Pro Light"/>
              </a:rPr>
              <a:t>Features</a:t>
            </a:r>
            <a:endParaRPr sz="2800" dirty="0">
              <a:cs typeface="Source Sans Pro Light"/>
            </a:endParaRPr>
          </a:p>
        </p:txBody>
      </p:sp>
      <p:sp>
        <p:nvSpPr>
          <p:cNvPr id="54" name="object 25">
            <a:extLst>
              <a:ext uri="{FF2B5EF4-FFF2-40B4-BE49-F238E27FC236}">
                <a16:creationId xmlns:a16="http://schemas.microsoft.com/office/drawing/2014/main" id="{BF5FE63E-83AA-4AAD-8F2B-0B80598AD619}"/>
              </a:ext>
            </a:extLst>
          </p:cNvPr>
          <p:cNvSpPr txBox="1"/>
          <p:nvPr/>
        </p:nvSpPr>
        <p:spPr>
          <a:xfrm>
            <a:off x="970756" y="6698506"/>
            <a:ext cx="16001260" cy="2590453"/>
          </a:xfrm>
          <a:prstGeom prst="rect">
            <a:avLst/>
          </a:prstGeom>
        </p:spPr>
        <p:txBody>
          <a:bodyPr vert="horz" wrap="square" lIns="0" tIns="12700" rIns="0" bIns="0" rtlCol="0">
            <a:spAutoFit/>
          </a:bodyPr>
          <a:lstStyle/>
          <a:p>
            <a:pPr marL="12700" marR="5080" algn="just">
              <a:lnSpc>
                <a:spcPct val="100000"/>
              </a:lnSpc>
              <a:spcBef>
                <a:spcPts val="100"/>
              </a:spcBef>
            </a:pPr>
            <a:r>
              <a:rPr lang="en-US" sz="1600" b="0" spc="-5" dirty="0">
                <a:cs typeface="Source Sans Pro Light"/>
              </a:rPr>
              <a:t>Software Requirements:</a:t>
            </a:r>
          </a:p>
          <a:p>
            <a:pPr marL="12700" marR="5080" algn="just">
              <a:lnSpc>
                <a:spcPct val="100000"/>
              </a:lnSpc>
              <a:spcBef>
                <a:spcPts val="100"/>
              </a:spcBef>
            </a:pPr>
            <a:r>
              <a:rPr lang="en-US" sz="1600" b="0" spc="-5" dirty="0">
                <a:cs typeface="Source Sans Pro Light"/>
              </a:rPr>
              <a:t>	- Windows 10</a:t>
            </a:r>
          </a:p>
          <a:p>
            <a:pPr marL="12700" marR="5080" algn="just">
              <a:lnSpc>
                <a:spcPct val="100000"/>
              </a:lnSpc>
              <a:spcBef>
                <a:spcPts val="100"/>
              </a:spcBef>
            </a:pPr>
            <a:r>
              <a:rPr lang="en-US" sz="1600" spc="-5" dirty="0">
                <a:cs typeface="Source Sans Pro Light"/>
              </a:rPr>
              <a:t>	- Python 3.X or greater</a:t>
            </a:r>
          </a:p>
          <a:p>
            <a:pPr marL="12700" marR="5080" algn="just">
              <a:lnSpc>
                <a:spcPct val="100000"/>
              </a:lnSpc>
              <a:spcBef>
                <a:spcPts val="100"/>
              </a:spcBef>
            </a:pPr>
            <a:r>
              <a:rPr lang="en-US" sz="1600" b="0" spc="-5" dirty="0">
                <a:cs typeface="Source Sans Pro Light"/>
              </a:rPr>
              <a:t>	- SQLite relational database version 3.34 or later</a:t>
            </a:r>
          </a:p>
          <a:p>
            <a:pPr marL="12700" marR="5080" algn="just">
              <a:lnSpc>
                <a:spcPct val="100000"/>
              </a:lnSpc>
              <a:spcBef>
                <a:spcPts val="100"/>
              </a:spcBef>
            </a:pPr>
            <a:endParaRPr lang="en-US" sz="1600" spc="-5" dirty="0">
              <a:cs typeface="Source Sans Pro Light"/>
            </a:endParaRPr>
          </a:p>
          <a:p>
            <a:pPr marL="12700" marR="5080" algn="just">
              <a:lnSpc>
                <a:spcPct val="100000"/>
              </a:lnSpc>
              <a:spcBef>
                <a:spcPts val="100"/>
              </a:spcBef>
            </a:pPr>
            <a:r>
              <a:rPr lang="en-US" sz="1600" b="0" spc="-5" dirty="0">
                <a:cs typeface="Source Sans Pro Light"/>
              </a:rPr>
              <a:t>Hardware Requirements:</a:t>
            </a:r>
          </a:p>
          <a:p>
            <a:pPr marL="12700" marR="5080" algn="just">
              <a:lnSpc>
                <a:spcPct val="100000"/>
              </a:lnSpc>
              <a:spcBef>
                <a:spcPts val="100"/>
              </a:spcBef>
            </a:pPr>
            <a:r>
              <a:rPr lang="en-US" sz="1600" spc="-5" dirty="0">
                <a:cs typeface="Source Sans Pro Light"/>
              </a:rPr>
              <a:t>	- Mouse, keyboard</a:t>
            </a:r>
          </a:p>
          <a:p>
            <a:pPr marL="12700" marR="5080" algn="just">
              <a:lnSpc>
                <a:spcPct val="100000"/>
              </a:lnSpc>
              <a:spcBef>
                <a:spcPts val="100"/>
              </a:spcBef>
            </a:pPr>
            <a:endParaRPr lang="en-US" sz="1600" b="0" spc="-5" dirty="0">
              <a:cs typeface="Source Sans Pro Light"/>
            </a:endParaRPr>
          </a:p>
          <a:p>
            <a:pPr marL="12700" marR="5080" algn="just">
              <a:lnSpc>
                <a:spcPct val="100000"/>
              </a:lnSpc>
              <a:spcBef>
                <a:spcPts val="100"/>
              </a:spcBef>
            </a:pPr>
            <a:r>
              <a:rPr lang="en-US" sz="1600" spc="-5" dirty="0">
                <a:cs typeface="Source Sans Pro Light"/>
              </a:rPr>
              <a:t>Audience:</a:t>
            </a:r>
          </a:p>
          <a:p>
            <a:pPr marL="12700" marR="5080" algn="just">
              <a:lnSpc>
                <a:spcPct val="100000"/>
              </a:lnSpc>
              <a:spcBef>
                <a:spcPts val="100"/>
              </a:spcBef>
            </a:pPr>
            <a:r>
              <a:rPr lang="en-US" sz="1600" b="0" spc="-5" dirty="0">
                <a:cs typeface="Source Sans Pro Light"/>
              </a:rPr>
              <a:t>	- Ages 8 to adult; I hope you know your Space trivia!</a:t>
            </a:r>
          </a:p>
        </p:txBody>
      </p:sp>
      <p:pic>
        <p:nvPicPr>
          <p:cNvPr id="14" name="Picture 13">
            <a:extLst>
              <a:ext uri="{FF2B5EF4-FFF2-40B4-BE49-F238E27FC236}">
                <a16:creationId xmlns:a16="http://schemas.microsoft.com/office/drawing/2014/main" id="{5E4B0BAE-F22B-48A5-935D-CD30F0151894}"/>
              </a:ext>
            </a:extLst>
          </p:cNvPr>
          <p:cNvPicPr>
            <a:picLocks noChangeAspect="1"/>
          </p:cNvPicPr>
          <p:nvPr/>
        </p:nvPicPr>
        <p:blipFill>
          <a:blip r:embed="rId2"/>
          <a:stretch>
            <a:fillRect/>
          </a:stretch>
        </p:blipFill>
        <p:spPr>
          <a:xfrm>
            <a:off x="11093919" y="1460500"/>
            <a:ext cx="6944844" cy="7404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6DFFDFE-6886-4434-8EF5-3B86B34771B3}"/>
              </a:ext>
            </a:extLst>
          </p:cNvPr>
          <p:cNvPicPr>
            <a:picLocks noChangeAspect="1"/>
          </p:cNvPicPr>
          <p:nvPr/>
        </p:nvPicPr>
        <p:blipFill>
          <a:blip r:embed="rId2"/>
          <a:stretch>
            <a:fillRect/>
          </a:stretch>
        </p:blipFill>
        <p:spPr>
          <a:xfrm>
            <a:off x="1504156" y="1192156"/>
            <a:ext cx="15039896" cy="8990916"/>
          </a:xfrm>
          <a:prstGeom prst="rect">
            <a:avLst/>
          </a:prstGeom>
        </p:spPr>
      </p:pic>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665956" y="748445"/>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UML (Console)</a:t>
            </a:r>
            <a:endParaRPr lang="en-US" sz="2800" dirty="0">
              <a:cs typeface="Source Sans Pro Light"/>
            </a:endParaRPr>
          </a:p>
        </p:txBody>
      </p:sp>
      <p:sp>
        <p:nvSpPr>
          <p:cNvPr id="18" name="Rectangle 17">
            <a:extLst>
              <a:ext uri="{FF2B5EF4-FFF2-40B4-BE49-F238E27FC236}">
                <a16:creationId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
        <p:nvSpPr>
          <p:cNvPr id="9" name="object 10">
            <a:extLst>
              <a:ext uri="{FF2B5EF4-FFF2-40B4-BE49-F238E27FC236}">
                <a16:creationId xmlns:a16="http://schemas.microsoft.com/office/drawing/2014/main" id="{5DCE6088-CE39-4861-97E1-42267CF6A686}"/>
              </a:ext>
            </a:extLst>
          </p:cNvPr>
          <p:cNvSpPr txBox="1"/>
          <p:nvPr/>
        </p:nvSpPr>
        <p:spPr>
          <a:xfrm>
            <a:off x="284956" y="10240401"/>
            <a:ext cx="6095206" cy="251351"/>
          </a:xfrm>
          <a:prstGeom prst="rect">
            <a:avLst/>
          </a:prstGeom>
        </p:spPr>
        <p:txBody>
          <a:bodyPr vert="horz" wrap="square" lIns="0" tIns="5080" rIns="0" bIns="0" rtlCol="0">
            <a:spAutoFit/>
          </a:bodyPr>
          <a:lstStyle/>
          <a:p>
            <a:pPr marL="12700" marR="5080" algn="just">
              <a:lnSpc>
                <a:spcPct val="100000"/>
              </a:lnSpc>
              <a:spcBef>
                <a:spcPts val="100"/>
              </a:spcBef>
            </a:pPr>
            <a:r>
              <a:rPr lang="en-US" sz="1600" dirty="0">
                <a:cs typeface="Source Sans Pro Light"/>
              </a:rPr>
              <a:t>Console dev based on Model Controller View Template</a:t>
            </a:r>
          </a:p>
        </p:txBody>
      </p:sp>
      <p:sp>
        <p:nvSpPr>
          <p:cNvPr id="5" name="Rectangle 4">
            <a:extLst>
              <a:ext uri="{FF2B5EF4-FFF2-40B4-BE49-F238E27FC236}">
                <a16:creationId xmlns:a16="http://schemas.microsoft.com/office/drawing/2014/main" id="{929BBBE0-F6A5-4EFA-BAA1-9000719CF9EF}"/>
              </a:ext>
            </a:extLst>
          </p:cNvPr>
          <p:cNvSpPr/>
          <p:nvPr/>
        </p:nvSpPr>
        <p:spPr>
          <a:xfrm>
            <a:off x="5742996" y="69199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06B8DD-07F7-4433-B8ED-1342BE3E3617}"/>
              </a:ext>
            </a:extLst>
          </p:cNvPr>
          <p:cNvSpPr/>
          <p:nvPr/>
        </p:nvSpPr>
        <p:spPr>
          <a:xfrm>
            <a:off x="5742996" y="1066981"/>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ACBDF5-3750-4D6C-8EBD-BFC4420322C0}"/>
              </a:ext>
            </a:extLst>
          </p:cNvPr>
          <p:cNvSpPr txBox="1"/>
          <p:nvPr/>
        </p:nvSpPr>
        <p:spPr>
          <a:xfrm>
            <a:off x="5971596" y="618787"/>
            <a:ext cx="603050" cy="338554"/>
          </a:xfrm>
          <a:prstGeom prst="rect">
            <a:avLst/>
          </a:prstGeom>
          <a:noFill/>
        </p:spPr>
        <p:txBody>
          <a:bodyPr wrap="none" rtlCol="0">
            <a:spAutoFit/>
          </a:bodyPr>
          <a:lstStyle/>
          <a:p>
            <a:r>
              <a:rPr lang="en-US" sz="1600" dirty="0" err="1"/>
              <a:t>Sriba</a:t>
            </a:r>
            <a:endParaRPr lang="en-US" sz="1600" dirty="0"/>
          </a:p>
        </p:txBody>
      </p:sp>
      <p:sp>
        <p:nvSpPr>
          <p:cNvPr id="12" name="TextBox 11">
            <a:extLst>
              <a:ext uri="{FF2B5EF4-FFF2-40B4-BE49-F238E27FC236}">
                <a16:creationId xmlns:a16="http://schemas.microsoft.com/office/drawing/2014/main" id="{CA023519-4E2A-4185-A327-6C7A821969D4}"/>
              </a:ext>
            </a:extLst>
          </p:cNvPr>
          <p:cNvSpPr txBox="1"/>
          <p:nvPr/>
        </p:nvSpPr>
        <p:spPr>
          <a:xfrm>
            <a:off x="5971596" y="993775"/>
            <a:ext cx="474232" cy="338554"/>
          </a:xfrm>
          <a:prstGeom prst="rect">
            <a:avLst/>
          </a:prstGeom>
          <a:noFill/>
        </p:spPr>
        <p:txBody>
          <a:bodyPr wrap="none" rtlCol="0">
            <a:spAutoFit/>
          </a:bodyPr>
          <a:lstStyle/>
          <a:p>
            <a:r>
              <a:rPr lang="en-US" sz="1600" dirty="0"/>
              <a:t>Jeff</a:t>
            </a:r>
          </a:p>
        </p:txBody>
      </p:sp>
      <p:sp>
        <p:nvSpPr>
          <p:cNvPr id="13" name="Rectangle 12">
            <a:extLst>
              <a:ext uri="{FF2B5EF4-FFF2-40B4-BE49-F238E27FC236}">
                <a16:creationId xmlns:a16="http://schemas.microsoft.com/office/drawing/2014/main" id="{05255C5A-F153-4AC3-BD0C-E11398017D51}"/>
              </a:ext>
            </a:extLst>
          </p:cNvPr>
          <p:cNvSpPr/>
          <p:nvPr/>
        </p:nvSpPr>
        <p:spPr>
          <a:xfrm>
            <a:off x="9809956" y="1562664"/>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EEE5D3-5CA2-4F0B-9C0F-B8649CB35130}"/>
              </a:ext>
            </a:extLst>
          </p:cNvPr>
          <p:cNvSpPr/>
          <p:nvPr/>
        </p:nvSpPr>
        <p:spPr>
          <a:xfrm>
            <a:off x="13772356" y="19939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41415D-FDDA-4C96-96B3-D7749F8CD0F5}"/>
              </a:ext>
            </a:extLst>
          </p:cNvPr>
          <p:cNvSpPr/>
          <p:nvPr/>
        </p:nvSpPr>
        <p:spPr>
          <a:xfrm>
            <a:off x="14229556" y="36703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7E8C8D7-61B6-418B-93B1-4D6F454EA3F1}"/>
              </a:ext>
            </a:extLst>
          </p:cNvPr>
          <p:cNvSpPr/>
          <p:nvPr/>
        </p:nvSpPr>
        <p:spPr>
          <a:xfrm>
            <a:off x="5542757" y="218604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9B3828-5291-49F9-8869-EC10883639E6}"/>
              </a:ext>
            </a:extLst>
          </p:cNvPr>
          <p:cNvSpPr/>
          <p:nvPr/>
        </p:nvSpPr>
        <p:spPr>
          <a:xfrm>
            <a:off x="2113756" y="179953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6E5B7A5-65B9-42DD-8454-7459ADA35899}"/>
              </a:ext>
            </a:extLst>
          </p:cNvPr>
          <p:cNvSpPr/>
          <p:nvPr/>
        </p:nvSpPr>
        <p:spPr>
          <a:xfrm>
            <a:off x="2237661" y="31369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407E8-B1D3-46A6-BB34-D76104C1E50C}"/>
              </a:ext>
            </a:extLst>
          </p:cNvPr>
          <p:cNvSpPr/>
          <p:nvPr/>
        </p:nvSpPr>
        <p:spPr>
          <a:xfrm>
            <a:off x="9857115" y="4316357"/>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055B64-DFE3-47CB-96FD-06F743A2F8CF}"/>
              </a:ext>
            </a:extLst>
          </p:cNvPr>
          <p:cNvSpPr/>
          <p:nvPr/>
        </p:nvSpPr>
        <p:spPr>
          <a:xfrm>
            <a:off x="13162756" y="76327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3D13F1-CB38-458D-A910-44868A296F59}"/>
              </a:ext>
            </a:extLst>
          </p:cNvPr>
          <p:cNvSpPr/>
          <p:nvPr/>
        </p:nvSpPr>
        <p:spPr>
          <a:xfrm>
            <a:off x="9895760" y="7726547"/>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1AE8B1-6EFC-470E-A523-E65F8C46E3DE}"/>
              </a:ext>
            </a:extLst>
          </p:cNvPr>
          <p:cNvSpPr/>
          <p:nvPr/>
        </p:nvSpPr>
        <p:spPr>
          <a:xfrm>
            <a:off x="13772356" y="2282114"/>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933DC78-C747-438E-AD72-387D52155A66}"/>
              </a:ext>
            </a:extLst>
          </p:cNvPr>
          <p:cNvSpPr/>
          <p:nvPr/>
        </p:nvSpPr>
        <p:spPr>
          <a:xfrm>
            <a:off x="5657057" y="4316357"/>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8B75D6D-CBB4-40D0-B281-4C59EFB839D7}"/>
              </a:ext>
            </a:extLst>
          </p:cNvPr>
          <p:cNvSpPr/>
          <p:nvPr/>
        </p:nvSpPr>
        <p:spPr>
          <a:xfrm>
            <a:off x="2351961" y="4356100"/>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88C7764-B954-4C6E-B041-6663E425FAF8}"/>
              </a:ext>
            </a:extLst>
          </p:cNvPr>
          <p:cNvSpPr/>
          <p:nvPr/>
        </p:nvSpPr>
        <p:spPr>
          <a:xfrm>
            <a:off x="9524726" y="4316357"/>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8888D17-D580-4E79-8AC9-D1B4A46F4B5D}"/>
              </a:ext>
            </a:extLst>
          </p:cNvPr>
          <p:cNvSpPr/>
          <p:nvPr/>
        </p:nvSpPr>
        <p:spPr>
          <a:xfrm>
            <a:off x="13965346" y="3670299"/>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A42A2-7E86-4A13-BA37-2EBC1B455A4B}"/>
              </a:ext>
            </a:extLst>
          </p:cNvPr>
          <p:cNvPicPr>
            <a:picLocks noChangeAspect="1"/>
          </p:cNvPicPr>
          <p:nvPr/>
        </p:nvPicPr>
        <p:blipFill>
          <a:blip r:embed="rId2"/>
          <a:stretch>
            <a:fillRect/>
          </a:stretch>
        </p:blipFill>
        <p:spPr>
          <a:xfrm>
            <a:off x="2875756" y="1228590"/>
            <a:ext cx="13077825" cy="9458325"/>
          </a:xfrm>
          <a:prstGeom prst="rect">
            <a:avLst/>
          </a:prstGeom>
        </p:spPr>
      </p:pic>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665956" y="748445"/>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UML (GUI)</a:t>
            </a:r>
            <a:endParaRPr lang="en-US" sz="2800" dirty="0">
              <a:cs typeface="Source Sans Pro Light"/>
            </a:endParaRPr>
          </a:p>
        </p:txBody>
      </p:sp>
      <p:sp>
        <p:nvSpPr>
          <p:cNvPr id="18" name="Rectangle 17">
            <a:extLst>
              <a:ext uri="{FF2B5EF4-FFF2-40B4-BE49-F238E27FC236}">
                <a16:creationId xmlns:a16="http://schemas.microsoft.com/office/drawing/2014/main" id="{3C1060C9-446F-41D8-8C1F-17E33F3A523D}"/>
              </a:ext>
            </a:extLst>
          </p:cNvPr>
          <p:cNvSpPr/>
          <p:nvPr/>
        </p:nvSpPr>
        <p:spPr>
          <a:xfrm>
            <a:off x="7092916" y="8775156"/>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
        <p:nvSpPr>
          <p:cNvPr id="9" name="Rectangle 8">
            <a:extLst>
              <a:ext uri="{FF2B5EF4-FFF2-40B4-BE49-F238E27FC236}">
                <a16:creationId xmlns:a16="http://schemas.microsoft.com/office/drawing/2014/main" id="{24596C7C-5A21-430E-A7A2-4DBFDD7EBAA8}"/>
              </a:ext>
            </a:extLst>
          </p:cNvPr>
          <p:cNvSpPr/>
          <p:nvPr/>
        </p:nvSpPr>
        <p:spPr>
          <a:xfrm>
            <a:off x="5742996" y="69199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0B694-F509-43B3-B582-5DF1B0162A8C}"/>
              </a:ext>
            </a:extLst>
          </p:cNvPr>
          <p:cNvSpPr/>
          <p:nvPr/>
        </p:nvSpPr>
        <p:spPr>
          <a:xfrm>
            <a:off x="5742996" y="1066981"/>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B2CB10-7DE1-44C5-B746-03D4523F2F45}"/>
              </a:ext>
            </a:extLst>
          </p:cNvPr>
          <p:cNvSpPr txBox="1"/>
          <p:nvPr/>
        </p:nvSpPr>
        <p:spPr>
          <a:xfrm>
            <a:off x="5971596" y="618787"/>
            <a:ext cx="603050" cy="338554"/>
          </a:xfrm>
          <a:prstGeom prst="rect">
            <a:avLst/>
          </a:prstGeom>
          <a:noFill/>
        </p:spPr>
        <p:txBody>
          <a:bodyPr wrap="none" rtlCol="0">
            <a:spAutoFit/>
          </a:bodyPr>
          <a:lstStyle/>
          <a:p>
            <a:r>
              <a:rPr lang="en-US" sz="1600" dirty="0" err="1"/>
              <a:t>Sriba</a:t>
            </a:r>
            <a:endParaRPr lang="en-US" sz="1600" dirty="0"/>
          </a:p>
        </p:txBody>
      </p:sp>
      <p:sp>
        <p:nvSpPr>
          <p:cNvPr id="12" name="TextBox 11">
            <a:extLst>
              <a:ext uri="{FF2B5EF4-FFF2-40B4-BE49-F238E27FC236}">
                <a16:creationId xmlns:a16="http://schemas.microsoft.com/office/drawing/2014/main" id="{DCB77866-2F2F-4CB5-B9F7-9146C2B314C8}"/>
              </a:ext>
            </a:extLst>
          </p:cNvPr>
          <p:cNvSpPr txBox="1"/>
          <p:nvPr/>
        </p:nvSpPr>
        <p:spPr>
          <a:xfrm>
            <a:off x="5971596" y="993775"/>
            <a:ext cx="474232" cy="338554"/>
          </a:xfrm>
          <a:prstGeom prst="rect">
            <a:avLst/>
          </a:prstGeom>
          <a:noFill/>
        </p:spPr>
        <p:txBody>
          <a:bodyPr wrap="none" rtlCol="0">
            <a:spAutoFit/>
          </a:bodyPr>
          <a:lstStyle/>
          <a:p>
            <a:r>
              <a:rPr lang="en-US" sz="1600" dirty="0"/>
              <a:t>Jeff</a:t>
            </a:r>
          </a:p>
        </p:txBody>
      </p:sp>
      <p:sp>
        <p:nvSpPr>
          <p:cNvPr id="13" name="Rectangle 12">
            <a:extLst>
              <a:ext uri="{FF2B5EF4-FFF2-40B4-BE49-F238E27FC236}">
                <a16:creationId xmlns:a16="http://schemas.microsoft.com/office/drawing/2014/main" id="{37AC96C4-772B-411C-AAC9-BAE81DD86B6D}"/>
              </a:ext>
            </a:extLst>
          </p:cNvPr>
          <p:cNvSpPr/>
          <p:nvPr/>
        </p:nvSpPr>
        <p:spPr>
          <a:xfrm>
            <a:off x="3644055" y="1804782"/>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5F344A-FF77-41DA-B340-FC997A8A2C7C}"/>
              </a:ext>
            </a:extLst>
          </p:cNvPr>
          <p:cNvSpPr/>
          <p:nvPr/>
        </p:nvSpPr>
        <p:spPr>
          <a:xfrm>
            <a:off x="6830520" y="2142991"/>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74198C-C821-4434-A19C-8EF9CA2348A3}"/>
              </a:ext>
            </a:extLst>
          </p:cNvPr>
          <p:cNvSpPr/>
          <p:nvPr/>
        </p:nvSpPr>
        <p:spPr>
          <a:xfrm>
            <a:off x="3811852" y="3020934"/>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672C68-2C29-4221-A3D4-116B0B9A98A8}"/>
              </a:ext>
            </a:extLst>
          </p:cNvPr>
          <p:cNvSpPr/>
          <p:nvPr/>
        </p:nvSpPr>
        <p:spPr>
          <a:xfrm>
            <a:off x="10620531" y="1612174"/>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AAC8E2-3A55-48EE-99AE-C4F292046149}"/>
              </a:ext>
            </a:extLst>
          </p:cNvPr>
          <p:cNvSpPr/>
          <p:nvPr/>
        </p:nvSpPr>
        <p:spPr>
          <a:xfrm>
            <a:off x="13439931" y="4047991"/>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91E43B-279A-4C90-8165-3AD91834B423}"/>
              </a:ext>
            </a:extLst>
          </p:cNvPr>
          <p:cNvSpPr/>
          <p:nvPr/>
        </p:nvSpPr>
        <p:spPr>
          <a:xfrm>
            <a:off x="13554231" y="6678534"/>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25A8A2-DB2B-4F17-A0A5-892D7D3578C2}"/>
              </a:ext>
            </a:extLst>
          </p:cNvPr>
          <p:cNvSpPr/>
          <p:nvPr/>
        </p:nvSpPr>
        <p:spPr>
          <a:xfrm>
            <a:off x="10620531" y="404799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B418DC8-3F19-4C5E-A38E-570DB73657C5}"/>
              </a:ext>
            </a:extLst>
          </p:cNvPr>
          <p:cNvSpPr/>
          <p:nvPr/>
        </p:nvSpPr>
        <p:spPr>
          <a:xfrm>
            <a:off x="6847236" y="4047989"/>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CD6880-30E5-4066-A254-14D38B06F023}"/>
              </a:ext>
            </a:extLst>
          </p:cNvPr>
          <p:cNvSpPr/>
          <p:nvPr/>
        </p:nvSpPr>
        <p:spPr>
          <a:xfrm>
            <a:off x="3855399" y="4087734"/>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D64843B-49DA-41F0-978A-1D1DBF4FF467}"/>
              </a:ext>
            </a:extLst>
          </p:cNvPr>
          <p:cNvSpPr/>
          <p:nvPr/>
        </p:nvSpPr>
        <p:spPr>
          <a:xfrm>
            <a:off x="6560499" y="4047989"/>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B0BAF82-2847-45E5-8230-7E4CF0437A13}"/>
              </a:ext>
            </a:extLst>
          </p:cNvPr>
          <p:cNvSpPr/>
          <p:nvPr/>
        </p:nvSpPr>
        <p:spPr>
          <a:xfrm>
            <a:off x="10333794" y="4047989"/>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49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E5FD7ED-1CE0-4B2A-A70F-E9CF2BABF94C}"/>
              </a:ext>
            </a:extLst>
          </p:cNvPr>
          <p:cNvGrpSpPr/>
          <p:nvPr/>
        </p:nvGrpSpPr>
        <p:grpSpPr>
          <a:xfrm>
            <a:off x="1" y="556299"/>
            <a:ext cx="8743155" cy="828001"/>
            <a:chOff x="1" y="469899"/>
            <a:chExt cx="8743155" cy="828001"/>
          </a:xfrm>
        </p:grpSpPr>
        <p:sp>
          <p:nvSpPr>
            <p:cNvPr id="17" name="object 2">
              <a:extLst>
                <a:ext uri="{FF2B5EF4-FFF2-40B4-BE49-F238E27FC236}">
                  <a16:creationId xmlns:a16="http://schemas.microsoft.com/office/drawing/2014/main" id="{BDEAF6CC-8A52-4857-8B04-619F92B05F6D}"/>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2" name="object 2"/>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grpSp>
      <p:sp>
        <p:nvSpPr>
          <p:cNvPr id="4" name="object 4"/>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Database Tables</a:t>
            </a:r>
            <a:endParaRPr lang="en-US" sz="2800" dirty="0">
              <a:cs typeface="Source Sans Pro Light"/>
            </a:endParaRPr>
          </a:p>
        </p:txBody>
      </p:sp>
      <p:sp>
        <p:nvSpPr>
          <p:cNvPr id="6" name="object 6"/>
          <p:cNvSpPr txBox="1"/>
          <p:nvPr/>
        </p:nvSpPr>
        <p:spPr>
          <a:xfrm>
            <a:off x="971550" y="1758112"/>
            <a:ext cx="17449006" cy="282129"/>
          </a:xfrm>
          <a:prstGeom prst="rect">
            <a:avLst/>
          </a:prstGeom>
        </p:spPr>
        <p:txBody>
          <a:bodyPr vert="horz" wrap="square" lIns="0" tIns="5080" rIns="0" bIns="0" rtlCol="0">
            <a:spAutoFit/>
          </a:bodyPr>
          <a:lstStyle/>
          <a:p>
            <a:pPr marL="12700" marR="5080" algn="just">
              <a:lnSpc>
                <a:spcPct val="100000"/>
              </a:lnSpc>
              <a:spcBef>
                <a:spcPts val="100"/>
              </a:spcBef>
            </a:pPr>
            <a:r>
              <a:rPr lang="en-US" i="1" dirty="0">
                <a:cs typeface="Source Sans Pro Light"/>
              </a:rPr>
              <a:t>LOREM IPSUM</a:t>
            </a:r>
            <a:endParaRPr lang="en-US" dirty="0">
              <a:cs typeface="Source Sans Pro Light"/>
            </a:endParaRPr>
          </a:p>
        </p:txBody>
      </p:sp>
    </p:spTree>
    <p:extLst>
      <p:ext uri="{BB962C8B-B14F-4D97-AF65-F5344CB8AC3E}">
        <p14:creationId xmlns:p14="http://schemas.microsoft.com/office/powerpoint/2010/main" val="383874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2A27370-845B-4522-9A32-0FEA13BEE002}"/>
              </a:ext>
            </a:extLst>
          </p:cNvPr>
          <p:cNvGrpSpPr/>
          <p:nvPr/>
        </p:nvGrpSpPr>
        <p:grpSpPr>
          <a:xfrm>
            <a:off x="1" y="556299"/>
            <a:ext cx="8743155" cy="828001"/>
            <a:chOff x="1" y="469899"/>
            <a:chExt cx="8743155" cy="828001"/>
          </a:xfrm>
        </p:grpSpPr>
        <p:sp>
          <p:nvSpPr>
            <p:cNvPr id="3" name="object 2">
              <a:extLst>
                <a:ext uri="{FF2B5EF4-FFF2-40B4-BE49-F238E27FC236}">
                  <a16:creationId xmlns:a16="http://schemas.microsoft.com/office/drawing/2014/main" id="{3C086E79-20AC-4784-9C96-B45AFF746E53}"/>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2">
              <a:extLst>
                <a:ext uri="{FF2B5EF4-FFF2-40B4-BE49-F238E27FC236}">
                  <a16:creationId xmlns:a16="http://schemas.microsoft.com/office/drawing/2014/main" id="{CE4E2584-AA1F-4AF9-A9D5-594649D62C22}"/>
                </a:ext>
              </a:extLst>
            </p:cNvPr>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grpSp>
      <p:sp>
        <p:nvSpPr>
          <p:cNvPr id="5" name="object 4">
            <a:extLst>
              <a:ext uri="{FF2B5EF4-FFF2-40B4-BE49-F238E27FC236}">
                <a16:creationId xmlns:a16="http://schemas.microsoft.com/office/drawing/2014/main" id="{53EC8F3B-A57D-413E-B58E-8A2D5EF10210}"/>
              </a:ext>
            </a:extLst>
          </p:cNvPr>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Project Time Commitments</a:t>
            </a:r>
            <a:endParaRPr lang="en-US" sz="2800" dirty="0">
              <a:cs typeface="Source Sans Pro Light"/>
            </a:endParaRPr>
          </a:p>
        </p:txBody>
      </p:sp>
      <p:pic>
        <p:nvPicPr>
          <p:cNvPr id="7" name="Picture 6">
            <a:extLst>
              <a:ext uri="{FF2B5EF4-FFF2-40B4-BE49-F238E27FC236}">
                <a16:creationId xmlns:a16="http://schemas.microsoft.com/office/drawing/2014/main" id="{F0165232-4BDC-4065-AC8E-440C7B1E2DEB}"/>
              </a:ext>
            </a:extLst>
          </p:cNvPr>
          <p:cNvPicPr>
            <a:picLocks noChangeAspect="1"/>
          </p:cNvPicPr>
          <p:nvPr/>
        </p:nvPicPr>
        <p:blipFill>
          <a:blip r:embed="rId2"/>
          <a:stretch>
            <a:fillRect/>
          </a:stretch>
        </p:blipFill>
        <p:spPr>
          <a:xfrm>
            <a:off x="2037556" y="2222500"/>
            <a:ext cx="10210800" cy="3800475"/>
          </a:xfrm>
          <a:prstGeom prst="rect">
            <a:avLst/>
          </a:prstGeom>
        </p:spPr>
      </p:pic>
      <p:pic>
        <p:nvPicPr>
          <p:cNvPr id="10" name="Picture 9">
            <a:extLst>
              <a:ext uri="{FF2B5EF4-FFF2-40B4-BE49-F238E27FC236}">
                <a16:creationId xmlns:a16="http://schemas.microsoft.com/office/drawing/2014/main" id="{E7EAB40C-64C3-4A7E-BB25-C451E506C382}"/>
              </a:ext>
            </a:extLst>
          </p:cNvPr>
          <p:cNvPicPr>
            <a:picLocks noChangeAspect="1"/>
          </p:cNvPicPr>
          <p:nvPr/>
        </p:nvPicPr>
        <p:blipFill>
          <a:blip r:embed="rId3"/>
          <a:stretch>
            <a:fillRect/>
          </a:stretch>
        </p:blipFill>
        <p:spPr>
          <a:xfrm>
            <a:off x="13200296" y="2289174"/>
            <a:ext cx="3276600" cy="3667125"/>
          </a:xfrm>
          <a:prstGeom prst="rect">
            <a:avLst/>
          </a:prstGeom>
        </p:spPr>
      </p:pic>
      <p:pic>
        <p:nvPicPr>
          <p:cNvPr id="14" name="Picture 13">
            <a:extLst>
              <a:ext uri="{FF2B5EF4-FFF2-40B4-BE49-F238E27FC236}">
                <a16:creationId xmlns:a16="http://schemas.microsoft.com/office/drawing/2014/main" id="{ADD53DD9-3163-4A56-A763-1BEE54B743BB}"/>
              </a:ext>
            </a:extLst>
          </p:cNvPr>
          <p:cNvPicPr>
            <a:picLocks noChangeAspect="1"/>
          </p:cNvPicPr>
          <p:nvPr/>
        </p:nvPicPr>
        <p:blipFill>
          <a:blip r:embed="rId4"/>
          <a:stretch>
            <a:fillRect/>
          </a:stretch>
        </p:blipFill>
        <p:spPr>
          <a:xfrm>
            <a:off x="1899371" y="6413500"/>
            <a:ext cx="6781800" cy="2724150"/>
          </a:xfrm>
          <a:prstGeom prst="rect">
            <a:avLst/>
          </a:prstGeom>
        </p:spPr>
      </p:pic>
    </p:spTree>
    <p:extLst>
      <p:ext uri="{BB962C8B-B14F-4D97-AF65-F5344CB8AC3E}">
        <p14:creationId xmlns:p14="http://schemas.microsoft.com/office/powerpoint/2010/main" val="72315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E9399BB-AC25-476B-BE18-B55A8A7219B4}"/>
              </a:ext>
            </a:extLst>
          </p:cNvPr>
          <p:cNvGrpSpPr/>
          <p:nvPr/>
        </p:nvGrpSpPr>
        <p:grpSpPr>
          <a:xfrm>
            <a:off x="-19844" y="3627179"/>
            <a:ext cx="3657600" cy="828000"/>
            <a:chOff x="-1" y="546100"/>
            <a:chExt cx="4876800" cy="828000"/>
          </a:xfrm>
          <a:solidFill>
            <a:srgbClr val="FFBF00"/>
          </a:solidFill>
        </p:grpSpPr>
        <p:sp>
          <p:nvSpPr>
            <p:cNvPr id="18" name="object 25">
              <a:extLst>
                <a:ext uri="{FF2B5EF4-FFF2-40B4-BE49-F238E27FC236}">
                  <a16:creationId xmlns:a16="http://schemas.microsoft.com/office/drawing/2014/main" id="{060F604F-3D8D-47E9-AA57-16D2F3927962}"/>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sp>
          <p:nvSpPr>
            <p:cNvPr id="19" name="object 25">
              <a:extLst>
                <a:ext uri="{FF2B5EF4-FFF2-40B4-BE49-F238E27FC236}">
                  <a16:creationId xmlns:a16="http://schemas.microsoft.com/office/drawing/2014/main" id="{2DF2D8AE-FF0D-40AE-8FF3-98907342DA3B}"/>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grpSp>
      <p:sp>
        <p:nvSpPr>
          <p:cNvPr id="16" name="object 25">
            <a:extLst>
              <a:ext uri="{FF2B5EF4-FFF2-40B4-BE49-F238E27FC236}">
                <a16:creationId xmlns:a16="http://schemas.microsoft.com/office/drawing/2014/main" id="{D20F30AF-0882-4D6A-BE20-AA11056F3F8F}"/>
              </a:ext>
            </a:extLst>
          </p:cNvPr>
          <p:cNvSpPr/>
          <p:nvPr/>
        </p:nvSpPr>
        <p:spPr>
          <a:xfrm>
            <a:off x="1" y="1703010"/>
            <a:ext cx="2442568"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5" name="object 4">
            <a:extLst>
              <a:ext uri="{FF2B5EF4-FFF2-40B4-BE49-F238E27FC236}">
                <a16:creationId xmlns:a16="http://schemas.microsoft.com/office/drawing/2014/main" id="{8E517B89-6564-4443-A785-2B1B6912B7DC}"/>
              </a:ext>
            </a:extLst>
          </p:cNvPr>
          <p:cNvSpPr txBox="1"/>
          <p:nvPr/>
        </p:nvSpPr>
        <p:spPr>
          <a:xfrm>
            <a:off x="665956" y="1854989"/>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Problems</a:t>
            </a:r>
            <a:endParaRPr lang="en-US" sz="2800" dirty="0">
              <a:cs typeface="Source Sans Pro Light"/>
            </a:endParaRPr>
          </a:p>
        </p:txBody>
      </p:sp>
      <p:sp>
        <p:nvSpPr>
          <p:cNvPr id="7" name="object 11">
            <a:extLst>
              <a:ext uri="{FF2B5EF4-FFF2-40B4-BE49-F238E27FC236}">
                <a16:creationId xmlns:a16="http://schemas.microsoft.com/office/drawing/2014/main" id="{A78C4FC4-0761-4346-BD52-349CCA176B1B}"/>
              </a:ext>
            </a:extLst>
          </p:cNvPr>
          <p:cNvSpPr txBox="1"/>
          <p:nvPr/>
        </p:nvSpPr>
        <p:spPr>
          <a:xfrm>
            <a:off x="818356" y="2760635"/>
            <a:ext cx="7085806" cy="259045"/>
          </a:xfrm>
          <a:prstGeom prst="rect">
            <a:avLst/>
          </a:prstGeom>
        </p:spPr>
        <p:txBody>
          <a:bodyPr vert="horz" wrap="square" lIns="0" tIns="12700" rIns="0" bIns="0" rtlCol="0">
            <a:spAutoFit/>
          </a:bodyPr>
          <a:lstStyle/>
          <a:p>
            <a:pPr marL="298450" marR="5080" indent="-285750">
              <a:lnSpc>
                <a:spcPct val="100000"/>
              </a:lnSpc>
              <a:spcBef>
                <a:spcPts val="100"/>
              </a:spcBef>
              <a:buFontTx/>
              <a:buChar char="-"/>
            </a:pPr>
            <a:r>
              <a:rPr lang="en-US" sz="1600" spc="-10" dirty="0">
                <a:cs typeface="Source Sans Pro Light"/>
              </a:rPr>
              <a:t>Had some repeated GitHub merge conflicts</a:t>
            </a:r>
          </a:p>
        </p:txBody>
      </p:sp>
      <p:sp>
        <p:nvSpPr>
          <p:cNvPr id="11" name="object 11">
            <a:extLst>
              <a:ext uri="{FF2B5EF4-FFF2-40B4-BE49-F238E27FC236}">
                <a16:creationId xmlns:a16="http://schemas.microsoft.com/office/drawing/2014/main" id="{F790507A-ACA1-427F-81A1-B976B729111C}"/>
              </a:ext>
            </a:extLst>
          </p:cNvPr>
          <p:cNvSpPr txBox="1"/>
          <p:nvPr/>
        </p:nvSpPr>
        <p:spPr>
          <a:xfrm>
            <a:off x="967472" y="4630983"/>
            <a:ext cx="7085806" cy="3095719"/>
          </a:xfrm>
          <a:prstGeom prst="rect">
            <a:avLst/>
          </a:prstGeom>
        </p:spPr>
        <p:txBody>
          <a:bodyPr vert="horz" wrap="square" lIns="0" tIns="12700" rIns="0" bIns="0" rtlCol="0">
            <a:spAutoFit/>
          </a:bodyPr>
          <a:lstStyle/>
          <a:p>
            <a:pPr marL="298450" marR="5080" indent="-285750">
              <a:lnSpc>
                <a:spcPct val="100000"/>
              </a:lnSpc>
              <a:spcBef>
                <a:spcPts val="100"/>
              </a:spcBef>
              <a:buFontTx/>
              <a:buChar char="-"/>
            </a:pPr>
            <a:r>
              <a:rPr lang="en-US" sz="1600" spc="-10" dirty="0">
                <a:cs typeface="Source Sans Pro Light"/>
              </a:rPr>
              <a:t>Pivotal Tracker was a good predictor of iteration deliverables and workload</a:t>
            </a:r>
          </a:p>
          <a:p>
            <a:pPr marL="298450" marR="5080" indent="-285750">
              <a:lnSpc>
                <a:spcPct val="100000"/>
              </a:lnSpc>
              <a:spcBef>
                <a:spcPts val="100"/>
              </a:spcBef>
              <a:buFontTx/>
              <a:buChar char="-"/>
            </a:pPr>
            <a:r>
              <a:rPr lang="en-US" sz="1600" spc="-10" dirty="0">
                <a:cs typeface="Source Sans Pro Light"/>
              </a:rPr>
              <a:t>Teamwork allowed us to:</a:t>
            </a:r>
          </a:p>
          <a:p>
            <a:pPr marL="755650" marR="5080" lvl="1" indent="-285750">
              <a:spcBef>
                <a:spcPts val="100"/>
              </a:spcBef>
              <a:buFontTx/>
              <a:buChar char="-"/>
            </a:pPr>
            <a:r>
              <a:rPr lang="en-US" sz="1600" spc="-10" dirty="0">
                <a:cs typeface="Source Sans Pro Light"/>
              </a:rPr>
              <a:t>Lean on each others’ strengths</a:t>
            </a:r>
          </a:p>
          <a:p>
            <a:pPr marL="755650" marR="5080" lvl="1" indent="-285750">
              <a:spcBef>
                <a:spcPts val="100"/>
              </a:spcBef>
              <a:buFontTx/>
              <a:buChar char="-"/>
            </a:pPr>
            <a:r>
              <a:rPr lang="en-US" sz="1600" spc="-10" dirty="0">
                <a:cs typeface="Source Sans Pro Light"/>
              </a:rPr>
              <a:t>Divide and Conquer (no pun intended)</a:t>
            </a:r>
          </a:p>
          <a:p>
            <a:pPr marL="755650" marR="5080" lvl="1" indent="-285750">
              <a:spcBef>
                <a:spcPts val="100"/>
              </a:spcBef>
              <a:buFontTx/>
              <a:buChar char="-"/>
            </a:pPr>
            <a:r>
              <a:rPr lang="en-US" sz="1600" spc="-10" dirty="0">
                <a:cs typeface="Source Sans Pro Light"/>
              </a:rPr>
              <a:t>Identify what we wanted to learn / work on (GUI, SQLite)</a:t>
            </a:r>
          </a:p>
          <a:p>
            <a:pPr marL="298450" marR="5080" indent="-285750">
              <a:spcBef>
                <a:spcPts val="100"/>
              </a:spcBef>
              <a:buFontTx/>
              <a:buChar char="-"/>
            </a:pPr>
            <a:r>
              <a:rPr lang="en-US" sz="1600" spc="-10" dirty="0">
                <a:cs typeface="Source Sans Pro Light"/>
              </a:rPr>
              <a:t>Communication was key</a:t>
            </a:r>
          </a:p>
          <a:p>
            <a:pPr marL="755650" marR="5080" lvl="1" indent="-285750">
              <a:spcBef>
                <a:spcPts val="100"/>
              </a:spcBef>
              <a:buFontTx/>
              <a:buChar char="-"/>
            </a:pPr>
            <a:r>
              <a:rPr lang="en-US" sz="1600" spc="-10" dirty="0">
                <a:cs typeface="Source Sans Pro Light"/>
              </a:rPr>
              <a:t>(semi) weekly meetings, confidence booster, kept us on track</a:t>
            </a:r>
          </a:p>
          <a:p>
            <a:pPr marL="298450" marR="5080" indent="-285750">
              <a:spcBef>
                <a:spcPts val="100"/>
              </a:spcBef>
              <a:buFontTx/>
              <a:buChar char="-"/>
            </a:pPr>
            <a:r>
              <a:rPr lang="en-US" sz="1600" spc="-10" dirty="0">
                <a:cs typeface="Source Sans Pro Light"/>
              </a:rPr>
              <a:t>Started with Console development to ensure logic, then adapted to GUI</a:t>
            </a:r>
          </a:p>
          <a:p>
            <a:pPr marL="755650" marR="5080" lvl="1" indent="-285750">
              <a:spcBef>
                <a:spcPts val="100"/>
              </a:spcBef>
              <a:buFontTx/>
              <a:buChar char="-"/>
            </a:pPr>
            <a:r>
              <a:rPr lang="en-US" sz="1600" spc="-10" dirty="0">
                <a:cs typeface="Source Sans Pro Light"/>
              </a:rPr>
              <a:t>Probably could have saved some time to build exclusively into GUI environment</a:t>
            </a:r>
          </a:p>
          <a:p>
            <a:pPr marL="298450" marR="5080" indent="-285750">
              <a:spcBef>
                <a:spcPts val="100"/>
              </a:spcBef>
              <a:buFontTx/>
              <a:buChar char="-"/>
            </a:pPr>
            <a:endParaRPr lang="en-US" sz="1600" spc="-10" dirty="0">
              <a:cs typeface="Source Sans Pro Light"/>
            </a:endParaRPr>
          </a:p>
          <a:p>
            <a:pPr marL="755650" marR="5080" lvl="1" indent="-285750">
              <a:spcBef>
                <a:spcPts val="100"/>
              </a:spcBef>
              <a:buFontTx/>
              <a:buChar char="-"/>
            </a:pPr>
            <a:endParaRPr lang="en-US" sz="1600" dirty="0">
              <a:cs typeface="Source Sans Pro Light"/>
            </a:endParaRPr>
          </a:p>
        </p:txBody>
      </p:sp>
      <p:sp>
        <p:nvSpPr>
          <p:cNvPr id="12" name="object 22">
            <a:extLst>
              <a:ext uri="{FF2B5EF4-FFF2-40B4-BE49-F238E27FC236}">
                <a16:creationId xmlns:a16="http://schemas.microsoft.com/office/drawing/2014/main" id="{A03E4914-0112-4E71-8F04-DDD7D03B5CCD}"/>
              </a:ext>
            </a:extLst>
          </p:cNvPr>
          <p:cNvSpPr txBox="1"/>
          <p:nvPr/>
        </p:nvSpPr>
        <p:spPr>
          <a:xfrm>
            <a:off x="660400" y="3835664"/>
            <a:ext cx="4806156"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Lessons Learned</a:t>
            </a:r>
            <a:endParaRPr sz="2800" dirty="0">
              <a:cs typeface="Source Sans Pro Light"/>
            </a:endParaRPr>
          </a:p>
        </p:txBody>
      </p:sp>
      <p:sp>
        <p:nvSpPr>
          <p:cNvPr id="13" name="object 25">
            <a:extLst>
              <a:ext uri="{FF2B5EF4-FFF2-40B4-BE49-F238E27FC236}">
                <a16:creationId xmlns:a16="http://schemas.microsoft.com/office/drawing/2014/main" id="{8B066141-8E9E-4C12-8E4A-038028F5B660}"/>
              </a:ext>
            </a:extLst>
          </p:cNvPr>
          <p:cNvSpPr/>
          <p:nvPr/>
        </p:nvSpPr>
        <p:spPr>
          <a:xfrm>
            <a:off x="-19844" y="7836493"/>
            <a:ext cx="4872722"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a:p>
        </p:txBody>
      </p:sp>
      <p:sp>
        <p:nvSpPr>
          <p:cNvPr id="14" name="object 26">
            <a:extLst>
              <a:ext uri="{FF2B5EF4-FFF2-40B4-BE49-F238E27FC236}">
                <a16:creationId xmlns:a16="http://schemas.microsoft.com/office/drawing/2014/main" id="{E7FF5B71-0689-4C78-9CEF-7FAB953A659C}"/>
              </a:ext>
            </a:extLst>
          </p:cNvPr>
          <p:cNvSpPr txBox="1"/>
          <p:nvPr/>
        </p:nvSpPr>
        <p:spPr>
          <a:xfrm>
            <a:off x="675672" y="8028638"/>
            <a:ext cx="3658394" cy="443711"/>
          </a:xfrm>
          <a:prstGeom prst="rect">
            <a:avLst/>
          </a:prstGeom>
        </p:spPr>
        <p:txBody>
          <a:bodyPr vert="horz" wrap="square" lIns="0" tIns="12700" rIns="0" bIns="0" rtlCol="0">
            <a:spAutoFit/>
          </a:bodyPr>
          <a:lstStyle/>
          <a:p>
            <a:pPr marL="12700">
              <a:spcBef>
                <a:spcPts val="100"/>
              </a:spcBef>
            </a:pPr>
            <a:r>
              <a:rPr lang="en-US" sz="2800" spc="-30" dirty="0">
                <a:solidFill>
                  <a:srgbClr val="FFFFFF"/>
                </a:solidFill>
                <a:cs typeface="Source Sans Pro Light"/>
              </a:rPr>
              <a:t>Potential Improvements</a:t>
            </a:r>
            <a:endParaRPr sz="2800" dirty="0">
              <a:cs typeface="Source Sans Pro Light"/>
            </a:endParaRPr>
          </a:p>
        </p:txBody>
      </p:sp>
      <p:sp>
        <p:nvSpPr>
          <p:cNvPr id="22" name="object 11">
            <a:extLst>
              <a:ext uri="{FF2B5EF4-FFF2-40B4-BE49-F238E27FC236}">
                <a16:creationId xmlns:a16="http://schemas.microsoft.com/office/drawing/2014/main" id="{563088B8-63FC-4E9D-A4AF-FA55698F2269}"/>
              </a:ext>
            </a:extLst>
          </p:cNvPr>
          <p:cNvSpPr txBox="1"/>
          <p:nvPr/>
        </p:nvSpPr>
        <p:spPr>
          <a:xfrm>
            <a:off x="818356" y="8912964"/>
            <a:ext cx="7085806" cy="1036181"/>
          </a:xfrm>
          <a:prstGeom prst="rect">
            <a:avLst/>
          </a:prstGeom>
        </p:spPr>
        <p:txBody>
          <a:bodyPr vert="horz" wrap="square" lIns="0" tIns="12700" rIns="0" bIns="0" rtlCol="0">
            <a:spAutoFit/>
          </a:bodyPr>
          <a:lstStyle/>
          <a:p>
            <a:pPr marL="298450" marR="5080" indent="-285750">
              <a:lnSpc>
                <a:spcPct val="100000"/>
              </a:lnSpc>
              <a:spcBef>
                <a:spcPts val="100"/>
              </a:spcBef>
              <a:buFontTx/>
              <a:buChar char="-"/>
            </a:pPr>
            <a:r>
              <a:rPr lang="en-US" sz="1600" spc="-10" dirty="0">
                <a:cs typeface="Source Sans Pro Light"/>
              </a:rPr>
              <a:t>More GUI development for a more fun user experience</a:t>
            </a:r>
          </a:p>
          <a:p>
            <a:pPr marL="755650" marR="5080" lvl="1" indent="-285750">
              <a:spcBef>
                <a:spcPts val="100"/>
              </a:spcBef>
              <a:buFontTx/>
              <a:buChar char="-"/>
            </a:pPr>
            <a:r>
              <a:rPr lang="en-US" sz="1600" spc="-10" dirty="0">
                <a:cs typeface="Source Sans Pro Light"/>
              </a:rPr>
              <a:t>Animations, [better] sounds, </a:t>
            </a:r>
          </a:p>
          <a:p>
            <a:pPr marL="298450" marR="5080" indent="-285750">
              <a:lnSpc>
                <a:spcPct val="100000"/>
              </a:lnSpc>
              <a:spcBef>
                <a:spcPts val="100"/>
              </a:spcBef>
              <a:buFontTx/>
              <a:buChar char="-"/>
            </a:pPr>
            <a:r>
              <a:rPr lang="en-US" sz="1600" spc="-10" dirty="0">
                <a:cs typeface="Source Sans Pro Light"/>
              </a:rPr>
              <a:t>Difficulty levels / questions based on age / knowledge / topic</a:t>
            </a:r>
          </a:p>
          <a:p>
            <a:pPr marL="298450" marR="5080" indent="-285750">
              <a:lnSpc>
                <a:spcPct val="100000"/>
              </a:lnSpc>
              <a:spcBef>
                <a:spcPts val="100"/>
              </a:spcBef>
              <a:buFontTx/>
              <a:buChar char="-"/>
            </a:pPr>
            <a:r>
              <a:rPr lang="en-US" sz="1600" spc="-10" dirty="0">
                <a:cs typeface="Source Sans Pro Light"/>
              </a:rPr>
              <a:t>Improved text / formatting</a:t>
            </a:r>
          </a:p>
        </p:txBody>
      </p:sp>
      <p:pic>
        <p:nvPicPr>
          <p:cNvPr id="2050" name="Picture 2" descr="Rocket Icon | Noto Emoji Travel &amp; Places Iconset | Google">
            <a:extLst>
              <a:ext uri="{FF2B5EF4-FFF2-40B4-BE49-F238E27FC236}">
                <a16:creationId xmlns:a16="http://schemas.microsoft.com/office/drawing/2014/main" id="{46AAC1FE-F9B8-4C6D-BE4A-B8D2F5AD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9556" y="2890157"/>
            <a:ext cx="5844902" cy="5844902"/>
          </a:xfrm>
          <a:prstGeom prst="rect">
            <a:avLst/>
          </a:prstGeom>
          <a:noFill/>
          <a:extLst>
            <a:ext uri="{909E8E84-426E-40DD-AFC4-6F175D3DCCD1}">
              <a14:hiddenFill xmlns:a14="http://schemas.microsoft.com/office/drawing/2010/main">
                <a:solidFill>
                  <a:srgbClr val="FFFFFF"/>
                </a:solidFill>
              </a14:hiddenFill>
            </a:ext>
          </a:extLst>
        </p:spPr>
      </p:pic>
      <p:sp>
        <p:nvSpPr>
          <p:cNvPr id="27" name="object 3">
            <a:extLst>
              <a:ext uri="{FF2B5EF4-FFF2-40B4-BE49-F238E27FC236}">
                <a16:creationId xmlns:a16="http://schemas.microsoft.com/office/drawing/2014/main" id="{49F690A4-3D72-4671-BC01-FB0A06844A15}"/>
              </a:ext>
            </a:extLst>
          </p:cNvPr>
          <p:cNvSpPr/>
          <p:nvPr/>
        </p:nvSpPr>
        <p:spPr>
          <a:xfrm>
            <a:off x="14255325" y="0"/>
            <a:ext cx="4759806" cy="1112119"/>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8" name="object 2">
            <a:extLst>
              <a:ext uri="{FF2B5EF4-FFF2-40B4-BE49-F238E27FC236}">
                <a16:creationId xmlns:a16="http://schemas.microsoft.com/office/drawing/2014/main" id="{113369B8-1220-4569-B0C9-C5316088A299}"/>
              </a:ext>
            </a:extLst>
          </p:cNvPr>
          <p:cNvSpPr/>
          <p:nvPr/>
        </p:nvSpPr>
        <p:spPr>
          <a:xfrm>
            <a:off x="4754987"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9" name="object 2">
            <a:extLst>
              <a:ext uri="{FF2B5EF4-FFF2-40B4-BE49-F238E27FC236}">
                <a16:creationId xmlns:a16="http://schemas.microsoft.com/office/drawing/2014/main" id="{D187C7DC-3F64-43D5-809E-58415D628EA6}"/>
              </a:ext>
            </a:extLst>
          </p:cNvPr>
          <p:cNvSpPr/>
          <p:nvPr/>
        </p:nvSpPr>
        <p:spPr>
          <a:xfrm>
            <a:off x="9505156"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nvGrpSpPr>
          <p:cNvPr id="30" name="Group 29">
            <a:extLst>
              <a:ext uri="{FF2B5EF4-FFF2-40B4-BE49-F238E27FC236}">
                <a16:creationId xmlns:a16="http://schemas.microsoft.com/office/drawing/2014/main" id="{30857FEF-7942-4B03-966E-99FCCAD37A71}"/>
              </a:ext>
            </a:extLst>
          </p:cNvPr>
          <p:cNvGrpSpPr/>
          <p:nvPr/>
        </p:nvGrpSpPr>
        <p:grpSpPr>
          <a:xfrm>
            <a:off x="0" y="0"/>
            <a:ext cx="19010313" cy="1112119"/>
            <a:chOff x="-324644" y="2222500"/>
            <a:chExt cx="22261685" cy="1302327"/>
          </a:xfrm>
        </p:grpSpPr>
        <p:sp>
          <p:nvSpPr>
            <p:cNvPr id="31" name="object 2">
              <a:extLst>
                <a:ext uri="{FF2B5EF4-FFF2-40B4-BE49-F238E27FC236}">
                  <a16:creationId xmlns:a16="http://schemas.microsoft.com/office/drawing/2014/main" id="{89FED919-6AF0-478C-B985-6C768D735981}"/>
                </a:ext>
              </a:extLst>
            </p:cNvPr>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2" name="object 3">
              <a:extLst>
                <a:ext uri="{FF2B5EF4-FFF2-40B4-BE49-F238E27FC236}">
                  <a16:creationId xmlns:a16="http://schemas.microsoft.com/office/drawing/2014/main" id="{1FCDBEE5-919B-43FB-AD5C-0BF39F2CB6C9}"/>
                </a:ext>
              </a:extLst>
            </p:cNvPr>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33" name="object 2">
              <a:extLst>
                <a:ext uri="{FF2B5EF4-FFF2-40B4-BE49-F238E27FC236}">
                  <a16:creationId xmlns:a16="http://schemas.microsoft.com/office/drawing/2014/main" id="{756D0976-9F6A-4518-A056-3BFB9B0B1585}"/>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34" name="object 2">
              <a:extLst>
                <a:ext uri="{FF2B5EF4-FFF2-40B4-BE49-F238E27FC236}">
                  <a16:creationId xmlns:a16="http://schemas.microsoft.com/office/drawing/2014/main" id="{8CD76AF4-702C-4179-A1EB-0CDCD3B8C608}"/>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Tree>
    <p:extLst>
      <p:ext uri="{BB962C8B-B14F-4D97-AF65-F5344CB8AC3E}">
        <p14:creationId xmlns:p14="http://schemas.microsoft.com/office/powerpoint/2010/main" val="1611783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havior of space object - by Lifeliqe.potx" id="{B9C66860-991F-4B9E-BE24-F67EBFE187B1}" vid="{CE56F777-F8E9-4D01-B2D2-2BFB7FC9D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Behavior of space objects</Template>
  <TotalTime>135</TotalTime>
  <Words>384</Words>
  <Application>Microsoft Office PowerPoint</Application>
  <PresentationFormat>Custom</PresentationFormat>
  <Paragraphs>63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Source Sans Pro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Stockman</dc:creator>
  <cp:lastModifiedBy>Jeffrey Stockman</cp:lastModifiedBy>
  <cp:revision>13</cp:revision>
  <dcterms:created xsi:type="dcterms:W3CDTF">2021-03-10T04:40:53Z</dcterms:created>
  <dcterms:modified xsi:type="dcterms:W3CDTF">2021-03-12T17:59:14Z</dcterms:modified>
</cp:coreProperties>
</file>