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2" r:id="rId2"/>
    <p:sldId id="275" r:id="rId3"/>
    <p:sldId id="266" r:id="rId4"/>
    <p:sldId id="294" r:id="rId5"/>
    <p:sldId id="298" r:id="rId6"/>
    <p:sldId id="281" r:id="rId7"/>
    <p:sldId id="286" r:id="rId8"/>
    <p:sldId id="276" r:id="rId9"/>
    <p:sldId id="289" r:id="rId10"/>
    <p:sldId id="295" r:id="rId11"/>
    <p:sldId id="296" r:id="rId12"/>
    <p:sldId id="297" r:id="rId13"/>
    <p:sldId id="284" r:id="rId14"/>
    <p:sldId id="279" r:id="rId15"/>
    <p:sldId id="290" r:id="rId16"/>
    <p:sldId id="299" r:id="rId17"/>
    <p:sldId id="292" r:id="rId18"/>
    <p:sldId id="293" r:id="rId19"/>
    <p:sldId id="303" r:id="rId20"/>
    <p:sldId id="300" r:id="rId21"/>
    <p:sldId id="301" r:id="rId22"/>
    <p:sldId id="306" r:id="rId23"/>
    <p:sldId id="304" r:id="rId24"/>
    <p:sldId id="307" r:id="rId25"/>
    <p:sldId id="288" r:id="rId26"/>
    <p:sldId id="280" r:id="rId27"/>
    <p:sldId id="30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54601" autoAdjust="0"/>
  </p:normalViewPr>
  <p:slideViewPr>
    <p:cSldViewPr snapToGrid="0">
      <p:cViewPr varScale="1">
        <p:scale>
          <a:sx n="46" d="100"/>
          <a:sy n="46" d="100"/>
        </p:scale>
        <p:origin x="2232"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90"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43FE2-58CF-4C72-B45C-594FEB8740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7FB823-9816-4C01-A214-CB223021FA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70A665-2510-4B56-9595-55110ADF7119}" type="datetimeFigureOut">
              <a:rPr lang="en-US" smtClean="0"/>
              <a:t>4/21/2018</a:t>
            </a:fld>
            <a:endParaRPr lang="en-US"/>
          </a:p>
        </p:txBody>
      </p:sp>
      <p:sp>
        <p:nvSpPr>
          <p:cNvPr id="4" name="Footer Placeholder 3">
            <a:extLst>
              <a:ext uri="{FF2B5EF4-FFF2-40B4-BE49-F238E27FC236}">
                <a16:creationId xmlns:a16="http://schemas.microsoft.com/office/drawing/2014/main" id="{85DED1AB-30FD-43DC-8639-5937848FDA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168F47-A2CF-42CF-A074-10DAC254B2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502276-77F4-465A-A081-463FA7E3E36C}" type="slidenum">
              <a:rPr lang="en-US" smtClean="0"/>
              <a:t>‹#›</a:t>
            </a:fld>
            <a:endParaRPr lang="en-US"/>
          </a:p>
        </p:txBody>
      </p:sp>
    </p:spTree>
    <p:extLst>
      <p:ext uri="{BB962C8B-B14F-4D97-AF65-F5344CB8AC3E}">
        <p14:creationId xmlns:p14="http://schemas.microsoft.com/office/powerpoint/2010/main" val="3579403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0D5A1-86AE-4241-BF77-B6FAF33E552C}"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49D18-5B67-4870-A8C5-E6C4D196DEE2}" type="slidenum">
              <a:rPr lang="en-US" smtClean="0"/>
              <a:t>‹#›</a:t>
            </a:fld>
            <a:endParaRPr lang="en-US"/>
          </a:p>
        </p:txBody>
      </p:sp>
    </p:spTree>
    <p:extLst>
      <p:ext uri="{BB962C8B-B14F-4D97-AF65-F5344CB8AC3E}">
        <p14:creationId xmlns:p14="http://schemas.microsoft.com/office/powerpoint/2010/main" val="91341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2</a:t>
            </a:fld>
            <a:endParaRPr lang="en-US"/>
          </a:p>
        </p:txBody>
      </p:sp>
    </p:spTree>
    <p:extLst>
      <p:ext uri="{BB962C8B-B14F-4D97-AF65-F5344CB8AC3E}">
        <p14:creationId xmlns:p14="http://schemas.microsoft.com/office/powerpoint/2010/main" val="2725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Interpolation Embedded within strings in Terraform, values, simple math, simple conditionals.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Comments</a:t>
            </a:r>
            <a:r>
              <a:rPr lang="en-US" sz="1200" dirty="0"/>
              <a:t>!!  – ARM or JSON can’t accommodate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Types: </a:t>
            </a:r>
            <a:r>
              <a:rPr lang="en-US" sz="1200" b="1" dirty="0"/>
              <a:t>String, number, bool </a:t>
            </a:r>
            <a:r>
              <a:rPr lang="en-US" sz="1200" dirty="0"/>
              <a:t>(primitives) , </a:t>
            </a:r>
            <a:r>
              <a:rPr lang="en-US" sz="1200" b="1" dirty="0"/>
              <a:t>Map</a:t>
            </a:r>
            <a:r>
              <a:rPr lang="en-US" sz="1200" dirty="0"/>
              <a:t>, </a:t>
            </a:r>
            <a:r>
              <a:rPr lang="en-US" sz="1200" b="1" dirty="0"/>
              <a:t>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Input Variables – serve as parameters to terraform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b="0" i="0" kern="1200" dirty="0">
                <a:solidFill>
                  <a:schemeClr val="tx1"/>
                </a:solidFill>
                <a:effectLst/>
                <a:latin typeface="+mn-lt"/>
                <a:ea typeface="+mn-ea"/>
                <a:cs typeface="+mn-cs"/>
              </a:rPr>
              <a:t>Single line comments start with #</a:t>
            </a:r>
          </a:p>
          <a:p>
            <a:r>
              <a:rPr lang="en-US" sz="1200" b="0" i="0" kern="1200" dirty="0">
                <a:solidFill>
                  <a:schemeClr val="tx1"/>
                </a:solidFill>
                <a:effectLst/>
                <a:latin typeface="+mn-lt"/>
                <a:ea typeface="+mn-ea"/>
                <a:cs typeface="+mn-cs"/>
              </a:rPr>
              <a:t>Multi-line comments are wrapped with /*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Strings are in double-quotes.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Boolean values: </a:t>
            </a:r>
            <a:r>
              <a:rPr lang="en-US" dirty="0"/>
              <a:t>true</a:t>
            </a:r>
            <a:r>
              <a:rPr lang="en-US" sz="1200" b="0" i="0" kern="1200" dirty="0">
                <a:solidFill>
                  <a:schemeClr val="tx1"/>
                </a:solidFill>
                <a:effectLst/>
                <a:latin typeface="+mn-lt"/>
                <a:ea typeface="+mn-ea"/>
                <a:cs typeface="+mn-cs"/>
              </a:rPr>
              <a:t>, </a:t>
            </a:r>
            <a:r>
              <a:rPr lang="en-US" dirty="0"/>
              <a:t>false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Don't mix manual deploy and Terraform</a:t>
            </a:r>
          </a:p>
          <a:p>
            <a:r>
              <a:rPr lang="en-US" sz="1200" b="0" kern="1200" dirty="0">
                <a:solidFill>
                  <a:schemeClr val="tx1"/>
                </a:solidFill>
                <a:effectLst/>
                <a:latin typeface="+mn-lt"/>
                <a:ea typeface="+mn-ea"/>
                <a:cs typeface="+mn-cs"/>
              </a:rPr>
              <a:t>Start simple and build up iteratively</a:t>
            </a:r>
          </a:p>
          <a:p>
            <a:r>
              <a:rPr lang="en-US" sz="1200" b="0" kern="1200" dirty="0">
                <a:solidFill>
                  <a:schemeClr val="tx1"/>
                </a:solidFill>
                <a:effectLst/>
                <a:latin typeface="+mn-lt"/>
                <a:ea typeface="+mn-ea"/>
                <a:cs typeface="+mn-cs"/>
              </a:rPr>
              <a:t>Establish resource naming convention quickly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12</a:t>
            </a:fld>
            <a:endParaRPr lang="en-US"/>
          </a:p>
        </p:txBody>
      </p:sp>
    </p:spTree>
    <p:extLst>
      <p:ext uri="{BB962C8B-B14F-4D97-AF65-F5344CB8AC3E}">
        <p14:creationId xmlns:p14="http://schemas.microsoft.com/office/powerpoint/2010/main" val="318218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from </a:t>
            </a:r>
            <a:r>
              <a:rPr lang="en-US" dirty="0" err="1"/>
              <a:t>github</a:t>
            </a:r>
            <a:endParaRPr lang="en-US" dirty="0"/>
          </a:p>
          <a:p>
            <a:r>
              <a:rPr lang="en-US" dirty="0"/>
              <a:t>Overview of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Variables – we separate them out - Order of precedence (override) – last one win’s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Environments (state store, folder)</a:t>
            </a:r>
          </a:p>
          <a:p>
            <a:r>
              <a:rPr lang="en-US" dirty="0"/>
              <a:t>Resources – separate out by context</a:t>
            </a:r>
          </a:p>
        </p:txBody>
      </p:sp>
      <p:sp>
        <p:nvSpPr>
          <p:cNvPr id="4" name="Slide Number Placeholder 3"/>
          <p:cNvSpPr>
            <a:spLocks noGrp="1"/>
          </p:cNvSpPr>
          <p:nvPr>
            <p:ph type="sldNum" sz="quarter" idx="10"/>
          </p:nvPr>
        </p:nvSpPr>
        <p:spPr/>
        <p:txBody>
          <a:bodyPr/>
          <a:lstStyle/>
          <a:p>
            <a:fld id="{DD249D18-5B67-4870-A8C5-E6C4D196DEE2}" type="slidenum">
              <a:rPr lang="en-US" smtClean="0"/>
              <a:t>13</a:t>
            </a:fld>
            <a:endParaRPr lang="en-US"/>
          </a:p>
        </p:txBody>
      </p:sp>
    </p:spTree>
    <p:extLst>
      <p:ext uri="{BB962C8B-B14F-4D97-AF65-F5344CB8AC3E}">
        <p14:creationId xmlns:p14="http://schemas.microsoft.com/office/powerpoint/2010/main" val="112088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Nesting resources – sometimes very handy, but hides the id of that resource if you need it later</a:t>
            </a:r>
          </a:p>
          <a:p>
            <a:r>
              <a:rPr lang="en-US" dirty="0"/>
              <a:t>terraform graph | dot -</a:t>
            </a:r>
            <a:r>
              <a:rPr lang="en-US" dirty="0" err="1"/>
              <a:t>Tpng</a:t>
            </a:r>
            <a:r>
              <a:rPr lang="en-US" dirty="0"/>
              <a:t> &gt; graph.png</a:t>
            </a:r>
          </a:p>
          <a:p>
            <a:endParaRPr lang="en-US" dirty="0"/>
          </a:p>
          <a:p>
            <a:r>
              <a:rPr lang="en-US" b="1" dirty="0"/>
              <a:t>Scripts</a:t>
            </a:r>
            <a:r>
              <a:rPr lang="en-US" dirty="0"/>
              <a:t> are still your friends folks!  </a:t>
            </a:r>
            <a:r>
              <a:rPr lang="en-US" b="1" dirty="0"/>
              <a:t>Embrace scripts </a:t>
            </a:r>
            <a:r>
              <a:rPr lang="en-US" dirty="0"/>
              <a:t>– just don’t go all </a:t>
            </a:r>
            <a:r>
              <a:rPr lang="en-US" i="1" dirty="0"/>
              <a:t>yak shaving </a:t>
            </a:r>
            <a:r>
              <a:rPr lang="en-US" dirty="0"/>
              <a:t>and what not.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Terraform Destroy – can be glacially slow, scripts/cli can be your friend in development mode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14</a:t>
            </a:fld>
            <a:endParaRPr lang="en-US"/>
          </a:p>
        </p:txBody>
      </p:sp>
    </p:spTree>
    <p:extLst>
      <p:ext uri="{BB962C8B-B14F-4D97-AF65-F5344CB8AC3E}">
        <p14:creationId xmlns:p14="http://schemas.microsoft.com/office/powerpoint/2010/main" val="188708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AzureRM</a:t>
            </a:r>
            <a:r>
              <a:rPr lang="en-US" dirty="0"/>
              <a:t> resource names != Azure CLI resource names e.g.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azurerm_subnet</a:t>
            </a:r>
            <a:r>
              <a:rPr lang="en-US" b="1" dirty="0" err="1"/>
              <a:t>.address_prefix</a:t>
            </a:r>
            <a:r>
              <a:rPr lang="en-US" b="1" dirty="0"/>
              <a:t>  </a:t>
            </a:r>
            <a:r>
              <a:rPr lang="en-US" dirty="0"/>
              <a:t>vs CLI .</a:t>
            </a:r>
            <a:r>
              <a:rPr lang="en-US" sz="1200" b="1" kern="1200" dirty="0" err="1">
                <a:solidFill>
                  <a:schemeClr val="tx1"/>
                </a:solidFill>
                <a:effectLst/>
                <a:latin typeface="+mn-lt"/>
                <a:ea typeface="+mn-ea"/>
                <a:cs typeface="+mn-cs"/>
              </a:rPr>
              <a:t>addressPrefix</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property name</a:t>
            </a:r>
          </a:p>
          <a:p>
            <a:endParaRPr lang="en-US" dirty="0"/>
          </a:p>
          <a:p>
            <a:r>
              <a:rPr lang="en-US" dirty="0"/>
              <a:t>Nesting resources – sometimes very handy, but hides the id of that resource if you need it later</a:t>
            </a:r>
          </a:p>
          <a:p>
            <a:r>
              <a:rPr lang="en-US" dirty="0"/>
              <a:t>terraform graph | dot -</a:t>
            </a:r>
            <a:r>
              <a:rPr lang="en-US" dirty="0" err="1"/>
              <a:t>Tpng</a:t>
            </a:r>
            <a:r>
              <a:rPr lang="en-US" dirty="0"/>
              <a:t> &gt; graph.png</a:t>
            </a:r>
          </a:p>
          <a:p>
            <a:r>
              <a:rPr lang="en-US" dirty="0"/>
              <a:t>Terraform validate [terraform </a:t>
            </a:r>
            <a:r>
              <a:rPr lang="en-US" dirty="0" err="1"/>
              <a:t>fmt</a:t>
            </a:r>
            <a:r>
              <a:rPr lang="en-US" dirty="0"/>
              <a:t>] - or use VS Code (or editor of choice) to auto format things for you.</a:t>
            </a:r>
          </a:p>
          <a:p>
            <a:endParaRPr lang="en-US" dirty="0"/>
          </a:p>
          <a:p>
            <a:r>
              <a:rPr lang="en-US" b="1" dirty="0"/>
              <a:t>Valid plans can fail</a:t>
            </a:r>
            <a:r>
              <a:rPr lang="en-US" dirty="0"/>
              <a:t>: Plan only looks at resources in its state file – not actual environment resources!</a:t>
            </a:r>
          </a:p>
          <a:p>
            <a:r>
              <a:rPr lang="en-US" dirty="0"/>
              <a:t>If someone added a resource out-of-band – a valid plan will fail on apply, as that resource already exists.</a:t>
            </a:r>
          </a:p>
          <a:p>
            <a:endParaRPr lang="en-US" dirty="0"/>
          </a:p>
          <a:p>
            <a:r>
              <a:rPr lang="en-US" dirty="0"/>
              <a:t>Once you start using Terraform – try to ONLY use Terraform. Sure emergencies exist, and you can import / update state later….</a:t>
            </a:r>
          </a:p>
          <a:p>
            <a:r>
              <a:rPr lang="en-US" dirty="0"/>
              <a:t>If you have brownfield environment, </a:t>
            </a:r>
            <a:r>
              <a:rPr lang="en-US" b="1" dirty="0"/>
              <a:t>use the import command to capture </a:t>
            </a:r>
            <a:r>
              <a:rPr lang="en-US" dirty="0"/>
              <a:t>those resources.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15</a:t>
            </a:fld>
            <a:endParaRPr lang="en-US"/>
          </a:p>
        </p:txBody>
      </p:sp>
    </p:spTree>
    <p:extLst>
      <p:ext uri="{BB962C8B-B14F-4D97-AF65-F5344CB8AC3E}">
        <p14:creationId xmlns:p14="http://schemas.microsoft.com/office/powerpoint/2010/main" val="1796296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Automation platform for </a:t>
            </a:r>
            <a:r>
              <a:rPr lang="en-US" sz="1200" b="1" i="0" kern="1200" dirty="0">
                <a:solidFill>
                  <a:schemeClr val="tx1"/>
                </a:solidFill>
                <a:effectLst/>
                <a:latin typeface="+mn-lt"/>
                <a:ea typeface="+mn-ea"/>
                <a:cs typeface="+mn-cs"/>
              </a:rPr>
              <a:t>configuration management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application deployment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task automation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Ansible modules are the tools in your workshop, </a:t>
            </a:r>
          </a:p>
          <a:p>
            <a:r>
              <a:rPr lang="en-US" sz="1200" b="0" i="0" kern="1200" dirty="0">
                <a:solidFill>
                  <a:schemeClr val="tx1"/>
                </a:solidFill>
                <a:effectLst/>
                <a:latin typeface="+mn-lt"/>
                <a:ea typeface="+mn-ea"/>
                <a:cs typeface="+mn-cs"/>
              </a:rPr>
              <a:t>playbooks are your instruction manuals, </a:t>
            </a:r>
          </a:p>
          <a:p>
            <a:r>
              <a:rPr lang="en-US" sz="1200" b="0" i="0" kern="1200" dirty="0">
                <a:solidFill>
                  <a:schemeClr val="tx1"/>
                </a:solidFill>
                <a:effectLst/>
                <a:latin typeface="+mn-lt"/>
                <a:ea typeface="+mn-ea"/>
                <a:cs typeface="+mn-cs"/>
              </a:rPr>
              <a:t>and your inventory of hosts are your raw material. - Ansible docs.</a:t>
            </a:r>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16</a:t>
            </a:fld>
            <a:endParaRPr lang="en-US"/>
          </a:p>
        </p:txBody>
      </p:sp>
    </p:spTree>
    <p:extLst>
      <p:ext uri="{BB962C8B-B14F-4D97-AF65-F5344CB8AC3E}">
        <p14:creationId xmlns:p14="http://schemas.microsoft.com/office/powerpoint/2010/main" val="1440589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Configuration </a:t>
            </a:r>
            <a:r>
              <a:rPr lang="en-US" sz="1200" b="0" i="0" kern="1200" dirty="0" err="1">
                <a:solidFill>
                  <a:schemeClr val="tx1"/>
                </a:solidFill>
                <a:effectLst/>
                <a:latin typeface="+mn-lt"/>
                <a:ea typeface="+mn-ea"/>
                <a:cs typeface="+mn-cs"/>
              </a:rPr>
              <a:t>Mananagment</a:t>
            </a:r>
            <a:r>
              <a:rPr lang="en-US" sz="1200" b="0" i="0" kern="1200" dirty="0">
                <a:solidFill>
                  <a:schemeClr val="tx1"/>
                </a:solidFill>
                <a:effectLst/>
                <a:latin typeface="+mn-lt"/>
                <a:ea typeface="+mn-ea"/>
                <a:cs typeface="+mn-cs"/>
              </a:rPr>
              <a:t> in Ansible terms, means (Ansible) scripts maintains configuration desired state of the host, and obtains detailed information on the host to make it </a:t>
            </a:r>
            <a:r>
              <a:rPr lang="en-US" sz="1200" b="0" i="0" kern="1200" dirty="0" err="1">
                <a:solidFill>
                  <a:schemeClr val="tx1"/>
                </a:solidFill>
                <a:effectLst/>
                <a:latin typeface="+mn-lt"/>
                <a:ea typeface="+mn-ea"/>
                <a:cs typeface="+mn-cs"/>
              </a:rPr>
              <a:t>complient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Ansible Tasks </a:t>
            </a:r>
            <a:r>
              <a:rPr lang="en-US" sz="1200" b="0" i="0" strike="sngStrike" kern="1200" dirty="0">
                <a:solidFill>
                  <a:schemeClr val="tx1"/>
                </a:solidFill>
                <a:effectLst/>
                <a:latin typeface="+mn-lt"/>
                <a:ea typeface="+mn-ea"/>
                <a:cs typeface="+mn-cs"/>
              </a:rPr>
              <a:t>are</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can be </a:t>
            </a:r>
            <a:r>
              <a:rPr lang="en-US" sz="1200" b="0" i="0" kern="1200" dirty="0">
                <a:solidFill>
                  <a:schemeClr val="tx1"/>
                </a:solidFill>
                <a:effectLst/>
                <a:latin typeface="+mn-lt"/>
                <a:ea typeface="+mn-ea"/>
                <a:cs typeface="+mn-cs"/>
              </a:rPr>
              <a:t>idempotent. Without a lot of extra coding, bash scripts are usually </a:t>
            </a:r>
            <a:r>
              <a:rPr lang="en-US" sz="1200" b="1" i="0" kern="1200" dirty="0">
                <a:solidFill>
                  <a:schemeClr val="tx1"/>
                </a:solidFill>
                <a:effectLst/>
                <a:latin typeface="+mn-lt"/>
                <a:ea typeface="+mn-ea"/>
                <a:cs typeface="+mn-cs"/>
              </a:rPr>
              <a:t>not </a:t>
            </a:r>
            <a:r>
              <a:rPr lang="en-US" sz="1200" b="0" i="0" kern="1200" dirty="0">
                <a:solidFill>
                  <a:schemeClr val="tx1"/>
                </a:solidFill>
                <a:effectLst/>
                <a:latin typeface="+mn-lt"/>
                <a:ea typeface="+mn-ea"/>
                <a:cs typeface="+mn-cs"/>
              </a:rPr>
              <a:t>safely run again and again. </a:t>
            </a:r>
          </a:p>
          <a:p>
            <a:r>
              <a:rPr lang="en-US" sz="1200" b="0" i="0" kern="1200" dirty="0">
                <a:solidFill>
                  <a:schemeClr val="tx1"/>
                </a:solidFill>
                <a:effectLst/>
                <a:latin typeface="+mn-lt"/>
                <a:ea typeface="+mn-ea"/>
                <a:cs typeface="+mn-cs"/>
              </a:rPr>
              <a:t>Ansible uses "Facts", which is system and environment information it gathers ("context") before running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a:t>
            </a:r>
            <a:r>
              <a:rPr lang="en-US" sz="1200" b="1" i="0" kern="1200" dirty="0">
                <a:solidFill>
                  <a:schemeClr val="tx1"/>
                </a:solidFill>
                <a:effectLst/>
                <a:latin typeface="+mn-lt"/>
                <a:ea typeface="+mn-ea"/>
                <a:cs typeface="+mn-cs"/>
              </a:rPr>
              <a:t>syntax is fairly simple</a:t>
            </a:r>
            <a:r>
              <a:rPr lang="en-US" sz="1200" b="0" i="0" kern="1200" dirty="0">
                <a:solidFill>
                  <a:schemeClr val="tx1"/>
                </a:solidFill>
                <a:effectLst/>
                <a:latin typeface="+mn-lt"/>
                <a:ea typeface="+mn-ea"/>
                <a:cs typeface="+mn-cs"/>
              </a:rPr>
              <a:t>, its scope is massive,</a:t>
            </a:r>
            <a:endParaRPr lang="en-US" dirty="0"/>
          </a:p>
          <a:p>
            <a:endParaRPr lang="en-US" sz="1200" b="0" i="0" kern="1200" dirty="0">
              <a:solidFill>
                <a:schemeClr val="tx1"/>
              </a:solidFill>
              <a:effectLst/>
              <a:latin typeface="+mn-lt"/>
              <a:ea typeface="+mn-ea"/>
              <a:cs typeface="+mn-cs"/>
            </a:endParaRPr>
          </a:p>
          <a:p>
            <a:r>
              <a:rPr lang="en-US" dirty="0"/>
              <a:t>Ansible came out around 2012 – some 6 years ago</a:t>
            </a:r>
          </a:p>
          <a:p>
            <a:r>
              <a:rPr lang="en-US"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Agentless architecture – very cleaver in that it deploys modules to nodes over SSH. Modules are temporarily stored in the nodes and communication with the ‘server’ through a JSON protocol over standard output.</a:t>
            </a:r>
          </a:p>
          <a:p>
            <a:endParaRPr lang="en-US" dirty="0"/>
          </a:p>
          <a:p>
            <a:r>
              <a:rPr lang="en-US" dirty="0"/>
              <a:t>Strive for simplification</a:t>
            </a:r>
          </a:p>
          <a:p>
            <a:r>
              <a:rPr lang="en-US" dirty="0"/>
              <a:t>Optimize for readability</a:t>
            </a:r>
          </a:p>
          <a:p>
            <a:r>
              <a:rPr lang="en-US" dirty="0"/>
              <a:t>Think declaratively</a:t>
            </a:r>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17</a:t>
            </a:fld>
            <a:endParaRPr lang="en-US"/>
          </a:p>
        </p:txBody>
      </p:sp>
    </p:spTree>
    <p:extLst>
      <p:ext uri="{BB962C8B-B14F-4D97-AF65-F5344CB8AC3E}">
        <p14:creationId xmlns:p14="http://schemas.microsoft.com/office/powerpoint/2010/main" val="89443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Ansible works</a:t>
            </a:r>
            <a:r>
              <a:rPr lang="en-US" sz="1200" b="0" i="0" kern="1200" dirty="0">
                <a:solidFill>
                  <a:schemeClr val="tx1"/>
                </a:solidFill>
                <a:effectLst/>
                <a:latin typeface="+mn-lt"/>
                <a:ea typeface="+mn-ea"/>
                <a:cs typeface="+mn-cs"/>
              </a:rPr>
              <a:t> by connecting to your nodes and pushing out small programs, called "</a:t>
            </a:r>
            <a:r>
              <a:rPr lang="en-US" sz="1200" b="1" i="0" kern="1200" dirty="0">
                <a:solidFill>
                  <a:schemeClr val="tx1"/>
                </a:solidFill>
                <a:effectLst/>
                <a:latin typeface="+mn-lt"/>
                <a:ea typeface="+mn-ea"/>
                <a:cs typeface="+mn-cs"/>
              </a:rPr>
              <a:t>Ansible</a:t>
            </a:r>
            <a:r>
              <a:rPr lang="en-US" sz="1200" b="0" i="0" kern="1200" dirty="0">
                <a:solidFill>
                  <a:schemeClr val="tx1"/>
                </a:solidFill>
                <a:effectLst/>
                <a:latin typeface="+mn-lt"/>
                <a:ea typeface="+mn-ea"/>
                <a:cs typeface="+mn-cs"/>
              </a:rPr>
              <a:t> modules" to them. </a:t>
            </a:r>
            <a:r>
              <a:rPr lang="en-US" sz="1200" b="1" i="0" kern="1200" dirty="0">
                <a:solidFill>
                  <a:schemeClr val="tx1"/>
                </a:solidFill>
                <a:effectLst/>
                <a:latin typeface="+mn-lt"/>
                <a:ea typeface="+mn-ea"/>
                <a:cs typeface="+mn-cs"/>
              </a:rPr>
              <a:t>Ansible</a:t>
            </a:r>
            <a:r>
              <a:rPr lang="en-US" sz="1200" b="0" i="0" kern="1200" dirty="0">
                <a:solidFill>
                  <a:schemeClr val="tx1"/>
                </a:solidFill>
                <a:effectLst/>
                <a:latin typeface="+mn-lt"/>
                <a:ea typeface="+mn-ea"/>
                <a:cs typeface="+mn-cs"/>
              </a:rPr>
              <a:t> then executes these modules (over SSH by default), and removes them when finished. Your library of modules can reside on any machine, and there are no servers, daemons, or databases required.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Beauty</a:t>
            </a:r>
            <a:r>
              <a:rPr lang="en-US" sz="1200" b="0" i="0" kern="1200" dirty="0">
                <a:solidFill>
                  <a:schemeClr val="tx1"/>
                </a:solidFill>
                <a:effectLst/>
                <a:latin typeface="+mn-lt"/>
                <a:ea typeface="+mn-ea"/>
                <a:cs typeface="+mn-cs"/>
              </a:rPr>
              <a:t> of Ansible is that it removes the modules once those are installed so effectively it connects to host machine , executes the instructions and if it’s successfully installed removes the code which was copied on the host machine which was executed.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Playbook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yaml</a:t>
            </a:r>
            <a:r>
              <a:rPr lang="en-US" sz="1200" b="0" i="0" kern="1200" dirty="0">
                <a:solidFill>
                  <a:schemeClr val="tx1"/>
                </a:solidFill>
                <a:effectLst/>
                <a:latin typeface="+mn-lt"/>
                <a:ea typeface="+mn-ea"/>
                <a:cs typeface="+mn-cs"/>
              </a:rPr>
              <a:t> – Not for programing.  Think about the state I want to achieve – declare it - and let ansible drive to that state.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Essentially a task runner for your secure shell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winRM</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18</a:t>
            </a:fld>
            <a:endParaRPr lang="en-US"/>
          </a:p>
        </p:txBody>
      </p:sp>
    </p:spTree>
    <p:extLst>
      <p:ext uri="{BB962C8B-B14F-4D97-AF65-F5344CB8AC3E}">
        <p14:creationId xmlns:p14="http://schemas.microsoft.com/office/powerpoint/2010/main" val="1648323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are going to need a </a:t>
            </a:r>
            <a:r>
              <a:rPr lang="en-US" dirty="0" err="1"/>
              <a:t>linux</a:t>
            </a:r>
            <a:r>
              <a:rPr lang="en-US" dirty="0"/>
              <a:t> host machine – or Docker</a:t>
            </a:r>
          </a:p>
          <a:p>
            <a:r>
              <a:rPr lang="en-US" dirty="0"/>
              <a:t>You can configure Windows machines – you just can drive the configuration from Windows</a:t>
            </a:r>
          </a:p>
          <a:p>
            <a:endParaRPr lang="en-US" dirty="0"/>
          </a:p>
          <a:p>
            <a:r>
              <a:rPr lang="en-US" dirty="0"/>
              <a:t>Ansible docs say: </a:t>
            </a:r>
            <a:r>
              <a:rPr lang="en-US" sz="1200" b="0" i="0" kern="1200" dirty="0">
                <a:solidFill>
                  <a:schemeClr val="tx1"/>
                </a:solidFill>
                <a:effectLst/>
                <a:latin typeface="+mn-lt"/>
                <a:ea typeface="+mn-ea"/>
                <a:cs typeface="+mn-cs"/>
              </a:rPr>
              <a:t>The Windows Subsystem for Linux is not supported by Microsoft or Ansible and should not be used for production systems.</a:t>
            </a:r>
            <a:endParaRPr lang="en-US" dirty="0"/>
          </a:p>
          <a:p>
            <a:endParaRPr lang="en-US" dirty="0"/>
          </a:p>
          <a:p>
            <a:r>
              <a:rPr lang="en-US" dirty="0"/>
              <a:t>It can work against a range of hosts:</a:t>
            </a:r>
          </a:p>
          <a:p>
            <a:endParaRPr lang="en-US" dirty="0"/>
          </a:p>
          <a:p>
            <a:r>
              <a:rPr lang="en-US" dirty="0"/>
              <a:t>Wide range of Linux systems – generally, if python can run, no worries.</a:t>
            </a:r>
          </a:p>
          <a:p>
            <a:endParaRPr lang="en-US" dirty="0"/>
          </a:p>
          <a:p>
            <a:r>
              <a:rPr lang="en-US" dirty="0"/>
              <a:t>For Windows Systems: http://docs.ansible.com/ansible/latest/user_guide/windows_setup.html</a:t>
            </a:r>
          </a:p>
          <a:p>
            <a:endParaRPr lang="en-US" dirty="0"/>
          </a:p>
          <a:p>
            <a:r>
              <a:rPr lang="en-US" sz="1200" b="0" i="0" kern="1200" dirty="0">
                <a:solidFill>
                  <a:schemeClr val="tx1"/>
                </a:solidFill>
                <a:effectLst/>
                <a:latin typeface="+mn-lt"/>
                <a:ea typeface="+mn-ea"/>
                <a:cs typeface="+mn-cs"/>
              </a:rPr>
              <a:t>Windows Server 2008</a:t>
            </a:r>
          </a:p>
          <a:p>
            <a:r>
              <a:rPr lang="en-US" sz="1200" b="0" i="0" kern="1200" dirty="0">
                <a:solidFill>
                  <a:schemeClr val="tx1"/>
                </a:solidFill>
                <a:effectLst/>
                <a:latin typeface="+mn-lt"/>
                <a:ea typeface="+mn-ea"/>
                <a:cs typeface="+mn-cs"/>
              </a:rPr>
              <a:t>Windows Server 2008 R2</a:t>
            </a:r>
          </a:p>
          <a:p>
            <a:r>
              <a:rPr lang="en-US" sz="1200" b="0" i="0" kern="1200" dirty="0">
                <a:solidFill>
                  <a:schemeClr val="tx1"/>
                </a:solidFill>
                <a:effectLst/>
                <a:latin typeface="+mn-lt"/>
                <a:ea typeface="+mn-ea"/>
                <a:cs typeface="+mn-cs"/>
              </a:rPr>
              <a:t>Windows Server 2012</a:t>
            </a:r>
          </a:p>
          <a:p>
            <a:r>
              <a:rPr lang="en-US" sz="1200" b="0" i="0" kern="1200" dirty="0">
                <a:solidFill>
                  <a:schemeClr val="tx1"/>
                </a:solidFill>
                <a:effectLst/>
                <a:latin typeface="+mn-lt"/>
                <a:ea typeface="+mn-ea"/>
                <a:cs typeface="+mn-cs"/>
              </a:rPr>
              <a:t>Windows Server 2012 R2</a:t>
            </a:r>
          </a:p>
          <a:p>
            <a:r>
              <a:rPr lang="en-US" sz="1200" b="0" i="0" kern="1200" dirty="0">
                <a:solidFill>
                  <a:schemeClr val="tx1"/>
                </a:solidFill>
                <a:effectLst/>
                <a:latin typeface="+mn-lt"/>
                <a:ea typeface="+mn-ea"/>
                <a:cs typeface="+mn-cs"/>
              </a:rPr>
              <a:t>Windows Server 2016</a:t>
            </a:r>
          </a:p>
          <a:p>
            <a:r>
              <a:rPr lang="en-US" sz="1200" b="0" i="0" kern="1200" dirty="0">
                <a:solidFill>
                  <a:schemeClr val="tx1"/>
                </a:solidFill>
                <a:effectLst/>
                <a:latin typeface="+mn-lt"/>
                <a:ea typeface="+mn-ea"/>
                <a:cs typeface="+mn-cs"/>
              </a:rPr>
              <a:t>Windows 7</a:t>
            </a:r>
          </a:p>
          <a:p>
            <a:r>
              <a:rPr lang="en-US" sz="1200" b="0" i="0" kern="1200" dirty="0">
                <a:solidFill>
                  <a:schemeClr val="tx1"/>
                </a:solidFill>
                <a:effectLst/>
                <a:latin typeface="+mn-lt"/>
                <a:ea typeface="+mn-ea"/>
                <a:cs typeface="+mn-cs"/>
              </a:rPr>
              <a:t>Windows 8.1</a:t>
            </a:r>
          </a:p>
          <a:p>
            <a:r>
              <a:rPr lang="en-US" sz="1200" b="0" i="0" kern="1200" dirty="0">
                <a:solidFill>
                  <a:schemeClr val="tx1"/>
                </a:solidFill>
                <a:effectLst/>
                <a:latin typeface="+mn-lt"/>
                <a:ea typeface="+mn-ea"/>
                <a:cs typeface="+mn-cs"/>
              </a:rPr>
              <a:t>Windows 10</a:t>
            </a:r>
          </a:p>
          <a:p>
            <a:r>
              <a:rPr lang="en-US" dirty="0"/>
              <a:t>List of Win / </a:t>
            </a:r>
            <a:r>
              <a:rPr lang="en-US" dirty="0" err="1"/>
              <a:t>Powershell</a:t>
            </a:r>
            <a:r>
              <a:rPr lang="en-US" dirty="0"/>
              <a:t> modules http://docs.ansible.com/ansible/latest/modules/list_of_windows_modules.html</a:t>
            </a:r>
          </a:p>
        </p:txBody>
      </p:sp>
      <p:sp>
        <p:nvSpPr>
          <p:cNvPr id="4" name="Slide Number Placeholder 3"/>
          <p:cNvSpPr>
            <a:spLocks noGrp="1"/>
          </p:cNvSpPr>
          <p:nvPr>
            <p:ph type="sldNum" sz="quarter" idx="10"/>
          </p:nvPr>
        </p:nvSpPr>
        <p:spPr/>
        <p:txBody>
          <a:bodyPr/>
          <a:lstStyle/>
          <a:p>
            <a:fld id="{DD249D18-5B67-4870-A8C5-E6C4D196DEE2}" type="slidenum">
              <a:rPr lang="en-US" smtClean="0"/>
              <a:t>19</a:t>
            </a:fld>
            <a:endParaRPr lang="en-US"/>
          </a:p>
        </p:txBody>
      </p:sp>
    </p:spTree>
    <p:extLst>
      <p:ext uri="{BB962C8B-B14F-4D97-AF65-F5344CB8AC3E}">
        <p14:creationId xmlns:p14="http://schemas.microsoft.com/office/powerpoint/2010/main" val="4273195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YAML – intermixed with *.</a:t>
            </a:r>
            <a:r>
              <a:rPr lang="en-US" dirty="0" err="1"/>
              <a:t>cfg</a:t>
            </a:r>
            <a:r>
              <a:rPr lang="en-US" dirty="0"/>
              <a:t> and *.</a:t>
            </a:r>
            <a:r>
              <a:rPr lang="en-US" dirty="0" err="1"/>
              <a:t>ini</a:t>
            </a:r>
            <a:r>
              <a:rPr lang="en-US" dirty="0"/>
              <a:t> type file flavors</a:t>
            </a:r>
          </a:p>
          <a:p>
            <a:r>
              <a:rPr lang="en-US" dirty="0"/>
              <a:t> </a:t>
            </a:r>
          </a:p>
          <a:p>
            <a:r>
              <a:rPr lang="en-US" dirty="0"/>
              <a:t>Nearly every file starts with a list</a:t>
            </a:r>
          </a:p>
          <a:p>
            <a:r>
              <a:rPr lang="en-US" dirty="0"/>
              <a:t>  Each item in the list is a list of key/value pairs (hash or dictionary)</a:t>
            </a:r>
          </a:p>
          <a:p>
            <a:endParaRPr lang="en-US" dirty="0"/>
          </a:p>
          <a:p>
            <a:r>
              <a:rPr lang="en-US" dirty="0"/>
              <a:t> Dictionaries and lists can be represented in a abbreviated form</a:t>
            </a:r>
          </a:p>
          <a:p>
            <a:endParaRPr lang="en-US" dirty="0"/>
          </a:p>
          <a:p>
            <a:r>
              <a:rPr lang="en-US" sz="1200" dirty="0"/>
              <a:t>Single or double-quotes for your strings</a:t>
            </a:r>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20</a:t>
            </a:fld>
            <a:endParaRPr lang="en-US"/>
          </a:p>
        </p:txBody>
      </p:sp>
    </p:spTree>
    <p:extLst>
      <p:ext uri="{BB962C8B-B14F-4D97-AF65-F5344CB8AC3E}">
        <p14:creationId xmlns:p14="http://schemas.microsoft.com/office/powerpoint/2010/main" val="2460378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Non-SSH connection types: Local (</a:t>
            </a:r>
            <a:r>
              <a:rPr lang="en-US" sz="1200" b="0" i="0" kern="1200" dirty="0">
                <a:solidFill>
                  <a:schemeClr val="tx1"/>
                </a:solidFill>
                <a:effectLst/>
                <a:latin typeface="+mn-lt"/>
                <a:ea typeface="+mn-ea"/>
                <a:cs typeface="+mn-cs"/>
              </a:rPr>
              <a:t>control machine itself)</a:t>
            </a:r>
            <a:r>
              <a:rPr lang="en-US" sz="1200" dirty="0"/>
              <a:t> &amp; docker,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Extensive (deep) combinations of variable configurations: http://docs.ansible.com/ansible/latest/user_guide/intro_inventory.html#working-with-inventory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Ansible Configurations: http://docs.ansible.com/ansible/latest/installation_guide/intro_configuration.html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i="0" kern="1200" dirty="0">
                <a:solidFill>
                  <a:schemeClr val="tx1"/>
                </a:solidFill>
                <a:effectLst/>
                <a:latin typeface="+mn-lt"/>
                <a:ea typeface="+mn-ea"/>
                <a:cs typeface="+mn-cs"/>
              </a:rPr>
              <a:t>First one found from of</a:t>
            </a:r>
          </a:p>
          <a:p>
            <a:r>
              <a:rPr lang="en-US" sz="1200" b="0" i="0" kern="1200" dirty="0">
                <a:solidFill>
                  <a:schemeClr val="tx1"/>
                </a:solidFill>
                <a:effectLst/>
                <a:latin typeface="+mn-lt"/>
                <a:ea typeface="+mn-ea"/>
                <a:cs typeface="+mn-cs"/>
              </a:rPr>
              <a:t>Contents of $ANSIBLE_CONFIG</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ansible.cfg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ansible.cfg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/ansible/</a:t>
            </a:r>
            <a:r>
              <a:rPr lang="en-US" sz="1200" b="0" i="0" kern="1200" dirty="0" err="1">
                <a:solidFill>
                  <a:schemeClr val="tx1"/>
                </a:solidFill>
                <a:effectLst/>
                <a:latin typeface="+mn-lt"/>
                <a:ea typeface="+mn-ea"/>
                <a:cs typeface="+mn-cs"/>
              </a:rPr>
              <a:t>ansible.cfg</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Warnings, SSH_ARGS, SSH Retries, Any Errors Fatal…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21</a:t>
            </a:fld>
            <a:endParaRPr lang="en-US"/>
          </a:p>
        </p:txBody>
      </p:sp>
    </p:spTree>
    <p:extLst>
      <p:ext uri="{BB962C8B-B14F-4D97-AF65-F5344CB8AC3E}">
        <p14:creationId xmlns:p14="http://schemas.microsoft.com/office/powerpoint/2010/main" val="335534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Versioned Infrastructure and Configurations – heck yeah!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a:p>
            <a:r>
              <a:rPr lang="en-US" b="1" dirty="0"/>
              <a:t>Practice makes perfect -  confidence</a:t>
            </a:r>
            <a:r>
              <a:rPr lang="en-US" dirty="0"/>
              <a:t> &amp; </a:t>
            </a:r>
            <a:r>
              <a:rPr lang="en-US" b="1" dirty="0"/>
              <a:t>consistency</a:t>
            </a:r>
          </a:p>
          <a:p>
            <a:r>
              <a:rPr lang="en-US" b="1" dirty="0"/>
              <a:t>Recovering</a:t>
            </a:r>
            <a:r>
              <a:rPr lang="en-US" dirty="0"/>
              <a:t> from failures is no different.  Confidence that our recovery process will work as intended and restore the availability of our service.</a:t>
            </a:r>
          </a:p>
          <a:p>
            <a:endParaRPr lang="en-US" b="1" dirty="0"/>
          </a:p>
          <a:p>
            <a:r>
              <a:rPr lang="en-US" b="1" dirty="0"/>
              <a:t>Don’t Repair, Redeploy (maybe)</a:t>
            </a:r>
            <a:r>
              <a:rPr lang="en-US" dirty="0"/>
              <a:t> </a:t>
            </a:r>
            <a:r>
              <a:rPr lang="en-US" b="1" dirty="0"/>
              <a:t>(</a:t>
            </a:r>
            <a:r>
              <a:rPr lang="en-US" b="1" dirty="0" err="1"/>
              <a:t>santity</a:t>
            </a:r>
            <a:r>
              <a:rPr lang="en-US" b="1" dirty="0"/>
              <a:t> &amp; validation)</a:t>
            </a:r>
          </a:p>
          <a:p>
            <a:endParaRPr lang="en-US" dirty="0"/>
          </a:p>
          <a:p>
            <a:r>
              <a:rPr lang="en-US" b="1" dirty="0"/>
              <a:t>Automate the deployment and recovery processes</a:t>
            </a:r>
            <a:endParaRPr lang="en-US" dirty="0"/>
          </a:p>
          <a:p>
            <a:r>
              <a:rPr lang="en-US" dirty="0"/>
              <a:t>With infrastructure automation, reproducible environments become possible.   (</a:t>
            </a:r>
            <a:r>
              <a:rPr lang="en-US" b="1" dirty="0"/>
              <a:t>That the idea anyway</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 time, every environment becomes a </a:t>
            </a:r>
            <a:r>
              <a:rPr lang="en-US" i="1" dirty="0"/>
              <a:t>snowflake</a:t>
            </a:r>
            <a:r>
              <a:rPr lang="en-US" dirty="0"/>
              <a:t>, a unique configuration that cannot be reproduced automatically.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Inconsistency leads to issues during deployments.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snowflakes, administration and maintenance is a manual processes - hard to track and contribute to errors.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Teams avoid manual configuration of environments and enforce consistency by representing the desired state of their environments via code. Infrastructure deployments with </a:t>
            </a:r>
            <a:r>
              <a:rPr lang="en-US" dirty="0" err="1"/>
              <a:t>IaC</a:t>
            </a:r>
            <a:r>
              <a:rPr lang="en-US" dirty="0"/>
              <a:t> are repeatable and prevent runtime issues caused by configuration drift or missing dependencies. DevOps teams can work together with a unified set of practices and tools to deliver applications and their supporting infrastructure rapidly, reliably, and at scale.</a:t>
            </a:r>
          </a:p>
        </p:txBody>
      </p:sp>
      <p:sp>
        <p:nvSpPr>
          <p:cNvPr id="4" name="Slide Number Placeholder 3"/>
          <p:cNvSpPr>
            <a:spLocks noGrp="1"/>
          </p:cNvSpPr>
          <p:nvPr>
            <p:ph type="sldNum" sz="quarter" idx="10"/>
          </p:nvPr>
        </p:nvSpPr>
        <p:spPr/>
        <p:txBody>
          <a:bodyPr/>
          <a:lstStyle/>
          <a:p>
            <a:fld id="{DD249D18-5B67-4870-A8C5-E6C4D196DEE2}" type="slidenum">
              <a:rPr lang="en-US" smtClean="0"/>
              <a:t>4</a:t>
            </a:fld>
            <a:endParaRPr lang="en-US"/>
          </a:p>
        </p:txBody>
      </p:sp>
    </p:spTree>
    <p:extLst>
      <p:ext uri="{BB962C8B-B14F-4D97-AF65-F5344CB8AC3E}">
        <p14:creationId xmlns:p14="http://schemas.microsoft.com/office/powerpoint/2010/main" val="181822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Inventory – identical host files Left: YAML / Right: </a:t>
            </a:r>
            <a:r>
              <a:rPr lang="en-US" dirty="0" err="1"/>
              <a:t>ini</a:t>
            </a:r>
            <a:endParaRPr lang="en-US" dirty="0"/>
          </a:p>
          <a:p>
            <a:endParaRPr lang="en-US" dirty="0"/>
          </a:p>
          <a:p>
            <a:r>
              <a:rPr lang="en-US" dirty="0"/>
              <a:t>Identifies the resources (nodes) we want to manage – meaningful groups and sub-groups.</a:t>
            </a:r>
          </a:p>
          <a:p>
            <a:endParaRPr lang="en-US" dirty="0"/>
          </a:p>
          <a:p>
            <a:r>
              <a:rPr lang="en-US" dirty="0"/>
              <a:t>Contains all the names and/or IPs of our targets</a:t>
            </a:r>
          </a:p>
          <a:p>
            <a:r>
              <a:rPr lang="en-US" dirty="0"/>
              <a:t>Ansible can work against multiple systems at the same time, and can target one or more servers</a:t>
            </a:r>
          </a:p>
          <a:p>
            <a:endParaRPr lang="en-US" dirty="0"/>
          </a:p>
          <a:p>
            <a:r>
              <a:rPr lang="en-US" dirty="0"/>
              <a:t>Inventory can also contains login / credential or specific node variables.</a:t>
            </a:r>
          </a:p>
          <a:p>
            <a:endParaRPr lang="en-US" dirty="0"/>
          </a:p>
          <a:p>
            <a:r>
              <a:rPr lang="en-US" dirty="0"/>
              <a:t>Static or Dynamic</a:t>
            </a:r>
          </a:p>
          <a:p>
            <a:r>
              <a:rPr lang="en-US" dirty="0"/>
              <a:t>Inventory features: </a:t>
            </a:r>
          </a:p>
          <a:p>
            <a:r>
              <a:rPr lang="en-US" dirty="0"/>
              <a:t>Behavioral Parameters (</a:t>
            </a:r>
            <a:r>
              <a:rPr lang="en-US" dirty="0" err="1"/>
              <a:t>anisble_host</a:t>
            </a:r>
            <a:r>
              <a:rPr lang="en-US" dirty="0"/>
              <a:t>, </a:t>
            </a:r>
            <a:r>
              <a:rPr lang="en-US" dirty="0" err="1"/>
              <a:t>ansible_ssh_user</a:t>
            </a:r>
            <a:r>
              <a:rPr lang="en-US" dirty="0"/>
              <a:t>….)</a:t>
            </a:r>
          </a:p>
          <a:p>
            <a:r>
              <a:rPr lang="en-US" dirty="0"/>
              <a:t>Groups</a:t>
            </a:r>
          </a:p>
          <a:p>
            <a:r>
              <a:rPr lang="en-US" dirty="0"/>
              <a:t>Groups of Groups</a:t>
            </a:r>
          </a:p>
          <a:p>
            <a:r>
              <a:rPr lang="en-US" dirty="0"/>
              <a:t>Assign Variables</a:t>
            </a:r>
          </a:p>
          <a:p>
            <a:r>
              <a:rPr lang="en-US" dirty="0"/>
              <a:t>$ ansible all -</a:t>
            </a:r>
            <a:r>
              <a:rPr lang="en-US" dirty="0" err="1"/>
              <a:t>i</a:t>
            </a:r>
            <a:r>
              <a:rPr lang="en-US" dirty="0"/>
              <a:t> hosts/dev/inventory -m ping</a:t>
            </a:r>
          </a:p>
        </p:txBody>
      </p:sp>
      <p:sp>
        <p:nvSpPr>
          <p:cNvPr id="4" name="Slide Number Placeholder 3"/>
          <p:cNvSpPr>
            <a:spLocks noGrp="1"/>
          </p:cNvSpPr>
          <p:nvPr>
            <p:ph type="sldNum" sz="quarter" idx="10"/>
          </p:nvPr>
        </p:nvSpPr>
        <p:spPr/>
        <p:txBody>
          <a:bodyPr/>
          <a:lstStyle/>
          <a:p>
            <a:fld id="{DD249D18-5B67-4870-A8C5-E6C4D196DEE2}" type="slidenum">
              <a:rPr lang="en-US" smtClean="0"/>
              <a:t>22</a:t>
            </a:fld>
            <a:endParaRPr lang="en-US"/>
          </a:p>
        </p:txBody>
      </p:sp>
    </p:spTree>
    <p:extLst>
      <p:ext uri="{BB962C8B-B14F-4D97-AF65-F5344CB8AC3E}">
        <p14:creationId xmlns:p14="http://schemas.microsoft.com/office/powerpoint/2010/main" val="3130470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collection of commands and calls to modules – they run sequentially</a:t>
            </a:r>
          </a:p>
          <a:p>
            <a:endParaRPr lang="en-US" dirty="0"/>
          </a:p>
          <a:p>
            <a:r>
              <a:rPr lang="en-US" sz="1200" b="1" i="0" kern="1200" dirty="0">
                <a:solidFill>
                  <a:schemeClr val="tx1"/>
                </a:solidFill>
                <a:effectLst/>
                <a:latin typeface="+mn-lt"/>
                <a:ea typeface="+mn-ea"/>
                <a:cs typeface="+mn-cs"/>
              </a:rPr>
              <a:t>Playbooks</a:t>
            </a:r>
            <a:r>
              <a:rPr lang="en-US" sz="1200" b="0" i="0" kern="1200" dirty="0">
                <a:solidFill>
                  <a:schemeClr val="tx1"/>
                </a:solidFill>
                <a:effectLst/>
                <a:latin typeface="+mn-lt"/>
                <a:ea typeface="+mn-ea"/>
                <a:cs typeface="+mn-cs"/>
              </a:rPr>
              <a:t> are Ansible’s </a:t>
            </a:r>
            <a:r>
              <a:rPr lang="en-US" sz="1200" b="1" i="0" kern="1200" dirty="0">
                <a:solidFill>
                  <a:schemeClr val="tx1"/>
                </a:solidFill>
                <a:effectLst/>
                <a:latin typeface="+mn-lt"/>
                <a:ea typeface="+mn-ea"/>
                <a:cs typeface="+mn-cs"/>
              </a:rPr>
              <a:t>configuration, deployment, and orchestration language</a:t>
            </a:r>
            <a:endParaRPr lang="en-US" b="1" dirty="0"/>
          </a:p>
          <a:p>
            <a:endParaRPr lang="en-US" dirty="0"/>
          </a:p>
          <a:p>
            <a:r>
              <a:rPr lang="en-US" dirty="0"/>
              <a:t>Inventory will feed into the Playbook…any inventory file can be used as a parameter to a Playbook</a:t>
            </a:r>
          </a:p>
          <a:p>
            <a:endParaRPr lang="en-US" dirty="0"/>
          </a:p>
          <a:p>
            <a:r>
              <a:rPr lang="en-US" dirty="0"/>
              <a:t>Good for setting up a server for servers for a specific role requiring many steps</a:t>
            </a:r>
          </a:p>
          <a:p>
            <a:endParaRPr lang="en-US" dirty="0"/>
          </a:p>
          <a:p>
            <a:r>
              <a:rPr lang="en-US" dirty="0"/>
              <a:t>$ ansible-playbook [options] </a:t>
            </a:r>
            <a:r>
              <a:rPr lang="en-US" dirty="0" err="1"/>
              <a:t>playbook.yml</a:t>
            </a:r>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23</a:t>
            </a:fld>
            <a:endParaRPr lang="en-US"/>
          </a:p>
        </p:txBody>
      </p:sp>
    </p:spTree>
    <p:extLst>
      <p:ext uri="{BB962C8B-B14F-4D97-AF65-F5344CB8AC3E}">
        <p14:creationId xmlns:p14="http://schemas.microsoft.com/office/powerpoint/2010/main" val="3762459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Ships with a number of modules (module library) – pre-written functions that perform a specific task.</a:t>
            </a:r>
          </a:p>
          <a:p>
            <a:endParaRPr lang="en-US" dirty="0"/>
          </a:p>
          <a:p>
            <a:r>
              <a:rPr lang="en-US" dirty="0"/>
              <a:t>Can be executed directly on remote hosts – includes services, packages, files, or system commands</a:t>
            </a:r>
          </a:p>
          <a:p>
            <a:endParaRPr lang="en-US" dirty="0"/>
          </a:p>
          <a:p>
            <a:r>
              <a:rPr lang="en-US" dirty="0"/>
              <a:t>Use a context “</a:t>
            </a:r>
            <a:r>
              <a:rPr lang="en-US" b="1" dirty="0"/>
              <a:t>Facts</a:t>
            </a:r>
            <a:r>
              <a:rPr lang="en-US" dirty="0"/>
              <a:t>” to determine what actions to execute – based on state of the host machine</a:t>
            </a:r>
          </a:p>
          <a:p>
            <a:r>
              <a:rPr lang="en-US" sz="1200" b="0" i="0" kern="1200" dirty="0">
                <a:solidFill>
                  <a:schemeClr val="tx1"/>
                </a:solidFill>
                <a:effectLst/>
                <a:latin typeface="+mn-lt"/>
                <a:ea typeface="+mn-ea"/>
                <a:cs typeface="+mn-cs"/>
              </a:rPr>
              <a:t>…modules can determine if a task is to be executed or not.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Apt or file copy is perfect example of this – should I copy a file if it exists?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24</a:t>
            </a:fld>
            <a:endParaRPr lang="en-US"/>
          </a:p>
        </p:txBody>
      </p:sp>
    </p:spTree>
    <p:extLst>
      <p:ext uri="{BB962C8B-B14F-4D97-AF65-F5344CB8AC3E}">
        <p14:creationId xmlns:p14="http://schemas.microsoft.com/office/powerpoint/2010/main" val="1894003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from </a:t>
            </a:r>
            <a:r>
              <a:rPr lang="en-US" dirty="0" err="1"/>
              <a:t>github</a:t>
            </a:r>
            <a:endParaRPr lang="en-US" dirty="0"/>
          </a:p>
          <a:p>
            <a:r>
              <a:rPr lang="en-US" dirty="0"/>
              <a:t>Overview of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Variables – we separate them out - Order of precedence (override) – last one win’s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Environments (state store, folder)</a:t>
            </a:r>
          </a:p>
          <a:p>
            <a:r>
              <a:rPr lang="en-US" dirty="0"/>
              <a:t>Resources – separate out by context</a:t>
            </a:r>
          </a:p>
        </p:txBody>
      </p:sp>
      <p:sp>
        <p:nvSpPr>
          <p:cNvPr id="4" name="Slide Number Placeholder 3"/>
          <p:cNvSpPr>
            <a:spLocks noGrp="1"/>
          </p:cNvSpPr>
          <p:nvPr>
            <p:ph type="sldNum" sz="quarter" idx="10"/>
          </p:nvPr>
        </p:nvSpPr>
        <p:spPr/>
        <p:txBody>
          <a:bodyPr/>
          <a:lstStyle/>
          <a:p>
            <a:fld id="{DD249D18-5B67-4870-A8C5-E6C4D196DEE2}" type="slidenum">
              <a:rPr lang="en-US" smtClean="0"/>
              <a:t>25</a:t>
            </a:fld>
            <a:endParaRPr lang="en-US"/>
          </a:p>
        </p:txBody>
      </p:sp>
    </p:spTree>
    <p:extLst>
      <p:ext uri="{BB962C8B-B14F-4D97-AF65-F5344CB8AC3E}">
        <p14:creationId xmlns:p14="http://schemas.microsoft.com/office/powerpoint/2010/main" val="754432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Honestly – use your own best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Declarative – think in terms of roles – and the group of sub modules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Ansible really is just framework around all the various scripts you’d use anyway – it provides a clean, extensible, and predictable environment that wraps around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Warm fuzzy blanket of happiness.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26</a:t>
            </a:fld>
            <a:endParaRPr lang="en-US"/>
          </a:p>
        </p:txBody>
      </p:sp>
    </p:spTree>
    <p:extLst>
      <p:ext uri="{BB962C8B-B14F-4D97-AF65-F5344CB8AC3E}">
        <p14:creationId xmlns:p14="http://schemas.microsoft.com/office/powerpoint/2010/main" val="2440323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27</a:t>
            </a:fld>
            <a:endParaRPr lang="en-US"/>
          </a:p>
        </p:txBody>
      </p:sp>
    </p:spTree>
    <p:extLst>
      <p:ext uri="{BB962C8B-B14F-4D97-AF65-F5344CB8AC3E}">
        <p14:creationId xmlns:p14="http://schemas.microsoft.com/office/powerpoint/2010/main" val="252221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Terraform – Create Infrastructure</a:t>
            </a:r>
          </a:p>
          <a:p>
            <a:endParaRPr lang="en-US" dirty="0"/>
          </a:p>
          <a:p>
            <a:r>
              <a:rPr lang="en-US" dirty="0"/>
              <a:t>Can do the same sorts of things with Portal, CLI, ARM Templates…</a:t>
            </a:r>
          </a:p>
          <a:p>
            <a:r>
              <a:rPr lang="en-US" dirty="0"/>
              <a:t>Other tooling that you can use as well - </a:t>
            </a:r>
            <a:r>
              <a:rPr lang="en-US" sz="1200" b="0" i="0" kern="1200" dirty="0" err="1">
                <a:solidFill>
                  <a:schemeClr val="tx1"/>
                </a:solidFill>
                <a:effectLst/>
                <a:latin typeface="+mn-lt"/>
                <a:ea typeface="+mn-ea"/>
                <a:cs typeface="+mn-cs"/>
              </a:rPr>
              <a:t>CloudFormation</a:t>
            </a:r>
            <a:r>
              <a:rPr lang="en-US" sz="1200" b="0" i="0" kern="1200" dirty="0">
                <a:solidFill>
                  <a:schemeClr val="tx1"/>
                </a:solidFill>
                <a:effectLst/>
                <a:latin typeface="+mn-lt"/>
                <a:ea typeface="+mn-ea"/>
                <a:cs typeface="+mn-cs"/>
              </a:rPr>
              <a:t>, Heat,</a:t>
            </a:r>
            <a:endParaRPr lang="en-US" dirty="0"/>
          </a:p>
          <a:p>
            <a:endParaRPr lang="en-US" dirty="0"/>
          </a:p>
          <a:p>
            <a:r>
              <a:rPr lang="en-US" sz="1200" b="0" i="0" kern="1200" dirty="0">
                <a:solidFill>
                  <a:schemeClr val="tx1"/>
                </a:solidFill>
                <a:effectLst/>
                <a:latin typeface="+mn-lt"/>
                <a:ea typeface="+mn-ea"/>
                <a:cs typeface="+mn-cs"/>
              </a:rPr>
              <a:t>Terraform is not a configuration management tool - </a:t>
            </a:r>
          </a:p>
          <a:p>
            <a:r>
              <a:rPr lang="en-US" sz="1200" b="0" i="0" kern="1200" dirty="0">
                <a:solidFill>
                  <a:schemeClr val="tx1"/>
                </a:solidFill>
                <a:effectLst/>
                <a:latin typeface="+mn-lt"/>
                <a:ea typeface="+mn-ea"/>
                <a:cs typeface="+mn-cs"/>
              </a:rPr>
              <a:t>Terraform focuses on the higher-level abstraction of the datacenter and associated services -  </a:t>
            </a:r>
            <a:r>
              <a:rPr lang="en-US" sz="1200" b="1" i="0" kern="1200" dirty="0">
                <a:solidFill>
                  <a:schemeClr val="tx1"/>
                </a:solidFill>
                <a:effectLst/>
                <a:latin typeface="+mn-lt"/>
                <a:ea typeface="+mn-ea"/>
                <a:cs typeface="+mn-cs"/>
              </a:rPr>
              <a:t>infrastructure deployments</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5</a:t>
            </a:fld>
            <a:endParaRPr lang="en-US"/>
          </a:p>
        </p:txBody>
      </p:sp>
    </p:spTree>
    <p:extLst>
      <p:ext uri="{BB962C8B-B14F-4D97-AF65-F5344CB8AC3E}">
        <p14:creationId xmlns:p14="http://schemas.microsoft.com/office/powerpoint/2010/main" val="2558940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Fantastic for defining the bones of your infrastructure.</a:t>
            </a:r>
            <a:r>
              <a:rPr lang="en-US" sz="1200" i="1"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dirty="0"/>
              <a:t>Versioned Infrastructure – as you make changes – it can evolve with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Maintains State</a:t>
            </a:r>
          </a:p>
          <a:p>
            <a:endParaRPr lang="en-US" dirty="0"/>
          </a:p>
          <a:p>
            <a:r>
              <a:rPr lang="en-US" sz="1200" dirty="0"/>
              <a:t>Standardizes infrastructure definition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HCL (</a:t>
            </a:r>
            <a:r>
              <a:rPr lang="en-US" dirty="0" err="1"/>
              <a:t>HashiCorp</a:t>
            </a:r>
            <a:r>
              <a:rPr lang="en-US" dirty="0"/>
              <a:t> Configuration Language) – Mix of JSON, YAML, and some interesting behaviors to solve patterns.: </a:t>
            </a:r>
            <a:r>
              <a:rPr lang="en-US" sz="1200" dirty="0"/>
              <a:t>Declarative language (if statements are, interesting)</a:t>
            </a:r>
          </a:p>
          <a:p>
            <a:r>
              <a:rPr lang="en-US" sz="1200" dirty="0"/>
              <a:t>Azure has 100+ modules, plus ability to run scripts (cli) and template deployment</a:t>
            </a:r>
          </a:p>
          <a:p>
            <a:r>
              <a:rPr lang="en-US" dirty="0"/>
              <a:t>Interpolation</a:t>
            </a:r>
          </a:p>
          <a:p>
            <a:r>
              <a:rPr lang="en-US" b="1" dirty="0"/>
              <a:t>Dry runs</a:t>
            </a:r>
          </a:p>
          <a:p>
            <a:endParaRPr lang="en-US" dirty="0"/>
          </a:p>
          <a:p>
            <a:r>
              <a:rPr lang="en-US" b="1" dirty="0">
                <a:solidFill>
                  <a:srgbClr val="C00000"/>
                </a:solidFill>
              </a:rPr>
              <a:t>Isn’t</a:t>
            </a:r>
          </a:p>
          <a:p>
            <a:r>
              <a:rPr lang="en-US" sz="1200" b="0" i="0" kern="1200" dirty="0">
                <a:solidFill>
                  <a:schemeClr val="tx1"/>
                </a:solidFill>
                <a:effectLst/>
                <a:latin typeface="+mn-lt"/>
                <a:ea typeface="+mn-ea"/>
                <a:cs typeface="+mn-cs"/>
              </a:rPr>
              <a:t>DOESNT HIDE COPLEXITY - If you don’t understand how Azure (CLI) works, Terraform isn’t going to make your life easier – just the opposite! </a:t>
            </a:r>
          </a:p>
          <a:p>
            <a:r>
              <a:rPr lang="en-US" sz="1200" b="0" i="0" kern="1200" dirty="0">
                <a:solidFill>
                  <a:schemeClr val="tx1"/>
                </a:solidFill>
                <a:effectLst/>
                <a:latin typeface="+mn-lt"/>
                <a:ea typeface="+mn-ea"/>
                <a:cs typeface="+mn-cs"/>
              </a:rPr>
              <a:t>In fact, </a:t>
            </a:r>
            <a:r>
              <a:rPr lang="en-US" sz="1200" b="1" i="0" kern="1200" dirty="0">
                <a:solidFill>
                  <a:schemeClr val="tx1"/>
                </a:solidFill>
                <a:effectLst/>
                <a:latin typeface="+mn-lt"/>
                <a:ea typeface="+mn-ea"/>
                <a:cs typeface="+mn-cs"/>
              </a:rPr>
              <a:t>you’ll have two problems </a:t>
            </a:r>
            <a:r>
              <a:rPr lang="en-US" sz="1200" b="0" i="0" kern="1200" dirty="0">
                <a:solidFill>
                  <a:schemeClr val="tx1"/>
                </a:solidFill>
                <a:effectLst/>
                <a:latin typeface="+mn-lt"/>
                <a:ea typeface="+mn-ea"/>
                <a:cs typeface="+mn-cs"/>
              </a:rPr>
              <a:t>- dealing with Azure and Terraform quirks.</a:t>
            </a:r>
          </a:p>
          <a:p>
            <a:r>
              <a:rPr lang="en-US" sz="1200" b="0" i="0" kern="1200" dirty="0">
                <a:solidFill>
                  <a:schemeClr val="tx1"/>
                </a:solidFill>
                <a:effectLst/>
                <a:latin typeface="+mn-lt"/>
                <a:ea typeface="+mn-ea"/>
                <a:cs typeface="+mn-cs"/>
              </a:rPr>
              <a:t>Cloud Agnostic – for me, I deploy 95% time into Azure, so the additional providers doesn’t mean a ton to me</a:t>
            </a:r>
          </a:p>
          <a:p>
            <a:r>
              <a:rPr lang="en-US" sz="1200" b="0" i="0" kern="1200" dirty="0">
                <a:solidFill>
                  <a:schemeClr val="tx1"/>
                </a:solidFill>
                <a:effectLst/>
                <a:latin typeface="+mn-lt"/>
                <a:ea typeface="+mn-ea"/>
                <a:cs typeface="+mn-cs"/>
              </a:rPr>
              <a:t>Generic Code: Hard to keep true OO style code – you will end up defining (multiple) variables – (DRY) and reusable code, sort of</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6</a:t>
            </a:fld>
            <a:endParaRPr lang="en-US"/>
          </a:p>
        </p:txBody>
      </p:sp>
    </p:spTree>
    <p:extLst>
      <p:ext uri="{BB962C8B-B14F-4D97-AF65-F5344CB8AC3E}">
        <p14:creationId xmlns:p14="http://schemas.microsoft.com/office/powerpoint/2010/main" val="281140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Mac’s, Linux, Windows</a:t>
            </a:r>
          </a:p>
          <a:p>
            <a:endParaRPr lang="en-US" dirty="0"/>
          </a:p>
          <a:p>
            <a:r>
              <a:rPr lang="en-US" b="1" dirty="0"/>
              <a:t>Top Considerations</a:t>
            </a:r>
          </a:p>
          <a:p>
            <a:r>
              <a:rPr lang="en-US" dirty="0"/>
              <a:t>Authentication / Keys</a:t>
            </a:r>
          </a:p>
          <a:p>
            <a:r>
              <a:rPr lang="en-US" dirty="0"/>
              <a:t>State (</a:t>
            </a:r>
            <a:r>
              <a:rPr lang="en-US" dirty="0" err="1"/>
              <a:t>tfstate</a:t>
            </a:r>
            <a:r>
              <a:rPr lang="en-US" dirty="0"/>
              <a:t> ) – how (workspaces) and where (local, backing store)</a:t>
            </a:r>
          </a:p>
          <a:p>
            <a:endParaRPr lang="en-US" dirty="0"/>
          </a:p>
          <a:p>
            <a:r>
              <a:rPr lang="en-US" b="1" dirty="0"/>
              <a:t>Additional Actions </a:t>
            </a:r>
            <a:r>
              <a:rPr lang="en-US" dirty="0"/>
              <a:t>– there a few you will need from time-to-time:</a:t>
            </a:r>
          </a:p>
          <a:p>
            <a:r>
              <a:rPr lang="en-US" dirty="0"/>
              <a:t>Get – downloads modules / gathers modules need for the configuration</a:t>
            </a:r>
          </a:p>
          <a:p>
            <a:r>
              <a:rPr lang="en-US" dirty="0"/>
              <a:t>Refresh – helps to update metadata (state file) with changes you may have made to your resources</a:t>
            </a:r>
          </a:p>
          <a:p>
            <a:r>
              <a:rPr lang="en-US" dirty="0"/>
              <a:t>State – work directly with the state (meta data file) – usually to remove an item or add an item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7</a:t>
            </a:fld>
            <a:endParaRPr lang="en-US"/>
          </a:p>
        </p:txBody>
      </p:sp>
    </p:spTree>
    <p:extLst>
      <p:ext uri="{BB962C8B-B14F-4D97-AF65-F5344CB8AC3E}">
        <p14:creationId xmlns:p14="http://schemas.microsoft.com/office/powerpoint/2010/main" val="516232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Party  == Consistency == Expectations (time-to-ready, naming standards, confidence)</a:t>
            </a:r>
          </a:p>
          <a:p>
            <a:endParaRPr lang="en-US" dirty="0"/>
          </a:p>
          <a:p>
            <a:r>
              <a:rPr lang="en-US" dirty="0"/>
              <a:t>Many ways your infrastructure may be configured and deployed– but the typical model: dev, </a:t>
            </a:r>
            <a:r>
              <a:rPr lang="en-US" dirty="0" err="1"/>
              <a:t>qa</a:t>
            </a:r>
            <a:r>
              <a:rPr lang="en-US" dirty="0"/>
              <a:t>, </a:t>
            </a:r>
            <a:r>
              <a:rPr lang="en-US" dirty="0" err="1"/>
              <a:t>uat</a:t>
            </a:r>
            <a:r>
              <a:rPr lang="en-US" dirty="0"/>
              <a:t>, production is a common one.</a:t>
            </a:r>
          </a:p>
          <a:p>
            <a:endParaRPr lang="en-US" dirty="0"/>
          </a:p>
          <a:p>
            <a:r>
              <a:rPr lang="en-US" dirty="0"/>
              <a:t>For environments that are essentially clones – I’ll use workspaces (aka environments) (</a:t>
            </a:r>
            <a:r>
              <a:rPr lang="en-US" b="1" dirty="0"/>
              <a:t>named state files</a:t>
            </a:r>
            <a:r>
              <a:rPr lang="en-US" dirty="0"/>
              <a:t>)</a:t>
            </a:r>
          </a:p>
          <a:p>
            <a:r>
              <a:rPr lang="en-US" dirty="0"/>
              <a:t>Overall – I like to wrap terraform commands in script files – but more on that later…</a:t>
            </a:r>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8</a:t>
            </a:fld>
            <a:endParaRPr lang="en-US"/>
          </a:p>
        </p:txBody>
      </p:sp>
    </p:spTree>
    <p:extLst>
      <p:ext uri="{BB962C8B-B14F-4D97-AF65-F5344CB8AC3E}">
        <p14:creationId xmlns:p14="http://schemas.microsoft.com/office/powerpoint/2010/main" val="118204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 between slide 9 &amp; 10</a:t>
            </a:r>
          </a:p>
          <a:p>
            <a:r>
              <a:rPr lang="en-US" dirty="0"/>
              <a:t>Interpolation and Terraform Azure Provider</a:t>
            </a:r>
          </a:p>
          <a:p>
            <a:endParaRPr lang="en-US" dirty="0"/>
          </a:p>
          <a:p>
            <a:r>
              <a:rPr lang="en-US" dirty="0"/>
              <a:t>Interpolation –I use the same ‘plan’, against different environments (dev – </a:t>
            </a:r>
            <a:r>
              <a:rPr lang="en-US" dirty="0" err="1"/>
              <a:t>qa</a:t>
            </a:r>
            <a:r>
              <a:rPr lang="en-US" dirty="0"/>
              <a:t> – </a:t>
            </a:r>
            <a:r>
              <a:rPr lang="en-US" dirty="0" err="1"/>
              <a:t>uat</a:t>
            </a:r>
            <a:r>
              <a:rPr lang="en-US" dirty="0"/>
              <a:t> – production)</a:t>
            </a:r>
          </a:p>
          <a:p>
            <a:endParaRPr lang="en-US" dirty="0"/>
          </a:p>
          <a:p>
            <a:r>
              <a:rPr lang="en-US" dirty="0"/>
              <a:t>Notion of workspaces (any names you’d like: dev, </a:t>
            </a:r>
            <a:r>
              <a:rPr lang="en-US" dirty="0" err="1"/>
              <a:t>qa</a:t>
            </a:r>
            <a:r>
              <a:rPr lang="en-US" dirty="0"/>
              <a:t>, </a:t>
            </a:r>
            <a:r>
              <a:rPr lang="en-US" dirty="0" err="1"/>
              <a:t>uat</a:t>
            </a:r>
            <a:r>
              <a:rPr lang="en-US" dirty="0"/>
              <a:t>)</a:t>
            </a:r>
          </a:p>
          <a:p>
            <a:r>
              <a:rPr lang="en-US" sz="1200" b="1" i="0" kern="1200" dirty="0">
                <a:solidFill>
                  <a:schemeClr val="tx1"/>
                </a:solidFill>
                <a:effectLst/>
                <a:latin typeface="+mn-lt"/>
                <a:ea typeface="+mn-ea"/>
                <a:cs typeface="+mn-cs"/>
              </a:rPr>
              <a:t>Workspaces are technically equivalent to renaming your state file. They aren't any more complex than that.</a:t>
            </a:r>
          </a:p>
          <a:p>
            <a:r>
              <a:rPr lang="en-US" sz="1200" b="0" i="0" kern="1200" dirty="0">
                <a:solidFill>
                  <a:schemeClr val="tx1"/>
                </a:solidFill>
                <a:effectLst/>
                <a:latin typeface="+mn-lt"/>
                <a:ea typeface="+mn-ea"/>
                <a:cs typeface="+mn-cs"/>
              </a:rPr>
              <a:t>For local state, Terraform stores the workspace states in a directory called </a:t>
            </a:r>
            <a:r>
              <a:rPr lang="en-US" dirty="0" err="1"/>
              <a:t>terraform.tfstate.d</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Some teams commit these files to version control, although using a remote backend instead is recommended approach.</a:t>
            </a:r>
            <a:endParaRPr lang="en-US" b="1" dirty="0"/>
          </a:p>
        </p:txBody>
      </p:sp>
      <p:sp>
        <p:nvSpPr>
          <p:cNvPr id="4" name="Slide Number Placeholder 3"/>
          <p:cNvSpPr>
            <a:spLocks noGrp="1"/>
          </p:cNvSpPr>
          <p:nvPr>
            <p:ph type="sldNum" sz="quarter" idx="10"/>
          </p:nvPr>
        </p:nvSpPr>
        <p:spPr/>
        <p:txBody>
          <a:bodyPr/>
          <a:lstStyle/>
          <a:p>
            <a:fld id="{DD249D18-5B67-4870-A8C5-E6C4D196DEE2}" type="slidenum">
              <a:rPr lang="en-US" smtClean="0"/>
              <a:t>9</a:t>
            </a:fld>
            <a:endParaRPr lang="en-US"/>
          </a:p>
        </p:txBody>
      </p:sp>
    </p:spTree>
    <p:extLst>
      <p:ext uri="{BB962C8B-B14F-4D97-AF65-F5344CB8AC3E}">
        <p14:creationId xmlns:p14="http://schemas.microsoft.com/office/powerpoint/2010/main" val="152784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 between this slides 9 &amp; 8– Interpolation</a:t>
            </a:r>
          </a:p>
          <a:p>
            <a:endParaRPr lang="en-US" dirty="0"/>
          </a:p>
          <a:p>
            <a:r>
              <a:rPr lang="en-US" dirty="0"/>
              <a:t>Terraform Azure Provider – this is the list of all the backed in ‘modules’ that the provider offers</a:t>
            </a:r>
          </a:p>
          <a:p>
            <a:endParaRPr lang="en-US" dirty="0"/>
          </a:p>
          <a:p>
            <a:r>
              <a:rPr lang="en-US" dirty="0"/>
              <a:t>Storage, Compute, Network, Key Vault, Database, and ARM Templates  </a:t>
            </a:r>
            <a:r>
              <a:rPr lang="en-US" dirty="0" err="1"/>
              <a:t>etc</a:t>
            </a:r>
            <a:r>
              <a:rPr lang="en-US" dirty="0"/>
              <a:t>…</a:t>
            </a:r>
          </a:p>
          <a:p>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10</a:t>
            </a:fld>
            <a:endParaRPr lang="en-US"/>
          </a:p>
        </p:txBody>
      </p:sp>
    </p:spTree>
    <p:extLst>
      <p:ext uri="{BB962C8B-B14F-4D97-AF65-F5344CB8AC3E}">
        <p14:creationId xmlns:p14="http://schemas.microsoft.com/office/powerpoint/2010/main" val="416127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 files: </a:t>
            </a:r>
            <a:r>
              <a:rPr lang="en-US" sz="1200" b="0" i="0" kern="1200" dirty="0">
                <a:solidFill>
                  <a:schemeClr val="tx1"/>
                </a:solidFill>
                <a:effectLst/>
                <a:latin typeface="+mn-lt"/>
                <a:ea typeface="+mn-ea"/>
                <a:cs typeface="+mn-cs"/>
              </a:rPr>
              <a:t>Terraform format is more human-readable, supports comments, and is the generally recommended format for most Terraform files.  </a:t>
            </a:r>
          </a:p>
          <a:p>
            <a:r>
              <a:rPr lang="en-US" sz="1200" b="0" i="0" kern="1200" dirty="0">
                <a:solidFill>
                  <a:schemeClr val="tx1"/>
                </a:solidFill>
                <a:effectLst/>
                <a:latin typeface="+mn-lt"/>
                <a:ea typeface="+mn-ea"/>
                <a:cs typeface="+mn-cs"/>
              </a:rPr>
              <a:t>Leave the *.</a:t>
            </a:r>
            <a:r>
              <a:rPr lang="en-US" sz="1200" b="0" i="0" kern="1200" dirty="0" err="1">
                <a:solidFill>
                  <a:schemeClr val="tx1"/>
                </a:solidFill>
                <a:effectLst/>
                <a:latin typeface="+mn-lt"/>
                <a:ea typeface="+mn-ea"/>
                <a:cs typeface="+mn-cs"/>
              </a:rPr>
              <a:t>tf.json</a:t>
            </a:r>
            <a:r>
              <a:rPr lang="en-US" sz="1200" b="0" i="0" kern="1200" dirty="0">
                <a:solidFill>
                  <a:schemeClr val="tx1"/>
                </a:solidFill>
                <a:effectLst/>
                <a:latin typeface="+mn-lt"/>
                <a:ea typeface="+mn-ea"/>
                <a:cs typeface="+mn-cs"/>
              </a:rPr>
              <a:t> to machine generated files if you need to create them.</a:t>
            </a:r>
            <a:endParaRPr lang="en-US" dirty="0"/>
          </a:p>
        </p:txBody>
      </p:sp>
      <p:sp>
        <p:nvSpPr>
          <p:cNvPr id="4" name="Slide Number Placeholder 3"/>
          <p:cNvSpPr>
            <a:spLocks noGrp="1"/>
          </p:cNvSpPr>
          <p:nvPr>
            <p:ph type="sldNum" sz="quarter" idx="10"/>
          </p:nvPr>
        </p:nvSpPr>
        <p:spPr/>
        <p:txBody>
          <a:bodyPr/>
          <a:lstStyle/>
          <a:p>
            <a:fld id="{DD249D18-5B67-4870-A8C5-E6C4D196DEE2}" type="slidenum">
              <a:rPr lang="en-US" smtClean="0"/>
              <a:t>11</a:t>
            </a:fld>
            <a:endParaRPr lang="en-US"/>
          </a:p>
        </p:txBody>
      </p:sp>
    </p:spTree>
    <p:extLst>
      <p:ext uri="{BB962C8B-B14F-4D97-AF65-F5344CB8AC3E}">
        <p14:creationId xmlns:p14="http://schemas.microsoft.com/office/powerpoint/2010/main" val="717904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1C408F-DF0D-4580-9F48-C473147CA8A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98758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11451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C408F-DF0D-4580-9F48-C473147CA8A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4147949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C408F-DF0D-4580-9F48-C473147CA8A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2958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C408F-DF0D-4580-9F48-C473147CA8A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6232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9AB5-79F9-4790-A8EC-58A10D65E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4072A1-D899-4AA8-B5C7-1FD4CD4B69AD}"/>
              </a:ext>
            </a:extLst>
          </p:cNvPr>
          <p:cNvSpPr>
            <a:spLocks noGrp="1"/>
          </p:cNvSpPr>
          <p:nvPr>
            <p:ph type="dt" sz="half" idx="10"/>
          </p:nvPr>
        </p:nvSpPr>
        <p:spPr/>
        <p:txBody>
          <a:bodyPr/>
          <a:lstStyle/>
          <a:p>
            <a:fld id="{021C408F-DF0D-4580-9F48-C473147CA8AF}" type="datetimeFigureOut">
              <a:rPr lang="en-US" smtClean="0"/>
              <a:t>4/21/2018</a:t>
            </a:fld>
            <a:endParaRPr lang="en-US"/>
          </a:p>
        </p:txBody>
      </p:sp>
      <p:sp>
        <p:nvSpPr>
          <p:cNvPr id="4" name="Footer Placeholder 3">
            <a:extLst>
              <a:ext uri="{FF2B5EF4-FFF2-40B4-BE49-F238E27FC236}">
                <a16:creationId xmlns:a16="http://schemas.microsoft.com/office/drawing/2014/main" id="{D3DD7F28-215A-4A41-A672-E394BBCFDE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4C209-6532-4B7D-89F5-F5BDB2DCA0D0}"/>
              </a:ext>
            </a:extLst>
          </p:cNvPr>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388011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C408F-DF0D-4580-9F48-C473147CA8A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12709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1C408F-DF0D-4580-9F48-C473147CA8AF}"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07874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1C408F-DF0D-4580-9F48-C473147CA8AF}"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04508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1C408F-DF0D-4580-9F48-C473147CA8AF}"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39767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408F-DF0D-4580-9F48-C473147CA8AF}"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32886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692728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408F-DF0D-4580-9F48-C473147CA8AF}" type="datetimeFigureOut">
              <a:rPr lang="en-US" smtClean="0"/>
              <a:t>4/21/2018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7F138-B6DE-49F8-9AAB-9C26D2D7516F}" type="slidenum">
              <a:rPr lang="en-US" smtClean="0"/>
              <a:t>‹#›</a:t>
            </a:fld>
            <a:endParaRPr lang="en-US"/>
          </a:p>
        </p:txBody>
      </p:sp>
    </p:spTree>
    <p:extLst>
      <p:ext uri="{BB962C8B-B14F-4D97-AF65-F5344CB8AC3E}">
        <p14:creationId xmlns:p14="http://schemas.microsoft.com/office/powerpoint/2010/main" val="117040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rraform.io/docs/providers/azurer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Declarative_programming"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docs.ansible.com/ansible/latest/installation_guide/intro_installation.html#basics-what-will-be-installe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jim.stott@oriontech.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hyperlink" Target="mailto:jim.stott@oriontech.com" TargetMode="Externa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terraform.io/downloads.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555"/>
            <a:ext cx="12192000" cy="646331"/>
          </a:xfrm>
          <a:prstGeom prst="rect">
            <a:avLst/>
          </a:prstGeom>
          <a:noFill/>
        </p:spPr>
        <p:txBody>
          <a:bodyPr wrap="square" rtlCol="0" anchor="ctr">
            <a:spAutoFit/>
          </a:bodyPr>
          <a:lstStyle/>
          <a:p>
            <a:pPr algn="ctr"/>
            <a:r>
              <a:rPr lang="en-US" sz="3600" dirty="0"/>
              <a:t>Welcome</a:t>
            </a:r>
          </a:p>
        </p:txBody>
      </p:sp>
      <p:sp>
        <p:nvSpPr>
          <p:cNvPr id="6" name="TextBox 5"/>
          <p:cNvSpPr txBox="1"/>
          <p:nvPr/>
        </p:nvSpPr>
        <p:spPr>
          <a:xfrm>
            <a:off x="6988165" y="4785329"/>
            <a:ext cx="4423379" cy="646331"/>
          </a:xfrm>
          <a:prstGeom prst="rect">
            <a:avLst/>
          </a:prstGeom>
          <a:noFill/>
        </p:spPr>
        <p:txBody>
          <a:bodyPr wrap="square" rtlCol="0">
            <a:spAutoFit/>
          </a:bodyPr>
          <a:lstStyle/>
          <a:p>
            <a:pPr algn="ctr"/>
            <a:r>
              <a:rPr lang="en-US" sz="3600" dirty="0"/>
              <a:t>Tampa, Florida</a:t>
            </a:r>
          </a:p>
        </p:txBody>
      </p:sp>
      <p:pic>
        <p:nvPicPr>
          <p:cNvPr id="8" name="Content Placeholder 7">
            <a:extLst>
              <a:ext uri="{FF2B5EF4-FFF2-40B4-BE49-F238E27FC236}">
                <a16:creationId xmlns:a16="http://schemas.microsoft.com/office/drawing/2014/main" id="{E18DCEE8-884D-45F3-8313-B28B37A9B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2005" y="1264424"/>
            <a:ext cx="4105919" cy="3646056"/>
          </a:xfrm>
        </p:spPr>
      </p:pic>
      <p:sp>
        <p:nvSpPr>
          <p:cNvPr id="11" name="TextBox 10">
            <a:extLst>
              <a:ext uri="{FF2B5EF4-FFF2-40B4-BE49-F238E27FC236}">
                <a16:creationId xmlns:a16="http://schemas.microsoft.com/office/drawing/2014/main" id="{2E72BFDB-88E0-4B51-8E3F-3762E6A09888}"/>
              </a:ext>
            </a:extLst>
          </p:cNvPr>
          <p:cNvSpPr txBox="1"/>
          <p:nvPr/>
        </p:nvSpPr>
        <p:spPr>
          <a:xfrm>
            <a:off x="204815" y="5204651"/>
            <a:ext cx="1885242" cy="1446550"/>
          </a:xfrm>
          <a:prstGeom prst="rect">
            <a:avLst/>
          </a:prstGeom>
          <a:noFill/>
        </p:spPr>
        <p:txBody>
          <a:bodyPr wrap="square" rtlCol="0">
            <a:spAutoFit/>
          </a:bodyPr>
          <a:lstStyle/>
          <a:p>
            <a:r>
              <a:rPr lang="en-US" sz="4400" dirty="0"/>
              <a:t>Jim</a:t>
            </a:r>
          </a:p>
          <a:p>
            <a:r>
              <a:rPr lang="en-US" sz="4400" dirty="0"/>
              <a:t>Stott</a:t>
            </a:r>
          </a:p>
        </p:txBody>
      </p:sp>
      <p:sp>
        <p:nvSpPr>
          <p:cNvPr id="12" name="TextBox 11">
            <a:extLst>
              <a:ext uri="{FF2B5EF4-FFF2-40B4-BE49-F238E27FC236}">
                <a16:creationId xmlns:a16="http://schemas.microsoft.com/office/drawing/2014/main" id="{747D16DB-D53A-4E20-AF82-EB8131B44581}"/>
              </a:ext>
            </a:extLst>
          </p:cNvPr>
          <p:cNvSpPr txBox="1"/>
          <p:nvPr/>
        </p:nvSpPr>
        <p:spPr>
          <a:xfrm>
            <a:off x="283028" y="2253550"/>
            <a:ext cx="6396559" cy="1754326"/>
          </a:xfrm>
          <a:prstGeom prst="rect">
            <a:avLst/>
          </a:prstGeom>
          <a:noFill/>
        </p:spPr>
        <p:txBody>
          <a:bodyPr wrap="none" rtlCol="0">
            <a:spAutoFit/>
          </a:bodyPr>
          <a:lstStyle/>
          <a:p>
            <a:r>
              <a:rPr lang="en-US" sz="5400" dirty="0"/>
              <a:t>Get Kraken: </a:t>
            </a:r>
          </a:p>
          <a:p>
            <a:r>
              <a:rPr lang="en-US" sz="5400" dirty="0"/>
              <a:t>Terraform and Ansible</a:t>
            </a:r>
          </a:p>
        </p:txBody>
      </p:sp>
      <p:pic>
        <p:nvPicPr>
          <p:cNvPr id="13" name="Picture 12">
            <a:extLst>
              <a:ext uri="{FF2B5EF4-FFF2-40B4-BE49-F238E27FC236}">
                <a16:creationId xmlns:a16="http://schemas.microsoft.com/office/drawing/2014/main" id="{0D7FE348-6AB9-458B-A9AF-9BA740D20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340" y="1023690"/>
            <a:ext cx="2063762" cy="2063762"/>
          </a:xfrm>
          <a:prstGeom prst="rect">
            <a:avLst/>
          </a:prstGeom>
        </p:spPr>
      </p:pic>
    </p:spTree>
    <p:extLst>
      <p:ext uri="{BB962C8B-B14F-4D97-AF65-F5344CB8AC3E}">
        <p14:creationId xmlns:p14="http://schemas.microsoft.com/office/powerpoint/2010/main" val="426891252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hlinkClick r:id="rId3"/>
            <a:extLst>
              <a:ext uri="{FF2B5EF4-FFF2-40B4-BE49-F238E27FC236}">
                <a16:creationId xmlns:a16="http://schemas.microsoft.com/office/drawing/2014/main" id="{0D4D54C4-76E8-47E5-8D1B-68F1B62E2140}"/>
              </a:ext>
            </a:extLst>
          </p:cNvPr>
          <p:cNvPicPr>
            <a:picLocks noChangeAspect="1"/>
          </p:cNvPicPr>
          <p:nvPr/>
        </p:nvPicPr>
        <p:blipFill rotWithShape="1">
          <a:blip r:embed="rId4"/>
          <a:srcRect t="9493" b="12653"/>
          <a:stretch/>
        </p:blipFill>
        <p:spPr>
          <a:xfrm>
            <a:off x="20" y="10"/>
            <a:ext cx="12191980" cy="6857990"/>
          </a:xfrm>
          <a:prstGeom prst="rect">
            <a:avLst/>
          </a:prstGeom>
        </p:spPr>
      </p:pic>
    </p:spTree>
    <p:extLst>
      <p:ext uri="{BB962C8B-B14F-4D97-AF65-F5344CB8AC3E}">
        <p14:creationId xmlns:p14="http://schemas.microsoft.com/office/powerpoint/2010/main" val="167287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81E83-8609-47C6-92B3-FB502010C7A8}"/>
              </a:ext>
            </a:extLst>
          </p:cNvPr>
          <p:cNvSpPr txBox="1"/>
          <p:nvPr/>
        </p:nvSpPr>
        <p:spPr>
          <a:xfrm>
            <a:off x="3378249" y="513510"/>
            <a:ext cx="3377393" cy="461665"/>
          </a:xfrm>
          <a:prstGeom prst="rect">
            <a:avLst/>
          </a:prstGeom>
          <a:noFill/>
        </p:spPr>
        <p:txBody>
          <a:bodyPr wrap="square" rtlCol="0">
            <a:spAutoFit/>
          </a:bodyPr>
          <a:lstStyle/>
          <a:p>
            <a:r>
              <a:rPr lang="en-US" sz="2400" dirty="0"/>
              <a:t>Overall Lay of the Land</a:t>
            </a:r>
          </a:p>
        </p:txBody>
      </p:sp>
      <p:sp>
        <p:nvSpPr>
          <p:cNvPr id="3" name="TextBox 2">
            <a:extLst>
              <a:ext uri="{FF2B5EF4-FFF2-40B4-BE49-F238E27FC236}">
                <a16:creationId xmlns:a16="http://schemas.microsoft.com/office/drawing/2014/main" id="{6186858E-5AEC-41B4-A3FE-9B1FADB33E30}"/>
              </a:ext>
            </a:extLst>
          </p:cNvPr>
          <p:cNvSpPr txBox="1"/>
          <p:nvPr/>
        </p:nvSpPr>
        <p:spPr>
          <a:xfrm>
            <a:off x="657226" y="1343025"/>
            <a:ext cx="9386887" cy="4154984"/>
          </a:xfrm>
          <a:prstGeom prst="rect">
            <a:avLst/>
          </a:prstGeom>
          <a:noFill/>
        </p:spPr>
        <p:txBody>
          <a:bodyPr wrap="square" rtlCol="0">
            <a:spAutoFit/>
          </a:bodyPr>
          <a:lstStyle/>
          <a:p>
            <a:r>
              <a:rPr lang="en-US" sz="2400" dirty="0"/>
              <a:t>HCL – </a:t>
            </a:r>
            <a:r>
              <a:rPr lang="en-US" sz="2400" dirty="0" err="1"/>
              <a:t>Hashicorp</a:t>
            </a:r>
            <a:r>
              <a:rPr lang="en-US" sz="2400" dirty="0"/>
              <a:t> Configuration Language – Terraform format (*.</a:t>
            </a:r>
            <a:r>
              <a:rPr lang="en-US" sz="2400" dirty="0" err="1"/>
              <a:t>tf</a:t>
            </a:r>
            <a:r>
              <a:rPr lang="en-US" sz="2400" dirty="0"/>
              <a:t>, *.</a:t>
            </a:r>
            <a:r>
              <a:rPr lang="en-US" sz="2400" dirty="0" err="1"/>
              <a:t>tfvars</a:t>
            </a:r>
            <a:r>
              <a:rPr lang="en-US" sz="2400" dirty="0"/>
              <a:t>, or *.</a:t>
            </a:r>
            <a:r>
              <a:rPr lang="en-US" sz="2400" dirty="0" err="1"/>
              <a:t>tf.json</a:t>
            </a:r>
            <a:r>
              <a:rPr lang="en-US" sz="2400" dirty="0"/>
              <a:t> if you must)</a:t>
            </a:r>
          </a:p>
          <a:p>
            <a:endParaRPr lang="en-US" sz="2400" dirty="0"/>
          </a:p>
          <a:p>
            <a:r>
              <a:rPr lang="en-US" sz="2400" dirty="0"/>
              <a:t>Files load in alphabetical format, *.</a:t>
            </a:r>
            <a:r>
              <a:rPr lang="en-US" sz="2400" dirty="0" err="1"/>
              <a:t>tf</a:t>
            </a:r>
            <a:r>
              <a:rPr lang="en-US" sz="2400" dirty="0"/>
              <a:t> / *.</a:t>
            </a:r>
            <a:r>
              <a:rPr lang="en-US" sz="2400" dirty="0" err="1"/>
              <a:t>tf.json</a:t>
            </a:r>
            <a:r>
              <a:rPr lang="en-US" sz="2400" dirty="0"/>
              <a:t> – all others ignored, and </a:t>
            </a:r>
            <a:r>
              <a:rPr lang="en-US" sz="2400" b="1" dirty="0"/>
              <a:t>appended</a:t>
            </a:r>
            <a:r>
              <a:rPr lang="en-US" sz="2400" dirty="0"/>
              <a:t> together</a:t>
            </a:r>
          </a:p>
          <a:p>
            <a:endParaRPr lang="en-US" sz="2400" dirty="0"/>
          </a:p>
          <a:p>
            <a:r>
              <a:rPr lang="en-US" sz="2400" dirty="0"/>
              <a:t>Override files are </a:t>
            </a:r>
            <a:r>
              <a:rPr lang="en-US" sz="2400" b="1" dirty="0"/>
              <a:t>merged</a:t>
            </a:r>
            <a:r>
              <a:rPr lang="en-US" sz="2400" dirty="0"/>
              <a:t>, override.tf, </a:t>
            </a:r>
            <a:r>
              <a:rPr lang="en-US" sz="2400" dirty="0" err="1"/>
              <a:t>override.tf.json</a:t>
            </a:r>
            <a:r>
              <a:rPr lang="en-US" sz="2400" dirty="0"/>
              <a:t>, temp_override.tf – loaded after all files above - alphabetically</a:t>
            </a:r>
          </a:p>
          <a:p>
            <a:endParaRPr lang="en-US" sz="2400" dirty="0"/>
          </a:p>
          <a:p>
            <a:r>
              <a:rPr lang="en-US" sz="2400" dirty="0"/>
              <a:t>Terraform configurations are </a:t>
            </a:r>
            <a:r>
              <a:rPr lang="en-US" sz="2400" dirty="0">
                <a:hlinkClick r:id="rId3"/>
              </a:rPr>
              <a:t>declarative</a:t>
            </a:r>
            <a:r>
              <a:rPr lang="en-US" sz="2400" dirty="0"/>
              <a:t>, so references to other resources and variables do not depend on the order they're defined.</a:t>
            </a:r>
          </a:p>
        </p:txBody>
      </p:sp>
      <p:pic>
        <p:nvPicPr>
          <p:cNvPr id="4" name="Picture 3">
            <a:extLst>
              <a:ext uri="{FF2B5EF4-FFF2-40B4-BE49-F238E27FC236}">
                <a16:creationId xmlns:a16="http://schemas.microsoft.com/office/drawing/2014/main" id="{2088ED0E-3F76-4479-A310-497048FDEE64}"/>
              </a:ext>
            </a:extLst>
          </p:cNvPr>
          <p:cNvPicPr>
            <a:picLocks noChangeAspect="1"/>
          </p:cNvPicPr>
          <p:nvPr/>
        </p:nvPicPr>
        <p:blipFill>
          <a:blip r:embed="rId4"/>
          <a:stretch>
            <a:fillRect/>
          </a:stretch>
        </p:blipFill>
        <p:spPr>
          <a:xfrm>
            <a:off x="657226" y="349974"/>
            <a:ext cx="2322227" cy="719016"/>
          </a:xfrm>
          <a:prstGeom prst="rect">
            <a:avLst/>
          </a:prstGeom>
        </p:spPr>
      </p:pic>
    </p:spTree>
    <p:extLst>
      <p:ext uri="{BB962C8B-B14F-4D97-AF65-F5344CB8AC3E}">
        <p14:creationId xmlns:p14="http://schemas.microsoft.com/office/powerpoint/2010/main" val="116667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D2DAA7-F6D0-487C-8B06-6F77A0ACFAB7}"/>
              </a:ext>
            </a:extLst>
          </p:cNvPr>
          <p:cNvSpPr txBox="1"/>
          <p:nvPr/>
        </p:nvSpPr>
        <p:spPr>
          <a:xfrm>
            <a:off x="576248" y="921733"/>
            <a:ext cx="10315575" cy="2862322"/>
          </a:xfrm>
          <a:prstGeom prst="rect">
            <a:avLst/>
          </a:prstGeom>
          <a:noFill/>
        </p:spPr>
        <p:txBody>
          <a:bodyPr wrap="square" rtlCol="0">
            <a:spAutoFit/>
          </a:bodyPr>
          <a:lstStyle/>
          <a:p>
            <a:r>
              <a:rPr lang="en-US" sz="2400" dirty="0"/>
              <a:t>Interpolation</a:t>
            </a:r>
          </a:p>
          <a:p>
            <a:r>
              <a:rPr lang="en-US" sz="2400" dirty="0"/>
              <a:t>Data Types: </a:t>
            </a:r>
            <a:r>
              <a:rPr lang="en-US" sz="2400" b="1" dirty="0"/>
              <a:t>String, number, bool </a:t>
            </a:r>
            <a:r>
              <a:rPr lang="en-US" sz="2400" dirty="0"/>
              <a:t>(primitives) </a:t>
            </a:r>
            <a:endParaRPr lang="en-US" sz="2400" b="1" dirty="0"/>
          </a:p>
          <a:p>
            <a:r>
              <a:rPr lang="en-US" sz="2400" b="1" dirty="0"/>
              <a:t>	         Map</a:t>
            </a:r>
            <a:r>
              <a:rPr lang="en-US" sz="2400" dirty="0"/>
              <a:t>, </a:t>
            </a:r>
            <a:r>
              <a:rPr lang="en-US" sz="2400" b="1" dirty="0"/>
              <a:t>List</a:t>
            </a:r>
          </a:p>
          <a:p>
            <a:r>
              <a:rPr lang="en-US" sz="2400" dirty="0"/>
              <a:t>Input Variables - including *.</a:t>
            </a:r>
            <a:r>
              <a:rPr lang="en-US" sz="2400" dirty="0" err="1"/>
              <a:t>tfvars</a:t>
            </a:r>
            <a:endParaRPr lang="en-US" sz="2400" dirty="0"/>
          </a:p>
          <a:p>
            <a:endParaRPr lang="en-US" sz="2400" dirty="0"/>
          </a:p>
          <a:p>
            <a:r>
              <a:rPr lang="en-US" sz="2400" dirty="0"/>
              <a:t>Resource Configuration – all the things!</a:t>
            </a:r>
          </a:p>
          <a:p>
            <a:endParaRPr lang="en-US" dirty="0"/>
          </a:p>
          <a:p>
            <a:endParaRPr lang="en-US" dirty="0"/>
          </a:p>
        </p:txBody>
      </p:sp>
      <p:pic>
        <p:nvPicPr>
          <p:cNvPr id="4" name="Picture 3">
            <a:extLst>
              <a:ext uri="{FF2B5EF4-FFF2-40B4-BE49-F238E27FC236}">
                <a16:creationId xmlns:a16="http://schemas.microsoft.com/office/drawing/2014/main" id="{1D7CA897-A155-4189-954C-AE98124CA15C}"/>
              </a:ext>
            </a:extLst>
          </p:cNvPr>
          <p:cNvPicPr>
            <a:picLocks noChangeAspect="1"/>
          </p:cNvPicPr>
          <p:nvPr/>
        </p:nvPicPr>
        <p:blipFill>
          <a:blip r:embed="rId3"/>
          <a:stretch>
            <a:fillRect/>
          </a:stretch>
        </p:blipFill>
        <p:spPr>
          <a:xfrm>
            <a:off x="541847" y="3414723"/>
            <a:ext cx="7014471" cy="1743075"/>
          </a:xfrm>
          <a:prstGeom prst="rect">
            <a:avLst/>
          </a:prstGeom>
        </p:spPr>
      </p:pic>
      <p:pic>
        <p:nvPicPr>
          <p:cNvPr id="6" name="Picture 5">
            <a:extLst>
              <a:ext uri="{FF2B5EF4-FFF2-40B4-BE49-F238E27FC236}">
                <a16:creationId xmlns:a16="http://schemas.microsoft.com/office/drawing/2014/main" id="{9BA104F3-036B-42A7-92AB-B9BB649DC4D6}"/>
              </a:ext>
            </a:extLst>
          </p:cNvPr>
          <p:cNvPicPr>
            <a:picLocks noChangeAspect="1"/>
          </p:cNvPicPr>
          <p:nvPr/>
        </p:nvPicPr>
        <p:blipFill>
          <a:blip r:embed="rId4"/>
          <a:stretch>
            <a:fillRect/>
          </a:stretch>
        </p:blipFill>
        <p:spPr>
          <a:xfrm>
            <a:off x="541847" y="5286374"/>
            <a:ext cx="10349976" cy="1200365"/>
          </a:xfrm>
          <a:prstGeom prst="rect">
            <a:avLst/>
          </a:prstGeom>
        </p:spPr>
      </p:pic>
      <p:sp>
        <p:nvSpPr>
          <p:cNvPr id="8" name="TextBox 7">
            <a:extLst>
              <a:ext uri="{FF2B5EF4-FFF2-40B4-BE49-F238E27FC236}">
                <a16:creationId xmlns:a16="http://schemas.microsoft.com/office/drawing/2014/main" id="{6B9348A6-FFCA-45C0-8B5B-C77083CAE047}"/>
              </a:ext>
            </a:extLst>
          </p:cNvPr>
          <p:cNvSpPr txBox="1"/>
          <p:nvPr/>
        </p:nvSpPr>
        <p:spPr>
          <a:xfrm>
            <a:off x="3297271" y="366253"/>
            <a:ext cx="3377393" cy="461665"/>
          </a:xfrm>
          <a:prstGeom prst="rect">
            <a:avLst/>
          </a:prstGeom>
          <a:noFill/>
        </p:spPr>
        <p:txBody>
          <a:bodyPr wrap="square" rtlCol="0">
            <a:spAutoFit/>
          </a:bodyPr>
          <a:lstStyle/>
          <a:p>
            <a:r>
              <a:rPr lang="en-US" sz="2400" dirty="0"/>
              <a:t>Key Notions</a:t>
            </a:r>
          </a:p>
        </p:txBody>
      </p:sp>
      <p:pic>
        <p:nvPicPr>
          <p:cNvPr id="9" name="Picture 8">
            <a:extLst>
              <a:ext uri="{FF2B5EF4-FFF2-40B4-BE49-F238E27FC236}">
                <a16:creationId xmlns:a16="http://schemas.microsoft.com/office/drawing/2014/main" id="{805B3BDE-E570-492F-AAA8-57190D19B1E5}"/>
              </a:ext>
            </a:extLst>
          </p:cNvPr>
          <p:cNvPicPr>
            <a:picLocks noChangeAspect="1"/>
          </p:cNvPicPr>
          <p:nvPr/>
        </p:nvPicPr>
        <p:blipFill>
          <a:blip r:embed="rId5"/>
          <a:stretch>
            <a:fillRect/>
          </a:stretch>
        </p:blipFill>
        <p:spPr>
          <a:xfrm>
            <a:off x="576248" y="202717"/>
            <a:ext cx="2322227" cy="719016"/>
          </a:xfrm>
          <a:prstGeom prst="rect">
            <a:avLst/>
          </a:prstGeom>
        </p:spPr>
      </p:pic>
    </p:spTree>
    <p:extLst>
      <p:ext uri="{BB962C8B-B14F-4D97-AF65-F5344CB8AC3E}">
        <p14:creationId xmlns:p14="http://schemas.microsoft.com/office/powerpoint/2010/main" val="21051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D44EBA-8E79-43D0-9127-383D4A6F77F0}"/>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Terraform Demo Time</a:t>
            </a:r>
          </a:p>
        </p:txBody>
      </p:sp>
      <p:sp>
        <p:nvSpPr>
          <p:cNvPr id="3" name="TextBox 2">
            <a:extLst>
              <a:ext uri="{FF2B5EF4-FFF2-40B4-BE49-F238E27FC236}">
                <a16:creationId xmlns:a16="http://schemas.microsoft.com/office/drawing/2014/main" id="{64D1C071-79BF-4E6F-81B8-7A8C8E8E7787}"/>
              </a:ext>
            </a:extLst>
          </p:cNvPr>
          <p:cNvSpPr txBox="1"/>
          <p:nvPr/>
        </p:nvSpPr>
        <p:spPr>
          <a:xfrm>
            <a:off x="8294145" y="4776395"/>
            <a:ext cx="3785560" cy="830997"/>
          </a:xfrm>
          <a:prstGeom prst="rect">
            <a:avLst/>
          </a:prstGeom>
          <a:noFill/>
        </p:spPr>
        <p:txBody>
          <a:bodyPr wrap="square" rtlCol="0">
            <a:spAutoFit/>
          </a:bodyPr>
          <a:lstStyle/>
          <a:p>
            <a:r>
              <a:rPr lang="en-US" sz="4800" dirty="0"/>
              <a:t>ubuntu-lamp</a:t>
            </a:r>
          </a:p>
        </p:txBody>
      </p:sp>
    </p:spTree>
    <p:extLst>
      <p:ext uri="{BB962C8B-B14F-4D97-AF65-F5344CB8AC3E}">
        <p14:creationId xmlns:p14="http://schemas.microsoft.com/office/powerpoint/2010/main" val="25892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416C-43BD-4C2D-A9D2-AEA0EA4F116F}"/>
              </a:ext>
            </a:extLst>
          </p:cNvPr>
          <p:cNvSpPr>
            <a:spLocks noGrp="1"/>
          </p:cNvSpPr>
          <p:nvPr>
            <p:ph type="title"/>
          </p:nvPr>
        </p:nvSpPr>
        <p:spPr>
          <a:xfrm>
            <a:off x="3607558" y="467282"/>
            <a:ext cx="7746242" cy="999651"/>
          </a:xfrm>
        </p:spPr>
        <p:txBody>
          <a:bodyPr/>
          <a:lstStyle/>
          <a:p>
            <a:r>
              <a:rPr lang="en-US" dirty="0"/>
              <a:t>Terraform – Thoughts &amp; </a:t>
            </a:r>
            <a:r>
              <a:rPr lang="en-US" dirty="0" err="1"/>
              <a:t>Gotchas</a:t>
            </a:r>
            <a:endParaRPr lang="en-US" dirty="0"/>
          </a:p>
        </p:txBody>
      </p:sp>
      <p:sp>
        <p:nvSpPr>
          <p:cNvPr id="4" name="TextBox 3">
            <a:extLst>
              <a:ext uri="{FF2B5EF4-FFF2-40B4-BE49-F238E27FC236}">
                <a16:creationId xmlns:a16="http://schemas.microsoft.com/office/drawing/2014/main" id="{0C633421-F856-4705-8826-890C3D1A4FE5}"/>
              </a:ext>
            </a:extLst>
          </p:cNvPr>
          <p:cNvSpPr txBox="1"/>
          <p:nvPr/>
        </p:nvSpPr>
        <p:spPr>
          <a:xfrm>
            <a:off x="675851" y="1690688"/>
            <a:ext cx="9597701" cy="3046988"/>
          </a:xfrm>
          <a:prstGeom prst="rect">
            <a:avLst/>
          </a:prstGeom>
          <a:noFill/>
        </p:spPr>
        <p:txBody>
          <a:bodyPr wrap="square" rtlCol="0">
            <a:spAutoFit/>
          </a:bodyPr>
          <a:lstStyle/>
          <a:p>
            <a:r>
              <a:rPr lang="en-US" sz="2400" dirty="0"/>
              <a:t>Naming convention – adopt one</a:t>
            </a:r>
          </a:p>
          <a:p>
            <a:r>
              <a:rPr lang="en-US" sz="2400" dirty="0"/>
              <a:t>Nesting Resources – be careful, can limit access outside of parent resource</a:t>
            </a:r>
          </a:p>
          <a:p>
            <a:r>
              <a:rPr lang="en-US" sz="2400" dirty="0"/>
              <a:t>Graph architecture – might find handy</a:t>
            </a:r>
          </a:p>
          <a:p>
            <a:r>
              <a:rPr lang="en-US" sz="2400" dirty="0"/>
              <a:t>ARM – yep, instant access to ARM with your variables, but as a entire entity.</a:t>
            </a:r>
          </a:p>
          <a:p>
            <a:endParaRPr lang="en-US" sz="2400" dirty="0"/>
          </a:p>
          <a:p>
            <a:r>
              <a:rPr lang="en-US" sz="2400" dirty="0"/>
              <a:t>Modules are more like Functions (variables are arguments in, output is a return value)</a:t>
            </a:r>
          </a:p>
          <a:p>
            <a:endParaRPr lang="en-US" sz="2400" dirty="0"/>
          </a:p>
        </p:txBody>
      </p:sp>
      <p:pic>
        <p:nvPicPr>
          <p:cNvPr id="5" name="Picture 4">
            <a:extLst>
              <a:ext uri="{FF2B5EF4-FFF2-40B4-BE49-F238E27FC236}">
                <a16:creationId xmlns:a16="http://schemas.microsoft.com/office/drawing/2014/main" id="{82B5958E-4818-4D76-8DD3-37D883F745BB}"/>
              </a:ext>
            </a:extLst>
          </p:cNvPr>
          <p:cNvPicPr>
            <a:picLocks noChangeAspect="1"/>
          </p:cNvPicPr>
          <p:nvPr/>
        </p:nvPicPr>
        <p:blipFill>
          <a:blip r:embed="rId3"/>
          <a:stretch>
            <a:fillRect/>
          </a:stretch>
        </p:blipFill>
        <p:spPr>
          <a:xfrm>
            <a:off x="232588" y="5646850"/>
            <a:ext cx="11121212" cy="595296"/>
          </a:xfrm>
          <a:prstGeom prst="rect">
            <a:avLst/>
          </a:prstGeom>
        </p:spPr>
      </p:pic>
      <p:sp>
        <p:nvSpPr>
          <p:cNvPr id="6" name="TextBox 5">
            <a:extLst>
              <a:ext uri="{FF2B5EF4-FFF2-40B4-BE49-F238E27FC236}">
                <a16:creationId xmlns:a16="http://schemas.microsoft.com/office/drawing/2014/main" id="{2D6F658E-6D55-49E5-8BA4-7FF7F262A728}"/>
              </a:ext>
            </a:extLst>
          </p:cNvPr>
          <p:cNvSpPr txBox="1"/>
          <p:nvPr/>
        </p:nvSpPr>
        <p:spPr>
          <a:xfrm>
            <a:off x="232588" y="5185185"/>
            <a:ext cx="11121212" cy="461665"/>
          </a:xfrm>
          <a:prstGeom prst="rect">
            <a:avLst/>
          </a:prstGeom>
          <a:noFill/>
        </p:spPr>
        <p:txBody>
          <a:bodyPr wrap="square" rtlCol="0">
            <a:spAutoFit/>
          </a:bodyPr>
          <a:lstStyle/>
          <a:p>
            <a:r>
              <a:rPr lang="en-US" sz="2400" dirty="0"/>
              <a:t>Ansible will love you later…. SSH keys vs user / password on deployment</a:t>
            </a:r>
          </a:p>
        </p:txBody>
      </p:sp>
      <p:pic>
        <p:nvPicPr>
          <p:cNvPr id="7" name="Picture 6">
            <a:extLst>
              <a:ext uri="{FF2B5EF4-FFF2-40B4-BE49-F238E27FC236}">
                <a16:creationId xmlns:a16="http://schemas.microsoft.com/office/drawing/2014/main" id="{0EFD7F7A-68CF-4C29-952E-F456758C7F7F}"/>
              </a:ext>
            </a:extLst>
          </p:cNvPr>
          <p:cNvPicPr>
            <a:picLocks noChangeAspect="1"/>
          </p:cNvPicPr>
          <p:nvPr/>
        </p:nvPicPr>
        <p:blipFill>
          <a:blip r:embed="rId4"/>
          <a:stretch>
            <a:fillRect/>
          </a:stretch>
        </p:blipFill>
        <p:spPr>
          <a:xfrm>
            <a:off x="575339" y="607599"/>
            <a:ext cx="2322227" cy="719016"/>
          </a:xfrm>
          <a:prstGeom prst="rect">
            <a:avLst/>
          </a:prstGeom>
        </p:spPr>
      </p:pic>
    </p:spTree>
    <p:extLst>
      <p:ext uri="{BB962C8B-B14F-4D97-AF65-F5344CB8AC3E}">
        <p14:creationId xmlns:p14="http://schemas.microsoft.com/office/powerpoint/2010/main" val="20192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416C-43BD-4C2D-A9D2-AEA0EA4F116F}"/>
              </a:ext>
            </a:extLst>
          </p:cNvPr>
          <p:cNvSpPr>
            <a:spLocks noGrp="1"/>
          </p:cNvSpPr>
          <p:nvPr>
            <p:ph type="title"/>
          </p:nvPr>
        </p:nvSpPr>
        <p:spPr>
          <a:xfrm>
            <a:off x="3294796" y="416352"/>
            <a:ext cx="7309513" cy="876821"/>
          </a:xfrm>
        </p:spPr>
        <p:txBody>
          <a:bodyPr/>
          <a:lstStyle/>
          <a:p>
            <a:r>
              <a:rPr lang="en-US" dirty="0"/>
              <a:t>Thoughts &amp; </a:t>
            </a:r>
            <a:r>
              <a:rPr lang="en-US" dirty="0" err="1"/>
              <a:t>Gotchas</a:t>
            </a:r>
            <a:r>
              <a:rPr lang="en-US" dirty="0"/>
              <a:t> #2</a:t>
            </a:r>
          </a:p>
        </p:txBody>
      </p:sp>
      <p:sp>
        <p:nvSpPr>
          <p:cNvPr id="3" name="TextBox 2">
            <a:extLst>
              <a:ext uri="{FF2B5EF4-FFF2-40B4-BE49-F238E27FC236}">
                <a16:creationId xmlns:a16="http://schemas.microsoft.com/office/drawing/2014/main" id="{DF9548B1-E386-49B9-A4AB-45A7466A3090}"/>
              </a:ext>
            </a:extLst>
          </p:cNvPr>
          <p:cNvSpPr txBox="1"/>
          <p:nvPr/>
        </p:nvSpPr>
        <p:spPr>
          <a:xfrm>
            <a:off x="751467" y="1497051"/>
            <a:ext cx="10985125" cy="5262979"/>
          </a:xfrm>
          <a:prstGeom prst="rect">
            <a:avLst/>
          </a:prstGeom>
          <a:noFill/>
        </p:spPr>
        <p:txBody>
          <a:bodyPr wrap="square" rtlCol="0">
            <a:spAutoFit/>
          </a:bodyPr>
          <a:lstStyle/>
          <a:p>
            <a:r>
              <a:rPr lang="en-US" sz="2000" dirty="0"/>
              <a:t>It shouldn’t be managing any kind of dynamic data, or service registry, or configs, or …. Apply KISS wherever possible.</a:t>
            </a:r>
          </a:p>
          <a:p>
            <a:endParaRPr lang="en-US" sz="2000" dirty="0"/>
          </a:p>
          <a:p>
            <a:r>
              <a:rPr lang="en-US" sz="2000" dirty="0"/>
              <a:t>Iteratively develop - Errors returned by Terraform (or in turn by Azure) – weak, misleading, and can be down right “</a:t>
            </a:r>
            <a:r>
              <a:rPr lang="en-US" sz="2000" i="1" dirty="0"/>
              <a:t>seriously - wtf</a:t>
            </a:r>
            <a:r>
              <a:rPr lang="en-US" sz="2000" dirty="0"/>
              <a:t>”.</a:t>
            </a:r>
          </a:p>
          <a:p>
            <a:endParaRPr lang="en-US" sz="2000" dirty="0"/>
          </a:p>
          <a:p>
            <a:r>
              <a:rPr lang="en-US" sz="2000" dirty="0"/>
              <a:t>After your first week - Find a remote place to store your </a:t>
            </a:r>
            <a:r>
              <a:rPr lang="en-US" sz="2000" dirty="0" err="1"/>
              <a:t>tfstate</a:t>
            </a:r>
            <a:r>
              <a:rPr lang="en-US" sz="2000" dirty="0"/>
              <a:t> files.  Your laptop is not the place to store them!</a:t>
            </a:r>
          </a:p>
          <a:p>
            <a:endParaRPr lang="en-US" sz="2000" dirty="0"/>
          </a:p>
          <a:p>
            <a:r>
              <a:rPr lang="en-US" sz="2000" dirty="0"/>
              <a:t>You can only pass around strings – split() and join() are your friends.</a:t>
            </a:r>
          </a:p>
          <a:p>
            <a:endParaRPr lang="en-US" sz="2000" dirty="0"/>
          </a:p>
          <a:p>
            <a:r>
              <a:rPr lang="en-US" sz="2000" dirty="0"/>
              <a:t>Wrapper Scripts – Bash, Azure CLI – are all your friend as well, and offers options to call out to Slack, Teams </a:t>
            </a:r>
            <a:r>
              <a:rPr lang="en-US" sz="2000" dirty="0" err="1"/>
              <a:t>etc</a:t>
            </a:r>
            <a:r>
              <a:rPr lang="en-US" sz="2000" dirty="0"/>
              <a:t>!</a:t>
            </a:r>
          </a:p>
          <a:p>
            <a:endParaRPr lang="en-US" sz="2000" dirty="0"/>
          </a:p>
          <a:p>
            <a:r>
              <a:rPr lang="en-US" sz="2000" dirty="0"/>
              <a:t>Plan to handle the next phase (call) the next steps of Configuration Management…</a:t>
            </a:r>
          </a:p>
          <a:p>
            <a:endParaRPr lang="en-US" dirty="0"/>
          </a:p>
          <a:p>
            <a:r>
              <a:rPr lang="en-US" dirty="0"/>
              <a:t> </a:t>
            </a:r>
          </a:p>
        </p:txBody>
      </p:sp>
      <p:pic>
        <p:nvPicPr>
          <p:cNvPr id="4" name="Picture 3">
            <a:extLst>
              <a:ext uri="{FF2B5EF4-FFF2-40B4-BE49-F238E27FC236}">
                <a16:creationId xmlns:a16="http://schemas.microsoft.com/office/drawing/2014/main" id="{93F7F99A-2D94-4EB0-94FB-09255C34276A}"/>
              </a:ext>
            </a:extLst>
          </p:cNvPr>
          <p:cNvPicPr>
            <a:picLocks noChangeAspect="1"/>
          </p:cNvPicPr>
          <p:nvPr/>
        </p:nvPicPr>
        <p:blipFill>
          <a:blip r:embed="rId3"/>
          <a:stretch>
            <a:fillRect/>
          </a:stretch>
        </p:blipFill>
        <p:spPr>
          <a:xfrm>
            <a:off x="643578" y="484971"/>
            <a:ext cx="2322227" cy="719016"/>
          </a:xfrm>
          <a:prstGeom prst="rect">
            <a:avLst/>
          </a:prstGeom>
        </p:spPr>
      </p:pic>
    </p:spTree>
    <p:extLst>
      <p:ext uri="{BB962C8B-B14F-4D97-AF65-F5344CB8AC3E}">
        <p14:creationId xmlns:p14="http://schemas.microsoft.com/office/powerpoint/2010/main" val="4038450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4" name="Picture 6" descr="Image result for ansible">
            <a:extLst>
              <a:ext uri="{FF2B5EF4-FFF2-40B4-BE49-F238E27FC236}">
                <a16:creationId xmlns:a16="http://schemas.microsoft.com/office/drawing/2014/main" id="{21106B27-2A85-4B99-8F1E-AA7B7C98E2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8034" y="643313"/>
            <a:ext cx="5426764" cy="54267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BC4767-6DEE-47DB-B94D-BA6B6BDB493C}"/>
              </a:ext>
            </a:extLst>
          </p:cNvPr>
          <p:cNvPicPr>
            <a:picLocks noChangeAspect="1"/>
          </p:cNvPicPr>
          <p:nvPr/>
        </p:nvPicPr>
        <p:blipFill>
          <a:blip r:embed="rId4"/>
          <a:stretch>
            <a:fillRect/>
          </a:stretch>
        </p:blipFill>
        <p:spPr>
          <a:xfrm>
            <a:off x="457201" y="4604369"/>
            <a:ext cx="5426764" cy="814014"/>
          </a:xfrm>
          <a:prstGeom prst="rect">
            <a:avLst/>
          </a:prstGeom>
        </p:spPr>
      </p:pic>
      <p:pic>
        <p:nvPicPr>
          <p:cNvPr id="6" name="Picture 5">
            <a:extLst>
              <a:ext uri="{FF2B5EF4-FFF2-40B4-BE49-F238E27FC236}">
                <a16:creationId xmlns:a16="http://schemas.microsoft.com/office/drawing/2014/main" id="{B9A84932-C98B-4089-AD04-5737DE7D61A8}"/>
              </a:ext>
            </a:extLst>
          </p:cNvPr>
          <p:cNvPicPr>
            <a:picLocks noChangeAspect="1"/>
          </p:cNvPicPr>
          <p:nvPr/>
        </p:nvPicPr>
        <p:blipFill>
          <a:blip r:embed="rId5"/>
          <a:stretch>
            <a:fillRect/>
          </a:stretch>
        </p:blipFill>
        <p:spPr>
          <a:xfrm>
            <a:off x="0" y="-17061"/>
            <a:ext cx="6050280" cy="3418407"/>
          </a:xfrm>
          <a:prstGeom prst="rect">
            <a:avLst/>
          </a:prstGeom>
        </p:spPr>
      </p:pic>
      <p:sp>
        <p:nvSpPr>
          <p:cNvPr id="139" name="Rectangle 138">
            <a:extLst>
              <a:ext uri="{FF2B5EF4-FFF2-40B4-BE49-F238E27FC236}">
                <a16:creationId xmlns:a16="http://schemas.microsoft.com/office/drawing/2014/main" id="{799448F2-0E5B-42DA-B2D1-11A14E947B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E8A7552-20E1-4F34-ADAB-C1DB6634D4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4" descr="Image result for ansible">
            <a:extLst>
              <a:ext uri="{FF2B5EF4-FFF2-40B4-BE49-F238E27FC236}">
                <a16:creationId xmlns:a16="http://schemas.microsoft.com/office/drawing/2014/main" id="{304AB17D-F5FB-43AF-A034-40B9CD0A020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4753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4253A-96CC-4197-B7DE-954C373C0783}"/>
              </a:ext>
            </a:extLst>
          </p:cNvPr>
          <p:cNvSpPr txBox="1"/>
          <p:nvPr/>
        </p:nvSpPr>
        <p:spPr>
          <a:xfrm>
            <a:off x="3603812" y="539835"/>
            <a:ext cx="7756263" cy="523220"/>
          </a:xfrm>
          <a:prstGeom prst="rect">
            <a:avLst/>
          </a:prstGeom>
          <a:noFill/>
        </p:spPr>
        <p:txBody>
          <a:bodyPr wrap="square" rtlCol="0">
            <a:spAutoFit/>
          </a:bodyPr>
          <a:lstStyle/>
          <a:p>
            <a:r>
              <a:rPr lang="en-US" sz="2800" dirty="0"/>
              <a:t>The essentials - What it is and isn’t</a:t>
            </a:r>
          </a:p>
        </p:txBody>
      </p:sp>
      <p:sp>
        <p:nvSpPr>
          <p:cNvPr id="3" name="TextBox 2">
            <a:extLst>
              <a:ext uri="{FF2B5EF4-FFF2-40B4-BE49-F238E27FC236}">
                <a16:creationId xmlns:a16="http://schemas.microsoft.com/office/drawing/2014/main" id="{54666AB8-1118-4625-BEE8-8EA5841777F1}"/>
              </a:ext>
            </a:extLst>
          </p:cNvPr>
          <p:cNvSpPr txBox="1"/>
          <p:nvPr/>
        </p:nvSpPr>
        <p:spPr>
          <a:xfrm>
            <a:off x="279651" y="1697964"/>
            <a:ext cx="6827002" cy="4154984"/>
          </a:xfrm>
          <a:prstGeom prst="rect">
            <a:avLst/>
          </a:prstGeom>
          <a:noFill/>
        </p:spPr>
        <p:txBody>
          <a:bodyPr wrap="square" rtlCol="0">
            <a:spAutoFit/>
          </a:bodyPr>
          <a:lstStyle/>
          <a:p>
            <a:r>
              <a:rPr lang="en-US" sz="2400" dirty="0"/>
              <a:t>Ansible is a configuration management and provisioning tool, similar to Chef, Puppet or Salt</a:t>
            </a:r>
          </a:p>
          <a:p>
            <a:endParaRPr lang="en-US" sz="2400" dirty="0"/>
          </a:p>
          <a:p>
            <a:r>
              <a:rPr lang="en-US" sz="2400" dirty="0"/>
              <a:t>Hate repetitive tasks – Ansible loves it!</a:t>
            </a:r>
          </a:p>
          <a:p>
            <a:endParaRPr lang="en-US" sz="2400" dirty="0"/>
          </a:p>
          <a:p>
            <a:r>
              <a:rPr lang="en-US" sz="2400" dirty="0"/>
              <a:t>Easy to leverage existing bash scripts (still a popular wait's very y to "do" configuration management) into Ansible Tasks. Since it's primarily SSH based, it's not hard to see why this might be the case - Ansible ends up running the same (</a:t>
            </a:r>
            <a:r>
              <a:rPr lang="en-US" sz="2400" dirty="0" err="1"/>
              <a:t>ish</a:t>
            </a:r>
            <a:r>
              <a:rPr lang="en-US" sz="2400" dirty="0"/>
              <a:t>) commands.</a:t>
            </a:r>
          </a:p>
          <a:p>
            <a:r>
              <a:rPr lang="en-US" sz="2400" dirty="0"/>
              <a:t>Ansible Tasks </a:t>
            </a:r>
            <a:r>
              <a:rPr lang="en-US" sz="2400" strike="sngStrike" dirty="0"/>
              <a:t>are</a:t>
            </a:r>
            <a:r>
              <a:rPr lang="en-US" sz="2400" dirty="0"/>
              <a:t> </a:t>
            </a:r>
            <a:r>
              <a:rPr lang="en-US" sz="2400" i="1" dirty="0"/>
              <a:t>can be</a:t>
            </a:r>
            <a:r>
              <a:rPr lang="en-US" sz="2400" dirty="0"/>
              <a:t> idempotent.</a:t>
            </a:r>
          </a:p>
        </p:txBody>
      </p:sp>
      <p:sp>
        <p:nvSpPr>
          <p:cNvPr id="5" name="TextBox 4">
            <a:extLst>
              <a:ext uri="{FF2B5EF4-FFF2-40B4-BE49-F238E27FC236}">
                <a16:creationId xmlns:a16="http://schemas.microsoft.com/office/drawing/2014/main" id="{E4AA35F6-AD8A-41DD-AC3B-D5CE53C4443D}"/>
              </a:ext>
            </a:extLst>
          </p:cNvPr>
          <p:cNvSpPr txBox="1"/>
          <p:nvPr/>
        </p:nvSpPr>
        <p:spPr>
          <a:xfrm>
            <a:off x="279699" y="5160450"/>
            <a:ext cx="4173967" cy="461665"/>
          </a:xfrm>
          <a:prstGeom prst="rect">
            <a:avLst/>
          </a:prstGeom>
          <a:noFill/>
        </p:spPr>
        <p:txBody>
          <a:bodyPr wrap="square" rtlCol="0">
            <a:spAutoFit/>
          </a:bodyPr>
          <a:lstStyle/>
          <a:p>
            <a:r>
              <a:rPr lang="en-US" sz="2400" dirty="0"/>
              <a:t> </a:t>
            </a:r>
          </a:p>
        </p:txBody>
      </p:sp>
      <p:sp>
        <p:nvSpPr>
          <p:cNvPr id="6" name="TextBox 5">
            <a:extLst>
              <a:ext uri="{FF2B5EF4-FFF2-40B4-BE49-F238E27FC236}">
                <a16:creationId xmlns:a16="http://schemas.microsoft.com/office/drawing/2014/main" id="{6450FBD8-E093-42EB-A80C-3BEF509AEFE2}"/>
              </a:ext>
            </a:extLst>
          </p:cNvPr>
          <p:cNvSpPr txBox="1"/>
          <p:nvPr/>
        </p:nvSpPr>
        <p:spPr>
          <a:xfrm>
            <a:off x="7465004" y="5015921"/>
            <a:ext cx="3324113" cy="830997"/>
          </a:xfrm>
          <a:prstGeom prst="rect">
            <a:avLst/>
          </a:prstGeom>
          <a:noFill/>
        </p:spPr>
        <p:txBody>
          <a:bodyPr wrap="square" rtlCol="0">
            <a:spAutoFit/>
          </a:bodyPr>
          <a:lstStyle/>
          <a:p>
            <a:r>
              <a:rPr lang="en-US" sz="2400" dirty="0"/>
              <a:t>Agentless – uses SSH and </a:t>
            </a:r>
            <a:r>
              <a:rPr lang="en-US" sz="2400" dirty="0" err="1"/>
              <a:t>WinRM</a:t>
            </a:r>
            <a:endParaRPr lang="en-US" sz="2400" dirty="0"/>
          </a:p>
        </p:txBody>
      </p:sp>
      <p:sp>
        <p:nvSpPr>
          <p:cNvPr id="7" name="TextBox 6">
            <a:extLst>
              <a:ext uri="{FF2B5EF4-FFF2-40B4-BE49-F238E27FC236}">
                <a16:creationId xmlns:a16="http://schemas.microsoft.com/office/drawing/2014/main" id="{C174D00B-1605-4A85-B1C4-087FF7DD43FA}"/>
              </a:ext>
            </a:extLst>
          </p:cNvPr>
          <p:cNvSpPr txBox="1"/>
          <p:nvPr/>
        </p:nvSpPr>
        <p:spPr>
          <a:xfrm>
            <a:off x="7390504" y="1697964"/>
            <a:ext cx="4593515" cy="2677656"/>
          </a:xfrm>
          <a:prstGeom prst="rect">
            <a:avLst/>
          </a:prstGeom>
          <a:noFill/>
        </p:spPr>
        <p:txBody>
          <a:bodyPr wrap="square" rtlCol="0">
            <a:spAutoFit/>
          </a:bodyPr>
          <a:lstStyle/>
          <a:p>
            <a:r>
              <a:rPr lang="en-US" sz="2400" dirty="0"/>
              <a:t>Subject to Configuration Drift</a:t>
            </a:r>
          </a:p>
          <a:p>
            <a:endParaRPr lang="en-US" sz="2400" dirty="0"/>
          </a:p>
          <a:p>
            <a:r>
              <a:rPr lang="en-US" sz="2400" dirty="0"/>
              <a:t>Procedural</a:t>
            </a:r>
          </a:p>
          <a:p>
            <a:endParaRPr lang="en-US" sz="2400" dirty="0"/>
          </a:p>
          <a:p>
            <a:r>
              <a:rPr lang="en-US" sz="2400" dirty="0"/>
              <a:t>Client only –architecture – connects to your servers over SSH or </a:t>
            </a:r>
            <a:r>
              <a:rPr lang="en-US" sz="2400" dirty="0" err="1"/>
              <a:t>WinRM</a:t>
            </a:r>
            <a:endParaRPr lang="en-US" sz="2400" dirty="0"/>
          </a:p>
        </p:txBody>
      </p:sp>
      <p:pic>
        <p:nvPicPr>
          <p:cNvPr id="4098" name="Picture 2" descr="Image result for ansible">
            <a:extLst>
              <a:ext uri="{FF2B5EF4-FFF2-40B4-BE49-F238E27FC236}">
                <a16:creationId xmlns:a16="http://schemas.microsoft.com/office/drawing/2014/main" id="{BBEBEEE4-266D-4B71-8098-60D63517B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94" y="-86402"/>
            <a:ext cx="1850315" cy="185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94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2753C1-0F99-47D6-9000-CAB5AAC9C2C5}"/>
              </a:ext>
            </a:extLst>
          </p:cNvPr>
          <p:cNvPicPr>
            <a:picLocks noChangeAspect="1"/>
          </p:cNvPicPr>
          <p:nvPr/>
        </p:nvPicPr>
        <p:blipFill>
          <a:blip r:embed="rId3"/>
          <a:stretch>
            <a:fillRect/>
          </a:stretch>
        </p:blipFill>
        <p:spPr>
          <a:xfrm>
            <a:off x="2088039" y="643466"/>
            <a:ext cx="8015922" cy="5571067"/>
          </a:xfrm>
          <a:prstGeom prst="rect">
            <a:avLst/>
          </a:prstGeom>
        </p:spPr>
      </p:pic>
    </p:spTree>
    <p:extLst>
      <p:ext uri="{BB962C8B-B14F-4D97-AF65-F5344CB8AC3E}">
        <p14:creationId xmlns:p14="http://schemas.microsoft.com/office/powerpoint/2010/main" val="2316938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7EBE-85D6-408A-AE02-2731458E1769}"/>
              </a:ext>
            </a:extLst>
          </p:cNvPr>
          <p:cNvSpPr>
            <a:spLocks noGrp="1"/>
          </p:cNvSpPr>
          <p:nvPr>
            <p:ph type="title"/>
          </p:nvPr>
        </p:nvSpPr>
        <p:spPr>
          <a:xfrm>
            <a:off x="2980329" y="454801"/>
            <a:ext cx="5521657" cy="817232"/>
          </a:xfrm>
        </p:spPr>
        <p:txBody>
          <a:bodyPr/>
          <a:lstStyle/>
          <a:p>
            <a:r>
              <a:rPr lang="en-US" dirty="0"/>
              <a:t>How do I get started</a:t>
            </a:r>
          </a:p>
        </p:txBody>
      </p:sp>
      <p:pic>
        <p:nvPicPr>
          <p:cNvPr id="3" name="Picture 2" descr="Image result for ansible">
            <a:extLst>
              <a:ext uri="{FF2B5EF4-FFF2-40B4-BE49-F238E27FC236}">
                <a16:creationId xmlns:a16="http://schemas.microsoft.com/office/drawing/2014/main" id="{AFB80E22-AA6E-41D4-8D01-09D79212B0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709" y="225579"/>
            <a:ext cx="1275676" cy="12756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FC48D9-E486-4B98-AD83-906ED09CF39A}"/>
              </a:ext>
            </a:extLst>
          </p:cNvPr>
          <p:cNvSpPr/>
          <p:nvPr/>
        </p:nvSpPr>
        <p:spPr>
          <a:xfrm>
            <a:off x="1002709" y="1786222"/>
            <a:ext cx="10707070" cy="4124206"/>
          </a:xfrm>
          <a:prstGeom prst="rect">
            <a:avLst/>
          </a:prstGeom>
        </p:spPr>
        <p:txBody>
          <a:bodyPr wrap="square">
            <a:spAutoFit/>
          </a:bodyPr>
          <a:lstStyle/>
          <a:p>
            <a:r>
              <a:rPr lang="en-US" sz="2800" dirty="0"/>
              <a:t>Install</a:t>
            </a:r>
            <a:r>
              <a:rPr lang="en-US" dirty="0"/>
              <a:t> (Windows [bash[, Linux, Mac OS, Docker Image) </a:t>
            </a:r>
          </a:p>
          <a:p>
            <a:endParaRPr lang="en-US" dirty="0"/>
          </a:p>
          <a:p>
            <a:r>
              <a:rPr lang="en-US" b="1" dirty="0"/>
              <a:t>Control Machine </a:t>
            </a:r>
            <a:r>
              <a:rPr lang="en-US" dirty="0"/>
              <a:t>(Windows itself isn’t supported – but Windows 10’s subsystem for Linux is)</a:t>
            </a:r>
          </a:p>
          <a:p>
            <a:r>
              <a:rPr lang="en-US" dirty="0"/>
              <a:t>Ansible </a:t>
            </a:r>
            <a:r>
              <a:rPr lang="en-US" dirty="0">
                <a:hlinkClick r:id="rId4"/>
              </a:rPr>
              <a:t>http://docs.ansible.com/ansible/latest/installation_guide/intro_installation.html</a:t>
            </a:r>
            <a:endParaRPr lang="en-US" dirty="0"/>
          </a:p>
          <a:p>
            <a:r>
              <a:rPr lang="en-US" dirty="0"/>
              <a:t>Linux - any machine with Python 2 (2.6 or 2.7) or 3 (=&gt; 3.5)</a:t>
            </a:r>
          </a:p>
          <a:p>
            <a:r>
              <a:rPr lang="en-US" dirty="0"/>
              <a:t>Docker (Linux image)</a:t>
            </a:r>
          </a:p>
          <a:p>
            <a:endParaRPr lang="en-US" dirty="0"/>
          </a:p>
          <a:p>
            <a:r>
              <a:rPr lang="en-US" b="1" dirty="0"/>
              <a:t>Managed Nodes</a:t>
            </a:r>
          </a:p>
          <a:p>
            <a:r>
              <a:rPr lang="en-US" b="1" dirty="0"/>
              <a:t>Linux</a:t>
            </a:r>
            <a:r>
              <a:rPr lang="en-US" dirty="0"/>
              <a:t> w/</a:t>
            </a:r>
            <a:r>
              <a:rPr lang="en-US" dirty="0" err="1"/>
              <a:t>ssh</a:t>
            </a:r>
            <a:r>
              <a:rPr lang="en-US" dirty="0"/>
              <a:t> support (sftp or </a:t>
            </a:r>
            <a:r>
              <a:rPr lang="en-US" dirty="0" err="1"/>
              <a:t>scp</a:t>
            </a:r>
            <a:r>
              <a:rPr lang="en-US" dirty="0"/>
              <a:t>)</a:t>
            </a:r>
          </a:p>
          <a:p>
            <a:r>
              <a:rPr lang="en-US" dirty="0"/>
              <a:t>Dead-simple</a:t>
            </a:r>
          </a:p>
          <a:p>
            <a:endParaRPr lang="en-US" dirty="0"/>
          </a:p>
          <a:p>
            <a:r>
              <a:rPr lang="en-US" b="1" dirty="0"/>
              <a:t>Windows</a:t>
            </a:r>
            <a:r>
              <a:rPr lang="en-US" dirty="0"/>
              <a:t> 7, 8.1, 10, Server 2008/R2, 2012/R2, 2016 – PowerShell 3.0 &amp; </a:t>
            </a:r>
            <a:r>
              <a:rPr lang="en-US" dirty="0" err="1"/>
              <a:t>.net</a:t>
            </a:r>
            <a:r>
              <a:rPr lang="en-US" dirty="0"/>
              <a:t> 4.0</a:t>
            </a:r>
          </a:p>
          <a:p>
            <a:r>
              <a:rPr lang="en-US" dirty="0" err="1"/>
              <a:t>WinRM</a:t>
            </a:r>
            <a:r>
              <a:rPr lang="en-US" dirty="0"/>
              <a:t>: </a:t>
            </a:r>
            <a:r>
              <a:rPr lang="en-US" dirty="0">
                <a:latin typeface="Consolas" panose="020B0609020204030204" pitchFamily="49" charset="0"/>
              </a:rPr>
              <a:t>PS c:\&gt; get-service </a:t>
            </a:r>
            <a:r>
              <a:rPr lang="en-US" dirty="0" err="1">
                <a:latin typeface="Consolas" panose="020B0609020204030204" pitchFamily="49" charset="0"/>
              </a:rPr>
              <a:t>winrm</a:t>
            </a:r>
            <a:r>
              <a:rPr lang="en-US" dirty="0">
                <a:latin typeface="Consolas" panose="020B0609020204030204" pitchFamily="49" charset="0"/>
              </a:rPr>
              <a:t> [Status of service]</a:t>
            </a:r>
          </a:p>
          <a:p>
            <a:r>
              <a:rPr lang="en-US" dirty="0"/>
              <a:t>Little more work &amp; decisions to configure.</a:t>
            </a:r>
          </a:p>
        </p:txBody>
      </p:sp>
    </p:spTree>
    <p:extLst>
      <p:ext uri="{BB962C8B-B14F-4D97-AF65-F5344CB8AC3E}">
        <p14:creationId xmlns:p14="http://schemas.microsoft.com/office/powerpoint/2010/main" val="81209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034C-5AE0-4ADA-9B3F-9057FD064680}"/>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F4E8C07F-6B0D-42CA-B349-E8CBEF773228}"/>
              </a:ext>
            </a:extLst>
          </p:cNvPr>
          <p:cNvSpPr>
            <a:spLocks noGrp="1"/>
          </p:cNvSpPr>
          <p:nvPr>
            <p:ph idx="1"/>
          </p:nvPr>
        </p:nvSpPr>
        <p:spPr>
          <a:xfrm>
            <a:off x="838200" y="1825624"/>
            <a:ext cx="7291647" cy="4516153"/>
          </a:xfrm>
        </p:spPr>
        <p:txBody>
          <a:bodyPr>
            <a:normAutofit lnSpcReduction="10000"/>
          </a:bodyPr>
          <a:lstStyle/>
          <a:p>
            <a:r>
              <a:rPr lang="en-US" dirty="0"/>
              <a:t>Jim Stott</a:t>
            </a:r>
          </a:p>
          <a:p>
            <a:r>
              <a:rPr lang="en-US" dirty="0"/>
              <a:t>Broad range of experience across projects spanning firmware to </a:t>
            </a:r>
            <a:r>
              <a:rPr lang="en-US" dirty="0" err="1"/>
              <a:t>serverless</a:t>
            </a:r>
            <a:r>
              <a:rPr lang="en-US" dirty="0"/>
              <a:t>!</a:t>
            </a:r>
          </a:p>
          <a:p>
            <a:r>
              <a:rPr lang="en-US" dirty="0"/>
              <a:t>Enterprise Architect and DevOps guy </a:t>
            </a:r>
          </a:p>
          <a:p>
            <a:r>
              <a:rPr lang="en-US" dirty="0"/>
              <a:t>Orion Technology Services (MSP) – based out of ATL, work remote in the Tampa Bay Area.</a:t>
            </a:r>
          </a:p>
          <a:p>
            <a:r>
              <a:rPr lang="en-US" dirty="0"/>
              <a:t>Contact Methods</a:t>
            </a:r>
          </a:p>
          <a:p>
            <a:pPr lvl="1"/>
            <a:r>
              <a:rPr lang="en-US" dirty="0"/>
              <a:t>Email: </a:t>
            </a:r>
            <a:r>
              <a:rPr lang="en-US" dirty="0">
                <a:hlinkClick r:id="rId3"/>
              </a:rPr>
              <a:t>jim.stott@oriontech.com</a:t>
            </a:r>
            <a:r>
              <a:rPr lang="en-US" dirty="0"/>
              <a:t> / jwstott@gmail.com</a:t>
            </a:r>
          </a:p>
          <a:p>
            <a:pPr lvl="1"/>
            <a:r>
              <a:rPr lang="en-US" dirty="0"/>
              <a:t>Twitter: @</a:t>
            </a:r>
            <a:r>
              <a:rPr lang="en-US" dirty="0" err="1"/>
              <a:t>jimstott</a:t>
            </a:r>
            <a:r>
              <a:rPr lang="en-US" dirty="0"/>
              <a:t> (I don’t tweet often, but when I do, its about grilling)</a:t>
            </a:r>
          </a:p>
        </p:txBody>
      </p:sp>
      <p:cxnSp>
        <p:nvCxnSpPr>
          <p:cNvPr id="4" name="Straight Connector 3">
            <a:extLst>
              <a:ext uri="{FF2B5EF4-FFF2-40B4-BE49-F238E27FC236}">
                <a16:creationId xmlns:a16="http://schemas.microsoft.com/office/drawing/2014/main" id="{1DB4C294-2B35-4B00-AF62-B5A52D9EC5AF}"/>
              </a:ext>
            </a:extLst>
          </p:cNvPr>
          <p:cNvCxnSpPr>
            <a:cxnSpLocks/>
          </p:cNvCxnSpPr>
          <p:nvPr/>
        </p:nvCxnSpPr>
        <p:spPr>
          <a:xfrm>
            <a:off x="952724" y="1356133"/>
            <a:ext cx="10472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69EEC4-F130-443F-B69F-94D7F413FB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5157" y="2347142"/>
            <a:ext cx="1998013" cy="1998013"/>
          </a:xfrm>
          <a:prstGeom prst="rect">
            <a:avLst/>
          </a:prstGeom>
        </p:spPr>
      </p:pic>
      <p:sp>
        <p:nvSpPr>
          <p:cNvPr id="5" name="TextBox 4">
            <a:extLst>
              <a:ext uri="{FF2B5EF4-FFF2-40B4-BE49-F238E27FC236}">
                <a16:creationId xmlns:a16="http://schemas.microsoft.com/office/drawing/2014/main" id="{29B07590-E812-496E-BE10-B2CEAB519472}"/>
              </a:ext>
            </a:extLst>
          </p:cNvPr>
          <p:cNvSpPr txBox="1"/>
          <p:nvPr/>
        </p:nvSpPr>
        <p:spPr>
          <a:xfrm>
            <a:off x="962362" y="5880113"/>
            <a:ext cx="7539789" cy="461665"/>
          </a:xfrm>
          <a:prstGeom prst="rect">
            <a:avLst/>
          </a:prstGeom>
          <a:noFill/>
        </p:spPr>
        <p:txBody>
          <a:bodyPr wrap="square" rtlCol="0">
            <a:spAutoFit/>
          </a:bodyPr>
          <a:lstStyle/>
          <a:p>
            <a:endParaRPr lang="en-US" sz="2400" b="1" dirty="0"/>
          </a:p>
        </p:txBody>
      </p:sp>
    </p:spTree>
    <p:extLst>
      <p:ext uri="{BB962C8B-B14F-4D97-AF65-F5344CB8AC3E}">
        <p14:creationId xmlns:p14="http://schemas.microsoft.com/office/powerpoint/2010/main" val="523460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86858E-5AEC-41B4-A3FE-9B1FADB33E30}"/>
              </a:ext>
            </a:extLst>
          </p:cNvPr>
          <p:cNvSpPr txBox="1"/>
          <p:nvPr/>
        </p:nvSpPr>
        <p:spPr>
          <a:xfrm>
            <a:off x="468052" y="2022061"/>
            <a:ext cx="8852411" cy="3416320"/>
          </a:xfrm>
          <a:prstGeom prst="rect">
            <a:avLst/>
          </a:prstGeom>
          <a:noFill/>
        </p:spPr>
        <p:txBody>
          <a:bodyPr wrap="square" rtlCol="0">
            <a:spAutoFit/>
          </a:bodyPr>
          <a:lstStyle/>
          <a:p>
            <a:r>
              <a:rPr lang="en-US" sz="2400" dirty="0"/>
              <a:t>YAML – YAML </a:t>
            </a:r>
            <a:r>
              <a:rPr lang="en-US" sz="2400" dirty="0" err="1"/>
              <a:t>Ain’t</a:t>
            </a:r>
            <a:r>
              <a:rPr lang="en-US" sz="2400" dirty="0"/>
              <a:t> Markup Language (mostly)</a:t>
            </a:r>
          </a:p>
          <a:p>
            <a:endParaRPr lang="en-US" sz="2400" dirty="0"/>
          </a:p>
          <a:p>
            <a:r>
              <a:rPr lang="en-US" sz="2400" dirty="0"/>
              <a:t>Nearly every file starts with a list!  (Can be abbreviated if you wish)</a:t>
            </a:r>
          </a:p>
          <a:p>
            <a:endParaRPr lang="en-US" sz="2400" dirty="0"/>
          </a:p>
          <a:p>
            <a:r>
              <a:rPr lang="en-US" sz="2400" dirty="0"/>
              <a:t>Batteries are included – some 1000+ modules to manage systems.</a:t>
            </a:r>
          </a:p>
          <a:p>
            <a:endParaRPr lang="en-US" sz="2400" dirty="0"/>
          </a:p>
          <a:p>
            <a:r>
              <a:rPr lang="en-US" sz="2400" dirty="0"/>
              <a:t>Quote your variables:  </a:t>
            </a:r>
            <a:r>
              <a:rPr lang="en-US" sz="2400" dirty="0">
                <a:solidFill>
                  <a:schemeClr val="accent1">
                    <a:lumMod val="50000"/>
                  </a:schemeClr>
                </a:solidFill>
              </a:rPr>
              <a:t>name: “{{ item }}” </a:t>
            </a:r>
            <a:r>
              <a:rPr lang="en-US" sz="2400" dirty="0"/>
              <a:t>vs </a:t>
            </a:r>
            <a:r>
              <a:rPr lang="en-US" sz="2400" dirty="0">
                <a:solidFill>
                  <a:srgbClr val="C00000"/>
                </a:solidFill>
              </a:rPr>
              <a:t>name: {{ item }}</a:t>
            </a:r>
          </a:p>
          <a:p>
            <a:endParaRPr lang="en-US" sz="2400" dirty="0">
              <a:solidFill>
                <a:srgbClr val="C00000"/>
              </a:solidFill>
            </a:endParaRPr>
          </a:p>
          <a:p>
            <a:r>
              <a:rPr lang="en-US" sz="2400" dirty="0"/>
              <a:t>Bools: true </a:t>
            </a:r>
            <a:r>
              <a:rPr lang="en-US" sz="2400" dirty="0" err="1"/>
              <a:t>True</a:t>
            </a:r>
            <a:r>
              <a:rPr lang="en-US" sz="2400" dirty="0"/>
              <a:t> </a:t>
            </a:r>
            <a:r>
              <a:rPr lang="en-US" sz="2400" dirty="0" err="1"/>
              <a:t>TRUE</a:t>
            </a:r>
            <a:r>
              <a:rPr lang="en-US" sz="2400" dirty="0"/>
              <a:t> yes         Quotes: single or double</a:t>
            </a:r>
          </a:p>
        </p:txBody>
      </p:sp>
      <p:sp>
        <p:nvSpPr>
          <p:cNvPr id="5" name="Title 1">
            <a:extLst>
              <a:ext uri="{FF2B5EF4-FFF2-40B4-BE49-F238E27FC236}">
                <a16:creationId xmlns:a16="http://schemas.microsoft.com/office/drawing/2014/main" id="{B86A17C9-AAB3-4DAD-A3D7-057CC62C99D5}"/>
              </a:ext>
            </a:extLst>
          </p:cNvPr>
          <p:cNvSpPr txBox="1">
            <a:spLocks/>
          </p:cNvSpPr>
          <p:nvPr/>
        </p:nvSpPr>
        <p:spPr>
          <a:xfrm>
            <a:off x="2980329" y="454801"/>
            <a:ext cx="7391970" cy="8172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Overall lay of the land</a:t>
            </a:r>
          </a:p>
        </p:txBody>
      </p:sp>
      <p:pic>
        <p:nvPicPr>
          <p:cNvPr id="6" name="Picture 5" descr="Image result for ansible">
            <a:extLst>
              <a:ext uri="{FF2B5EF4-FFF2-40B4-BE49-F238E27FC236}">
                <a16:creationId xmlns:a16="http://schemas.microsoft.com/office/drawing/2014/main" id="{5F211B50-5CF9-4A67-A46E-6C0BD3E48E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709" y="225579"/>
            <a:ext cx="1275676" cy="127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73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D2DAA7-F6D0-487C-8B06-6F77A0ACFAB7}"/>
              </a:ext>
            </a:extLst>
          </p:cNvPr>
          <p:cNvSpPr txBox="1"/>
          <p:nvPr/>
        </p:nvSpPr>
        <p:spPr>
          <a:xfrm>
            <a:off x="541847" y="1645065"/>
            <a:ext cx="2466489" cy="2369880"/>
          </a:xfrm>
          <a:prstGeom prst="rect">
            <a:avLst/>
          </a:prstGeom>
          <a:noFill/>
        </p:spPr>
        <p:txBody>
          <a:bodyPr wrap="square" rtlCol="0">
            <a:spAutoFit/>
          </a:bodyPr>
          <a:lstStyle/>
          <a:p>
            <a:r>
              <a:rPr lang="en-US" sz="2800" dirty="0"/>
              <a:t>Inventory</a:t>
            </a:r>
          </a:p>
          <a:p>
            <a:r>
              <a:rPr lang="en-US" sz="2800" dirty="0"/>
              <a:t>Playbooks</a:t>
            </a:r>
          </a:p>
          <a:p>
            <a:r>
              <a:rPr lang="en-US" sz="2800" dirty="0"/>
              <a:t>Tasks</a:t>
            </a:r>
          </a:p>
          <a:p>
            <a:r>
              <a:rPr lang="en-US" sz="2800" dirty="0"/>
              <a:t>Roles</a:t>
            </a:r>
          </a:p>
          <a:p>
            <a:endParaRPr lang="en-US" dirty="0"/>
          </a:p>
          <a:p>
            <a:endParaRPr lang="en-US" dirty="0"/>
          </a:p>
        </p:txBody>
      </p:sp>
      <p:sp>
        <p:nvSpPr>
          <p:cNvPr id="5" name="TextBox 4">
            <a:extLst>
              <a:ext uri="{FF2B5EF4-FFF2-40B4-BE49-F238E27FC236}">
                <a16:creationId xmlns:a16="http://schemas.microsoft.com/office/drawing/2014/main" id="{153188CC-AD88-4DDF-BE81-E79C2B91B43C}"/>
              </a:ext>
            </a:extLst>
          </p:cNvPr>
          <p:cNvSpPr txBox="1"/>
          <p:nvPr/>
        </p:nvSpPr>
        <p:spPr>
          <a:xfrm>
            <a:off x="3411940" y="1645065"/>
            <a:ext cx="7820167" cy="1938992"/>
          </a:xfrm>
          <a:prstGeom prst="rect">
            <a:avLst/>
          </a:prstGeom>
          <a:noFill/>
        </p:spPr>
        <p:txBody>
          <a:bodyPr wrap="square" rtlCol="0">
            <a:spAutoFit/>
          </a:bodyPr>
          <a:lstStyle/>
          <a:p>
            <a:r>
              <a:rPr lang="en-US" sz="2400" dirty="0"/>
              <a:t>Variables – flattened (</a:t>
            </a:r>
            <a:r>
              <a:rPr lang="en-US" sz="2400" b="1" dirty="0"/>
              <a:t>precedence lowest to highest</a:t>
            </a:r>
            <a:r>
              <a:rPr lang="en-US" sz="2400" dirty="0"/>
              <a:t>)</a:t>
            </a:r>
          </a:p>
          <a:p>
            <a:pPr marL="285750" indent="-285750">
              <a:buFont typeface="Arial" panose="020B0604020202020204" pitchFamily="34" charset="0"/>
              <a:buChar char="•"/>
            </a:pPr>
            <a:r>
              <a:rPr lang="en-US" sz="2400" dirty="0"/>
              <a:t>“all” group (because it is the ‘parent’ of all other groups)</a:t>
            </a:r>
          </a:p>
          <a:p>
            <a:pPr marL="285750" indent="-285750">
              <a:buFont typeface="Arial" panose="020B0604020202020204" pitchFamily="34" charset="0"/>
              <a:buChar char="•"/>
            </a:pPr>
            <a:r>
              <a:rPr lang="en-US" sz="2400" dirty="0"/>
              <a:t>parent group</a:t>
            </a:r>
          </a:p>
          <a:p>
            <a:pPr marL="285750" indent="-285750">
              <a:buFont typeface="Arial" panose="020B0604020202020204" pitchFamily="34" charset="0"/>
              <a:buChar char="•"/>
            </a:pPr>
            <a:r>
              <a:rPr lang="en-US" sz="2400" dirty="0"/>
              <a:t>child group</a:t>
            </a:r>
          </a:p>
          <a:p>
            <a:pPr marL="285750" indent="-285750">
              <a:buFont typeface="Arial" panose="020B0604020202020204" pitchFamily="34" charset="0"/>
              <a:buChar char="•"/>
            </a:pPr>
            <a:r>
              <a:rPr lang="en-US" sz="2400" dirty="0"/>
              <a:t>Host</a:t>
            </a:r>
          </a:p>
        </p:txBody>
      </p:sp>
      <p:cxnSp>
        <p:nvCxnSpPr>
          <p:cNvPr id="9" name="Straight Connector 8">
            <a:extLst>
              <a:ext uri="{FF2B5EF4-FFF2-40B4-BE49-F238E27FC236}">
                <a16:creationId xmlns:a16="http://schemas.microsoft.com/office/drawing/2014/main" id="{6D70C238-AAD8-4F96-9AFE-4CAE9EF2225C}"/>
              </a:ext>
            </a:extLst>
          </p:cNvPr>
          <p:cNvCxnSpPr/>
          <p:nvPr/>
        </p:nvCxnSpPr>
        <p:spPr>
          <a:xfrm>
            <a:off x="2715904" y="1645065"/>
            <a:ext cx="0" cy="208077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750E2A84-3BB6-4594-8504-42B09FB0E05D}"/>
              </a:ext>
            </a:extLst>
          </p:cNvPr>
          <p:cNvSpPr txBox="1">
            <a:spLocks/>
          </p:cNvSpPr>
          <p:nvPr/>
        </p:nvSpPr>
        <p:spPr>
          <a:xfrm>
            <a:off x="2980329" y="454801"/>
            <a:ext cx="7391970" cy="8172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Key Notions</a:t>
            </a:r>
          </a:p>
        </p:txBody>
      </p:sp>
      <p:pic>
        <p:nvPicPr>
          <p:cNvPr id="11" name="Picture 10" descr="Image result for ansible">
            <a:extLst>
              <a:ext uri="{FF2B5EF4-FFF2-40B4-BE49-F238E27FC236}">
                <a16:creationId xmlns:a16="http://schemas.microsoft.com/office/drawing/2014/main" id="{41855E1A-6922-44B6-B183-D9DB93ACDB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709" y="225579"/>
            <a:ext cx="1275676" cy="127567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312A41F-F230-4E45-ADD8-DA0B872DE654}"/>
              </a:ext>
            </a:extLst>
          </p:cNvPr>
          <p:cNvSpPr/>
          <p:nvPr/>
        </p:nvSpPr>
        <p:spPr>
          <a:xfrm>
            <a:off x="564109" y="4185289"/>
            <a:ext cx="9808190" cy="2616101"/>
          </a:xfrm>
          <a:prstGeom prst="rect">
            <a:avLst/>
          </a:prstGeom>
        </p:spPr>
        <p:txBody>
          <a:bodyPr wrap="square">
            <a:spAutoFit/>
          </a:bodyPr>
          <a:lstStyle/>
          <a:p>
            <a:r>
              <a:rPr lang="en-US" sz="2800" dirty="0"/>
              <a:t>Up front considerations </a:t>
            </a:r>
          </a:p>
          <a:p>
            <a:endParaRPr lang="en-US" dirty="0"/>
          </a:p>
          <a:p>
            <a:r>
              <a:rPr lang="en-US" sz="2400" dirty="0"/>
              <a:t>Inventory – static or dynamic list of hosts targets</a:t>
            </a:r>
          </a:p>
          <a:p>
            <a:r>
              <a:rPr lang="en-US" sz="2400" dirty="0"/>
              <a:t>Accessibility to hosts (via </a:t>
            </a:r>
            <a:r>
              <a:rPr lang="en-US" sz="2400" dirty="0" err="1"/>
              <a:t>vpn</a:t>
            </a:r>
            <a:r>
              <a:rPr lang="en-US" sz="2400" dirty="0"/>
              <a:t>/</a:t>
            </a:r>
            <a:r>
              <a:rPr lang="en-US" sz="2400" dirty="0" err="1"/>
              <a:t>vntets</a:t>
            </a:r>
            <a:r>
              <a:rPr lang="en-US" sz="2400" dirty="0"/>
              <a:t>, public IP, NSG exceptions…)</a:t>
            </a:r>
          </a:p>
          <a:p>
            <a:endParaRPr lang="en-US" dirty="0"/>
          </a:p>
          <a:p>
            <a:r>
              <a:rPr lang="en-US" sz="2800" dirty="0"/>
              <a:t>Actions</a:t>
            </a:r>
          </a:p>
          <a:p>
            <a:r>
              <a:rPr lang="en-US" sz="2400" dirty="0"/>
              <a:t>Existing Script files – use the slow migration path?</a:t>
            </a:r>
          </a:p>
        </p:txBody>
      </p:sp>
    </p:spTree>
    <p:extLst>
      <p:ext uri="{BB962C8B-B14F-4D97-AF65-F5344CB8AC3E}">
        <p14:creationId xmlns:p14="http://schemas.microsoft.com/office/powerpoint/2010/main" val="314748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5FC2-50E7-4305-8B24-C10A6FC97FE2}"/>
              </a:ext>
            </a:extLst>
          </p:cNvPr>
          <p:cNvSpPr txBox="1">
            <a:spLocks/>
          </p:cNvSpPr>
          <p:nvPr/>
        </p:nvSpPr>
        <p:spPr>
          <a:xfrm>
            <a:off x="2980329" y="454801"/>
            <a:ext cx="2874561" cy="6643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Inventory</a:t>
            </a:r>
          </a:p>
        </p:txBody>
      </p:sp>
      <p:pic>
        <p:nvPicPr>
          <p:cNvPr id="4" name="Picture 3">
            <a:extLst>
              <a:ext uri="{FF2B5EF4-FFF2-40B4-BE49-F238E27FC236}">
                <a16:creationId xmlns:a16="http://schemas.microsoft.com/office/drawing/2014/main" id="{28C2C6B1-1220-4768-9C71-F0FDB670E930}"/>
              </a:ext>
            </a:extLst>
          </p:cNvPr>
          <p:cNvPicPr>
            <a:picLocks noChangeAspect="1"/>
          </p:cNvPicPr>
          <p:nvPr/>
        </p:nvPicPr>
        <p:blipFill>
          <a:blip r:embed="rId3"/>
          <a:stretch>
            <a:fillRect/>
          </a:stretch>
        </p:blipFill>
        <p:spPr>
          <a:xfrm>
            <a:off x="421659" y="1661543"/>
            <a:ext cx="11239500" cy="4981575"/>
          </a:xfrm>
          <a:prstGeom prst="rect">
            <a:avLst/>
          </a:prstGeom>
        </p:spPr>
      </p:pic>
      <p:pic>
        <p:nvPicPr>
          <p:cNvPr id="6" name="Picture 5">
            <a:extLst>
              <a:ext uri="{FF2B5EF4-FFF2-40B4-BE49-F238E27FC236}">
                <a16:creationId xmlns:a16="http://schemas.microsoft.com/office/drawing/2014/main" id="{36C9C274-BAB2-47D6-A4BD-909C8097F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157" y="319320"/>
            <a:ext cx="962234" cy="941008"/>
          </a:xfrm>
          <a:prstGeom prst="rect">
            <a:avLst/>
          </a:prstGeom>
        </p:spPr>
      </p:pic>
    </p:spTree>
    <p:extLst>
      <p:ext uri="{BB962C8B-B14F-4D97-AF65-F5344CB8AC3E}">
        <p14:creationId xmlns:p14="http://schemas.microsoft.com/office/powerpoint/2010/main" val="88446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5FC2-50E7-4305-8B24-C10A6FC97FE2}"/>
              </a:ext>
            </a:extLst>
          </p:cNvPr>
          <p:cNvSpPr txBox="1">
            <a:spLocks/>
          </p:cNvSpPr>
          <p:nvPr/>
        </p:nvSpPr>
        <p:spPr>
          <a:xfrm>
            <a:off x="2980329" y="454801"/>
            <a:ext cx="7391970" cy="8172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Playbook</a:t>
            </a:r>
          </a:p>
        </p:txBody>
      </p:sp>
      <p:pic>
        <p:nvPicPr>
          <p:cNvPr id="6" name="Picture 5">
            <a:extLst>
              <a:ext uri="{FF2B5EF4-FFF2-40B4-BE49-F238E27FC236}">
                <a16:creationId xmlns:a16="http://schemas.microsoft.com/office/drawing/2014/main" id="{ED478D39-ABB1-41D3-8CCE-F90033AAF4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671" y="449438"/>
            <a:ext cx="822595" cy="822595"/>
          </a:xfrm>
          <a:prstGeom prst="rect">
            <a:avLst/>
          </a:prstGeom>
        </p:spPr>
      </p:pic>
      <p:pic>
        <p:nvPicPr>
          <p:cNvPr id="3" name="Picture 2">
            <a:extLst>
              <a:ext uri="{FF2B5EF4-FFF2-40B4-BE49-F238E27FC236}">
                <a16:creationId xmlns:a16="http://schemas.microsoft.com/office/drawing/2014/main" id="{98C86AB8-826D-47F4-ACA3-BE0150E72458}"/>
              </a:ext>
            </a:extLst>
          </p:cNvPr>
          <p:cNvPicPr>
            <a:picLocks noChangeAspect="1"/>
          </p:cNvPicPr>
          <p:nvPr/>
        </p:nvPicPr>
        <p:blipFill>
          <a:blip r:embed="rId4"/>
          <a:stretch>
            <a:fillRect/>
          </a:stretch>
        </p:blipFill>
        <p:spPr>
          <a:xfrm>
            <a:off x="3568651" y="1764631"/>
            <a:ext cx="8190207" cy="3785937"/>
          </a:xfrm>
          <a:prstGeom prst="rect">
            <a:avLst/>
          </a:prstGeom>
        </p:spPr>
      </p:pic>
      <p:cxnSp>
        <p:nvCxnSpPr>
          <p:cNvPr id="5" name="Straight Connector 4">
            <a:extLst>
              <a:ext uri="{FF2B5EF4-FFF2-40B4-BE49-F238E27FC236}">
                <a16:creationId xmlns:a16="http://schemas.microsoft.com/office/drawing/2014/main" id="{2767B65B-FCD8-48F3-9063-4EC088CE5B7D}"/>
              </a:ext>
            </a:extLst>
          </p:cNvPr>
          <p:cNvCxnSpPr>
            <a:cxnSpLocks/>
          </p:cNvCxnSpPr>
          <p:nvPr/>
        </p:nvCxnSpPr>
        <p:spPr>
          <a:xfrm>
            <a:off x="3336758" y="1507958"/>
            <a:ext cx="0" cy="434741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AA86A4F-5BB0-4C14-B946-A943DADAA34D}"/>
              </a:ext>
            </a:extLst>
          </p:cNvPr>
          <p:cNvSpPr txBox="1"/>
          <p:nvPr/>
        </p:nvSpPr>
        <p:spPr>
          <a:xfrm>
            <a:off x="361666" y="1764631"/>
            <a:ext cx="2743200" cy="830997"/>
          </a:xfrm>
          <a:prstGeom prst="rect">
            <a:avLst/>
          </a:prstGeom>
          <a:noFill/>
        </p:spPr>
        <p:txBody>
          <a:bodyPr wrap="square" rtlCol="0">
            <a:spAutoFit/>
          </a:bodyPr>
          <a:lstStyle/>
          <a:p>
            <a:r>
              <a:rPr lang="en-US" sz="2400" dirty="0"/>
              <a:t>All hosts ‘web’ will be used</a:t>
            </a:r>
          </a:p>
        </p:txBody>
      </p:sp>
      <p:sp>
        <p:nvSpPr>
          <p:cNvPr id="8" name="TextBox 7">
            <a:extLst>
              <a:ext uri="{FF2B5EF4-FFF2-40B4-BE49-F238E27FC236}">
                <a16:creationId xmlns:a16="http://schemas.microsoft.com/office/drawing/2014/main" id="{F18F64E4-4A94-4133-B33E-556446DD4675}"/>
              </a:ext>
            </a:extLst>
          </p:cNvPr>
          <p:cNvSpPr txBox="1"/>
          <p:nvPr/>
        </p:nvSpPr>
        <p:spPr>
          <a:xfrm>
            <a:off x="304013" y="3088226"/>
            <a:ext cx="2477787" cy="830997"/>
          </a:xfrm>
          <a:prstGeom prst="rect">
            <a:avLst/>
          </a:prstGeom>
          <a:noFill/>
        </p:spPr>
        <p:txBody>
          <a:bodyPr wrap="square" rtlCol="0">
            <a:spAutoFit/>
          </a:bodyPr>
          <a:lstStyle/>
          <a:p>
            <a:r>
              <a:rPr lang="en-US" sz="2400" dirty="0"/>
              <a:t>Default to </a:t>
            </a:r>
            <a:r>
              <a:rPr lang="en-US" sz="2400" dirty="0" err="1"/>
              <a:t>sudo</a:t>
            </a:r>
            <a:r>
              <a:rPr lang="en-US" sz="2400" dirty="0"/>
              <a:t> when installing</a:t>
            </a:r>
          </a:p>
        </p:txBody>
      </p:sp>
      <p:sp>
        <p:nvSpPr>
          <p:cNvPr id="10" name="TextBox 9">
            <a:extLst>
              <a:ext uri="{FF2B5EF4-FFF2-40B4-BE49-F238E27FC236}">
                <a16:creationId xmlns:a16="http://schemas.microsoft.com/office/drawing/2014/main" id="{8DD755D3-3C9F-4800-9212-044B381691CB}"/>
              </a:ext>
            </a:extLst>
          </p:cNvPr>
          <p:cNvSpPr txBox="1"/>
          <p:nvPr/>
        </p:nvSpPr>
        <p:spPr>
          <a:xfrm>
            <a:off x="361666" y="4491789"/>
            <a:ext cx="2477787" cy="830997"/>
          </a:xfrm>
          <a:prstGeom prst="rect">
            <a:avLst/>
          </a:prstGeom>
          <a:noFill/>
        </p:spPr>
        <p:txBody>
          <a:bodyPr wrap="square" rtlCol="0">
            <a:spAutoFit/>
          </a:bodyPr>
          <a:lstStyle/>
          <a:p>
            <a:r>
              <a:rPr lang="en-US" sz="2400" dirty="0"/>
              <a:t>Three roles configured</a:t>
            </a:r>
          </a:p>
        </p:txBody>
      </p:sp>
      <p:sp>
        <p:nvSpPr>
          <p:cNvPr id="11" name="TextBox 10">
            <a:extLst>
              <a:ext uri="{FF2B5EF4-FFF2-40B4-BE49-F238E27FC236}">
                <a16:creationId xmlns:a16="http://schemas.microsoft.com/office/drawing/2014/main" id="{7FD697BB-9760-422F-999E-D8753C8E1831}"/>
              </a:ext>
            </a:extLst>
          </p:cNvPr>
          <p:cNvSpPr txBox="1"/>
          <p:nvPr/>
        </p:nvSpPr>
        <p:spPr>
          <a:xfrm>
            <a:off x="3568651" y="6043166"/>
            <a:ext cx="7083307" cy="461665"/>
          </a:xfrm>
          <a:prstGeom prst="rect">
            <a:avLst/>
          </a:prstGeom>
          <a:noFill/>
        </p:spPr>
        <p:txBody>
          <a:bodyPr wrap="square" rtlCol="0">
            <a:spAutoFit/>
          </a:bodyPr>
          <a:lstStyle/>
          <a:p>
            <a:r>
              <a:rPr lang="en-US" sz="2400" dirty="0">
                <a:latin typeface="Consolas" panose="020B0609020204030204" pitchFamily="49" charset="0"/>
              </a:rPr>
              <a:t>$ ansible-playbook -</a:t>
            </a:r>
            <a:r>
              <a:rPr lang="en-US" sz="2400" dirty="0" err="1">
                <a:latin typeface="Consolas" panose="020B0609020204030204" pitchFamily="49" charset="0"/>
              </a:rPr>
              <a:t>i</a:t>
            </a:r>
            <a:r>
              <a:rPr lang="en-US" sz="2400" dirty="0">
                <a:latin typeface="Consolas" panose="020B0609020204030204" pitchFamily="49" charset="0"/>
              </a:rPr>
              <a:t> dev </a:t>
            </a:r>
            <a:r>
              <a:rPr lang="en-US" sz="2400" dirty="0" err="1">
                <a:latin typeface="Consolas" panose="020B0609020204030204" pitchFamily="49" charset="0"/>
              </a:rPr>
              <a:t>webservers.yml</a:t>
            </a:r>
            <a:endParaRPr lang="en-US" dirty="0"/>
          </a:p>
        </p:txBody>
      </p:sp>
    </p:spTree>
    <p:extLst>
      <p:ext uri="{BB962C8B-B14F-4D97-AF65-F5344CB8AC3E}">
        <p14:creationId xmlns:p14="http://schemas.microsoft.com/office/powerpoint/2010/main" val="180002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5FC2-50E7-4305-8B24-C10A6FC97FE2}"/>
              </a:ext>
            </a:extLst>
          </p:cNvPr>
          <p:cNvSpPr txBox="1">
            <a:spLocks/>
          </p:cNvSpPr>
          <p:nvPr/>
        </p:nvSpPr>
        <p:spPr>
          <a:xfrm>
            <a:off x="2980329" y="454801"/>
            <a:ext cx="7391970" cy="8172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Modules</a:t>
            </a:r>
          </a:p>
        </p:txBody>
      </p:sp>
      <p:pic>
        <p:nvPicPr>
          <p:cNvPr id="5" name="Picture 4">
            <a:extLst>
              <a:ext uri="{FF2B5EF4-FFF2-40B4-BE49-F238E27FC236}">
                <a16:creationId xmlns:a16="http://schemas.microsoft.com/office/drawing/2014/main" id="{196C0849-3745-4644-A2B3-C56F468D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198" y="284186"/>
            <a:ext cx="793012" cy="987847"/>
          </a:xfrm>
          <a:prstGeom prst="rect">
            <a:avLst/>
          </a:prstGeom>
        </p:spPr>
      </p:pic>
      <p:pic>
        <p:nvPicPr>
          <p:cNvPr id="3" name="Picture 2">
            <a:extLst>
              <a:ext uri="{FF2B5EF4-FFF2-40B4-BE49-F238E27FC236}">
                <a16:creationId xmlns:a16="http://schemas.microsoft.com/office/drawing/2014/main" id="{FBBDF6E0-04FE-4D86-8C4C-06EB42A7BF87}"/>
              </a:ext>
            </a:extLst>
          </p:cNvPr>
          <p:cNvPicPr>
            <a:picLocks noChangeAspect="1"/>
          </p:cNvPicPr>
          <p:nvPr/>
        </p:nvPicPr>
        <p:blipFill>
          <a:blip r:embed="rId4"/>
          <a:stretch>
            <a:fillRect/>
          </a:stretch>
        </p:blipFill>
        <p:spPr>
          <a:xfrm>
            <a:off x="1989303" y="1901588"/>
            <a:ext cx="3033073" cy="4435462"/>
          </a:xfrm>
          <a:prstGeom prst="rect">
            <a:avLst/>
          </a:prstGeom>
        </p:spPr>
      </p:pic>
      <p:pic>
        <p:nvPicPr>
          <p:cNvPr id="4" name="Picture 3">
            <a:extLst>
              <a:ext uri="{FF2B5EF4-FFF2-40B4-BE49-F238E27FC236}">
                <a16:creationId xmlns:a16="http://schemas.microsoft.com/office/drawing/2014/main" id="{7A7FCDF4-AF5F-48B4-AAF5-33DCA50DA30A}"/>
              </a:ext>
            </a:extLst>
          </p:cNvPr>
          <p:cNvPicPr>
            <a:picLocks noChangeAspect="1"/>
          </p:cNvPicPr>
          <p:nvPr/>
        </p:nvPicPr>
        <p:blipFill>
          <a:blip r:embed="rId5"/>
          <a:stretch>
            <a:fillRect/>
          </a:stretch>
        </p:blipFill>
        <p:spPr>
          <a:xfrm>
            <a:off x="6180019" y="1901588"/>
            <a:ext cx="3823790" cy="4196843"/>
          </a:xfrm>
          <a:prstGeom prst="rect">
            <a:avLst/>
          </a:prstGeom>
        </p:spPr>
      </p:pic>
    </p:spTree>
    <p:extLst>
      <p:ext uri="{BB962C8B-B14F-4D97-AF65-F5344CB8AC3E}">
        <p14:creationId xmlns:p14="http://schemas.microsoft.com/office/powerpoint/2010/main" val="411882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D44EBA-8E79-43D0-9127-383D4A6F77F0}"/>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dirty="0">
                <a:solidFill>
                  <a:schemeClr val="tx1"/>
                </a:solidFill>
                <a:latin typeface="+mj-lt"/>
                <a:ea typeface="+mj-ea"/>
                <a:cs typeface="+mj-cs"/>
              </a:rPr>
              <a:t>Ansible Demo Time</a:t>
            </a:r>
          </a:p>
        </p:txBody>
      </p:sp>
      <p:sp>
        <p:nvSpPr>
          <p:cNvPr id="3" name="TextBox 2">
            <a:extLst>
              <a:ext uri="{FF2B5EF4-FFF2-40B4-BE49-F238E27FC236}">
                <a16:creationId xmlns:a16="http://schemas.microsoft.com/office/drawing/2014/main" id="{64D1C071-79BF-4E6F-81B8-7A8C8E8E7787}"/>
              </a:ext>
            </a:extLst>
          </p:cNvPr>
          <p:cNvSpPr txBox="1"/>
          <p:nvPr/>
        </p:nvSpPr>
        <p:spPr>
          <a:xfrm>
            <a:off x="8294146" y="4776395"/>
            <a:ext cx="3528508" cy="830997"/>
          </a:xfrm>
          <a:prstGeom prst="rect">
            <a:avLst/>
          </a:prstGeom>
          <a:noFill/>
        </p:spPr>
        <p:txBody>
          <a:bodyPr wrap="square" rtlCol="0">
            <a:spAutoFit/>
          </a:bodyPr>
          <a:lstStyle/>
          <a:p>
            <a:r>
              <a:rPr lang="en-US" sz="4800" dirty="0"/>
              <a:t>ubuntu-lamp</a:t>
            </a:r>
          </a:p>
        </p:txBody>
      </p:sp>
    </p:spTree>
    <p:extLst>
      <p:ext uri="{BB962C8B-B14F-4D97-AF65-F5344CB8AC3E}">
        <p14:creationId xmlns:p14="http://schemas.microsoft.com/office/powerpoint/2010/main" val="3984757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416C-43BD-4C2D-A9D2-AEA0EA4F116F}"/>
              </a:ext>
            </a:extLst>
          </p:cNvPr>
          <p:cNvSpPr>
            <a:spLocks noGrp="1"/>
          </p:cNvSpPr>
          <p:nvPr>
            <p:ph type="title"/>
          </p:nvPr>
        </p:nvSpPr>
        <p:spPr>
          <a:xfrm>
            <a:off x="988894" y="160408"/>
            <a:ext cx="10515600" cy="1325563"/>
          </a:xfrm>
        </p:spPr>
        <p:txBody>
          <a:bodyPr/>
          <a:lstStyle/>
          <a:p>
            <a:r>
              <a:rPr lang="en-US" dirty="0"/>
              <a:t>Ansible – Do’s, Don’ts, </a:t>
            </a:r>
            <a:r>
              <a:rPr lang="en-US" dirty="0" err="1"/>
              <a:t>Gotcha’s</a:t>
            </a:r>
            <a:endParaRPr lang="en-US" dirty="0"/>
          </a:p>
        </p:txBody>
      </p:sp>
      <p:sp>
        <p:nvSpPr>
          <p:cNvPr id="3" name="TextBox 2">
            <a:extLst>
              <a:ext uri="{FF2B5EF4-FFF2-40B4-BE49-F238E27FC236}">
                <a16:creationId xmlns:a16="http://schemas.microsoft.com/office/drawing/2014/main" id="{DA40F44D-4789-4821-820A-C2E06DD94FDF}"/>
              </a:ext>
            </a:extLst>
          </p:cNvPr>
          <p:cNvSpPr txBox="1"/>
          <p:nvPr/>
        </p:nvSpPr>
        <p:spPr>
          <a:xfrm>
            <a:off x="838200" y="1384588"/>
            <a:ext cx="10816988" cy="5262979"/>
          </a:xfrm>
          <a:prstGeom prst="rect">
            <a:avLst/>
          </a:prstGeom>
          <a:noFill/>
        </p:spPr>
        <p:txBody>
          <a:bodyPr wrap="square" rtlCol="0">
            <a:spAutoFit/>
          </a:bodyPr>
          <a:lstStyle/>
          <a:p>
            <a:r>
              <a:rPr lang="en-US" sz="2400" dirty="0"/>
              <a:t>Strive for simplification</a:t>
            </a:r>
          </a:p>
          <a:p>
            <a:r>
              <a:rPr lang="en-US" sz="2400" dirty="0"/>
              <a:t>Optimize for readability</a:t>
            </a:r>
          </a:p>
          <a:p>
            <a:r>
              <a:rPr lang="en-US" sz="2400" dirty="0"/>
              <a:t>Think declaratively</a:t>
            </a:r>
          </a:p>
          <a:p>
            <a:endParaRPr lang="en-US" sz="2400" dirty="0"/>
          </a:p>
          <a:p>
            <a:r>
              <a:rPr lang="en-US" sz="2400" dirty="0"/>
              <a:t>Create a style guide – tags, files names, project directory (team consistency) </a:t>
            </a:r>
          </a:p>
          <a:p>
            <a:endParaRPr lang="en-US" sz="2400" dirty="0"/>
          </a:p>
          <a:p>
            <a:r>
              <a:rPr lang="en-US" sz="2400" dirty="0"/>
              <a:t>Treat it like code – version control your Ansible files!</a:t>
            </a:r>
          </a:p>
          <a:p>
            <a:endParaRPr lang="en-US" sz="2400" dirty="0"/>
          </a:p>
          <a:p>
            <a:r>
              <a:rPr lang="en-US" sz="2400" dirty="0"/>
              <a:t>Iterate your work – start simple, don’t modularize everything from the get-go.</a:t>
            </a:r>
          </a:p>
          <a:p>
            <a:endParaRPr lang="en-US" sz="2400" dirty="0"/>
          </a:p>
          <a:p>
            <a:r>
              <a:rPr lang="en-US" sz="2400" dirty="0"/>
              <a:t>Try to be descriptive in your variable names:</a:t>
            </a:r>
          </a:p>
          <a:p>
            <a:r>
              <a:rPr lang="en-US" sz="2400" dirty="0" err="1"/>
              <a:t>Tomcat_port</a:t>
            </a:r>
            <a:r>
              <a:rPr lang="en-US" sz="2400" dirty="0"/>
              <a:t>: 880</a:t>
            </a:r>
          </a:p>
          <a:p>
            <a:endParaRPr lang="en-US" sz="2400" dirty="0"/>
          </a:p>
          <a:p>
            <a:r>
              <a:rPr lang="en-US" sz="2400" dirty="0"/>
              <a:t>No Bare variables  </a:t>
            </a:r>
            <a:r>
              <a:rPr lang="en-US" sz="2400" i="1" dirty="0" err="1"/>
              <a:t>ansible_var_name</a:t>
            </a:r>
            <a:r>
              <a:rPr lang="en-US" sz="2400" i="1" dirty="0"/>
              <a:t> </a:t>
            </a:r>
            <a:r>
              <a:rPr lang="en-US" sz="2400" dirty="0"/>
              <a:t>vs “{{ </a:t>
            </a:r>
            <a:r>
              <a:rPr lang="en-US" sz="2400" i="1" dirty="0" err="1"/>
              <a:t>ansible_var_name</a:t>
            </a:r>
            <a:r>
              <a:rPr lang="en-US" sz="2400" dirty="0"/>
              <a:t>}}”</a:t>
            </a:r>
            <a:endParaRPr lang="en-US" dirty="0"/>
          </a:p>
        </p:txBody>
      </p:sp>
    </p:spTree>
    <p:extLst>
      <p:ext uri="{BB962C8B-B14F-4D97-AF65-F5344CB8AC3E}">
        <p14:creationId xmlns:p14="http://schemas.microsoft.com/office/powerpoint/2010/main" val="1503496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031286B-A18A-44F5-B5F5-6EA7259A0315}"/>
              </a:ext>
            </a:extLst>
          </p:cNvPr>
          <p:cNvPicPr>
            <a:picLocks noChangeAspect="1"/>
          </p:cNvPicPr>
          <p:nvPr/>
        </p:nvPicPr>
        <p:blipFill rotWithShape="1">
          <a:blip r:embed="rId3">
            <a:extLst>
              <a:ext uri="{28A0092B-C50C-407E-A947-70E740481C1C}">
                <a14:useLocalDpi xmlns:a14="http://schemas.microsoft.com/office/drawing/2010/main" val="0"/>
              </a:ext>
            </a:extLst>
          </a:blip>
          <a:srcRect l="3527" r="2052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a:extLst>
              <a:ext uri="{FF2B5EF4-FFF2-40B4-BE49-F238E27FC236}">
                <a16:creationId xmlns:a16="http://schemas.microsoft.com/office/drawing/2014/main" id="{C906A54B-DD6E-4409-BB96-20E29F7F7B65}"/>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dirty="0"/>
              <a:t>Wrap Up</a:t>
            </a:r>
            <a:endParaRPr lang="en-US"/>
          </a:p>
        </p:txBody>
      </p:sp>
      <p:sp>
        <p:nvSpPr>
          <p:cNvPr id="3" name="TextBox 2">
            <a:extLst>
              <a:ext uri="{FF2B5EF4-FFF2-40B4-BE49-F238E27FC236}">
                <a16:creationId xmlns:a16="http://schemas.microsoft.com/office/drawing/2014/main" id="{A56A66C0-5DCA-482E-B4DC-F63BC44480D8}"/>
              </a:ext>
            </a:extLst>
          </p:cNvPr>
          <p:cNvSpPr txBox="1"/>
          <p:nvPr/>
        </p:nvSpPr>
        <p:spPr>
          <a:xfrm>
            <a:off x="655321" y="2575034"/>
            <a:ext cx="5120113" cy="1939816"/>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400" dirty="0"/>
              <a:t>Questions</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Comments</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Blimey! That’s all</a:t>
            </a:r>
          </a:p>
        </p:txBody>
      </p:sp>
      <p:pic>
        <p:nvPicPr>
          <p:cNvPr id="7" name="Picture 6">
            <a:extLst>
              <a:ext uri="{FF2B5EF4-FFF2-40B4-BE49-F238E27FC236}">
                <a16:creationId xmlns:a16="http://schemas.microsoft.com/office/drawing/2014/main" id="{C9DF1932-179E-4030-BDF4-F615E1CC04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099" y="275411"/>
            <a:ext cx="1872221" cy="1872221"/>
          </a:xfrm>
          <a:prstGeom prst="rect">
            <a:avLst/>
          </a:prstGeom>
        </p:spPr>
      </p:pic>
      <p:sp>
        <p:nvSpPr>
          <p:cNvPr id="8" name="TextBox 7">
            <a:extLst>
              <a:ext uri="{FF2B5EF4-FFF2-40B4-BE49-F238E27FC236}">
                <a16:creationId xmlns:a16="http://schemas.microsoft.com/office/drawing/2014/main" id="{AF6DD25B-D8AA-4E8F-88B6-A36563B4F4FE}"/>
              </a:ext>
            </a:extLst>
          </p:cNvPr>
          <p:cNvSpPr txBox="1"/>
          <p:nvPr/>
        </p:nvSpPr>
        <p:spPr>
          <a:xfrm>
            <a:off x="2311438" y="3136522"/>
            <a:ext cx="3959542" cy="769441"/>
          </a:xfrm>
          <a:prstGeom prst="rect">
            <a:avLst/>
          </a:prstGeom>
          <a:noFill/>
        </p:spPr>
        <p:txBody>
          <a:bodyPr wrap="square" rtlCol="0">
            <a:spAutoFit/>
          </a:bodyPr>
          <a:lstStyle/>
          <a:p>
            <a:pPr algn="ctr"/>
            <a:r>
              <a:rPr lang="en-US" sz="4400" dirty="0"/>
              <a:t>Thank ye!</a:t>
            </a:r>
          </a:p>
        </p:txBody>
      </p:sp>
      <p:sp>
        <p:nvSpPr>
          <p:cNvPr id="9" name="Rectangle 8">
            <a:extLst>
              <a:ext uri="{FF2B5EF4-FFF2-40B4-BE49-F238E27FC236}">
                <a16:creationId xmlns:a16="http://schemas.microsoft.com/office/drawing/2014/main" id="{6D487F64-06E3-464F-B629-B33057D74531}"/>
              </a:ext>
            </a:extLst>
          </p:cNvPr>
          <p:cNvSpPr/>
          <p:nvPr/>
        </p:nvSpPr>
        <p:spPr>
          <a:xfrm>
            <a:off x="-22625" y="5243128"/>
            <a:ext cx="6476004" cy="461665"/>
          </a:xfrm>
          <a:prstGeom prst="rect">
            <a:avLst/>
          </a:prstGeom>
        </p:spPr>
        <p:txBody>
          <a:bodyPr wrap="none">
            <a:spAutoFit/>
          </a:bodyPr>
          <a:lstStyle/>
          <a:p>
            <a:pPr lvl="1"/>
            <a:r>
              <a:rPr lang="en-US" sz="2400" dirty="0">
                <a:hlinkClick r:id="rId5"/>
              </a:rPr>
              <a:t>jim.stott@oriontech.com</a:t>
            </a:r>
            <a:r>
              <a:rPr lang="en-US" sz="2400" dirty="0"/>
              <a:t> / jwstott@gmail.com</a:t>
            </a:r>
          </a:p>
        </p:txBody>
      </p:sp>
      <p:sp>
        <p:nvSpPr>
          <p:cNvPr id="11" name="TextBox 10">
            <a:extLst>
              <a:ext uri="{FF2B5EF4-FFF2-40B4-BE49-F238E27FC236}">
                <a16:creationId xmlns:a16="http://schemas.microsoft.com/office/drawing/2014/main" id="{E0668710-40B6-408E-8331-18E5463DDCF1}"/>
              </a:ext>
            </a:extLst>
          </p:cNvPr>
          <p:cNvSpPr txBox="1"/>
          <p:nvPr/>
        </p:nvSpPr>
        <p:spPr>
          <a:xfrm>
            <a:off x="400889" y="5814453"/>
            <a:ext cx="7539789" cy="461665"/>
          </a:xfrm>
          <a:prstGeom prst="rect">
            <a:avLst/>
          </a:prstGeom>
          <a:noFill/>
        </p:spPr>
        <p:txBody>
          <a:bodyPr wrap="square" rtlCol="0">
            <a:spAutoFit/>
          </a:bodyPr>
          <a:lstStyle/>
          <a:p>
            <a:r>
              <a:rPr lang="en-US" sz="2400" b="1" dirty="0"/>
              <a:t>https://github.com/jstott/azure_bc2018_get_kraken.git</a:t>
            </a:r>
          </a:p>
        </p:txBody>
      </p:sp>
    </p:spTree>
    <p:extLst>
      <p:ext uri="{BB962C8B-B14F-4D97-AF65-F5344CB8AC3E}">
        <p14:creationId xmlns:p14="http://schemas.microsoft.com/office/powerpoint/2010/main" val="358518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C7150F-81E3-464F-897D-4597EDC28571}"/>
              </a:ext>
            </a:extLst>
          </p:cNvPr>
          <p:cNvPicPr>
            <a:picLocks noChangeAspect="1"/>
          </p:cNvPicPr>
          <p:nvPr/>
        </p:nvPicPr>
        <p:blipFill rotWithShape="1">
          <a:blip r:embed="rId2">
            <a:extLst>
              <a:ext uri="{28A0092B-C50C-407E-A947-70E740481C1C}">
                <a14:useLocalDpi xmlns:a14="http://schemas.microsoft.com/office/drawing/2010/main" val="0"/>
              </a:ext>
            </a:extLst>
          </a:blip>
          <a:srcRect l="21639" r="13640"/>
          <a:stretch/>
        </p:blipFill>
        <p:spPr>
          <a:xfrm>
            <a:off x="20" y="10"/>
            <a:ext cx="4635571" cy="6857990"/>
          </a:xfrm>
          <a:prstGeom prst="rect">
            <a:avLst/>
          </a:prstGeom>
          <a:effectLst/>
        </p:spPr>
      </p:pic>
      <p:sp>
        <p:nvSpPr>
          <p:cNvPr id="8" name="Title 1">
            <a:extLst>
              <a:ext uri="{FF2B5EF4-FFF2-40B4-BE49-F238E27FC236}">
                <a16:creationId xmlns:a16="http://schemas.microsoft.com/office/drawing/2014/main" id="{5CCD25E1-440A-4CA1-B1CA-4E45DB9EF542}"/>
              </a:ext>
            </a:extLst>
          </p:cNvPr>
          <p:cNvSpPr txBox="1">
            <a:spLocks/>
          </p:cNvSpPr>
          <p:nvPr/>
        </p:nvSpPr>
        <p:spPr>
          <a:xfrm>
            <a:off x="4965431" y="124286"/>
            <a:ext cx="6586491" cy="716943"/>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DevOps Domination</a:t>
            </a:r>
          </a:p>
        </p:txBody>
      </p:sp>
      <p:cxnSp>
        <p:nvCxnSpPr>
          <p:cNvPr id="9" name="Straight Connector 8">
            <a:extLst>
              <a:ext uri="{FF2B5EF4-FFF2-40B4-BE49-F238E27FC236}">
                <a16:creationId xmlns:a16="http://schemas.microsoft.com/office/drawing/2014/main" id="{73311F23-C60E-4398-ABD9-D1073EE98E69}"/>
              </a:ext>
            </a:extLst>
          </p:cNvPr>
          <p:cNvCxnSpPr/>
          <p:nvPr/>
        </p:nvCxnSpPr>
        <p:spPr>
          <a:xfrm>
            <a:off x="4965431" y="850106"/>
            <a:ext cx="663161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A39D2B01-8A68-461B-B959-09B0D3A1E674}"/>
              </a:ext>
            </a:extLst>
          </p:cNvPr>
          <p:cNvSpPr txBox="1">
            <a:spLocks/>
          </p:cNvSpPr>
          <p:nvPr/>
        </p:nvSpPr>
        <p:spPr>
          <a:xfrm>
            <a:off x="4965431" y="1195526"/>
            <a:ext cx="7090445" cy="54272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DevOps</a:t>
            </a:r>
          </a:p>
          <a:p>
            <a:pPr lvl="1"/>
            <a:r>
              <a:rPr lang="en-US" sz="2800" dirty="0"/>
              <a:t>What’s the big deal?</a:t>
            </a:r>
          </a:p>
          <a:p>
            <a:pPr lvl="1"/>
            <a:r>
              <a:rPr lang="en-US" sz="2800" dirty="0"/>
              <a:t>Infrastructure as Code </a:t>
            </a:r>
            <a:br>
              <a:rPr lang="en-US" sz="2800" dirty="0"/>
            </a:br>
            <a:r>
              <a:rPr lang="en-US" sz="2800" dirty="0"/>
              <a:t>     a.k.a. </a:t>
            </a:r>
            <a:r>
              <a:rPr lang="en-US" sz="2800" i="1" dirty="0"/>
              <a:t>git for the cloud</a:t>
            </a:r>
          </a:p>
          <a:p>
            <a:r>
              <a:rPr lang="en-US" dirty="0"/>
              <a:t>Terraform</a:t>
            </a:r>
          </a:p>
          <a:p>
            <a:pPr lvl="1"/>
            <a:r>
              <a:rPr lang="en-US" sz="2800" dirty="0"/>
              <a:t>Deploy Infrastructure</a:t>
            </a:r>
          </a:p>
          <a:p>
            <a:pPr lvl="1"/>
            <a:r>
              <a:rPr lang="en-US" sz="2800" dirty="0"/>
              <a:t>Demo Time</a:t>
            </a:r>
          </a:p>
          <a:p>
            <a:r>
              <a:rPr lang="en-US" dirty="0"/>
              <a:t>Ansible</a:t>
            </a:r>
          </a:p>
          <a:p>
            <a:pPr lvl="1"/>
            <a:r>
              <a:rPr lang="en-US" sz="2800" dirty="0"/>
              <a:t>Deploy Configurations</a:t>
            </a:r>
          </a:p>
          <a:p>
            <a:pPr lvl="1"/>
            <a:r>
              <a:rPr lang="en-US" sz="2800" dirty="0"/>
              <a:t>Demo Time</a:t>
            </a:r>
            <a:endParaRPr lang="en-US" dirty="0"/>
          </a:p>
          <a:p>
            <a:r>
              <a:rPr lang="en-US" dirty="0"/>
              <a:t>Wrap-up</a:t>
            </a:r>
          </a:p>
          <a:p>
            <a:endParaRPr lang="en-US" dirty="0"/>
          </a:p>
        </p:txBody>
      </p:sp>
    </p:spTree>
    <p:extLst>
      <p:ext uri="{BB962C8B-B14F-4D97-AF65-F5344CB8AC3E}">
        <p14:creationId xmlns:p14="http://schemas.microsoft.com/office/powerpoint/2010/main" val="7748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731E-0DC1-46BC-8C33-796FAC4B1141}"/>
              </a:ext>
            </a:extLst>
          </p:cNvPr>
          <p:cNvSpPr txBox="1">
            <a:spLocks/>
          </p:cNvSpPr>
          <p:nvPr/>
        </p:nvSpPr>
        <p:spPr>
          <a:xfrm>
            <a:off x="838200" y="365125"/>
            <a:ext cx="10515600" cy="8280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a:t>
            </a:r>
            <a:r>
              <a:rPr lang="en-US" dirty="0" err="1"/>
              <a:t>IaC</a:t>
            </a:r>
            <a:r>
              <a:rPr lang="en-US" dirty="0"/>
              <a:t> – What’s the big deal?</a:t>
            </a:r>
          </a:p>
        </p:txBody>
      </p:sp>
      <p:sp>
        <p:nvSpPr>
          <p:cNvPr id="3" name="Rectangle 2">
            <a:extLst>
              <a:ext uri="{FF2B5EF4-FFF2-40B4-BE49-F238E27FC236}">
                <a16:creationId xmlns:a16="http://schemas.microsoft.com/office/drawing/2014/main" id="{59A97B4B-49A1-4D3B-8056-3C3B143ED5E3}"/>
              </a:ext>
            </a:extLst>
          </p:cNvPr>
          <p:cNvSpPr/>
          <p:nvPr/>
        </p:nvSpPr>
        <p:spPr>
          <a:xfrm>
            <a:off x="838200" y="1471292"/>
            <a:ext cx="10614102" cy="830997"/>
          </a:xfrm>
          <a:prstGeom prst="rect">
            <a:avLst/>
          </a:prstGeom>
        </p:spPr>
        <p:txBody>
          <a:bodyPr wrap="square">
            <a:spAutoFit/>
          </a:bodyPr>
          <a:lstStyle/>
          <a:p>
            <a:r>
              <a:rPr lang="en-US" sz="2400" b="1" dirty="0"/>
              <a:t>Practice makes perfect == consistency &amp; confidence</a:t>
            </a:r>
          </a:p>
          <a:p>
            <a:endParaRPr lang="en-US" sz="2400" dirty="0"/>
          </a:p>
        </p:txBody>
      </p:sp>
      <p:sp>
        <p:nvSpPr>
          <p:cNvPr id="4" name="Rectangle 3">
            <a:extLst>
              <a:ext uri="{FF2B5EF4-FFF2-40B4-BE49-F238E27FC236}">
                <a16:creationId xmlns:a16="http://schemas.microsoft.com/office/drawing/2014/main" id="{CA976C85-9677-4654-AB97-E287C0792383}"/>
              </a:ext>
            </a:extLst>
          </p:cNvPr>
          <p:cNvSpPr/>
          <p:nvPr/>
        </p:nvSpPr>
        <p:spPr>
          <a:xfrm>
            <a:off x="838199" y="2179562"/>
            <a:ext cx="6956200" cy="523220"/>
          </a:xfrm>
          <a:prstGeom prst="rect">
            <a:avLst/>
          </a:prstGeom>
        </p:spPr>
        <p:txBody>
          <a:bodyPr wrap="none">
            <a:spAutoFit/>
          </a:bodyPr>
          <a:lstStyle/>
          <a:p>
            <a:r>
              <a:rPr lang="en-US" sz="2400" b="1" dirty="0"/>
              <a:t>Automate your deployment and </a:t>
            </a:r>
            <a:r>
              <a:rPr lang="en-US" sz="2800" b="1" dirty="0"/>
              <a:t>recovery</a:t>
            </a:r>
            <a:r>
              <a:rPr lang="en-US" sz="2400" b="1" dirty="0"/>
              <a:t> processes</a:t>
            </a:r>
            <a:endParaRPr lang="en-US" sz="2400" dirty="0"/>
          </a:p>
        </p:txBody>
      </p:sp>
      <p:sp>
        <p:nvSpPr>
          <p:cNvPr id="5" name="Rectangle 4">
            <a:extLst>
              <a:ext uri="{FF2B5EF4-FFF2-40B4-BE49-F238E27FC236}">
                <a16:creationId xmlns:a16="http://schemas.microsoft.com/office/drawing/2014/main" id="{063999DA-E872-4D51-8CB4-F329BC869A6F}"/>
              </a:ext>
            </a:extLst>
          </p:cNvPr>
          <p:cNvSpPr/>
          <p:nvPr/>
        </p:nvSpPr>
        <p:spPr>
          <a:xfrm>
            <a:off x="838199" y="3021892"/>
            <a:ext cx="7104445" cy="461665"/>
          </a:xfrm>
          <a:prstGeom prst="rect">
            <a:avLst/>
          </a:prstGeom>
        </p:spPr>
        <p:txBody>
          <a:bodyPr wrap="none">
            <a:spAutoFit/>
          </a:bodyPr>
          <a:lstStyle/>
          <a:p>
            <a:r>
              <a:rPr lang="en-US" sz="2400" b="1" dirty="0"/>
              <a:t>When in doubt, Redeploy can be an option to Repair</a:t>
            </a:r>
            <a:endParaRPr lang="en-US" sz="2400" dirty="0"/>
          </a:p>
        </p:txBody>
      </p:sp>
      <p:sp>
        <p:nvSpPr>
          <p:cNvPr id="6" name="Rectangle 5">
            <a:extLst>
              <a:ext uri="{FF2B5EF4-FFF2-40B4-BE49-F238E27FC236}">
                <a16:creationId xmlns:a16="http://schemas.microsoft.com/office/drawing/2014/main" id="{6B4FADC6-A46D-40AC-8F57-D7C2C285EEA2}"/>
              </a:ext>
            </a:extLst>
          </p:cNvPr>
          <p:cNvSpPr/>
          <p:nvPr/>
        </p:nvSpPr>
        <p:spPr>
          <a:xfrm>
            <a:off x="838199" y="3795429"/>
            <a:ext cx="9130000" cy="461665"/>
          </a:xfrm>
          <a:prstGeom prst="rect">
            <a:avLst/>
          </a:prstGeom>
        </p:spPr>
        <p:txBody>
          <a:bodyPr wrap="none">
            <a:spAutoFit/>
          </a:bodyPr>
          <a:lstStyle/>
          <a:p>
            <a:r>
              <a:rPr lang="en-US" sz="2400" b="1" i="1" dirty="0"/>
              <a:t>Eliminate Snowflake</a:t>
            </a:r>
            <a:r>
              <a:rPr lang="en-US" sz="2400" b="1" dirty="0"/>
              <a:t> deployment &amp; the technical debt that goes with it</a:t>
            </a:r>
          </a:p>
        </p:txBody>
      </p:sp>
      <p:sp>
        <p:nvSpPr>
          <p:cNvPr id="7" name="Rectangle 6">
            <a:extLst>
              <a:ext uri="{FF2B5EF4-FFF2-40B4-BE49-F238E27FC236}">
                <a16:creationId xmlns:a16="http://schemas.microsoft.com/office/drawing/2014/main" id="{50D0849D-9C05-40D5-93A6-D6AC6B5E5619}"/>
              </a:ext>
            </a:extLst>
          </p:cNvPr>
          <p:cNvSpPr/>
          <p:nvPr/>
        </p:nvSpPr>
        <p:spPr>
          <a:xfrm>
            <a:off x="838199" y="4487265"/>
            <a:ext cx="10489581" cy="461665"/>
          </a:xfrm>
          <a:prstGeom prst="rect">
            <a:avLst/>
          </a:prstGeom>
        </p:spPr>
        <p:txBody>
          <a:bodyPr wrap="square">
            <a:spAutoFit/>
          </a:bodyPr>
          <a:lstStyle/>
          <a:p>
            <a:r>
              <a:rPr lang="en-US" sz="2400" b="1" dirty="0"/>
              <a:t>Did I remember to do everything?</a:t>
            </a:r>
          </a:p>
        </p:txBody>
      </p:sp>
    </p:spTree>
    <p:extLst>
      <p:ext uri="{BB962C8B-B14F-4D97-AF65-F5344CB8AC3E}">
        <p14:creationId xmlns:p14="http://schemas.microsoft.com/office/powerpoint/2010/main" val="337012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DCCF93C-60AF-4C00-BC16-FA04FFF1ECE3}"/>
              </a:ext>
            </a:extLst>
          </p:cNvPr>
          <p:cNvPicPr>
            <a:picLocks noChangeAspect="1"/>
          </p:cNvPicPr>
          <p:nvPr/>
        </p:nvPicPr>
        <p:blipFill>
          <a:blip r:embed="rId3"/>
          <a:stretch>
            <a:fillRect/>
          </a:stretch>
        </p:blipFill>
        <p:spPr>
          <a:xfrm>
            <a:off x="6253817" y="1787638"/>
            <a:ext cx="5294715" cy="3282723"/>
          </a:xfrm>
          <a:prstGeom prst="rect">
            <a:avLst/>
          </a:prstGeom>
        </p:spPr>
      </p:pic>
      <p:pic>
        <p:nvPicPr>
          <p:cNvPr id="2" name="Picture 1">
            <a:extLst>
              <a:ext uri="{FF2B5EF4-FFF2-40B4-BE49-F238E27FC236}">
                <a16:creationId xmlns:a16="http://schemas.microsoft.com/office/drawing/2014/main" id="{DFCD48AA-6393-44BC-A5DF-E3ECA098CCCC}"/>
              </a:ext>
            </a:extLst>
          </p:cNvPr>
          <p:cNvPicPr>
            <a:picLocks noChangeAspect="1"/>
          </p:cNvPicPr>
          <p:nvPr/>
        </p:nvPicPr>
        <p:blipFill>
          <a:blip r:embed="rId4"/>
          <a:stretch>
            <a:fillRect/>
          </a:stretch>
        </p:blipFill>
        <p:spPr>
          <a:xfrm>
            <a:off x="643467" y="2588463"/>
            <a:ext cx="5294716" cy="1681072"/>
          </a:xfrm>
          <a:prstGeom prst="rect">
            <a:avLst/>
          </a:prstGeom>
        </p:spPr>
      </p:pic>
      <p:cxnSp>
        <p:nvCxnSpPr>
          <p:cNvPr id="12" name="Straight Connector 11">
            <a:extLst>
              <a:ext uri="{FF2B5EF4-FFF2-40B4-BE49-F238E27FC236}">
                <a16:creationId xmlns:a16="http://schemas.microsoft.com/office/drawing/2014/main" id="{8C730EAB-A532-4295-A302-FB4B90DB9F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4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D591-B864-4AFC-B5C8-8B2E550A2861}"/>
              </a:ext>
            </a:extLst>
          </p:cNvPr>
          <p:cNvSpPr>
            <a:spLocks noGrp="1"/>
          </p:cNvSpPr>
          <p:nvPr>
            <p:ph type="title"/>
          </p:nvPr>
        </p:nvSpPr>
        <p:spPr>
          <a:xfrm>
            <a:off x="4800600" y="365125"/>
            <a:ext cx="4857750" cy="682176"/>
          </a:xfrm>
        </p:spPr>
        <p:txBody>
          <a:bodyPr>
            <a:normAutofit fontScale="90000"/>
          </a:bodyPr>
          <a:lstStyle/>
          <a:p>
            <a:r>
              <a:rPr lang="en-US" dirty="0"/>
              <a:t>What it is and isn’t</a:t>
            </a:r>
          </a:p>
        </p:txBody>
      </p:sp>
      <p:sp>
        <p:nvSpPr>
          <p:cNvPr id="3" name="TextBox 2">
            <a:extLst>
              <a:ext uri="{FF2B5EF4-FFF2-40B4-BE49-F238E27FC236}">
                <a16:creationId xmlns:a16="http://schemas.microsoft.com/office/drawing/2014/main" id="{B5457895-2A09-41E3-A732-C6186092EC19}"/>
              </a:ext>
            </a:extLst>
          </p:cNvPr>
          <p:cNvSpPr txBox="1"/>
          <p:nvPr/>
        </p:nvSpPr>
        <p:spPr>
          <a:xfrm>
            <a:off x="419100" y="4880570"/>
            <a:ext cx="10934700" cy="1631216"/>
          </a:xfrm>
          <a:prstGeom prst="rect">
            <a:avLst/>
          </a:prstGeom>
          <a:noFill/>
          <a:ln>
            <a:solidFill>
              <a:schemeClr val="tx1"/>
            </a:solidFill>
            <a:prstDash val="sysDot"/>
          </a:ln>
        </p:spPr>
        <p:txBody>
          <a:bodyPr wrap="square" rtlCol="0">
            <a:spAutoFit/>
          </a:bodyPr>
          <a:lstStyle/>
          <a:p>
            <a:r>
              <a:rPr lang="en-US" sz="2000" dirty="0"/>
              <a:t>Maturity (?) - v0.11.5 / 1,134 issues</a:t>
            </a:r>
          </a:p>
          <a:p>
            <a:r>
              <a:rPr lang="en-US" sz="2000" dirty="0"/>
              <a:t>Cloud agnostic – nope, not that sort of magic</a:t>
            </a:r>
          </a:p>
          <a:p>
            <a:r>
              <a:rPr lang="en-US" sz="2000" dirty="0"/>
              <a:t>Don’t expect it to hide underlying complexity (Azure, AWS, others) –not that sort of magic either</a:t>
            </a:r>
          </a:p>
          <a:p>
            <a:r>
              <a:rPr lang="en-US" sz="2000" dirty="0"/>
              <a:t>Generic code in the traditional sense - hard</a:t>
            </a:r>
          </a:p>
          <a:p>
            <a:r>
              <a:rPr lang="en-US" sz="2000" dirty="0"/>
              <a:t>Debugging &amp; Errors - hard</a:t>
            </a:r>
          </a:p>
        </p:txBody>
      </p:sp>
      <p:sp>
        <p:nvSpPr>
          <p:cNvPr id="4" name="TextBox 3">
            <a:extLst>
              <a:ext uri="{FF2B5EF4-FFF2-40B4-BE49-F238E27FC236}">
                <a16:creationId xmlns:a16="http://schemas.microsoft.com/office/drawing/2014/main" id="{A557AC05-ECC8-43F6-88E0-445867092D19}"/>
              </a:ext>
            </a:extLst>
          </p:cNvPr>
          <p:cNvSpPr txBox="1"/>
          <p:nvPr/>
        </p:nvSpPr>
        <p:spPr>
          <a:xfrm>
            <a:off x="412443" y="1512318"/>
            <a:ext cx="5424255" cy="2554545"/>
          </a:xfrm>
          <a:prstGeom prst="rect">
            <a:avLst/>
          </a:prstGeom>
          <a:noFill/>
          <a:ln w="3175">
            <a:solidFill>
              <a:schemeClr val="tx1"/>
            </a:solidFill>
            <a:prstDash val="sysDash"/>
          </a:ln>
        </p:spPr>
        <p:txBody>
          <a:bodyPr wrap="square" rtlCol="0">
            <a:spAutoFit/>
          </a:bodyPr>
          <a:lstStyle/>
          <a:p>
            <a:r>
              <a:rPr lang="en-US" sz="2000" dirty="0"/>
              <a:t>Multi-provider – some 70+ and counting</a:t>
            </a:r>
          </a:p>
          <a:p>
            <a:r>
              <a:rPr lang="en-US" sz="2000" dirty="0"/>
              <a:t>Versioned Infrastructure – heck yeah!</a:t>
            </a:r>
          </a:p>
          <a:p>
            <a:endParaRPr lang="en-US" sz="2000" dirty="0"/>
          </a:p>
          <a:p>
            <a:r>
              <a:rPr lang="en-US" sz="2000" dirty="0"/>
              <a:t>It’s opinionated – and sometimes its wrong.</a:t>
            </a:r>
          </a:p>
          <a:p>
            <a:r>
              <a:rPr lang="en-US" sz="2000" dirty="0"/>
              <a:t>Standardizes infrastructure definition.</a:t>
            </a:r>
          </a:p>
          <a:p>
            <a:endParaRPr lang="en-US" sz="2000" dirty="0"/>
          </a:p>
          <a:p>
            <a:r>
              <a:rPr lang="en-US" sz="2000" dirty="0"/>
              <a:t>Actively developed by some really smart people</a:t>
            </a:r>
          </a:p>
          <a:p>
            <a:r>
              <a:rPr lang="en-US" sz="2000" dirty="0"/>
              <a:t>Continues to move fast</a:t>
            </a:r>
          </a:p>
        </p:txBody>
      </p:sp>
      <p:sp>
        <p:nvSpPr>
          <p:cNvPr id="6" name="TextBox 5">
            <a:extLst>
              <a:ext uri="{FF2B5EF4-FFF2-40B4-BE49-F238E27FC236}">
                <a16:creationId xmlns:a16="http://schemas.microsoft.com/office/drawing/2014/main" id="{7F76BFF2-5BB4-4DFC-AF88-86483440DBF3}"/>
              </a:ext>
            </a:extLst>
          </p:cNvPr>
          <p:cNvSpPr txBox="1"/>
          <p:nvPr/>
        </p:nvSpPr>
        <p:spPr>
          <a:xfrm>
            <a:off x="6139959" y="1406644"/>
            <a:ext cx="5104660" cy="3170099"/>
          </a:xfrm>
          <a:prstGeom prst="rect">
            <a:avLst/>
          </a:prstGeom>
          <a:noFill/>
          <a:ln>
            <a:solidFill>
              <a:schemeClr val="tx1"/>
            </a:solidFill>
            <a:prstDash val="sysDash"/>
          </a:ln>
        </p:spPr>
        <p:txBody>
          <a:bodyPr wrap="square" rtlCol="0">
            <a:spAutoFit/>
          </a:bodyPr>
          <a:lstStyle/>
          <a:p>
            <a:r>
              <a:rPr lang="en-US" sz="2000" i="1" dirty="0"/>
              <a:t>It is an open source tool that codifies APIs into declarative configuration files that can be shared amongst team members, treated as code, edited, reviewed, and versioned. </a:t>
            </a:r>
          </a:p>
          <a:p>
            <a:endParaRPr lang="en-US" sz="2000" i="1" dirty="0"/>
          </a:p>
          <a:p>
            <a:r>
              <a:rPr lang="en-US" sz="2000" i="1" dirty="0"/>
              <a:t>Enables you to safely and predictably create, change, and improve production infrastructure.</a:t>
            </a:r>
          </a:p>
          <a:p>
            <a:endParaRPr lang="en-US" sz="2000" i="1" dirty="0"/>
          </a:p>
          <a:p>
            <a:r>
              <a:rPr lang="en-US" sz="2000" dirty="0"/>
              <a:t>Fantastic for defining the bones of your infrastructure.</a:t>
            </a:r>
            <a:r>
              <a:rPr lang="en-US" sz="2000" i="1" dirty="0"/>
              <a:t> </a:t>
            </a:r>
            <a:endParaRPr lang="en-US" sz="2000" dirty="0"/>
          </a:p>
        </p:txBody>
      </p:sp>
      <p:pic>
        <p:nvPicPr>
          <p:cNvPr id="5" name="Picture 4">
            <a:extLst>
              <a:ext uri="{FF2B5EF4-FFF2-40B4-BE49-F238E27FC236}">
                <a16:creationId xmlns:a16="http://schemas.microsoft.com/office/drawing/2014/main" id="{7CD987FF-2FDC-457A-9186-1F2F26A24F23}"/>
              </a:ext>
            </a:extLst>
          </p:cNvPr>
          <p:cNvPicPr>
            <a:picLocks noChangeAspect="1"/>
          </p:cNvPicPr>
          <p:nvPr/>
        </p:nvPicPr>
        <p:blipFill>
          <a:blip r:embed="rId3"/>
          <a:stretch>
            <a:fillRect/>
          </a:stretch>
        </p:blipFill>
        <p:spPr>
          <a:xfrm>
            <a:off x="298143" y="102403"/>
            <a:ext cx="3274174" cy="1013761"/>
          </a:xfrm>
          <a:prstGeom prst="rect">
            <a:avLst/>
          </a:prstGeom>
        </p:spPr>
      </p:pic>
    </p:spTree>
    <p:extLst>
      <p:ext uri="{BB962C8B-B14F-4D97-AF65-F5344CB8AC3E}">
        <p14:creationId xmlns:p14="http://schemas.microsoft.com/office/powerpoint/2010/main" val="366567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9A6-9857-4C82-A5B7-F60E22098678}"/>
              </a:ext>
            </a:extLst>
          </p:cNvPr>
          <p:cNvSpPr>
            <a:spLocks noGrp="1"/>
          </p:cNvSpPr>
          <p:nvPr>
            <p:ph type="title"/>
          </p:nvPr>
        </p:nvSpPr>
        <p:spPr>
          <a:xfrm>
            <a:off x="509727" y="294103"/>
            <a:ext cx="10515600" cy="1028669"/>
          </a:xfrm>
        </p:spPr>
        <p:txBody>
          <a:bodyPr/>
          <a:lstStyle/>
          <a:p>
            <a:r>
              <a:rPr lang="en-US" dirty="0"/>
              <a:t>How do I start?</a:t>
            </a:r>
          </a:p>
        </p:txBody>
      </p:sp>
      <p:sp>
        <p:nvSpPr>
          <p:cNvPr id="3" name="TextBox 2">
            <a:extLst>
              <a:ext uri="{FF2B5EF4-FFF2-40B4-BE49-F238E27FC236}">
                <a16:creationId xmlns:a16="http://schemas.microsoft.com/office/drawing/2014/main" id="{73A4CACE-BA1F-4CBE-A71A-A64D891F3207}"/>
              </a:ext>
            </a:extLst>
          </p:cNvPr>
          <p:cNvSpPr txBox="1"/>
          <p:nvPr/>
        </p:nvSpPr>
        <p:spPr>
          <a:xfrm>
            <a:off x="509726" y="1322772"/>
            <a:ext cx="7364871" cy="5478423"/>
          </a:xfrm>
          <a:prstGeom prst="rect">
            <a:avLst/>
          </a:prstGeom>
          <a:noFill/>
        </p:spPr>
        <p:txBody>
          <a:bodyPr wrap="square" rtlCol="0">
            <a:spAutoFit/>
          </a:bodyPr>
          <a:lstStyle/>
          <a:p>
            <a:r>
              <a:rPr lang="en-US" sz="3200" dirty="0"/>
              <a:t>Install</a:t>
            </a:r>
            <a:r>
              <a:rPr lang="en-US" dirty="0"/>
              <a:t> (Windows, Linux, Mac OS) </a:t>
            </a:r>
          </a:p>
          <a:p>
            <a:endParaRPr lang="en-US" dirty="0"/>
          </a:p>
          <a:p>
            <a:r>
              <a:rPr lang="en-US" sz="2000" dirty="0"/>
              <a:t>Azure CLI 2.0 </a:t>
            </a:r>
          </a:p>
          <a:p>
            <a:r>
              <a:rPr lang="en-US" sz="2000" dirty="0"/>
              <a:t>Terraform </a:t>
            </a:r>
            <a:r>
              <a:rPr lang="en-US" sz="2000" dirty="0">
                <a:hlinkClick r:id="rId3"/>
              </a:rPr>
              <a:t>https://www.terraform.io/downloads.html</a:t>
            </a:r>
            <a:endParaRPr lang="en-US" sz="2000" dirty="0"/>
          </a:p>
          <a:p>
            <a:endParaRPr lang="en-US" dirty="0"/>
          </a:p>
          <a:p>
            <a:r>
              <a:rPr lang="en-US" sz="3200" dirty="0"/>
              <a:t>Up front considerations </a:t>
            </a:r>
          </a:p>
          <a:p>
            <a:r>
              <a:rPr lang="en-US" sz="2000" dirty="0"/>
              <a:t>Authentication (interactive, stored)</a:t>
            </a:r>
          </a:p>
          <a:p>
            <a:r>
              <a:rPr lang="en-US" sz="2000" dirty="0"/>
              <a:t>Overall plan for sensitive keys </a:t>
            </a:r>
          </a:p>
          <a:p>
            <a:r>
              <a:rPr lang="en-US" sz="2000" dirty="0" err="1"/>
              <a:t>tfstate</a:t>
            </a:r>
            <a:r>
              <a:rPr lang="en-US" sz="2000" dirty="0"/>
              <a:t> – how &amp; where (again, keys) &amp; maintenance</a:t>
            </a:r>
          </a:p>
          <a:p>
            <a:endParaRPr lang="en-US" sz="2000" dirty="0"/>
          </a:p>
          <a:p>
            <a:r>
              <a:rPr lang="en-US" sz="3200" dirty="0"/>
              <a:t>Actions</a:t>
            </a:r>
          </a:p>
          <a:p>
            <a:r>
              <a:rPr lang="en-US" sz="2000" dirty="0"/>
              <a:t>Create infrastructure code (sample) – Provisioning Resources</a:t>
            </a:r>
          </a:p>
          <a:p>
            <a:r>
              <a:rPr lang="en-US" sz="2000" dirty="0"/>
              <a:t>Terraform </a:t>
            </a:r>
            <a:r>
              <a:rPr lang="en-US" sz="2000" dirty="0" err="1"/>
              <a:t>init</a:t>
            </a:r>
            <a:endParaRPr lang="en-US" sz="2000" dirty="0"/>
          </a:p>
          <a:p>
            <a:r>
              <a:rPr lang="en-US" sz="2000" dirty="0"/>
              <a:t>Terraform plan</a:t>
            </a:r>
          </a:p>
          <a:p>
            <a:r>
              <a:rPr lang="en-US" sz="2000" dirty="0"/>
              <a:t>Terraform apply</a:t>
            </a:r>
          </a:p>
          <a:p>
            <a:endParaRPr lang="en-US" dirty="0"/>
          </a:p>
        </p:txBody>
      </p:sp>
    </p:spTree>
    <p:extLst>
      <p:ext uri="{BB962C8B-B14F-4D97-AF65-F5344CB8AC3E}">
        <p14:creationId xmlns:p14="http://schemas.microsoft.com/office/powerpoint/2010/main" val="200761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a:extLst>
              <a:ext uri="{FF2B5EF4-FFF2-40B4-BE49-F238E27FC236}">
                <a16:creationId xmlns:a16="http://schemas.microsoft.com/office/drawing/2014/main" id="{A46B5B88-DDA5-4834-8643-91EC674668F7}"/>
              </a:ext>
            </a:extLst>
          </p:cNvPr>
          <p:cNvSpPr txBox="1">
            <a:spLocks/>
          </p:cNvSpPr>
          <p:nvPr/>
        </p:nvSpPr>
        <p:spPr>
          <a:xfrm>
            <a:off x="348473" y="133987"/>
            <a:ext cx="11889564" cy="917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Your environments – Sanity (Parity)</a:t>
            </a:r>
          </a:p>
        </p:txBody>
      </p:sp>
      <p:sp>
        <p:nvSpPr>
          <p:cNvPr id="94" name="TextBox 93">
            <a:extLst>
              <a:ext uri="{FF2B5EF4-FFF2-40B4-BE49-F238E27FC236}">
                <a16:creationId xmlns:a16="http://schemas.microsoft.com/office/drawing/2014/main" id="{E46D629A-B683-446C-A584-566C39BA745F}"/>
              </a:ext>
            </a:extLst>
          </p:cNvPr>
          <p:cNvSpPr txBox="1"/>
          <p:nvPr/>
        </p:nvSpPr>
        <p:spPr>
          <a:xfrm>
            <a:off x="7848555" y="2735262"/>
            <a:ext cx="3478016" cy="4321141"/>
          </a:xfrm>
          <a:prstGeom prst="rect">
            <a:avLst/>
          </a:prstGeom>
          <a:noFill/>
        </p:spPr>
        <p:txBody>
          <a:bodyPr wrap="none" lIns="182854" tIns="146283" rIns="182854" bIns="146283" rtlCol="0">
            <a:spAutoFit/>
          </a:bodyPr>
          <a:lstStyle/>
          <a:p>
            <a:pPr defTabSz="932563">
              <a:lnSpc>
                <a:spcPct val="90000"/>
              </a:lnSpc>
              <a:spcAft>
                <a:spcPts val="1199"/>
              </a:spcAft>
              <a:buSzPct val="90000"/>
            </a:pPr>
            <a:r>
              <a:rPr lang="en-US" sz="2800" dirty="0">
                <a:gradFill>
                  <a:gsLst>
                    <a:gs pos="0">
                      <a:srgbClr val="505050"/>
                    </a:gs>
                    <a:gs pos="100000">
                      <a:srgbClr val="505050"/>
                    </a:gs>
                  </a:gsLst>
                </a:gradFill>
                <a:latin typeface="Segoe UI Light"/>
              </a:rPr>
              <a:t>Same Code</a:t>
            </a:r>
          </a:p>
          <a:p>
            <a:pPr defTabSz="932563">
              <a:lnSpc>
                <a:spcPct val="90000"/>
              </a:lnSpc>
              <a:spcAft>
                <a:spcPts val="1199"/>
              </a:spcAft>
              <a:buSzPct val="90000"/>
            </a:pPr>
            <a:endParaRPr lang="en-US" sz="2800" dirty="0">
              <a:gradFill>
                <a:gsLst>
                  <a:gs pos="0">
                    <a:schemeClr val="accent1"/>
                  </a:gs>
                  <a:gs pos="100000">
                    <a:schemeClr val="accent1"/>
                  </a:gs>
                </a:gsLst>
                <a:lin ang="5400000" scaled="0"/>
              </a:gradFill>
              <a:latin typeface="Segoe UI Light"/>
            </a:endParaRPr>
          </a:p>
          <a:p>
            <a:pPr defTabSz="932563">
              <a:lnSpc>
                <a:spcPct val="90000"/>
              </a:lnSpc>
              <a:spcAft>
                <a:spcPts val="1199"/>
              </a:spcAft>
              <a:buSzPct val="90000"/>
            </a:pPr>
            <a:r>
              <a:rPr lang="en-US" sz="2800" dirty="0">
                <a:gradFill>
                  <a:gsLst>
                    <a:gs pos="0">
                      <a:srgbClr val="505050"/>
                    </a:gs>
                    <a:gs pos="100000">
                      <a:srgbClr val="505050"/>
                    </a:gs>
                  </a:gsLst>
                </a:gradFill>
                <a:latin typeface="Segoe UI Light"/>
              </a:rPr>
              <a:t>Environment Testing </a:t>
            </a:r>
            <a:br>
              <a:rPr lang="en-US" sz="2800" dirty="0">
                <a:gradFill>
                  <a:gsLst>
                    <a:gs pos="0">
                      <a:srgbClr val="505050"/>
                    </a:gs>
                    <a:gs pos="100000">
                      <a:srgbClr val="505050"/>
                    </a:gs>
                  </a:gsLst>
                </a:gradFill>
                <a:latin typeface="Segoe UI Light"/>
              </a:rPr>
            </a:br>
            <a:r>
              <a:rPr lang="en-US" sz="2800" dirty="0">
                <a:gradFill>
                  <a:gsLst>
                    <a:gs pos="0">
                      <a:srgbClr val="505050"/>
                    </a:gs>
                    <a:gs pos="100000">
                      <a:srgbClr val="505050"/>
                    </a:gs>
                  </a:gsLst>
                </a:gradFill>
                <a:latin typeface="Segoe UI Light"/>
              </a:rPr>
              <a:t>and Parity </a:t>
            </a:r>
          </a:p>
          <a:p>
            <a:pPr defTabSz="932563">
              <a:lnSpc>
                <a:spcPct val="90000"/>
              </a:lnSpc>
              <a:spcAft>
                <a:spcPts val="1199"/>
              </a:spcAft>
              <a:buSzPct val="90000"/>
            </a:pPr>
            <a:endParaRPr lang="en-US" sz="2800" dirty="0">
              <a:gradFill>
                <a:gsLst>
                  <a:gs pos="0">
                    <a:srgbClr val="505050"/>
                  </a:gs>
                  <a:gs pos="100000">
                    <a:srgbClr val="505050"/>
                  </a:gs>
                </a:gsLst>
              </a:gradFill>
              <a:latin typeface="Segoe UI Light"/>
            </a:endParaRPr>
          </a:p>
          <a:p>
            <a:pPr defTabSz="932563">
              <a:lnSpc>
                <a:spcPct val="90000"/>
              </a:lnSpc>
              <a:spcAft>
                <a:spcPts val="1199"/>
              </a:spcAft>
              <a:buSzPct val="90000"/>
            </a:pPr>
            <a:r>
              <a:rPr lang="en-US" sz="2800" dirty="0">
                <a:gradFill>
                  <a:gsLst>
                    <a:gs pos="0">
                      <a:srgbClr val="505050"/>
                    </a:gs>
                    <a:gs pos="100000">
                      <a:srgbClr val="505050"/>
                    </a:gs>
                  </a:gsLst>
                </a:gradFill>
                <a:latin typeface="Segoe UI Light"/>
              </a:rPr>
              <a:t>Confidence and</a:t>
            </a:r>
          </a:p>
          <a:p>
            <a:pPr defTabSz="932563">
              <a:lnSpc>
                <a:spcPct val="90000"/>
              </a:lnSpc>
              <a:spcAft>
                <a:spcPts val="1199"/>
              </a:spcAft>
              <a:buSzPct val="90000"/>
            </a:pPr>
            <a:r>
              <a:rPr lang="en-US" sz="2800" dirty="0">
                <a:gradFill>
                  <a:gsLst>
                    <a:gs pos="0">
                      <a:srgbClr val="505050"/>
                    </a:gs>
                    <a:gs pos="100000">
                      <a:srgbClr val="505050"/>
                    </a:gs>
                  </a:gsLst>
                </a:gradFill>
                <a:latin typeface="Segoe UI Light"/>
              </a:rPr>
              <a:t>Recovery plan </a:t>
            </a:r>
          </a:p>
          <a:p>
            <a:pPr defTabSz="932563">
              <a:lnSpc>
                <a:spcPct val="90000"/>
              </a:lnSpc>
              <a:spcAft>
                <a:spcPts val="1199"/>
              </a:spcAft>
              <a:buSzPct val="90000"/>
            </a:pPr>
            <a:endParaRPr lang="en-US" sz="2800" dirty="0">
              <a:gradFill>
                <a:gsLst>
                  <a:gs pos="0">
                    <a:schemeClr val="accent1"/>
                  </a:gs>
                  <a:gs pos="100000">
                    <a:schemeClr val="accent1"/>
                  </a:gs>
                </a:gsLst>
                <a:lin ang="5400000" scaled="0"/>
              </a:gradFill>
              <a:latin typeface="Segoe UI Light"/>
            </a:endParaRPr>
          </a:p>
        </p:txBody>
      </p:sp>
      <p:sp>
        <p:nvSpPr>
          <p:cNvPr id="97" name="Right Brace 96">
            <a:extLst>
              <a:ext uri="{FF2B5EF4-FFF2-40B4-BE49-F238E27FC236}">
                <a16:creationId xmlns:a16="http://schemas.microsoft.com/office/drawing/2014/main" id="{10F35CFC-E697-4F61-89B1-C67D3BB129C6}"/>
              </a:ext>
            </a:extLst>
          </p:cNvPr>
          <p:cNvSpPr/>
          <p:nvPr/>
        </p:nvSpPr>
        <p:spPr>
          <a:xfrm>
            <a:off x="7493105" y="1726406"/>
            <a:ext cx="303874" cy="4818856"/>
          </a:xfrm>
          <a:prstGeom prst="rightBrac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Rounded Rectangle 3">
            <a:extLst>
              <a:ext uri="{FF2B5EF4-FFF2-40B4-BE49-F238E27FC236}">
                <a16:creationId xmlns:a16="http://schemas.microsoft.com/office/drawing/2014/main" id="{B471F3B9-86FC-4C8B-BBCC-568AA7075B4D}"/>
              </a:ext>
            </a:extLst>
          </p:cNvPr>
          <p:cNvSpPr/>
          <p:nvPr/>
        </p:nvSpPr>
        <p:spPr bwMode="auto">
          <a:xfrm>
            <a:off x="5184609" y="1599152"/>
            <a:ext cx="2141103" cy="1592653"/>
          </a:xfrm>
          <a:prstGeom prst="roundRect">
            <a:avLst>
              <a:gd name="adj" fmla="val 517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DEV</a:t>
            </a:r>
          </a:p>
        </p:txBody>
      </p:sp>
      <p:sp>
        <p:nvSpPr>
          <p:cNvPr id="100" name="Rounded Rectangle 11">
            <a:extLst>
              <a:ext uri="{FF2B5EF4-FFF2-40B4-BE49-F238E27FC236}">
                <a16:creationId xmlns:a16="http://schemas.microsoft.com/office/drawing/2014/main" id="{D2DDF4D5-8E8A-4B6B-ADC4-DA1EE5C7FFC0}"/>
              </a:ext>
            </a:extLst>
          </p:cNvPr>
          <p:cNvSpPr/>
          <p:nvPr/>
        </p:nvSpPr>
        <p:spPr bwMode="auto">
          <a:xfrm>
            <a:off x="5184609" y="3313548"/>
            <a:ext cx="2141103" cy="1592653"/>
          </a:xfrm>
          <a:prstGeom prst="roundRect">
            <a:avLst>
              <a:gd name="adj" fmla="val 517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STAGE</a:t>
            </a:r>
          </a:p>
        </p:txBody>
      </p:sp>
      <p:sp>
        <p:nvSpPr>
          <p:cNvPr id="101" name="Rounded Rectangle 12">
            <a:extLst>
              <a:ext uri="{FF2B5EF4-FFF2-40B4-BE49-F238E27FC236}">
                <a16:creationId xmlns:a16="http://schemas.microsoft.com/office/drawing/2014/main" id="{FAD9FBF6-E1B4-403C-9259-B9CE8C8438A1}"/>
              </a:ext>
            </a:extLst>
          </p:cNvPr>
          <p:cNvSpPr/>
          <p:nvPr/>
        </p:nvSpPr>
        <p:spPr bwMode="auto">
          <a:xfrm>
            <a:off x="5184609" y="5027943"/>
            <a:ext cx="2141103" cy="1592653"/>
          </a:xfrm>
          <a:prstGeom prst="roundRect">
            <a:avLst>
              <a:gd name="adj" fmla="val 517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102" name="APP 1">
            <a:extLst>
              <a:ext uri="{FF2B5EF4-FFF2-40B4-BE49-F238E27FC236}">
                <a16:creationId xmlns:a16="http://schemas.microsoft.com/office/drawing/2014/main" id="{14D7E629-93C2-4903-8763-4C26B28A1922}"/>
              </a:ext>
            </a:extLst>
          </p:cNvPr>
          <p:cNvSpPr>
            <a:spLocks noEditPoints="1"/>
          </p:cNvSpPr>
          <p:nvPr/>
        </p:nvSpPr>
        <p:spPr bwMode="auto">
          <a:xfrm>
            <a:off x="5856629" y="2165722"/>
            <a:ext cx="797056" cy="822504"/>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009"/>
            <a:endParaRPr lang="en-US" sz="1700">
              <a:solidFill>
                <a:srgbClr val="000000"/>
              </a:solidFill>
            </a:endParaRPr>
          </a:p>
        </p:txBody>
      </p:sp>
      <p:sp>
        <p:nvSpPr>
          <p:cNvPr id="103" name="APP 2">
            <a:extLst>
              <a:ext uri="{FF2B5EF4-FFF2-40B4-BE49-F238E27FC236}">
                <a16:creationId xmlns:a16="http://schemas.microsoft.com/office/drawing/2014/main" id="{724A7B73-AE4F-48E5-BFBF-5E2C4AD98697}"/>
              </a:ext>
            </a:extLst>
          </p:cNvPr>
          <p:cNvSpPr>
            <a:spLocks noEditPoints="1"/>
          </p:cNvSpPr>
          <p:nvPr/>
        </p:nvSpPr>
        <p:spPr bwMode="auto">
          <a:xfrm>
            <a:off x="5856629" y="3871906"/>
            <a:ext cx="797056" cy="822504"/>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009"/>
            <a:endParaRPr lang="en-US" sz="1700">
              <a:solidFill>
                <a:srgbClr val="000000"/>
              </a:solidFill>
            </a:endParaRPr>
          </a:p>
        </p:txBody>
      </p:sp>
      <p:sp>
        <p:nvSpPr>
          <p:cNvPr id="104" name="APP 3">
            <a:extLst>
              <a:ext uri="{FF2B5EF4-FFF2-40B4-BE49-F238E27FC236}">
                <a16:creationId xmlns:a16="http://schemas.microsoft.com/office/drawing/2014/main" id="{4E5DDDC9-98DA-4364-A5C6-CFE196158580}"/>
              </a:ext>
            </a:extLst>
          </p:cNvPr>
          <p:cNvSpPr>
            <a:spLocks noEditPoints="1"/>
          </p:cNvSpPr>
          <p:nvPr/>
        </p:nvSpPr>
        <p:spPr bwMode="auto">
          <a:xfrm>
            <a:off x="5856629" y="5593362"/>
            <a:ext cx="797056" cy="822504"/>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009"/>
            <a:endParaRPr lang="en-US" sz="1700">
              <a:solidFill>
                <a:srgbClr val="000000"/>
              </a:solidFill>
            </a:endParaRPr>
          </a:p>
        </p:txBody>
      </p:sp>
      <p:sp>
        <p:nvSpPr>
          <p:cNvPr id="26" name="TextBox 25">
            <a:extLst>
              <a:ext uri="{FF2B5EF4-FFF2-40B4-BE49-F238E27FC236}">
                <a16:creationId xmlns:a16="http://schemas.microsoft.com/office/drawing/2014/main" id="{0417FA2E-5600-4DC7-9EF6-240CF9039F51}"/>
              </a:ext>
            </a:extLst>
          </p:cNvPr>
          <p:cNvSpPr txBox="1"/>
          <p:nvPr/>
        </p:nvSpPr>
        <p:spPr>
          <a:xfrm>
            <a:off x="760203" y="3773091"/>
            <a:ext cx="616776" cy="276999"/>
          </a:xfrm>
          <a:prstGeom prst="rect">
            <a:avLst/>
          </a:prstGeom>
          <a:noFill/>
        </p:spPr>
        <p:txBody>
          <a:bodyPr wrap="square" lIns="0" tIns="0" rIns="0" bIns="0" rtlCol="0">
            <a:spAutoFit/>
          </a:bodyPr>
          <a:lstStyle/>
          <a:p>
            <a:pPr defTabSz="932563">
              <a:lnSpc>
                <a:spcPct val="90000"/>
              </a:lnSpc>
              <a:spcAft>
                <a:spcPts val="600"/>
              </a:spcAft>
            </a:pPr>
            <a:r>
              <a:rPr lang="en-US" sz="2000" b="1" dirty="0">
                <a:gradFill>
                  <a:gsLst>
                    <a:gs pos="2917">
                      <a:schemeClr val="tx1">
                        <a:lumMod val="50000"/>
                      </a:schemeClr>
                    </a:gs>
                    <a:gs pos="74000">
                      <a:schemeClr val="tx1">
                        <a:lumMod val="50000"/>
                      </a:schemeClr>
                    </a:gs>
                  </a:gsLst>
                  <a:lin ang="5400000" scaled="0"/>
                </a:gradFill>
              </a:rPr>
              <a:t>DEV</a:t>
            </a:r>
          </a:p>
        </p:txBody>
      </p:sp>
      <p:sp>
        <p:nvSpPr>
          <p:cNvPr id="28" name="TextBox 27">
            <a:extLst>
              <a:ext uri="{FF2B5EF4-FFF2-40B4-BE49-F238E27FC236}">
                <a16:creationId xmlns:a16="http://schemas.microsoft.com/office/drawing/2014/main" id="{CB0A98CF-B9B4-4276-AEF8-9DA0CD7106C4}"/>
              </a:ext>
            </a:extLst>
          </p:cNvPr>
          <p:cNvSpPr txBox="1"/>
          <p:nvPr/>
        </p:nvSpPr>
        <p:spPr>
          <a:xfrm>
            <a:off x="3553226" y="5328159"/>
            <a:ext cx="354777" cy="197628"/>
          </a:xfrm>
          <a:prstGeom prst="rect">
            <a:avLst/>
          </a:prstGeom>
          <a:noFill/>
        </p:spPr>
        <p:txBody>
          <a:bodyPr wrap="none" lIns="0" tIns="0" rIns="0" bIns="0" rtlCol="0">
            <a:spAutoFit/>
          </a:bodyPr>
          <a:lstStyle/>
          <a:p>
            <a:pPr defTabSz="932563">
              <a:lnSpc>
                <a:spcPct val="90000"/>
              </a:lnSpc>
              <a:spcAft>
                <a:spcPts val="600"/>
              </a:spcAft>
            </a:pPr>
            <a:r>
              <a:rPr lang="en-US" sz="1399" b="1" dirty="0">
                <a:gradFill>
                  <a:gsLst>
                    <a:gs pos="2917">
                      <a:schemeClr val="bg1"/>
                    </a:gs>
                    <a:gs pos="30000">
                      <a:schemeClr val="bg1"/>
                    </a:gs>
                  </a:gsLst>
                  <a:lin ang="5400000" scaled="0"/>
                </a:gradFill>
              </a:rPr>
              <a:t>OPS</a:t>
            </a:r>
          </a:p>
        </p:txBody>
      </p:sp>
      <p:pic>
        <p:nvPicPr>
          <p:cNvPr id="3" name="Picture 2">
            <a:extLst>
              <a:ext uri="{FF2B5EF4-FFF2-40B4-BE49-F238E27FC236}">
                <a16:creationId xmlns:a16="http://schemas.microsoft.com/office/drawing/2014/main" id="{AADF42B1-9E4C-4E03-B7F7-BA8203B30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135" y="3090380"/>
            <a:ext cx="3530216" cy="3530216"/>
          </a:xfrm>
          <a:prstGeom prst="rect">
            <a:avLst/>
          </a:prstGeom>
        </p:spPr>
      </p:pic>
      <p:pic>
        <p:nvPicPr>
          <p:cNvPr id="4" name="Picture 3">
            <a:extLst>
              <a:ext uri="{FF2B5EF4-FFF2-40B4-BE49-F238E27FC236}">
                <a16:creationId xmlns:a16="http://schemas.microsoft.com/office/drawing/2014/main" id="{C69EA2B0-2735-475C-900D-522F99B6B443}"/>
              </a:ext>
            </a:extLst>
          </p:cNvPr>
          <p:cNvPicPr>
            <a:picLocks noChangeAspect="1"/>
          </p:cNvPicPr>
          <p:nvPr/>
        </p:nvPicPr>
        <p:blipFill>
          <a:blip r:embed="rId4"/>
          <a:stretch>
            <a:fillRect/>
          </a:stretch>
        </p:blipFill>
        <p:spPr>
          <a:xfrm>
            <a:off x="240802" y="1244120"/>
            <a:ext cx="4705455" cy="1168206"/>
          </a:xfrm>
          <a:prstGeom prst="rect">
            <a:avLst/>
          </a:prstGeom>
        </p:spPr>
      </p:pic>
      <p:cxnSp>
        <p:nvCxnSpPr>
          <p:cNvPr id="6" name="Straight Arrow Connector 5">
            <a:extLst>
              <a:ext uri="{FF2B5EF4-FFF2-40B4-BE49-F238E27FC236}">
                <a16:creationId xmlns:a16="http://schemas.microsoft.com/office/drawing/2014/main" id="{D3B4905F-FA6D-4289-8CB5-14277247D000}"/>
              </a:ext>
            </a:extLst>
          </p:cNvPr>
          <p:cNvCxnSpPr>
            <a:cxnSpLocks/>
            <a:stCxn id="4" idx="2"/>
          </p:cNvCxnSpPr>
          <p:nvPr/>
        </p:nvCxnSpPr>
        <p:spPr>
          <a:xfrm>
            <a:off x="2593530" y="2412326"/>
            <a:ext cx="0" cy="1040879"/>
          </a:xfrm>
          <a:prstGeom prst="straightConnector1">
            <a:avLst/>
          </a:prstGeom>
          <a:ln w="28575">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F346D258-49A2-4B65-B094-E33E31EC47B9}"/>
              </a:ext>
            </a:extLst>
          </p:cNvPr>
          <p:cNvSpPr txBox="1"/>
          <p:nvPr/>
        </p:nvSpPr>
        <p:spPr>
          <a:xfrm>
            <a:off x="4104590" y="3698159"/>
            <a:ext cx="888338" cy="400110"/>
          </a:xfrm>
          <a:prstGeom prst="rect">
            <a:avLst/>
          </a:prstGeom>
          <a:noFill/>
        </p:spPr>
        <p:txBody>
          <a:bodyPr wrap="square" rtlCol="0">
            <a:spAutoFit/>
          </a:bodyPr>
          <a:lstStyle/>
          <a:p>
            <a:r>
              <a:rPr lang="en-US" sz="2000" b="1" dirty="0"/>
              <a:t>OPS</a:t>
            </a:r>
          </a:p>
        </p:txBody>
      </p:sp>
    </p:spTree>
    <p:extLst>
      <p:ext uri="{BB962C8B-B14F-4D97-AF65-F5344CB8AC3E}">
        <p14:creationId xmlns:p14="http://schemas.microsoft.com/office/powerpoint/2010/main" val="267226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F6F002-64F7-4BF6-8987-44E801B6D3D8}"/>
              </a:ext>
            </a:extLst>
          </p:cNvPr>
          <p:cNvPicPr>
            <a:picLocks noChangeAspect="1"/>
          </p:cNvPicPr>
          <p:nvPr/>
        </p:nvPicPr>
        <p:blipFill>
          <a:blip r:embed="rId3"/>
          <a:stretch>
            <a:fillRect/>
          </a:stretch>
        </p:blipFill>
        <p:spPr>
          <a:xfrm>
            <a:off x="0" y="0"/>
            <a:ext cx="13514688" cy="6858000"/>
          </a:xfrm>
          <a:prstGeom prst="rect">
            <a:avLst/>
          </a:prstGeom>
        </p:spPr>
      </p:pic>
      <p:sp>
        <p:nvSpPr>
          <p:cNvPr id="4" name="Rectangle 3">
            <a:extLst>
              <a:ext uri="{FF2B5EF4-FFF2-40B4-BE49-F238E27FC236}">
                <a16:creationId xmlns:a16="http://schemas.microsoft.com/office/drawing/2014/main" id="{5D96ECB8-6045-4D76-A5CB-9AC88D15FE3A}"/>
              </a:ext>
            </a:extLst>
          </p:cNvPr>
          <p:cNvSpPr/>
          <p:nvPr/>
        </p:nvSpPr>
        <p:spPr>
          <a:xfrm>
            <a:off x="991496" y="774550"/>
            <a:ext cx="4839149" cy="4518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2EF7EA3-8F6D-47B0-9B03-481CAA6150FA}"/>
              </a:ext>
            </a:extLst>
          </p:cNvPr>
          <p:cNvSpPr/>
          <p:nvPr/>
        </p:nvSpPr>
        <p:spPr>
          <a:xfrm>
            <a:off x="692075" y="0"/>
            <a:ext cx="7930179" cy="44106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87A813-2473-43D6-AE0C-AF3757098389}"/>
              </a:ext>
            </a:extLst>
          </p:cNvPr>
          <p:cNvSpPr/>
          <p:nvPr/>
        </p:nvSpPr>
        <p:spPr>
          <a:xfrm>
            <a:off x="4554070" y="4767430"/>
            <a:ext cx="5891605" cy="451822"/>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85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17382</TotalTime>
  <Words>2899</Words>
  <Application>Microsoft Office PowerPoint</Application>
  <PresentationFormat>Widescreen</PresentationFormat>
  <Paragraphs>464</Paragraphs>
  <Slides>27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Segoe UI</vt:lpstr>
      <vt:lpstr>Segoe UI Light</vt:lpstr>
      <vt:lpstr>Office Theme</vt:lpstr>
      <vt:lpstr>PowerPoint Presentation</vt:lpstr>
      <vt:lpstr>About Me</vt:lpstr>
      <vt:lpstr>PowerPoint Presentation</vt:lpstr>
      <vt:lpstr>PowerPoint Presentation</vt:lpstr>
      <vt:lpstr>PowerPoint Presentation</vt:lpstr>
      <vt:lpstr>What it is and isn’t</vt:lpstr>
      <vt:lpstr>How do I start?</vt:lpstr>
      <vt:lpstr>PowerPoint Presentation</vt:lpstr>
      <vt:lpstr>PowerPoint Presentation</vt:lpstr>
      <vt:lpstr>PowerPoint Presentation</vt:lpstr>
      <vt:lpstr>PowerPoint Presentation</vt:lpstr>
      <vt:lpstr>PowerPoint Presentation</vt:lpstr>
      <vt:lpstr>Terraform Demo Time</vt:lpstr>
      <vt:lpstr>Terraform – Thoughts &amp; Gotchas</vt:lpstr>
      <vt:lpstr>Thoughts &amp; Gotchas #2</vt:lpstr>
      <vt:lpstr>PowerPoint Presentation</vt:lpstr>
      <vt:lpstr>PowerPoint Presentation</vt:lpstr>
      <vt:lpstr>PowerPoint Presentation</vt:lpstr>
      <vt:lpstr>How do I get started</vt:lpstr>
      <vt:lpstr>PowerPoint Presentation</vt:lpstr>
      <vt:lpstr>PowerPoint Presentation</vt:lpstr>
      <vt:lpstr>PowerPoint Presentation</vt:lpstr>
      <vt:lpstr>PowerPoint Presentation</vt:lpstr>
      <vt:lpstr>PowerPoint Presentation</vt:lpstr>
      <vt:lpstr>Ansible Demo Time</vt:lpstr>
      <vt:lpstr>Ansible – Do’s, Don’ts, Gotcha’s</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Jim Stott</cp:lastModifiedBy>
  <cp:revision>184</cp:revision>
  <dcterms:created xsi:type="dcterms:W3CDTF">2014-03-24T01:30:59Z</dcterms:created>
  <dcterms:modified xsi:type="dcterms:W3CDTF">2018-04-21T20:36:21Z</dcterms:modified>
</cp:coreProperties>
</file>