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1"/>
    <p:restoredTop sz="94621"/>
  </p:normalViewPr>
  <p:slideViewPr>
    <p:cSldViewPr snapToGrid="0" snapToObjects="1">
      <p:cViewPr varScale="1">
        <p:scale>
          <a:sx n="101" d="100"/>
          <a:sy n="101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F64-94A8-884F-B29A-104DB87A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6224-A64E-0447-9932-27C8EB6D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1955-F0C7-D94C-811F-8AFBFE8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8AC4-1A85-DC4C-B543-5E22F780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4079-B7CD-B043-8178-129F6C3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166-0BEA-3E4A-BF53-283D76A8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E9AB-7961-7A4E-8C44-FFD12309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2ACF-5481-0940-8B84-022CB8E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7C7F-385A-284C-AA3A-911F40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F50A-6CD3-104D-9900-4B4B092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CBBEA-72DE-7147-A0D7-41A6CAF0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349D-5FF9-1A4E-8BC1-4021335B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1D0E-64B2-7244-93E0-DEFC4DE3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AAC-769A-DA4C-971D-A2B7442A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42A7-9134-994E-863E-BACD964F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9B00-6AF4-3D47-841F-63C42F4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ACFD-BBFF-7E49-9B0E-3EE2AF59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C261-2672-5F48-8D37-1284263D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2986-CC57-D148-8C9D-4FCAB47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897C-8D75-5848-89DE-68340E9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C067-974F-5E4E-86F5-1FDE19B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BAF9-D7EE-6145-92EC-1C932AA2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D67D-FE12-B14D-859B-EC6F7D0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B93A-90FE-0641-A3CF-DFBB46CB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9CCC-8FF7-E04E-99C5-5004634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20D-A0D4-144E-8193-7A3DDF5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FB83-B716-B745-B904-FA6C629E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44F73-97B9-A841-A122-12DC668A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C90D-9357-C945-AFAE-B4B439D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3C40-9288-6C41-B762-B537B2B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C0D8-45FA-474A-BCB6-2F0630A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CD9-98EC-F243-BB57-1F45524C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DE47-ADB0-5D43-AFB5-4DC90A4C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6590-9AD3-344B-8CEC-524E7B34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64721-B325-424F-A72A-FFE843BF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F530-168D-9F49-94D8-4A1FDE5C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718DA-1C1D-D349-95D6-3165E79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4F278-48D2-5642-8B67-9910E32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2F262-E680-C244-9779-30C4F5F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C02-2F93-A545-A7C4-1C5B6213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4B7F-7B1F-5649-A2B3-FC16564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5C31-08B5-5C48-8626-1FD44B56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48B2B-9802-7448-B18A-0BEB6246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070B-C044-A648-BAFE-AEB4696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3AA2-643C-2A43-B618-05624F4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26828-B9B1-BF46-A6E8-CF94CC5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7466-F4B9-4244-8FB8-5BD03D4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8D2D-2C64-D444-BA81-684922E0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D23E-456B-A94C-9542-4B10CE01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C5D5-2886-3948-A5CC-D1C2A91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FF55-0147-AF45-9B54-8230381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B369-D4B1-E543-BDAE-1BF6392A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FA9-6DB2-8340-99D2-2A25D85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CC1DC-C67B-B441-9FF9-B1C89301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2E91-446E-354F-9FAD-BE000827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9462-439C-B942-9454-A4D388B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CB6E-ADBD-BA48-8AB0-0906C95B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E340-4CD0-8243-A578-11339B1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E4780-8EDF-F848-B233-60908CE2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7DA-9C2B-5D42-9279-6387542C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3AF8-E3B0-F34A-81EF-36E883A7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E33-7A1F-3242-9194-D17B343D3C3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0EC-09B5-8947-8967-96583D70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6E70-2A95-2348-872F-09DE120A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efinition.org/licenses/odc-odbl/" TargetMode="External"/><Relationship Id="rId2" Type="http://schemas.openxmlformats.org/officeDocument/2006/relationships/hyperlink" Target="https://healthdata.gov/dataset/food-inspe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B7C-93A2-BC40-8A13-E266A63C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Chicago Food Inspection Failure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3180-53B3-274A-9747-A7E37E65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DATA512 Autumn 2019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Joel Stremmel</a:t>
            </a:r>
          </a:p>
          <a:p>
            <a:r>
              <a:rPr lang="en-US" dirty="0"/>
              <a:t>12-05-12</a:t>
            </a:r>
          </a:p>
        </p:txBody>
      </p:sp>
    </p:spTree>
    <p:extLst>
      <p:ext uri="{BB962C8B-B14F-4D97-AF65-F5344CB8AC3E}">
        <p14:creationId xmlns:p14="http://schemas.microsoft.com/office/powerpoint/2010/main" val="17909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C96-9FDC-6C48-B52D-F33BFAA3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and Hypothesis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673B-EB5A-8B4D-848F-78F5F698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Questions: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dirty="0"/>
              <a:t>Which types of food establishments (i.e. restaurants, bars, cafés, school cafeterias) are most likely to fail food inspections in the city of Chicago?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Which neighborhoods in Chicago are most likely to fail food inspections?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Hypothesis: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The neighborhoods in Chicago most likely to fail food inspections are also relatively impoverished compared to those likely to pass inspections.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5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FA90-C2E1-954D-847D-56B8BF51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DA96-1D6B-F641-B6E3-A2387B34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81" y="1127125"/>
            <a:ext cx="8324850" cy="164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Chicago Food Inspections since 2010 from </a:t>
            </a:r>
            <a:r>
              <a:rPr lang="en-US" sz="2400" dirty="0" err="1"/>
              <a:t>healthdata.gov</a:t>
            </a:r>
            <a:endParaRPr lang="en-US" sz="2400" dirty="0"/>
          </a:p>
          <a:p>
            <a:pPr lvl="1"/>
            <a:r>
              <a:rPr lang="en-US" dirty="0"/>
              <a:t>Source: </a:t>
            </a:r>
            <a:r>
              <a:rPr lang="en-US" dirty="0">
                <a:hlinkClick r:id="rId2"/>
              </a:rPr>
              <a:t>https://healthdata.gov/dataset/food-inspections</a:t>
            </a:r>
            <a:endParaRPr lang="en-US" dirty="0"/>
          </a:p>
          <a:p>
            <a:pPr lvl="1"/>
            <a:r>
              <a:rPr lang="en-US" dirty="0"/>
              <a:t>License: </a:t>
            </a:r>
            <a:r>
              <a:rPr lang="en-US" dirty="0">
                <a:hlinkClick r:id="rId3"/>
              </a:rPr>
              <a:t>http://opendefinition.org/licenses/odc-odbl/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A36DF-744C-DF47-9CC0-02040A30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50230"/>
              </p:ext>
            </p:extLst>
          </p:nvPr>
        </p:nvGraphicFramePr>
        <p:xfrm>
          <a:off x="254000" y="3098800"/>
          <a:ext cx="11709413" cy="3263900"/>
        </p:xfrm>
        <a:graphic>
          <a:graphicData uri="http://schemas.openxmlformats.org/drawingml/2006/table">
            <a:tbl>
              <a:tblPr/>
              <a:tblGrid>
                <a:gridCol w="688789">
                  <a:extLst>
                    <a:ext uri="{9D8B030D-6E8A-4147-A177-3AD203B41FA5}">
                      <a16:colId xmlns:a16="http://schemas.microsoft.com/office/drawing/2014/main" val="3806432169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79012212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50859371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77752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74094354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1737745913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20187094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855993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427248642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67623567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928702698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59816098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1640361463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3574792821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863249182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2255421424"/>
                    </a:ext>
                  </a:extLst>
                </a:gridCol>
                <a:gridCol w="688789">
                  <a:extLst>
                    <a:ext uri="{9D8B030D-6E8A-4147-A177-3AD203B41FA5}">
                      <a16:colId xmlns:a16="http://schemas.microsoft.com/office/drawing/2014/main" val="576275920"/>
                    </a:ext>
                  </a:extLst>
                </a:gridCol>
              </a:tblGrid>
              <a:tr h="65047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ID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DBA Name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AKA Name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License #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Facility Type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Risk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Address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City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State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Zip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Date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Inspection Type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Results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Violations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Latitude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Longitude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Location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40002"/>
                  </a:ext>
                </a:extLst>
              </a:tr>
              <a:tr h="1341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2320831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OGDEN PLAZA INC.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OGDEN PLAZA INC.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2475982.0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Grocery Store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Risk 3 (Low)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3459 W OGDEN AVE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IL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60623.0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10/31/19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Canvass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 of Business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41.85526591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-87.71240156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(-87.71240156240032, 41.85526590922669)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7704"/>
                  </a:ext>
                </a:extLst>
              </a:tr>
              <a:tr h="127217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2320793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TACO MARIO'S LIMITED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TACO MARIO'S LIMITED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2622418.0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Mobile Food Preparer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Risk 2 (Medium)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2300 S THROOP ST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60608.0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10/30/19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License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Pass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41.85045102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-87.65879786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(-87.65879785567869, 41.85045102427)</a:t>
                      </a:r>
                    </a:p>
                  </a:txBody>
                  <a:tcPr marL="41569" marR="41569" marT="19186" marB="1918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2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309-7614-054A-AEF1-B29D0851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287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Facility Type and Zip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9EC86-3FBE-5849-849C-09A390B4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"/>
          <a:stretch/>
        </p:blipFill>
        <p:spPr>
          <a:xfrm>
            <a:off x="0" y="2087352"/>
            <a:ext cx="6096000" cy="3947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46F2BC-AEEB-C646-AD2E-256C96E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30" y="142315"/>
            <a:ext cx="4757676" cy="66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9123-E344-2144-A06F-288CED8F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Median Household Income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1BBE-81BF-394F-81CB-16F2DE1B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" y="1752600"/>
            <a:ext cx="6674298" cy="431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FD5AF-918A-B143-A4DD-23606906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60" y="1449917"/>
            <a:ext cx="5331159" cy="49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792D-651F-6A45-8982-678AD490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Classifier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3DA2-8055-3549-AA7B-6C8E5BD3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820757"/>
            <a:ext cx="49657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9F0C-AB19-2743-86D8-70713FB2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2820757"/>
            <a:ext cx="492760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5C29-956E-FD41-A5CC-6B4A9D2574E6}"/>
              </a:ext>
            </a:extLst>
          </p:cNvPr>
          <p:cNvSpPr txBox="1"/>
          <p:nvPr/>
        </p:nvSpPr>
        <p:spPr>
          <a:xfrm>
            <a:off x="1807338" y="2320443"/>
            <a:ext cx="25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5389D-5BB5-F044-8B38-2B9029BA89E8}"/>
              </a:ext>
            </a:extLst>
          </p:cNvPr>
          <p:cNvSpPr txBox="1"/>
          <p:nvPr/>
        </p:nvSpPr>
        <p:spPr>
          <a:xfrm>
            <a:off x="8525392" y="2320443"/>
            <a:ext cx="9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9E864-1A5C-3040-8F66-7C3DBA963F2F}"/>
              </a:ext>
            </a:extLst>
          </p:cNvPr>
          <p:cNvSpPr txBox="1"/>
          <p:nvPr/>
        </p:nvSpPr>
        <p:spPr>
          <a:xfrm>
            <a:off x="3088561" y="99488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response rate is ~22% with accuracy ~78%, so precision (actual failures out of predicted failures) and recall (rate of failures captured) are a bit more informative.</a:t>
            </a:r>
          </a:p>
        </p:txBody>
      </p:sp>
    </p:spTree>
    <p:extLst>
      <p:ext uri="{BB962C8B-B14F-4D97-AF65-F5344CB8AC3E}">
        <p14:creationId xmlns:p14="http://schemas.microsoft.com/office/powerpoint/2010/main" val="27736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6016-B06A-8245-9E78-5BE6164C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Most Predictive Features from the Lasso Model without Median Household Income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4FF39-A9BE-7E44-B037-78EFFF5A9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"/>
          <a:stretch/>
        </p:blipFill>
        <p:spPr>
          <a:xfrm>
            <a:off x="3858985" y="1439861"/>
            <a:ext cx="6022767" cy="5117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E868C-30CD-FD42-A385-CA44A30A2C12}"/>
              </a:ext>
            </a:extLst>
          </p:cNvPr>
          <p:cNvSpPr txBox="1"/>
          <p:nvPr/>
        </p:nvSpPr>
        <p:spPr>
          <a:xfrm>
            <a:off x="9881752" y="1719696"/>
            <a:ext cx="21705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top predictors from full Lasso model shown: abs(coefficient) &gt;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 AUC is about the same as with median household income included (delta &lt; 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Protective zip code predictors are among the highest by median household </a:t>
            </a:r>
            <a:r>
              <a:rPr lang="en-US" u="sng" dirty="0"/>
              <a:t>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55364-EBE7-704A-9718-C5B7DF89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"/>
          <a:stretch/>
        </p:blipFill>
        <p:spPr>
          <a:xfrm>
            <a:off x="0" y="1226359"/>
            <a:ext cx="3858985" cy="5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6C81-2BC3-5F47-BC00-6800575A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Refitting with Predictive Features to Measure Effects and Controlling for Median Household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1C9B-C1EA-0D4E-82D8-1377E275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216511"/>
            <a:ext cx="6629400" cy="55031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C26CE-94D6-5849-BC45-9DE77CD923BE}"/>
              </a:ext>
            </a:extLst>
          </p:cNvPr>
          <p:cNvSpPr txBox="1"/>
          <p:nvPr/>
        </p:nvSpPr>
        <p:spPr>
          <a:xfrm>
            <a:off x="7454900" y="1511249"/>
            <a:ext cx="398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top predictors: abs(coefficient) &gt; 0.5 from full Lasso model included in new Logistic Regression model with no penalization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features statistically significant with p &lt;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0.322 PR AUC vs 3.87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With household income included, zip features are no longer among the most predictive</a:t>
            </a:r>
          </a:p>
        </p:txBody>
      </p:sp>
    </p:spTree>
    <p:extLst>
      <p:ext uri="{BB962C8B-B14F-4D97-AF65-F5344CB8AC3E}">
        <p14:creationId xmlns:p14="http://schemas.microsoft.com/office/powerpoint/2010/main" val="40878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475B-9A6D-E041-B83D-FB8242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268D-E483-654C-90C7-EADD6FEB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163"/>
            <a:ext cx="10515600" cy="4351338"/>
          </a:xfrm>
        </p:spPr>
        <p:txBody>
          <a:bodyPr>
            <a:noAutofit/>
          </a:bodyPr>
          <a:lstStyle/>
          <a:p>
            <a:r>
              <a:rPr lang="en-US" sz="2600" dirty="0"/>
              <a:t>Median household income dominates zip, latitude, and longitude in the regression model</a:t>
            </a:r>
          </a:p>
          <a:p>
            <a:endParaRPr lang="en-US" sz="2600" dirty="0"/>
          </a:p>
          <a:p>
            <a:r>
              <a:rPr lang="en-US" sz="2600" dirty="0"/>
              <a:t>Would we want to classify food establishments as likely to fail based on median household income?  (No)</a:t>
            </a:r>
          </a:p>
          <a:p>
            <a:endParaRPr lang="en-US" sz="2600" dirty="0"/>
          </a:p>
          <a:p>
            <a:r>
              <a:rPr lang="en-US" sz="2600" dirty="0"/>
              <a:t>Can other variables be included, from census data or otherwise, to identify factors that contribute to failing inspections in an effort to: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Increase precision and recall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Ensure that aspects related to food safety and the quality of the food preparation environment are driving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5426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451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Chicago Food Inspection Failure Analysis</vt:lpstr>
      <vt:lpstr>Research Questions and Hypothesis</vt:lpstr>
      <vt:lpstr>Data</vt:lpstr>
      <vt:lpstr>Failure Rates by Facility Type and Zip</vt:lpstr>
      <vt:lpstr>Failure Rates by Median Household Income Group</vt:lpstr>
      <vt:lpstr>Classifier Performance</vt:lpstr>
      <vt:lpstr>Most Predictive Features from the Lasso Model without Median Household Income</vt:lpstr>
      <vt:lpstr>Refitting with Predictive Features to Measure Effects and Controlling for Median Household Income</vt:lpstr>
      <vt:lpstr>Reflection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2019-12-04T04:44:08Z</dcterms:created>
  <dcterms:modified xsi:type="dcterms:W3CDTF">2019-12-05T03:26:39Z</dcterms:modified>
</cp:coreProperties>
</file>