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1" r:id="rId1"/>
  </p:sldMasterIdLst>
  <p:notesMasterIdLst>
    <p:notesMasterId r:id="rId7"/>
  </p:notesMasterIdLst>
  <p:sldIdLst>
    <p:sldId id="368" r:id="rId2"/>
    <p:sldId id="369" r:id="rId3"/>
    <p:sldId id="370" r:id="rId4"/>
    <p:sldId id="371" r:id="rId5"/>
    <p:sldId id="372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3618B0-52B6-4229-BC3E-1397B11A7BDC}">
  <a:tblStyle styleId="{253618B0-52B6-4229-BC3E-1397B11A7B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590CCBA-BFEC-4965-9322-7097B473A31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/>
    <p:restoredTop sz="94628"/>
  </p:normalViewPr>
  <p:slideViewPr>
    <p:cSldViewPr snapToGrid="0">
      <p:cViewPr varScale="1">
        <p:scale>
          <a:sx n="100" d="100"/>
          <a:sy n="100" d="100"/>
        </p:scale>
        <p:origin x="176" y="10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757353a725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0" name="Google Shape;1040;g757353a725_1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7a5165f94c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7a5165f94c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7a5165f94c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7a5165f94c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7a8d480799_8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7a8d480799_8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7a8d480799_89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7a8d480799_89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1pPr>
            <a:lvl2pPr marL="914400" lvl="1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2pPr>
            <a:lvl3pPr marL="1371600" lvl="2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3pPr>
            <a:lvl4pPr marL="182880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4pPr>
            <a:lvl5pPr marL="228600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5pPr>
            <a:lvl6pPr marL="274320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100"/>
            </a:lvl1pPr>
            <a:lvl2pPr marL="0" lvl="1" indent="0" algn="r" rtl="0">
              <a:spcBef>
                <a:spcPts val="0"/>
              </a:spcBef>
              <a:buNone/>
              <a:defRPr sz="1100"/>
            </a:lvl2pPr>
            <a:lvl3pPr marL="0" lvl="2" indent="0" algn="r" rtl="0">
              <a:spcBef>
                <a:spcPts val="0"/>
              </a:spcBef>
              <a:buNone/>
              <a:defRPr sz="1100"/>
            </a:lvl3pPr>
            <a:lvl4pPr marL="0" lvl="3" indent="0" algn="r" rtl="0">
              <a:spcBef>
                <a:spcPts val="0"/>
              </a:spcBef>
              <a:buNone/>
              <a:defRPr sz="1100"/>
            </a:lvl4pPr>
            <a:lvl5pPr marL="0" lvl="4" indent="0" algn="r" rtl="0">
              <a:spcBef>
                <a:spcPts val="0"/>
              </a:spcBef>
              <a:buNone/>
              <a:defRPr sz="1100"/>
            </a:lvl5pPr>
            <a:lvl6pPr marL="0" lvl="5" indent="0" algn="r" rtl="0">
              <a:spcBef>
                <a:spcPts val="0"/>
              </a:spcBef>
              <a:buNone/>
              <a:defRPr sz="1100"/>
            </a:lvl6pPr>
            <a:lvl7pPr marL="0" lvl="6" indent="0" algn="r" rtl="0">
              <a:spcBef>
                <a:spcPts val="0"/>
              </a:spcBef>
              <a:buNone/>
              <a:defRPr sz="1100"/>
            </a:lvl7pPr>
            <a:lvl8pPr marL="0" lvl="7" indent="0" algn="r" rtl="0">
              <a:spcBef>
                <a:spcPts val="0"/>
              </a:spcBef>
              <a:buNone/>
              <a:defRPr sz="1100"/>
            </a:lvl8pPr>
            <a:lvl9pPr marL="0" lvl="8" indent="0" algn="r" rtl="0">
              <a:spcBef>
                <a:spcPts val="0"/>
              </a:spcBef>
              <a:buNone/>
              <a:defRPr sz="11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www.census.gov/data/developers/about/terms-of-service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opendefinition.org/licenses/odc-odbl/" TargetMode="External"/><Relationship Id="rId5" Type="http://schemas.openxmlformats.org/officeDocument/2006/relationships/hyperlink" Target="https://healthdata.gov/dataset/food-inspections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138"/>
          <p:cNvSpPr txBox="1">
            <a:spLocks noGrp="1"/>
          </p:cNvSpPr>
          <p:nvPr>
            <p:ph type="ctrTitle"/>
          </p:nvPr>
        </p:nvSpPr>
        <p:spPr>
          <a:xfrm>
            <a:off x="311700" y="2039975"/>
            <a:ext cx="8520600" cy="136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 for Logistic Regression in Spark	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Joel Stremmel</a:t>
            </a:r>
            <a:endParaRPr/>
          </a:p>
        </p:txBody>
      </p:sp>
      <p:sp>
        <p:nvSpPr>
          <p:cNvPr id="1043" name="Google Shape;1043;p138"/>
          <p:cNvSpPr txBox="1">
            <a:spLocks noGrp="1"/>
          </p:cNvSpPr>
          <p:nvPr>
            <p:ph type="subTitle" idx="1"/>
          </p:nvPr>
        </p:nvSpPr>
        <p:spPr>
          <a:xfrm>
            <a:off x="311700" y="39009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</a:rPr>
              <a:t>CSED516/DATA516</a:t>
            </a:r>
            <a:endParaRPr sz="3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</a:rPr>
              <a:t>Fall 2019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1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049" name="Google Shape;1049;p139"/>
          <p:cNvSpPr txBox="1">
            <a:spLocks noGrp="1"/>
          </p:cNvSpPr>
          <p:nvPr>
            <p:ph type="body" idx="1"/>
          </p:nvPr>
        </p:nvSpPr>
        <p:spPr>
          <a:xfrm>
            <a:off x="311700" y="1158500"/>
            <a:ext cx="3333000" cy="35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Research Question: </a:t>
            </a: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How does a from-scratch implementation of gradient descent for logistic regression in Spark scale compared to a raw Python implementation for a real-world binary classification task?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Motivation: </a:t>
            </a: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The authors of </a:t>
            </a:r>
            <a:r>
              <a:rPr lang="en" sz="1200" i="1">
                <a:solidFill>
                  <a:srgbClr val="000000"/>
                </a:solidFill>
              </a:rPr>
              <a:t>Resilient distributed datasets: A fault-tolerant abstraction for in-memory cluster computing, 2012 </a:t>
            </a:r>
            <a:r>
              <a:rPr lang="en" sz="1200">
                <a:solidFill>
                  <a:srgbClr val="000000"/>
                </a:solidFill>
              </a:rPr>
              <a:t>provide pseudo-code for an implementation of logistic regression on RDDs by parallelizing gradient computations for individual training samples.</a:t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1050" name="Google Shape;1050;p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4481" y="2485475"/>
            <a:ext cx="3733945" cy="18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1" name="Google Shape;1051;p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2150" y="834400"/>
            <a:ext cx="5284800" cy="88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2" name="Google Shape;1052;p139"/>
          <p:cNvSpPr txBox="1"/>
          <p:nvPr/>
        </p:nvSpPr>
        <p:spPr>
          <a:xfrm>
            <a:off x="4356350" y="377400"/>
            <a:ext cx="4270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</a:rPr>
              <a:t>Compute gradient on each sample sequentially</a:t>
            </a:r>
            <a:endParaRPr b="1">
              <a:solidFill>
                <a:srgbClr val="4A86E8"/>
              </a:solidFill>
            </a:endParaRPr>
          </a:p>
        </p:txBody>
      </p:sp>
      <p:sp>
        <p:nvSpPr>
          <p:cNvPr id="1053" name="Google Shape;1053;p139"/>
          <p:cNvSpPr txBox="1"/>
          <p:nvPr/>
        </p:nvSpPr>
        <p:spPr>
          <a:xfrm>
            <a:off x="4404300" y="1999275"/>
            <a:ext cx="40005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</a:rPr>
              <a:t>Compute gradient on each sample in parallel</a:t>
            </a:r>
            <a:endParaRPr b="1">
              <a:solidFill>
                <a:srgbClr val="4A86E8"/>
              </a:solidFill>
            </a:endParaRPr>
          </a:p>
        </p:txBody>
      </p:sp>
      <p:sp>
        <p:nvSpPr>
          <p:cNvPr id="1054" name="Google Shape;1054;p139"/>
          <p:cNvSpPr txBox="1"/>
          <p:nvPr/>
        </p:nvSpPr>
        <p:spPr>
          <a:xfrm>
            <a:off x="4491200" y="4285775"/>
            <a:ext cx="40005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Pseudocode from: </a:t>
            </a:r>
            <a:r>
              <a:rPr lang="en" sz="800">
                <a:solidFill>
                  <a:schemeClr val="dk1"/>
                </a:solidFill>
              </a:rPr>
              <a:t>M. Zaharia, M. Chowdhury, T. Das, A. Dave, J. Ma, M. McCauley, M. J. Franklin, S. Shenker, and I. Stoica. Resilient distributed datasets: A fault-tolerant abstraction for in-memory cluster computing. In Proceedings of NSDI, pages 15–28, 2012.</a:t>
            </a:r>
            <a:endParaRPr sz="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1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060" name="Google Shape;1060;p140"/>
          <p:cNvSpPr txBox="1">
            <a:spLocks noGrp="1"/>
          </p:cNvSpPr>
          <p:nvPr>
            <p:ph type="body" idx="1"/>
          </p:nvPr>
        </p:nvSpPr>
        <p:spPr>
          <a:xfrm>
            <a:off x="0" y="1141675"/>
            <a:ext cx="4756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I collected, cleaned, and created features for the Chicago Food Inspections Data from 2010 to present to model the real-world problem of classifying restaurants likely to fail health inspections.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Holding accuracy and the number of gradient descent iterations for the sequential Python implementation and parallelized Spark implementation constant, I compared execution time on AWS clusters of varying sizes.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I plotted min, max, and mean execution times to compare implementations and assess speedup.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61" name="Google Shape;1061;p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3699" y="2184000"/>
            <a:ext cx="2196906" cy="1491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2" name="Google Shape;1062;p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5475" y="366913"/>
            <a:ext cx="2213349" cy="149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3" name="Google Shape;1063;p140"/>
          <p:cNvSpPr txBox="1"/>
          <p:nvPr/>
        </p:nvSpPr>
        <p:spPr>
          <a:xfrm>
            <a:off x="96275" y="4468575"/>
            <a:ext cx="4388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Chicago Food Inspection Data: </a:t>
            </a:r>
            <a:r>
              <a:rPr lang="en" sz="800" u="sng">
                <a:solidFill>
                  <a:srgbClr val="005580"/>
                </a:solidFill>
                <a:hlinkClick r:id="rId5"/>
              </a:rPr>
              <a:t>https://healthdata.gov/dataset/food-inspections</a:t>
            </a:r>
            <a:endParaRPr sz="800">
              <a:solidFill>
                <a:srgbClr val="00558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Data License: </a:t>
            </a:r>
            <a:r>
              <a:rPr lang="en" sz="800" u="sng">
                <a:solidFill>
                  <a:srgbClr val="005580"/>
                </a:solidFill>
                <a:hlinkClick r:id="rId6"/>
              </a:rPr>
              <a:t>http://opendefinition.org/licenses/odc-odbl/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US Census Data API: </a:t>
            </a:r>
            <a:r>
              <a:rPr lang="en" sz="800" u="sng">
                <a:solidFill>
                  <a:srgbClr val="005580"/>
                </a:solidFill>
                <a:hlinkClick r:id="rId7"/>
              </a:rPr>
              <a:t>https://www.census.gov/data/developers/about/terms-of-service.html</a:t>
            </a:r>
            <a:endParaRPr sz="800"/>
          </a:p>
        </p:txBody>
      </p:sp>
      <p:sp>
        <p:nvSpPr>
          <p:cNvPr id="1064" name="Google Shape;1064;p140"/>
          <p:cNvSpPr txBox="1"/>
          <p:nvPr/>
        </p:nvSpPr>
        <p:spPr>
          <a:xfrm>
            <a:off x="4484975" y="0"/>
            <a:ext cx="4270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</a:rPr>
              <a:t>Compute gradient on each sample sequentially</a:t>
            </a:r>
            <a:endParaRPr b="1">
              <a:solidFill>
                <a:srgbClr val="4A86E8"/>
              </a:solidFill>
            </a:endParaRPr>
          </a:p>
        </p:txBody>
      </p:sp>
      <p:sp>
        <p:nvSpPr>
          <p:cNvPr id="1065" name="Google Shape;1065;p140"/>
          <p:cNvSpPr txBox="1"/>
          <p:nvPr/>
        </p:nvSpPr>
        <p:spPr>
          <a:xfrm>
            <a:off x="4484975" y="1815050"/>
            <a:ext cx="40005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</a:rPr>
              <a:t>Compute gradient on each sample in parallel</a:t>
            </a:r>
            <a:endParaRPr b="1">
              <a:solidFill>
                <a:srgbClr val="4A86E8"/>
              </a:solidFill>
            </a:endParaRPr>
          </a:p>
        </p:txBody>
      </p:sp>
      <p:sp>
        <p:nvSpPr>
          <p:cNvPr id="1066" name="Google Shape;1066;p140"/>
          <p:cNvSpPr txBox="1"/>
          <p:nvPr/>
        </p:nvSpPr>
        <p:spPr>
          <a:xfrm>
            <a:off x="4484975" y="3630100"/>
            <a:ext cx="4756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</a:rPr>
              <a:t>Compare to Scikit-learn and MLlib Implementations</a:t>
            </a:r>
            <a:endParaRPr b="1">
              <a:solidFill>
                <a:srgbClr val="4A86E8"/>
              </a:solidFill>
            </a:endParaRPr>
          </a:p>
        </p:txBody>
      </p:sp>
      <p:graphicFrame>
        <p:nvGraphicFramePr>
          <p:cNvPr id="1067" name="Google Shape;1067;p140"/>
          <p:cNvGraphicFramePr/>
          <p:nvPr/>
        </p:nvGraphicFramePr>
        <p:xfrm>
          <a:off x="4572000" y="400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{253618B0-52B6-4229-BC3E-1397B11A7BDC}</a:tableStyleId>
              </a:tblPr>
              <a:tblGrid>
                <a:gridCol w="114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Sequential Python</a:t>
                      </a:r>
                      <a:endParaRPr sz="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~76% test accuracy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50 iterations with learning rate = 1.0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Parallel Spark</a:t>
                      </a:r>
                      <a:endParaRPr sz="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~76% test accuracy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50 iterations </a:t>
                      </a:r>
                      <a:r>
                        <a:rPr lang="en" sz="800">
                          <a:solidFill>
                            <a:schemeClr val="dk1"/>
                          </a:solidFill>
                        </a:rPr>
                        <a:t>with learning rate = 1.0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MLlib</a:t>
                      </a:r>
                      <a:endParaRPr sz="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~77% test accuracy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Uses tolerance method, so not directly comparable but a good baseline for speed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1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073" name="Google Shape;1073;p141"/>
          <p:cNvSpPr txBox="1">
            <a:spLocks noGrp="1"/>
          </p:cNvSpPr>
          <p:nvPr>
            <p:ph type="body" idx="1"/>
          </p:nvPr>
        </p:nvSpPr>
        <p:spPr>
          <a:xfrm>
            <a:off x="784500" y="1017725"/>
            <a:ext cx="7575000" cy="3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Fit times following kernel restart on 2, 4, and 8 m5.xlarge worker nodes with 4vCores, 16 GiB memory.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Replicated data had the target randomly flipped to the opposite sign for 5% of samples.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1074" name="Google Shape;1074;p141"/>
          <p:cNvSpPr txBox="1"/>
          <p:nvPr/>
        </p:nvSpPr>
        <p:spPr>
          <a:xfrm>
            <a:off x="1922275" y="553925"/>
            <a:ext cx="56640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4A86E8"/>
                </a:solidFill>
              </a:rPr>
              <a:t>Without data replication </a:t>
            </a:r>
            <a:r>
              <a:rPr lang="en" sz="1600">
                <a:solidFill>
                  <a:srgbClr val="4A86E8"/>
                </a:solidFill>
              </a:rPr>
              <a:t>(133,496 samples, 95 features)</a:t>
            </a:r>
            <a:endParaRPr sz="1600">
              <a:solidFill>
                <a:srgbClr val="4A86E8"/>
              </a:solidFill>
            </a:endParaRPr>
          </a:p>
        </p:txBody>
      </p:sp>
      <p:pic>
        <p:nvPicPr>
          <p:cNvPr id="1075" name="Google Shape;1075;p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94300"/>
            <a:ext cx="2854075" cy="269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6" name="Google Shape;1076;p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9250" y="1794297"/>
            <a:ext cx="2854075" cy="2693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7" name="Google Shape;1077;p1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6100" y="1827563"/>
            <a:ext cx="2783601" cy="2627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1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083" name="Google Shape;1083;p142"/>
          <p:cNvSpPr txBox="1"/>
          <p:nvPr/>
        </p:nvSpPr>
        <p:spPr>
          <a:xfrm>
            <a:off x="1922275" y="553925"/>
            <a:ext cx="56640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4A86E8"/>
                </a:solidFill>
              </a:rPr>
              <a:t>With data replication </a:t>
            </a:r>
            <a:r>
              <a:rPr lang="en" sz="1600">
                <a:solidFill>
                  <a:srgbClr val="4A86E8"/>
                </a:solidFill>
              </a:rPr>
              <a:t>(</a:t>
            </a:r>
            <a:r>
              <a:rPr lang="en" sz="1600" u="sng">
                <a:solidFill>
                  <a:srgbClr val="4A86E8"/>
                </a:solidFill>
              </a:rPr>
              <a:t>4 * 133,496 samples</a:t>
            </a:r>
            <a:r>
              <a:rPr lang="en" sz="1600">
                <a:solidFill>
                  <a:srgbClr val="4A86E8"/>
                </a:solidFill>
              </a:rPr>
              <a:t>, 95 features)</a:t>
            </a:r>
            <a:endParaRPr sz="1600">
              <a:solidFill>
                <a:srgbClr val="4A86E8"/>
              </a:solidFill>
            </a:endParaRPr>
          </a:p>
        </p:txBody>
      </p:sp>
      <p:sp>
        <p:nvSpPr>
          <p:cNvPr id="1084" name="Google Shape;1084;p142"/>
          <p:cNvSpPr txBox="1">
            <a:spLocks noGrp="1"/>
          </p:cNvSpPr>
          <p:nvPr>
            <p:ph type="body" idx="1"/>
          </p:nvPr>
        </p:nvSpPr>
        <p:spPr>
          <a:xfrm>
            <a:off x="784500" y="1017725"/>
            <a:ext cx="7575000" cy="3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Fit times following kernel restart on 2, 4, and 8 m5.xlarge worker nodes with 4vCores, 16 GiB memory.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Replicated data had the target randomly flipped to the opposite sign for 5% of samples.</a:t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1085" name="Google Shape;1085;p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87275"/>
            <a:ext cx="3003634" cy="283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6" name="Google Shape;1086;p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6700" y="1887275"/>
            <a:ext cx="3003625" cy="283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7" name="Google Shape;1087;p1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0325" y="1887300"/>
            <a:ext cx="3003625" cy="2835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461</Words>
  <Application>Microsoft Macintosh PowerPoint</Application>
  <PresentationFormat>On-screen Show (16:9)</PresentationFormat>
  <Paragraphs>39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Gradient Descent for Logistic Regression in Spark  Joel Stremmel</vt:lpstr>
      <vt:lpstr>Problem Statement</vt:lpstr>
      <vt:lpstr>Approach</vt:lpstr>
      <vt:lpstr>Results</vt:lpstr>
      <vt:lpstr>Results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Gradient Descent for Logistic Regression in Spark  Joel Stremmel</dc:title>
  <cp:lastModifiedBy>Microsoft Office User</cp:lastModifiedBy>
  <cp:revision>1</cp:revision>
  <dcterms:modified xsi:type="dcterms:W3CDTF">2019-12-04T08:36:15Z</dcterms:modified>
</cp:coreProperties>
</file>