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1FF4B7-1A87-4EBB-BB73-E62D410687CA}">
  <a:tblStyle styleId="{B31FF4B7-1A87-4EBB-BB73-E62D410687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28"/>
  </p:normalViewPr>
  <p:slideViewPr>
    <p:cSldViewPr snapToGrid="0">
      <p:cViewPr varScale="1">
        <p:scale>
          <a:sx n="100" d="100"/>
          <a:sy n="100" d="100"/>
        </p:scale>
        <p:origin x="176" y="10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9d09e77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a9d09e77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9d09e776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7a9d09e776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a9d09e776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7a9d09e776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9d09e776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a9d09e776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a9d09e776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a9d09e776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9d09e776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a9d09e77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a9d09e776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7a9d09e776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9d09e776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7a9d09e776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9d09e776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a9d09e776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a9d09e77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7a9d09e77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a9d09e77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7a9d09e77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data.gov/dataset/food-inspe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opendefinition.org/licenses/odc-odb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Chicago Food Inspection Failure Analysis</a:t>
            </a:r>
            <a:endParaRPr sz="300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/>
              <a:t>DATA512 Autumn 2019</a:t>
            </a:r>
            <a:endParaRPr sz="1600"/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/>
              <a:t>University of Washington</a:t>
            </a:r>
            <a:endParaRPr sz="1600"/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/>
              <a:t>Joel Stremmel</a:t>
            </a:r>
            <a:endParaRPr sz="1600"/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/>
              <a:t>12-05-12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604306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Definitions</a:t>
            </a:r>
            <a:endParaRPr sz="1100"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168088" y="643984"/>
            <a:ext cx="8759136" cy="390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 b="1"/>
              <a:t>RR: ratio of the probability of the outcome in the exposed group to the probability of the outcome in the unexposed group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RR = (exposed cases / (exposed cases + unexposed cases)) / (exposed controls / (exposed controls + unexposed controls))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 b="1"/>
              <a:t>OR: ratio of the odds of being exposed as a case to the odds of being exposed as a control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en" sz="1300"/>
              <a:t>OR = (exposed cases / unexposed cases) / (exposed controls / unexposed controls)</a:t>
            </a:r>
            <a:endParaRPr sz="110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Research Questions and Hypothesis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99417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b="1"/>
              <a:t>Questions: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52070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Which types of </a:t>
            </a:r>
            <a:r>
              <a:rPr lang="en" sz="1600" b="1"/>
              <a:t>food establishments </a:t>
            </a:r>
            <a:r>
              <a:rPr lang="en" sz="1600"/>
              <a:t>(i.e. restaurants, bars, cafés, school cafeterias) are </a:t>
            </a:r>
            <a:r>
              <a:rPr lang="en" sz="1600" b="1"/>
              <a:t>most likely to fail food inspections</a:t>
            </a:r>
            <a:r>
              <a:rPr lang="en" sz="1600"/>
              <a:t> in the city of </a:t>
            </a:r>
            <a:r>
              <a:rPr lang="en" sz="1600" b="1"/>
              <a:t>Chicago</a:t>
            </a:r>
            <a:r>
              <a:rPr lang="en" sz="1600"/>
              <a:t>? </a:t>
            </a:r>
            <a:r>
              <a:rPr lang="en" b="1">
                <a:solidFill>
                  <a:srgbClr val="0B5394"/>
                </a:solidFill>
              </a:rPr>
              <a:t>(Q1)</a:t>
            </a:r>
            <a:endParaRPr b="1">
              <a:solidFill>
                <a:srgbClr val="0B5394"/>
              </a:solidFill>
            </a:endParaRPr>
          </a:p>
          <a:p>
            <a:pPr marL="520700" lvl="1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Which </a:t>
            </a:r>
            <a:r>
              <a:rPr lang="en" sz="1600" b="1"/>
              <a:t>neighborhoods</a:t>
            </a:r>
            <a:r>
              <a:rPr lang="en" sz="1600"/>
              <a:t> in Chicago are </a:t>
            </a:r>
            <a:r>
              <a:rPr lang="en" sz="1600" b="1"/>
              <a:t>most likely to fail food inspections</a:t>
            </a:r>
            <a:r>
              <a:rPr lang="en" sz="1600"/>
              <a:t>?</a:t>
            </a:r>
            <a:r>
              <a:rPr lang="en" b="1">
                <a:solidFill>
                  <a:srgbClr val="0B5394"/>
                </a:solidFill>
              </a:rPr>
              <a:t> (Q2)</a:t>
            </a:r>
            <a:endParaRPr sz="1600" b="1">
              <a:solidFill>
                <a:srgbClr val="3D85C6"/>
              </a:solidFill>
            </a:endParaRPr>
          </a:p>
          <a:p>
            <a:pPr marL="342900" lvl="1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2400" b="1"/>
              <a:t>Hypothesis: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/>
          </a:p>
          <a:p>
            <a:pPr marL="52070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The neighborhoods in Chicago </a:t>
            </a:r>
            <a:r>
              <a:rPr lang="en" sz="1600" b="1"/>
              <a:t>most likely to fail food inspections</a:t>
            </a:r>
            <a:r>
              <a:rPr lang="en" sz="1600"/>
              <a:t> are also </a:t>
            </a:r>
            <a:r>
              <a:rPr lang="en" sz="1600" b="1"/>
              <a:t>relatively impoverished</a:t>
            </a:r>
            <a:r>
              <a:rPr lang="en" sz="1600"/>
              <a:t> compared to those likely to </a:t>
            </a:r>
            <a:r>
              <a:rPr lang="en" sz="1600" b="1"/>
              <a:t>pass inspections</a:t>
            </a:r>
            <a:r>
              <a:rPr lang="en" sz="1600"/>
              <a:t>. </a:t>
            </a:r>
            <a:r>
              <a:rPr lang="en" sz="1600" b="1">
                <a:solidFill>
                  <a:srgbClr val="741B47"/>
                </a:solidFill>
              </a:rPr>
              <a:t>(H1)</a:t>
            </a:r>
            <a:endParaRPr sz="1600" b="1">
              <a:solidFill>
                <a:srgbClr val="741B47"/>
              </a:solidFill>
            </a:endParaRPr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3000"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1459711" y="935844"/>
            <a:ext cx="62436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/>
              <a:t>Chicago Food Inspections since 2010 from healthdata.gov</a:t>
            </a:r>
            <a:endParaRPr sz="1800"/>
          </a:p>
          <a:p>
            <a:pPr marL="863600" lvl="2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Source: 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https://healthdata.gov/dataset/food-inspections</a:t>
            </a:r>
            <a:endParaRPr sz="1600"/>
          </a:p>
          <a:p>
            <a:pPr marL="863600" lvl="2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License: 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http://opendefinition.org/licenses/odc-odbl/</a:t>
            </a:r>
            <a:endParaRPr sz="160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190425" y="2166950"/>
          <a:ext cx="8782200" cy="2482645"/>
        </p:xfrm>
        <a:graphic>
          <a:graphicData uri="http://schemas.openxmlformats.org/drawingml/2006/table">
            <a:tbl>
              <a:tblPr>
                <a:noFill/>
                <a:tableStyleId>{B31FF4B7-1A87-4EBB-BB73-E62D410687CA}</a:tableStyleId>
              </a:tblPr>
              <a:tblGrid>
                <a:gridCol w="51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66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8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u="none" strike="noStrike" cap="none"/>
                        <a:t>Inspection ID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DBA Name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AKA Name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License #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Facility Type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Risk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Address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City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State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Zip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Inspection Date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Inspection Type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Results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Violations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Latitude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Longitude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Location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2320831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OGDEN PLAZA INC.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OGDEN PLAZA INC.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2475982.0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Grocery Store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Risk 3 (Low)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3459 W OGDEN AVE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CHICAGO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IL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60623.0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10/31/19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Canvass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Out of Business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41.85526591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-87.71240156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(-87.71240156240032, 41.85526590922669)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2320793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TACO MARIO'S LIMITED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TACO MARIO'S LIMITED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2622418.0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Mobile Food Preparer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Risk 2 (Medium)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2300 S THROOP ST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CHICAGO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IL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60608.0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10/30/19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License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Pass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41.85045102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-87.65879786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(-87.65879785567869, 41.85045102427)</a:t>
                      </a:r>
                      <a:endParaRPr sz="1100"/>
                    </a:p>
                  </a:txBody>
                  <a:tcPr marL="31175" marR="31175" marT="14375" marB="143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513550" y="174050"/>
            <a:ext cx="42054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Failure Rates by Facility Type </a:t>
            </a:r>
            <a:r>
              <a:rPr lang="en" sz="1800" b="1">
                <a:solidFill>
                  <a:srgbClr val="0B5394"/>
                </a:solidFill>
              </a:rPr>
              <a:t>(Q1)</a:t>
            </a: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l="3115"/>
          <a:stretch/>
        </p:blipFill>
        <p:spPr>
          <a:xfrm>
            <a:off x="9675" y="1096200"/>
            <a:ext cx="5213150" cy="3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6900" y="457351"/>
            <a:ext cx="3244675" cy="45075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5065175" y="-262431"/>
            <a:ext cx="3797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Failure Rates by </a:t>
            </a:r>
            <a:r>
              <a:rPr lang="en" sz="2300" b="1"/>
              <a:t>Zip </a:t>
            </a:r>
            <a:r>
              <a:rPr lang="en" sz="1800" b="1">
                <a:solidFill>
                  <a:srgbClr val="0B5394"/>
                </a:solidFill>
              </a:rPr>
              <a:t>(Q2)</a:t>
            </a:r>
            <a:r>
              <a:rPr lang="en" sz="2300" b="1"/>
              <a:t> </a:t>
            </a: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405250" y="505275"/>
            <a:ext cx="2765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Failure Rates by Median Household Income Group</a:t>
            </a:r>
            <a:endParaRPr sz="1800"/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000" y="1436625"/>
            <a:ext cx="4738199" cy="30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7749" y="1429676"/>
            <a:ext cx="3542475" cy="32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5740600" y="505275"/>
            <a:ext cx="30033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1800" b="1"/>
              <a:t>Median Household Income at Zip Level by Inspection Result </a:t>
            </a:r>
            <a:endParaRPr sz="1800"/>
          </a:p>
        </p:txBody>
      </p:sp>
      <p:sp>
        <p:nvSpPr>
          <p:cNvPr id="160" name="Google Shape;160;p29"/>
          <p:cNvSpPr txBox="1"/>
          <p:nvPr/>
        </p:nvSpPr>
        <p:spPr>
          <a:xfrm>
            <a:off x="8103625" y="-73500"/>
            <a:ext cx="13542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(H1)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Classifier Performance</a:t>
            </a:r>
            <a:endParaRPr sz="3000"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75" y="2115568"/>
            <a:ext cx="37242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" y="2115568"/>
            <a:ext cx="36957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145575" y="1740375"/>
            <a:ext cx="2811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Logistic Regression</a:t>
            </a:r>
            <a:endParaRPr sz="1800" b="1"/>
          </a:p>
        </p:txBody>
      </p:sp>
      <p:sp>
        <p:nvSpPr>
          <p:cNvPr id="169" name="Google Shape;169;p30"/>
          <p:cNvSpPr txBox="1"/>
          <p:nvPr/>
        </p:nvSpPr>
        <p:spPr>
          <a:xfrm>
            <a:off x="6278624" y="1740375"/>
            <a:ext cx="1300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100"/>
          </a:p>
        </p:txBody>
      </p:sp>
      <p:sp>
        <p:nvSpPr>
          <p:cNvPr id="170" name="Google Shape;170;p30"/>
          <p:cNvSpPr txBox="1"/>
          <p:nvPr/>
        </p:nvSpPr>
        <p:spPr>
          <a:xfrm>
            <a:off x="2326896" y="788060"/>
            <a:ext cx="43815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response rate is </a:t>
            </a: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~22%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accuracy </a:t>
            </a: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~78%,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precision (actual failures out of predicted failures) and recall (rate of failures captured) are a bit more informative.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638175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Most Predictive Features from the Lasso Model without Median Household Income</a:t>
            </a:r>
            <a:endParaRPr sz="2300"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r="2065"/>
          <a:stretch/>
        </p:blipFill>
        <p:spPr>
          <a:xfrm>
            <a:off x="2894239" y="1079896"/>
            <a:ext cx="4517075" cy="383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7411314" y="1289772"/>
            <a:ext cx="1627911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predictors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full Lasso model shown: abs(coefficient) &gt; 0.5</a:t>
            </a:r>
            <a:endParaRPr sz="1100"/>
          </a:p>
          <a:p>
            <a:pPr marL="215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 AUC is about the same as with median household income included: delta &lt; 0.01</a:t>
            </a:r>
            <a:endParaRPr sz="1100"/>
          </a:p>
          <a:p>
            <a:pPr marL="215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Protective zip code predictors are among the highest by median household income</a:t>
            </a:r>
            <a:endParaRPr sz="1100"/>
          </a:p>
        </p:txBody>
      </p:sp>
      <p:pic>
        <p:nvPicPr>
          <p:cNvPr id="178" name="Google Shape;178;p31"/>
          <p:cNvPicPr preferRelativeResize="0"/>
          <p:nvPr/>
        </p:nvPicPr>
        <p:blipFill rotWithShape="1">
          <a:blip r:embed="rId4">
            <a:alphaModFix/>
          </a:blip>
          <a:srcRect r="2564"/>
          <a:stretch/>
        </p:blipFill>
        <p:spPr>
          <a:xfrm>
            <a:off x="83800" y="919769"/>
            <a:ext cx="2894240" cy="415861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314275" y="608675"/>
            <a:ext cx="28941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Median Household Income by Zip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269300" y="774275"/>
            <a:ext cx="37341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Exponential Logistic Regression Coefficients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8003400" y="0"/>
            <a:ext cx="11862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(H1)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2300" b="1">
                <a:latin typeface="Calibri"/>
                <a:ea typeface="Calibri"/>
                <a:cs typeface="Calibri"/>
                <a:sym typeface="Calibri"/>
              </a:rPr>
              <a:t>Refitting with Predictive Features to Measure Effects and Controlling for Median Household Income</a:t>
            </a:r>
            <a:endParaRPr sz="1100"/>
          </a:p>
        </p:txBody>
      </p:sp>
      <p:pic>
        <p:nvPicPr>
          <p:cNvPr id="187" name="Google Shape;187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901883"/>
            <a:ext cx="4972200" cy="41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5591175" y="1133437"/>
            <a:ext cx="2990850" cy="330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top predictors: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abs(coefficient) &gt; 0.5 from full Lasso model included in new Logistic Regression model with no penalization</a:t>
            </a:r>
            <a:endParaRPr sz="1100"/>
          </a:p>
          <a:p>
            <a:pPr marL="2159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features </a:t>
            </a:r>
            <a:r>
              <a:rPr lang="en" sz="15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&lt; 0.001</a:t>
            </a:r>
            <a:endParaRPr sz="1100" b="1"/>
          </a:p>
          <a:p>
            <a:pPr marL="2159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0.322 PR AUC vs 3.87</a:t>
            </a:r>
            <a:endParaRPr sz="1100"/>
          </a:p>
          <a:p>
            <a:pPr marL="21590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household income included, zip features are no longer among the most predictive</a:t>
            </a:r>
            <a:endParaRPr sz="1100"/>
          </a:p>
        </p:txBody>
      </p:sp>
      <p:sp>
        <p:nvSpPr>
          <p:cNvPr id="189" name="Google Shape;189;p32"/>
          <p:cNvSpPr txBox="1"/>
          <p:nvPr/>
        </p:nvSpPr>
        <p:spPr>
          <a:xfrm>
            <a:off x="8000175" y="0"/>
            <a:ext cx="11862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(H1)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None/>
            </a:pPr>
            <a:r>
              <a:rPr lang="en" sz="3000" b="1"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 sz="3000"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695557" y="85989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Median household income dominates zip, latitude, and longitude in the regression model</a:t>
            </a:r>
            <a:endParaRPr sz="110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Would we want to classify food establishments as likely to fail based on median household income?  (No)</a:t>
            </a:r>
            <a:endParaRPr sz="110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Can other variables be included, from census data or otherwise, to identify factors that contribute to failing inspections in an effort to:</a:t>
            </a:r>
            <a:endParaRPr sz="110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723900" lvl="1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/>
              <a:t>Increase precision and recall</a:t>
            </a:r>
            <a:endParaRPr sz="1600"/>
          </a:p>
          <a:p>
            <a:pPr marL="723900" lvl="1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600"/>
          </a:p>
          <a:p>
            <a:pPr marL="723900" lvl="1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" sz="1600"/>
              <a:t>Ensure that aspects related to food safety and the quality of the food preparation environment are driving predictions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Macintosh PowerPoint</Application>
  <PresentationFormat>On-screen Show (16:9)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Simple Light</vt:lpstr>
      <vt:lpstr>Office Theme</vt:lpstr>
      <vt:lpstr>Chicago Food Inspection Failure Analysis</vt:lpstr>
      <vt:lpstr>Research Questions and Hypothesis</vt:lpstr>
      <vt:lpstr>Data</vt:lpstr>
      <vt:lpstr>Failure Rates by Facility Type (Q1) </vt:lpstr>
      <vt:lpstr>Failure Rates by Median Household Income Group</vt:lpstr>
      <vt:lpstr>Classifier Performance</vt:lpstr>
      <vt:lpstr>Most Predictive Features from the Lasso Model without Median Household Income</vt:lpstr>
      <vt:lpstr>Refitting with Predictive Features to Measure Effects and Controlling for Median Household Income</vt:lpstr>
      <vt:lpstr>Reflection</vt:lpstr>
      <vt:lpstr>Appendix</vt:lpstr>
      <vt:lpstr>Definitions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Food Inspection Failure Analysis</dc:title>
  <cp:lastModifiedBy>Microsoft Office User</cp:lastModifiedBy>
  <cp:revision>1</cp:revision>
  <dcterms:modified xsi:type="dcterms:W3CDTF">2019-12-05T05:00:58Z</dcterms:modified>
</cp:coreProperties>
</file>