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2" r:id="rId1"/>
  </p:sldMasterIdLst>
  <p:notesMasterIdLst>
    <p:notesMasterId r:id="rId123"/>
  </p:notesMasterIdLst>
  <p:handoutMasterIdLst>
    <p:handoutMasterId r:id="rId124"/>
  </p:handoutMasterIdLst>
  <p:sldIdLst>
    <p:sldId id="622" r:id="rId2"/>
    <p:sldId id="1192" r:id="rId3"/>
    <p:sldId id="1193" r:id="rId4"/>
    <p:sldId id="1201" r:id="rId5"/>
    <p:sldId id="1202" r:id="rId6"/>
    <p:sldId id="1194" r:id="rId7"/>
    <p:sldId id="1203" r:id="rId8"/>
    <p:sldId id="1204" r:id="rId9"/>
    <p:sldId id="1209" r:id="rId10"/>
    <p:sldId id="1210" r:id="rId11"/>
    <p:sldId id="1208" r:id="rId12"/>
    <p:sldId id="1211" r:id="rId13"/>
    <p:sldId id="1207" r:id="rId14"/>
    <p:sldId id="1212" r:id="rId15"/>
    <p:sldId id="1206" r:id="rId16"/>
    <p:sldId id="1205" r:id="rId17"/>
    <p:sldId id="1195" r:id="rId18"/>
    <p:sldId id="1216" r:id="rId19"/>
    <p:sldId id="1217" r:id="rId20"/>
    <p:sldId id="1218" r:id="rId21"/>
    <p:sldId id="1219" r:id="rId22"/>
    <p:sldId id="1220" r:id="rId23"/>
    <p:sldId id="1221" r:id="rId24"/>
    <p:sldId id="1214" r:id="rId25"/>
    <p:sldId id="1213" r:id="rId26"/>
    <p:sldId id="1222" r:id="rId27"/>
    <p:sldId id="1223" r:id="rId28"/>
    <p:sldId id="1296" r:id="rId29"/>
    <p:sldId id="1224" r:id="rId30"/>
    <p:sldId id="1225" r:id="rId31"/>
    <p:sldId id="1298" r:id="rId32"/>
    <p:sldId id="1297" r:id="rId33"/>
    <p:sldId id="1226" r:id="rId34"/>
    <p:sldId id="1227" r:id="rId35"/>
    <p:sldId id="1228" r:id="rId36"/>
    <p:sldId id="1299" r:id="rId37"/>
    <p:sldId id="1196" r:id="rId38"/>
    <p:sldId id="1232" r:id="rId39"/>
    <p:sldId id="1231" r:id="rId40"/>
    <p:sldId id="1230" r:id="rId41"/>
    <p:sldId id="1240" r:id="rId42"/>
    <p:sldId id="1239" r:id="rId43"/>
    <p:sldId id="1238" r:id="rId44"/>
    <p:sldId id="1300" r:id="rId45"/>
    <p:sldId id="1241" r:id="rId46"/>
    <p:sldId id="1243" r:id="rId47"/>
    <p:sldId id="1245" r:id="rId48"/>
    <p:sldId id="1301" r:id="rId49"/>
    <p:sldId id="1244" r:id="rId50"/>
    <p:sldId id="1246" r:id="rId51"/>
    <p:sldId id="1247" r:id="rId52"/>
    <p:sldId id="1197" r:id="rId53"/>
    <p:sldId id="1305" r:id="rId54"/>
    <p:sldId id="1303" r:id="rId55"/>
    <p:sldId id="1249" r:id="rId56"/>
    <p:sldId id="1306" r:id="rId57"/>
    <p:sldId id="1304" r:id="rId58"/>
    <p:sldId id="1307" r:id="rId59"/>
    <p:sldId id="1250" r:id="rId60"/>
    <p:sldId id="1251" r:id="rId61"/>
    <p:sldId id="1308" r:id="rId62"/>
    <p:sldId id="1311" r:id="rId63"/>
    <p:sldId id="1310" r:id="rId64"/>
    <p:sldId id="1252" r:id="rId65"/>
    <p:sldId id="1309" r:id="rId66"/>
    <p:sldId id="1312" r:id="rId67"/>
    <p:sldId id="1313" r:id="rId68"/>
    <p:sldId id="1253" r:id="rId69"/>
    <p:sldId id="1314" r:id="rId70"/>
    <p:sldId id="1315" r:id="rId71"/>
    <p:sldId id="1316" r:id="rId72"/>
    <p:sldId id="1198" r:id="rId73"/>
    <p:sldId id="1199" r:id="rId74"/>
    <p:sldId id="1200" r:id="rId75"/>
    <p:sldId id="1254" r:id="rId76"/>
    <p:sldId id="1255" r:id="rId77"/>
    <p:sldId id="1317" r:id="rId78"/>
    <p:sldId id="1257" r:id="rId79"/>
    <p:sldId id="1318" r:id="rId80"/>
    <p:sldId id="1319" r:id="rId81"/>
    <p:sldId id="1258" r:id="rId82"/>
    <p:sldId id="1320" r:id="rId83"/>
    <p:sldId id="1259" r:id="rId84"/>
    <p:sldId id="1260" r:id="rId85"/>
    <p:sldId id="1321" r:id="rId86"/>
    <p:sldId id="1322" r:id="rId87"/>
    <p:sldId id="1262" r:id="rId88"/>
    <p:sldId id="1263" r:id="rId89"/>
    <p:sldId id="1264" r:id="rId90"/>
    <p:sldId id="1265" r:id="rId91"/>
    <p:sldId id="1266" r:id="rId92"/>
    <p:sldId id="1267" r:id="rId93"/>
    <p:sldId id="1268" r:id="rId94"/>
    <p:sldId id="1269" r:id="rId95"/>
    <p:sldId id="1270" r:id="rId96"/>
    <p:sldId id="1271" r:id="rId97"/>
    <p:sldId id="1272" r:id="rId98"/>
    <p:sldId id="1273" r:id="rId99"/>
    <p:sldId id="1274" r:id="rId100"/>
    <p:sldId id="1323" r:id="rId101"/>
    <p:sldId id="1275" r:id="rId102"/>
    <p:sldId id="1324" r:id="rId103"/>
    <p:sldId id="1276" r:id="rId104"/>
    <p:sldId id="1277" r:id="rId105"/>
    <p:sldId id="1278" r:id="rId106"/>
    <p:sldId id="1279" r:id="rId107"/>
    <p:sldId id="1280" r:id="rId108"/>
    <p:sldId id="1281" r:id="rId109"/>
    <p:sldId id="1282" r:id="rId110"/>
    <p:sldId id="1283" r:id="rId111"/>
    <p:sldId id="1284" r:id="rId112"/>
    <p:sldId id="1285" r:id="rId113"/>
    <p:sldId id="1286" r:id="rId114"/>
    <p:sldId id="1287" r:id="rId115"/>
    <p:sldId id="1288" r:id="rId116"/>
    <p:sldId id="1289" r:id="rId117"/>
    <p:sldId id="1290" r:id="rId118"/>
    <p:sldId id="1291" r:id="rId119"/>
    <p:sldId id="1292" r:id="rId120"/>
    <p:sldId id="1293" r:id="rId121"/>
    <p:sldId id="1295" r:id="rId122"/>
  </p:sldIdLst>
  <p:sldSz cx="9144000" cy="6858000" type="screen4x3"/>
  <p:notesSz cx="7010400" cy="9296400"/>
  <p:defaultTextStyle>
    <a:defPPr>
      <a:defRPr lang="en-US"/>
    </a:defPPr>
    <a:lvl1pPr algn="l" rtl="0" eaLnBrk="0" fontAlgn="base" hangingPunct="0">
      <a:spcBef>
        <a:spcPct val="0"/>
      </a:spcBef>
      <a:spcAft>
        <a:spcPct val="0"/>
      </a:spcAft>
      <a:defRPr sz="3200" b="1" kern="1200">
        <a:solidFill>
          <a:srgbClr val="333399"/>
        </a:solidFill>
        <a:latin typeface="Calibri" panose="020F0502020204030204" pitchFamily="34" charset="0"/>
        <a:ea typeface="MS PGothic" panose="020B0600070205080204" pitchFamily="34" charset="-128"/>
        <a:cs typeface="+mn-cs"/>
      </a:defRPr>
    </a:lvl1pPr>
    <a:lvl2pPr marL="457200" algn="l" rtl="0" eaLnBrk="0" fontAlgn="base" hangingPunct="0">
      <a:spcBef>
        <a:spcPct val="0"/>
      </a:spcBef>
      <a:spcAft>
        <a:spcPct val="0"/>
      </a:spcAft>
      <a:defRPr sz="3200" b="1" kern="1200">
        <a:solidFill>
          <a:srgbClr val="333399"/>
        </a:solidFill>
        <a:latin typeface="Calibri" panose="020F0502020204030204" pitchFamily="34" charset="0"/>
        <a:ea typeface="MS PGothic" panose="020B0600070205080204" pitchFamily="34" charset="-128"/>
        <a:cs typeface="+mn-cs"/>
      </a:defRPr>
    </a:lvl2pPr>
    <a:lvl3pPr marL="914400" algn="l" rtl="0" eaLnBrk="0" fontAlgn="base" hangingPunct="0">
      <a:spcBef>
        <a:spcPct val="0"/>
      </a:spcBef>
      <a:spcAft>
        <a:spcPct val="0"/>
      </a:spcAft>
      <a:defRPr sz="3200" b="1" kern="1200">
        <a:solidFill>
          <a:srgbClr val="333399"/>
        </a:solidFill>
        <a:latin typeface="Calibri" panose="020F0502020204030204" pitchFamily="34" charset="0"/>
        <a:ea typeface="MS PGothic" panose="020B0600070205080204" pitchFamily="34" charset="-128"/>
        <a:cs typeface="+mn-cs"/>
      </a:defRPr>
    </a:lvl3pPr>
    <a:lvl4pPr marL="1371600" algn="l" rtl="0" eaLnBrk="0" fontAlgn="base" hangingPunct="0">
      <a:spcBef>
        <a:spcPct val="0"/>
      </a:spcBef>
      <a:spcAft>
        <a:spcPct val="0"/>
      </a:spcAft>
      <a:defRPr sz="3200" b="1" kern="1200">
        <a:solidFill>
          <a:srgbClr val="333399"/>
        </a:solidFill>
        <a:latin typeface="Calibri" panose="020F0502020204030204" pitchFamily="34" charset="0"/>
        <a:ea typeface="MS PGothic" panose="020B0600070205080204" pitchFamily="34" charset="-128"/>
        <a:cs typeface="+mn-cs"/>
      </a:defRPr>
    </a:lvl4pPr>
    <a:lvl5pPr marL="1828800" algn="l" rtl="0" eaLnBrk="0" fontAlgn="base" hangingPunct="0">
      <a:spcBef>
        <a:spcPct val="0"/>
      </a:spcBef>
      <a:spcAft>
        <a:spcPct val="0"/>
      </a:spcAft>
      <a:defRPr sz="3200" b="1" kern="1200">
        <a:solidFill>
          <a:srgbClr val="333399"/>
        </a:solidFill>
        <a:latin typeface="Calibri" panose="020F0502020204030204" pitchFamily="34" charset="0"/>
        <a:ea typeface="MS PGothic" panose="020B0600070205080204" pitchFamily="34" charset="-128"/>
        <a:cs typeface="+mn-cs"/>
      </a:defRPr>
    </a:lvl5pPr>
    <a:lvl6pPr marL="2286000" algn="l" defTabSz="914400" rtl="0" eaLnBrk="1" latinLnBrk="0" hangingPunct="1">
      <a:defRPr sz="3200" b="1" kern="1200">
        <a:solidFill>
          <a:srgbClr val="333399"/>
        </a:solidFill>
        <a:latin typeface="Calibri" panose="020F0502020204030204" pitchFamily="34" charset="0"/>
        <a:ea typeface="MS PGothic" panose="020B0600070205080204" pitchFamily="34" charset="-128"/>
        <a:cs typeface="+mn-cs"/>
      </a:defRPr>
    </a:lvl6pPr>
    <a:lvl7pPr marL="2743200" algn="l" defTabSz="914400" rtl="0" eaLnBrk="1" latinLnBrk="0" hangingPunct="1">
      <a:defRPr sz="3200" b="1" kern="1200">
        <a:solidFill>
          <a:srgbClr val="333399"/>
        </a:solidFill>
        <a:latin typeface="Calibri" panose="020F0502020204030204" pitchFamily="34" charset="0"/>
        <a:ea typeface="MS PGothic" panose="020B0600070205080204" pitchFamily="34" charset="-128"/>
        <a:cs typeface="+mn-cs"/>
      </a:defRPr>
    </a:lvl7pPr>
    <a:lvl8pPr marL="3200400" algn="l" defTabSz="914400" rtl="0" eaLnBrk="1" latinLnBrk="0" hangingPunct="1">
      <a:defRPr sz="3200" b="1" kern="1200">
        <a:solidFill>
          <a:srgbClr val="333399"/>
        </a:solidFill>
        <a:latin typeface="Calibri" panose="020F0502020204030204" pitchFamily="34" charset="0"/>
        <a:ea typeface="MS PGothic" panose="020B0600070205080204" pitchFamily="34" charset="-128"/>
        <a:cs typeface="+mn-cs"/>
      </a:defRPr>
    </a:lvl8pPr>
    <a:lvl9pPr marL="3657600" algn="l" defTabSz="914400" rtl="0" eaLnBrk="1" latinLnBrk="0" hangingPunct="1">
      <a:defRPr sz="3200" b="1" kern="1200">
        <a:solidFill>
          <a:srgbClr val="333399"/>
        </a:solidFill>
        <a:latin typeface="Calibri" panose="020F050202020403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2163"/>
    <a:srgbClr val="333399"/>
    <a:srgbClr val="3366FF"/>
    <a:srgbClr val="99CCFF"/>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517" autoAdjust="0"/>
    <p:restoredTop sz="91892" autoAdjust="0"/>
  </p:normalViewPr>
  <p:slideViewPr>
    <p:cSldViewPr>
      <p:cViewPr varScale="1">
        <p:scale>
          <a:sx n="105" d="100"/>
          <a:sy n="105" d="100"/>
        </p:scale>
        <p:origin x="1368"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30" d="100"/>
        <a:sy n="130" d="100"/>
      </p:scale>
      <p:origin x="0" y="0"/>
    </p:cViewPr>
  </p:sorterViewPr>
  <p:notesViewPr>
    <p:cSldViewPr>
      <p:cViewPr varScale="1">
        <p:scale>
          <a:sx n="50" d="100"/>
          <a:sy n="50" d="100"/>
        </p:scale>
        <p:origin x="2684" y="3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notesMaster" Target="notesMasters/notesMaster1.xml"/><Relationship Id="rId128"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handoutMaster" Target="handoutMasters/handout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EAA4CF0-C76E-4A96-982C-7C677DB18983}"/>
              </a:ext>
            </a:extLst>
          </p:cNvPr>
          <p:cNvSpPr>
            <a:spLocks noGrp="1"/>
          </p:cNvSpPr>
          <p:nvPr>
            <p:ph type="hdr" sz="quarter"/>
          </p:nvPr>
        </p:nvSpPr>
        <p:spPr>
          <a:xfrm>
            <a:off x="0" y="0"/>
            <a:ext cx="3038475" cy="463550"/>
          </a:xfrm>
          <a:prstGeom prst="rect">
            <a:avLst/>
          </a:prstGeom>
        </p:spPr>
        <p:txBody>
          <a:bodyPr vert="horz" lIns="91440" tIns="45720" rIns="91440" bIns="45720" rtlCol="0"/>
          <a:lstStyle>
            <a:lvl1pPr algn="l">
              <a:defRPr sz="1200">
                <a:latin typeface="Calibri" pitchFamily="34" charset="0"/>
                <a:ea typeface="MS PGothic" pitchFamily="34" charset="-128"/>
                <a:cs typeface="+mn-cs"/>
              </a:defRPr>
            </a:lvl1pPr>
          </a:lstStyle>
          <a:p>
            <a:pPr>
              <a:defRPr/>
            </a:pPr>
            <a:endParaRPr lang="en-US"/>
          </a:p>
        </p:txBody>
      </p:sp>
      <p:sp>
        <p:nvSpPr>
          <p:cNvPr id="3" name="Date Placeholder 2">
            <a:extLst>
              <a:ext uri="{FF2B5EF4-FFF2-40B4-BE49-F238E27FC236}">
                <a16:creationId xmlns:a16="http://schemas.microsoft.com/office/drawing/2014/main" id="{3BCB7A58-B8ED-4690-B7A0-F72D733DFC66}"/>
              </a:ext>
            </a:extLst>
          </p:cNvPr>
          <p:cNvSpPr>
            <a:spLocks noGrp="1"/>
          </p:cNvSpPr>
          <p:nvPr>
            <p:ph type="dt" sz="quarter" idx="1"/>
          </p:nvPr>
        </p:nvSpPr>
        <p:spPr>
          <a:xfrm>
            <a:off x="3970338" y="0"/>
            <a:ext cx="3038475" cy="46355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B9025E08-A973-4366-98B0-937BE195C388}" type="datetimeFigureOut">
              <a:rPr lang="en-US" altLang="en-US"/>
              <a:pPr>
                <a:defRPr/>
              </a:pPr>
              <a:t>2/28/2021</a:t>
            </a:fld>
            <a:endParaRPr lang="en-US" altLang="en-US"/>
          </a:p>
        </p:txBody>
      </p:sp>
      <p:sp>
        <p:nvSpPr>
          <p:cNvPr id="4" name="Footer Placeholder 3">
            <a:extLst>
              <a:ext uri="{FF2B5EF4-FFF2-40B4-BE49-F238E27FC236}">
                <a16:creationId xmlns:a16="http://schemas.microsoft.com/office/drawing/2014/main" id="{9513F65E-876D-4201-A198-F419B3AEEDE4}"/>
              </a:ext>
            </a:extLst>
          </p:cNvPr>
          <p:cNvSpPr>
            <a:spLocks noGrp="1"/>
          </p:cNvSpPr>
          <p:nvPr>
            <p:ph type="ftr" sz="quarter" idx="2"/>
          </p:nvPr>
        </p:nvSpPr>
        <p:spPr>
          <a:xfrm>
            <a:off x="0" y="8831263"/>
            <a:ext cx="3038475" cy="463550"/>
          </a:xfrm>
          <a:prstGeom prst="rect">
            <a:avLst/>
          </a:prstGeom>
        </p:spPr>
        <p:txBody>
          <a:bodyPr vert="horz" lIns="91440" tIns="45720" rIns="91440" bIns="45720" rtlCol="0" anchor="b"/>
          <a:lstStyle>
            <a:lvl1pPr algn="l">
              <a:defRPr sz="1200">
                <a:latin typeface="Calibri" pitchFamily="34" charset="0"/>
                <a:ea typeface="MS PGothic" pitchFamily="34" charset="-128"/>
                <a:cs typeface="+mn-cs"/>
              </a:defRPr>
            </a:lvl1pPr>
          </a:lstStyle>
          <a:p>
            <a:pPr>
              <a:defRPr/>
            </a:pPr>
            <a:endParaRPr lang="en-US"/>
          </a:p>
        </p:txBody>
      </p:sp>
      <p:sp>
        <p:nvSpPr>
          <p:cNvPr id="5" name="Slide Number Placeholder 4">
            <a:extLst>
              <a:ext uri="{FF2B5EF4-FFF2-40B4-BE49-F238E27FC236}">
                <a16:creationId xmlns:a16="http://schemas.microsoft.com/office/drawing/2014/main" id="{7397E993-8652-4DAB-9DD4-29BC669034FD}"/>
              </a:ext>
            </a:extLst>
          </p:cNvPr>
          <p:cNvSpPr>
            <a:spLocks noGrp="1"/>
          </p:cNvSpPr>
          <p:nvPr>
            <p:ph type="sldNum" sz="quarter" idx="3"/>
          </p:nvPr>
        </p:nvSpPr>
        <p:spPr>
          <a:xfrm>
            <a:off x="3970338" y="8831263"/>
            <a:ext cx="3038475" cy="46355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420431CB-A4BA-4855-9288-BCB9DF2C21CA}"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2338" name="Rectangle 2">
            <a:extLst>
              <a:ext uri="{FF2B5EF4-FFF2-40B4-BE49-F238E27FC236}">
                <a16:creationId xmlns:a16="http://schemas.microsoft.com/office/drawing/2014/main" id="{FF8C0F48-56FA-44A7-92D7-CF8199100FE0}"/>
              </a:ext>
            </a:extLst>
          </p:cNvPr>
          <p:cNvSpPr>
            <a:spLocks noGrp="1" noChangeArrowheads="1"/>
          </p:cNvSpPr>
          <p:nvPr>
            <p:ph type="hdr" sz="quarter"/>
          </p:nvPr>
        </p:nvSpPr>
        <p:spPr bwMode="auto">
          <a:xfrm>
            <a:off x="0" y="0"/>
            <a:ext cx="3038475" cy="4635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solidFill>
                  <a:schemeClr val="tx1"/>
                </a:solidFill>
                <a:latin typeface="Arial" charset="0"/>
                <a:ea typeface="+mn-ea"/>
                <a:cs typeface="+mn-cs"/>
              </a:defRPr>
            </a:lvl1pPr>
          </a:lstStyle>
          <a:p>
            <a:pPr>
              <a:defRPr/>
            </a:pPr>
            <a:endParaRPr lang="en-US"/>
          </a:p>
        </p:txBody>
      </p:sp>
      <p:sp>
        <p:nvSpPr>
          <p:cNvPr id="142339" name="Rectangle 3">
            <a:extLst>
              <a:ext uri="{FF2B5EF4-FFF2-40B4-BE49-F238E27FC236}">
                <a16:creationId xmlns:a16="http://schemas.microsoft.com/office/drawing/2014/main" id="{A304D8BE-BCEF-4C83-BAE4-8E51025E0E1D}"/>
              </a:ext>
            </a:extLst>
          </p:cNvPr>
          <p:cNvSpPr>
            <a:spLocks noGrp="1" noChangeArrowheads="1"/>
          </p:cNvSpPr>
          <p:nvPr>
            <p:ph type="dt" idx="1"/>
          </p:nvPr>
        </p:nvSpPr>
        <p:spPr bwMode="auto">
          <a:xfrm>
            <a:off x="3970338" y="0"/>
            <a:ext cx="3038475" cy="4635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solidFill>
                  <a:schemeClr val="tx1"/>
                </a:solidFill>
                <a:latin typeface="Arial" charset="0"/>
                <a:ea typeface="+mn-ea"/>
                <a:cs typeface="+mn-cs"/>
              </a:defRPr>
            </a:lvl1pPr>
          </a:lstStyle>
          <a:p>
            <a:pPr>
              <a:defRPr/>
            </a:pPr>
            <a:endParaRPr lang="en-US"/>
          </a:p>
        </p:txBody>
      </p:sp>
      <p:sp>
        <p:nvSpPr>
          <p:cNvPr id="19460" name="Rectangle 4">
            <a:extLst>
              <a:ext uri="{FF2B5EF4-FFF2-40B4-BE49-F238E27FC236}">
                <a16:creationId xmlns:a16="http://schemas.microsoft.com/office/drawing/2014/main" id="{B9CCC291-67CD-48C8-8AB7-E733B15CD209}"/>
              </a:ext>
            </a:extLst>
          </p:cNvPr>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2341" name="Rectangle 5">
            <a:extLst>
              <a:ext uri="{FF2B5EF4-FFF2-40B4-BE49-F238E27FC236}">
                <a16:creationId xmlns:a16="http://schemas.microsoft.com/office/drawing/2014/main" id="{3D67B3B4-0EF3-45DA-BAF6-AC5FC4FCD161}"/>
              </a:ext>
            </a:extLst>
          </p:cNvPr>
          <p:cNvSpPr>
            <a:spLocks noGrp="1" noChangeArrowheads="1"/>
          </p:cNvSpPr>
          <p:nvPr>
            <p:ph type="body" sz="quarter" idx="3"/>
          </p:nvPr>
        </p:nvSpPr>
        <p:spPr bwMode="auto">
          <a:xfrm>
            <a:off x="701675" y="4416425"/>
            <a:ext cx="5607050" cy="41830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2342" name="Rectangle 6">
            <a:extLst>
              <a:ext uri="{FF2B5EF4-FFF2-40B4-BE49-F238E27FC236}">
                <a16:creationId xmlns:a16="http://schemas.microsoft.com/office/drawing/2014/main" id="{F3A01DD5-C546-4C8D-9C29-D27652819CF3}"/>
              </a:ext>
            </a:extLst>
          </p:cNvPr>
          <p:cNvSpPr>
            <a:spLocks noGrp="1" noChangeArrowheads="1"/>
          </p:cNvSpPr>
          <p:nvPr>
            <p:ph type="ftr" sz="quarter" idx="4"/>
          </p:nvPr>
        </p:nvSpPr>
        <p:spPr bwMode="auto">
          <a:xfrm>
            <a:off x="0" y="8831263"/>
            <a:ext cx="3038475" cy="4635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solidFill>
                  <a:schemeClr val="tx1"/>
                </a:solidFill>
                <a:latin typeface="Arial" charset="0"/>
                <a:ea typeface="+mn-ea"/>
                <a:cs typeface="+mn-cs"/>
              </a:defRPr>
            </a:lvl1pPr>
          </a:lstStyle>
          <a:p>
            <a:pPr>
              <a:defRPr/>
            </a:pPr>
            <a:endParaRPr lang="en-US"/>
          </a:p>
        </p:txBody>
      </p:sp>
      <p:sp>
        <p:nvSpPr>
          <p:cNvPr id="142343" name="Rectangle 7">
            <a:extLst>
              <a:ext uri="{FF2B5EF4-FFF2-40B4-BE49-F238E27FC236}">
                <a16:creationId xmlns:a16="http://schemas.microsoft.com/office/drawing/2014/main" id="{CD77263F-CF1A-43E4-9499-037386BD0513}"/>
              </a:ext>
            </a:extLst>
          </p:cNvPr>
          <p:cNvSpPr>
            <a:spLocks noGrp="1" noChangeArrowheads="1"/>
          </p:cNvSpPr>
          <p:nvPr>
            <p:ph type="sldNum" sz="quarter" idx="5"/>
          </p:nvPr>
        </p:nvSpPr>
        <p:spPr bwMode="auto">
          <a:xfrm>
            <a:off x="3970338" y="8831263"/>
            <a:ext cx="3038475" cy="4635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solidFill>
                  <a:schemeClr val="tx1"/>
                </a:solidFill>
                <a:latin typeface="Arial" panose="020B0604020202020204" pitchFamily="34" charset="0"/>
              </a:defRPr>
            </a:lvl1pPr>
          </a:lstStyle>
          <a:p>
            <a:pPr>
              <a:defRPr/>
            </a:pPr>
            <a:fld id="{D76558D6-820B-4493-8095-D0637F1B80D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S PGothic" pitchFamily="34" charset="-128"/>
        <a:cs typeface="MS PGothic" charset="0"/>
      </a:defRPr>
    </a:lvl1pPr>
    <a:lvl2pPr marL="457200" algn="l" rtl="0" eaLnBrk="0" fontAlgn="base" hangingPunct="0">
      <a:spcBef>
        <a:spcPct val="30000"/>
      </a:spcBef>
      <a:spcAft>
        <a:spcPct val="0"/>
      </a:spcAft>
      <a:defRPr sz="1200" kern="1200">
        <a:solidFill>
          <a:schemeClr val="tx1"/>
        </a:solidFill>
        <a:latin typeface="Arial" charset="0"/>
        <a:ea typeface="MS PGothic" pitchFamily="34" charset="-128"/>
        <a:cs typeface="MS PGothic" charset="0"/>
      </a:defRPr>
    </a:lvl2pPr>
    <a:lvl3pPr marL="914400" algn="l" rtl="0" eaLnBrk="0" fontAlgn="base" hangingPunct="0">
      <a:spcBef>
        <a:spcPct val="30000"/>
      </a:spcBef>
      <a:spcAft>
        <a:spcPct val="0"/>
      </a:spcAft>
      <a:defRPr sz="1200" kern="1200">
        <a:solidFill>
          <a:schemeClr val="tx1"/>
        </a:solidFill>
        <a:latin typeface="Arial" charset="0"/>
        <a:ea typeface="MS PGothic" pitchFamily="34" charset="-128"/>
        <a:cs typeface="MS PGothic" charset="0"/>
      </a:defRPr>
    </a:lvl3pPr>
    <a:lvl4pPr marL="1371600" algn="l" rtl="0" eaLnBrk="0" fontAlgn="base" hangingPunct="0">
      <a:spcBef>
        <a:spcPct val="30000"/>
      </a:spcBef>
      <a:spcAft>
        <a:spcPct val="0"/>
      </a:spcAft>
      <a:defRPr sz="1200" kern="1200">
        <a:solidFill>
          <a:schemeClr val="tx1"/>
        </a:solidFill>
        <a:latin typeface="Arial" charset="0"/>
        <a:ea typeface="MS PGothic" pitchFamily="34" charset="-128"/>
        <a:cs typeface="MS PGothic" charset="0"/>
      </a:defRPr>
    </a:lvl4pPr>
    <a:lvl5pPr marL="1828800" algn="l" rtl="0" eaLnBrk="0" fontAlgn="base" hangingPunct="0">
      <a:spcBef>
        <a:spcPct val="30000"/>
      </a:spcBef>
      <a:spcAft>
        <a:spcPct val="0"/>
      </a:spcAft>
      <a:defRPr sz="1200" kern="1200">
        <a:solidFill>
          <a:schemeClr val="tx1"/>
        </a:solidFill>
        <a:latin typeface="Arial" charset="0"/>
        <a:ea typeface="MS PGothic" pitchFamily="34" charset="-128"/>
        <a:cs typeface="MS PGothic"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D76558D6-820B-4493-8095-D0637F1B80D9}" type="slidenum">
              <a:rPr lang="en-US" altLang="en-US" smtClean="0"/>
              <a:pPr>
                <a:defRPr/>
              </a:pPr>
              <a:t>1</a:t>
            </a:fld>
            <a:endParaRPr lang="en-US" altLang="en-US"/>
          </a:p>
        </p:txBody>
      </p:sp>
    </p:spTree>
    <p:extLst>
      <p:ext uri="{BB962C8B-B14F-4D97-AF65-F5344CB8AC3E}">
        <p14:creationId xmlns:p14="http://schemas.microsoft.com/office/powerpoint/2010/main" val="16828923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a:t>
            </a:r>
            <a:r>
              <a:rPr lang="en-US" dirty="0" err="1"/>
              <a:t>scapy.utils</a:t>
            </a:r>
            <a:r>
              <a:rPr lang="en-US" dirty="0"/>
              <a:t> import </a:t>
            </a:r>
            <a:r>
              <a:rPr lang="en-US" dirty="0" err="1"/>
              <a:t>RawPcapReader</a:t>
            </a:r>
            <a:endParaRPr lang="en-US" dirty="0"/>
          </a:p>
          <a:p>
            <a:endParaRPr lang="en-US" dirty="0"/>
          </a:p>
          <a:p>
            <a:r>
              <a:rPr lang="en-US" dirty="0"/>
              <a:t>def </a:t>
            </a:r>
            <a:r>
              <a:rPr lang="en-US" dirty="0" err="1"/>
              <a:t>process_pcap</a:t>
            </a:r>
            <a:r>
              <a:rPr lang="en-US" dirty="0"/>
              <a:t>(</a:t>
            </a:r>
            <a:r>
              <a:rPr lang="en-US" dirty="0" err="1"/>
              <a:t>file_name</a:t>
            </a:r>
            <a:r>
              <a:rPr lang="en-US" dirty="0"/>
              <a:t>):</a:t>
            </a:r>
          </a:p>
          <a:p>
            <a:r>
              <a:rPr lang="en-US" dirty="0"/>
              <a:t>    print('Opening {}...'.format(</a:t>
            </a:r>
            <a:r>
              <a:rPr lang="en-US" dirty="0" err="1"/>
              <a:t>file_name</a:t>
            </a:r>
            <a:r>
              <a:rPr lang="en-US" dirty="0"/>
              <a:t>))</a:t>
            </a:r>
          </a:p>
          <a:p>
            <a:endParaRPr lang="en-US" dirty="0"/>
          </a:p>
          <a:p>
            <a:r>
              <a:rPr lang="en-US" dirty="0"/>
              <a:t>    count = 0</a:t>
            </a:r>
          </a:p>
          <a:p>
            <a:r>
              <a:rPr lang="en-US" dirty="0"/>
              <a:t>    for (</a:t>
            </a:r>
            <a:r>
              <a:rPr lang="en-US" dirty="0" err="1"/>
              <a:t>pkt_data</a:t>
            </a:r>
            <a:r>
              <a:rPr lang="en-US" dirty="0"/>
              <a:t>, </a:t>
            </a:r>
            <a:r>
              <a:rPr lang="en-US" dirty="0" err="1"/>
              <a:t>pkt_metadata</a:t>
            </a:r>
            <a:r>
              <a:rPr lang="en-US" dirty="0"/>
              <a:t>,) in </a:t>
            </a:r>
            <a:r>
              <a:rPr lang="en-US" dirty="0" err="1"/>
              <a:t>RawPcapReader</a:t>
            </a:r>
            <a:r>
              <a:rPr lang="en-US" dirty="0"/>
              <a:t>(</a:t>
            </a:r>
            <a:r>
              <a:rPr lang="en-US" dirty="0" err="1"/>
              <a:t>file_name</a:t>
            </a:r>
            <a:r>
              <a:rPr lang="en-US" dirty="0"/>
              <a:t>):</a:t>
            </a:r>
          </a:p>
          <a:p>
            <a:r>
              <a:rPr lang="en-US" dirty="0"/>
              <a:t>        count += 1</a:t>
            </a:r>
          </a:p>
          <a:p>
            <a:endParaRPr lang="en-US" dirty="0"/>
          </a:p>
          <a:p>
            <a:r>
              <a:rPr lang="en-US" dirty="0"/>
              <a:t>    print('{} contains {} </a:t>
            </a:r>
            <a:r>
              <a:rPr lang="en-US" dirty="0" err="1"/>
              <a:t>packets'.format</a:t>
            </a:r>
            <a:r>
              <a:rPr lang="en-US" dirty="0"/>
              <a:t>(</a:t>
            </a:r>
            <a:r>
              <a:rPr lang="en-US" dirty="0" err="1"/>
              <a:t>file_name</a:t>
            </a:r>
            <a:r>
              <a:rPr lang="en-US" dirty="0"/>
              <a:t>, count))</a:t>
            </a:r>
          </a:p>
        </p:txBody>
      </p:sp>
      <p:sp>
        <p:nvSpPr>
          <p:cNvPr id="4" name="Slide Number Placeholder 3"/>
          <p:cNvSpPr>
            <a:spLocks noGrp="1"/>
          </p:cNvSpPr>
          <p:nvPr>
            <p:ph type="sldNum" sz="quarter" idx="5"/>
          </p:nvPr>
        </p:nvSpPr>
        <p:spPr/>
        <p:txBody>
          <a:bodyPr/>
          <a:lstStyle/>
          <a:p>
            <a:pPr>
              <a:defRPr/>
            </a:pPr>
            <a:fld id="{D76558D6-820B-4493-8095-D0637F1B80D9}" type="slidenum">
              <a:rPr lang="en-US" altLang="en-US" smtClean="0"/>
              <a:pPr>
                <a:defRPr/>
              </a:pPr>
              <a:t>89</a:t>
            </a:fld>
            <a:endParaRPr lang="en-US" altLang="en-US"/>
          </a:p>
        </p:txBody>
      </p:sp>
    </p:spTree>
    <p:extLst>
      <p:ext uri="{BB962C8B-B14F-4D97-AF65-F5344CB8AC3E}">
        <p14:creationId xmlns:p14="http://schemas.microsoft.com/office/powerpoint/2010/main" val="33124179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D76558D6-820B-4493-8095-D0637F1B80D9}" type="slidenum">
              <a:rPr lang="en-US" altLang="en-US" smtClean="0"/>
              <a:pPr>
                <a:defRPr/>
              </a:pPr>
              <a:t>91</a:t>
            </a:fld>
            <a:endParaRPr lang="en-US" altLang="en-US"/>
          </a:p>
        </p:txBody>
      </p:sp>
    </p:spTree>
    <p:extLst>
      <p:ext uri="{BB962C8B-B14F-4D97-AF65-F5344CB8AC3E}">
        <p14:creationId xmlns:p14="http://schemas.microsoft.com/office/powerpoint/2010/main" val="34794336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a:t>
            </a:r>
            <a:r>
              <a:rPr lang="en-US" dirty="0" err="1"/>
              <a:t>scapy.utils</a:t>
            </a:r>
            <a:r>
              <a:rPr lang="en-US" dirty="0"/>
              <a:t> import </a:t>
            </a:r>
            <a:r>
              <a:rPr lang="en-US" dirty="0" err="1"/>
              <a:t>RawPcapReader</a:t>
            </a:r>
            <a:endParaRPr lang="en-US" dirty="0"/>
          </a:p>
          <a:p>
            <a:r>
              <a:rPr lang="en-US" dirty="0"/>
              <a:t>from scapy.layers.l2 import Ether</a:t>
            </a:r>
          </a:p>
          <a:p>
            <a:r>
              <a:rPr lang="en-US" dirty="0"/>
              <a:t>from </a:t>
            </a:r>
            <a:r>
              <a:rPr lang="en-US" dirty="0" err="1"/>
              <a:t>scapy.layers.inet</a:t>
            </a:r>
            <a:r>
              <a:rPr lang="en-US" dirty="0"/>
              <a:t> import IP, TCP</a:t>
            </a:r>
          </a:p>
          <a:p>
            <a:endParaRPr lang="en-US" dirty="0"/>
          </a:p>
          <a:p>
            <a:r>
              <a:rPr lang="en-US" dirty="0"/>
              <a:t>def </a:t>
            </a:r>
            <a:r>
              <a:rPr lang="en-US" dirty="0" err="1"/>
              <a:t>process_pcap</a:t>
            </a:r>
            <a:r>
              <a:rPr lang="en-US" dirty="0"/>
              <a:t>(</a:t>
            </a:r>
            <a:r>
              <a:rPr lang="en-US" dirty="0" err="1"/>
              <a:t>file_name</a:t>
            </a:r>
            <a:r>
              <a:rPr lang="en-US" dirty="0"/>
              <a:t>):</a:t>
            </a:r>
          </a:p>
          <a:p>
            <a:r>
              <a:rPr lang="en-US" dirty="0"/>
              <a:t>    print('Opening {}...'.format(</a:t>
            </a:r>
            <a:r>
              <a:rPr lang="en-US" dirty="0" err="1"/>
              <a:t>file_name</a:t>
            </a:r>
            <a:r>
              <a:rPr lang="en-US" dirty="0"/>
              <a:t>))</a:t>
            </a:r>
          </a:p>
          <a:p>
            <a:endParaRPr lang="en-US" dirty="0"/>
          </a:p>
          <a:p>
            <a:r>
              <a:rPr lang="en-US" dirty="0"/>
              <a:t>    count = 0</a:t>
            </a:r>
          </a:p>
          <a:p>
            <a:r>
              <a:rPr lang="en-US" dirty="0"/>
              <a:t>    </a:t>
            </a:r>
            <a:r>
              <a:rPr lang="en-US" dirty="0" err="1"/>
              <a:t>interesting_packet_count</a:t>
            </a:r>
            <a:r>
              <a:rPr lang="en-US" dirty="0"/>
              <a:t> = 0</a:t>
            </a:r>
          </a:p>
          <a:p>
            <a:r>
              <a:rPr lang="en-US" dirty="0"/>
              <a:t>    </a:t>
            </a:r>
          </a:p>
          <a:p>
            <a:r>
              <a:rPr lang="en-US" dirty="0"/>
              <a:t>    for (</a:t>
            </a:r>
            <a:r>
              <a:rPr lang="en-US" dirty="0" err="1"/>
              <a:t>pkt_data</a:t>
            </a:r>
            <a:r>
              <a:rPr lang="en-US" dirty="0"/>
              <a:t>, </a:t>
            </a:r>
            <a:r>
              <a:rPr lang="en-US" dirty="0" err="1"/>
              <a:t>pkt_metadata</a:t>
            </a:r>
            <a:r>
              <a:rPr lang="en-US" dirty="0"/>
              <a:t>,) in </a:t>
            </a:r>
            <a:r>
              <a:rPr lang="en-US" dirty="0" err="1"/>
              <a:t>RawPcapReader</a:t>
            </a:r>
            <a:r>
              <a:rPr lang="en-US" dirty="0"/>
              <a:t>(</a:t>
            </a:r>
            <a:r>
              <a:rPr lang="en-US" dirty="0" err="1"/>
              <a:t>file_name</a:t>
            </a:r>
            <a:r>
              <a:rPr lang="en-US" dirty="0"/>
              <a:t>):</a:t>
            </a:r>
          </a:p>
          <a:p>
            <a:r>
              <a:rPr lang="en-US" dirty="0"/>
              <a:t>        count += 1</a:t>
            </a:r>
          </a:p>
          <a:p>
            <a:r>
              <a:rPr lang="en-US" dirty="0"/>
              <a:t>        </a:t>
            </a:r>
          </a:p>
          <a:p>
            <a:r>
              <a:rPr lang="en-US" dirty="0"/>
              <a:t>        </a:t>
            </a:r>
            <a:r>
              <a:rPr lang="en-US" dirty="0" err="1"/>
              <a:t>ether_pkt</a:t>
            </a:r>
            <a:r>
              <a:rPr lang="en-US" dirty="0"/>
              <a:t> = Ether(</a:t>
            </a:r>
            <a:r>
              <a:rPr lang="en-US" dirty="0" err="1"/>
              <a:t>pkt_data</a:t>
            </a:r>
            <a:r>
              <a:rPr lang="en-US" dirty="0"/>
              <a:t>)</a:t>
            </a:r>
          </a:p>
          <a:p>
            <a:r>
              <a:rPr lang="en-US" dirty="0"/>
              <a:t>        if 'type' not in </a:t>
            </a:r>
            <a:r>
              <a:rPr lang="en-US" dirty="0" err="1"/>
              <a:t>ether_pkt.fields</a:t>
            </a:r>
            <a:r>
              <a:rPr lang="en-US" dirty="0"/>
              <a:t>:</a:t>
            </a:r>
          </a:p>
          <a:p>
            <a:r>
              <a:rPr lang="en-US" dirty="0"/>
              <a:t>            # LLC frames will have '</a:t>
            </a:r>
            <a:r>
              <a:rPr lang="en-US" dirty="0" err="1"/>
              <a:t>len</a:t>
            </a:r>
            <a:r>
              <a:rPr lang="en-US" dirty="0"/>
              <a:t>' instead of 'type'.</a:t>
            </a:r>
          </a:p>
          <a:p>
            <a:r>
              <a:rPr lang="en-US" dirty="0"/>
              <a:t>            # We disregard those</a:t>
            </a:r>
          </a:p>
          <a:p>
            <a:r>
              <a:rPr lang="en-US" dirty="0"/>
              <a:t>            continue</a:t>
            </a:r>
          </a:p>
          <a:p>
            <a:endParaRPr lang="en-US" dirty="0"/>
          </a:p>
          <a:p>
            <a:r>
              <a:rPr lang="en-US" dirty="0"/>
              <a:t>        if </a:t>
            </a:r>
            <a:r>
              <a:rPr lang="en-US" dirty="0" err="1"/>
              <a:t>ether_pkt.type</a:t>
            </a:r>
            <a:r>
              <a:rPr lang="en-US" dirty="0"/>
              <a:t> != 0x0800:</a:t>
            </a:r>
          </a:p>
          <a:p>
            <a:r>
              <a:rPr lang="en-US" dirty="0"/>
              <a:t>            # disregard non-IPv4 packets</a:t>
            </a:r>
          </a:p>
          <a:p>
            <a:r>
              <a:rPr lang="en-US" dirty="0"/>
              <a:t>            continue</a:t>
            </a:r>
          </a:p>
          <a:p>
            <a:endParaRPr lang="en-US" dirty="0"/>
          </a:p>
          <a:p>
            <a:r>
              <a:rPr lang="en-US" dirty="0"/>
              <a:t>        </a:t>
            </a:r>
            <a:r>
              <a:rPr lang="en-US" dirty="0" err="1"/>
              <a:t>ip_pkt</a:t>
            </a:r>
            <a:r>
              <a:rPr lang="en-US" dirty="0"/>
              <a:t> = </a:t>
            </a:r>
            <a:r>
              <a:rPr lang="en-US" dirty="0" err="1"/>
              <a:t>ether_pkt</a:t>
            </a:r>
            <a:r>
              <a:rPr lang="en-US" dirty="0"/>
              <a:t>[IP]</a:t>
            </a:r>
          </a:p>
          <a:p>
            <a:r>
              <a:rPr lang="en-US" dirty="0"/>
              <a:t>        if </a:t>
            </a:r>
            <a:r>
              <a:rPr lang="en-US" dirty="0" err="1"/>
              <a:t>ip_pkt.proto</a:t>
            </a:r>
            <a:r>
              <a:rPr lang="en-US" dirty="0"/>
              <a:t> != 6:</a:t>
            </a:r>
          </a:p>
          <a:p>
            <a:r>
              <a:rPr lang="en-US" dirty="0"/>
              <a:t>            # Ignore non-TCP packet</a:t>
            </a:r>
          </a:p>
          <a:p>
            <a:r>
              <a:rPr lang="en-US" dirty="0"/>
              <a:t>            continue</a:t>
            </a:r>
          </a:p>
          <a:p>
            <a:endParaRPr lang="en-US" dirty="0"/>
          </a:p>
          <a:p>
            <a:r>
              <a:rPr lang="en-US" dirty="0"/>
              <a:t>        </a:t>
            </a:r>
            <a:r>
              <a:rPr lang="en-US" dirty="0" err="1"/>
              <a:t>interesting_packet_count</a:t>
            </a:r>
            <a:r>
              <a:rPr lang="en-US" dirty="0"/>
              <a:t> += 1</a:t>
            </a:r>
          </a:p>
          <a:p>
            <a:endParaRPr lang="en-US" dirty="0"/>
          </a:p>
          <a:p>
            <a:r>
              <a:rPr lang="en-US" dirty="0"/>
              <a:t>    print('{} contains {} packets ({} interesting)'.</a:t>
            </a:r>
          </a:p>
          <a:p>
            <a:r>
              <a:rPr lang="en-US" dirty="0"/>
              <a:t>          format(</a:t>
            </a:r>
            <a:r>
              <a:rPr lang="en-US" dirty="0" err="1"/>
              <a:t>file_name</a:t>
            </a:r>
            <a:r>
              <a:rPr lang="en-US" dirty="0"/>
              <a:t>, count, </a:t>
            </a:r>
            <a:r>
              <a:rPr lang="en-US" dirty="0" err="1"/>
              <a:t>interesting_packet_count</a:t>
            </a:r>
            <a:r>
              <a:rPr lang="en-US" dirty="0"/>
              <a:t>))</a:t>
            </a:r>
          </a:p>
        </p:txBody>
      </p:sp>
      <p:sp>
        <p:nvSpPr>
          <p:cNvPr id="4" name="Slide Number Placeholder 3"/>
          <p:cNvSpPr>
            <a:spLocks noGrp="1"/>
          </p:cNvSpPr>
          <p:nvPr>
            <p:ph type="sldNum" sz="quarter" idx="5"/>
          </p:nvPr>
        </p:nvSpPr>
        <p:spPr/>
        <p:txBody>
          <a:bodyPr/>
          <a:lstStyle/>
          <a:p>
            <a:pPr>
              <a:defRPr/>
            </a:pPr>
            <a:fld id="{D76558D6-820B-4493-8095-D0637F1B80D9}" type="slidenum">
              <a:rPr lang="en-US" altLang="en-US" smtClean="0"/>
              <a:pPr>
                <a:defRPr/>
              </a:pPr>
              <a:t>92</a:t>
            </a:fld>
            <a:endParaRPr lang="en-US" altLang="en-US"/>
          </a:p>
        </p:txBody>
      </p:sp>
    </p:spTree>
    <p:extLst>
      <p:ext uri="{BB962C8B-B14F-4D97-AF65-F5344CB8AC3E}">
        <p14:creationId xmlns:p14="http://schemas.microsoft.com/office/powerpoint/2010/main" val="322005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 </a:t>
            </a:r>
            <a:r>
              <a:rPr lang="en-US" dirty="0" err="1"/>
              <a:t>process_pcap</a:t>
            </a:r>
            <a:r>
              <a:rPr lang="en-US" dirty="0"/>
              <a:t>(</a:t>
            </a:r>
            <a:r>
              <a:rPr lang="en-US" dirty="0" err="1"/>
              <a:t>file_name</a:t>
            </a:r>
            <a:r>
              <a:rPr lang="en-US" dirty="0"/>
              <a:t>):</a:t>
            </a:r>
          </a:p>
          <a:p>
            <a:r>
              <a:rPr lang="en-US" dirty="0"/>
              <a:t>    print('Opening {}...'.format(</a:t>
            </a:r>
            <a:r>
              <a:rPr lang="en-US" dirty="0" err="1"/>
              <a:t>file_name</a:t>
            </a:r>
            <a:r>
              <a:rPr lang="en-US" dirty="0"/>
              <a:t>))</a:t>
            </a:r>
          </a:p>
          <a:p>
            <a:endParaRPr lang="en-US" dirty="0"/>
          </a:p>
          <a:p>
            <a:r>
              <a:rPr lang="en-US" dirty="0"/>
              <a:t>    client = '192.168.1.137:57080'</a:t>
            </a:r>
          </a:p>
          <a:p>
            <a:r>
              <a:rPr lang="en-US" dirty="0"/>
              <a:t>    server = '152.19.134.43:80'</a:t>
            </a:r>
          </a:p>
          <a:p>
            <a:endParaRPr lang="en-US" dirty="0"/>
          </a:p>
          <a:p>
            <a:r>
              <a:rPr lang="en-US" dirty="0"/>
              <a:t>    (</a:t>
            </a:r>
            <a:r>
              <a:rPr lang="en-US" dirty="0" err="1"/>
              <a:t>client_ip</a:t>
            </a:r>
            <a:r>
              <a:rPr lang="en-US" dirty="0"/>
              <a:t>, </a:t>
            </a:r>
            <a:r>
              <a:rPr lang="en-US" dirty="0" err="1"/>
              <a:t>client_port</a:t>
            </a:r>
            <a:r>
              <a:rPr lang="en-US" dirty="0"/>
              <a:t>) = </a:t>
            </a:r>
            <a:r>
              <a:rPr lang="en-US" dirty="0" err="1"/>
              <a:t>client.split</a:t>
            </a:r>
            <a:r>
              <a:rPr lang="en-US" dirty="0"/>
              <a:t>(':')</a:t>
            </a:r>
          </a:p>
          <a:p>
            <a:r>
              <a:rPr lang="en-US" dirty="0"/>
              <a:t>    (</a:t>
            </a:r>
            <a:r>
              <a:rPr lang="en-US" dirty="0" err="1"/>
              <a:t>server_ip</a:t>
            </a:r>
            <a:r>
              <a:rPr lang="en-US" dirty="0"/>
              <a:t>, </a:t>
            </a:r>
            <a:r>
              <a:rPr lang="en-US" dirty="0" err="1"/>
              <a:t>server_port</a:t>
            </a:r>
            <a:r>
              <a:rPr lang="en-US" dirty="0"/>
              <a:t>) = </a:t>
            </a:r>
            <a:r>
              <a:rPr lang="en-US" dirty="0" err="1"/>
              <a:t>server.split</a:t>
            </a:r>
            <a:r>
              <a:rPr lang="en-US" dirty="0"/>
              <a:t>(':')</a:t>
            </a:r>
          </a:p>
          <a:p>
            <a:r>
              <a:rPr lang="en-US" dirty="0"/>
              <a:t>    </a:t>
            </a:r>
          </a:p>
          <a:p>
            <a:r>
              <a:rPr lang="en-US" dirty="0"/>
              <a:t>    count = 0</a:t>
            </a:r>
          </a:p>
          <a:p>
            <a:r>
              <a:rPr lang="en-US" dirty="0"/>
              <a:t>    </a:t>
            </a:r>
            <a:r>
              <a:rPr lang="en-US" dirty="0" err="1"/>
              <a:t>interesting_packet_count</a:t>
            </a:r>
            <a:r>
              <a:rPr lang="en-US" dirty="0"/>
              <a:t> = 0</a:t>
            </a:r>
          </a:p>
          <a:p>
            <a:r>
              <a:rPr lang="en-US" dirty="0"/>
              <a:t>    </a:t>
            </a:r>
          </a:p>
          <a:p>
            <a:r>
              <a:rPr lang="en-US" dirty="0"/>
              <a:t>    for (</a:t>
            </a:r>
            <a:r>
              <a:rPr lang="en-US" dirty="0" err="1"/>
              <a:t>pkt_data</a:t>
            </a:r>
            <a:r>
              <a:rPr lang="en-US" dirty="0"/>
              <a:t>, </a:t>
            </a:r>
            <a:r>
              <a:rPr lang="en-US" dirty="0" err="1"/>
              <a:t>pkt_metadata</a:t>
            </a:r>
            <a:r>
              <a:rPr lang="en-US" dirty="0"/>
              <a:t>,) in </a:t>
            </a:r>
            <a:r>
              <a:rPr lang="en-US" dirty="0" err="1"/>
              <a:t>RawPcapReader</a:t>
            </a:r>
            <a:r>
              <a:rPr lang="en-US" dirty="0"/>
              <a:t>(</a:t>
            </a:r>
            <a:r>
              <a:rPr lang="en-US" dirty="0" err="1"/>
              <a:t>file_name</a:t>
            </a:r>
            <a:r>
              <a:rPr lang="en-US" dirty="0"/>
              <a:t>):</a:t>
            </a:r>
          </a:p>
          <a:p>
            <a:r>
              <a:rPr lang="en-US" dirty="0"/>
              <a:t>        count += 1</a:t>
            </a:r>
          </a:p>
          <a:p>
            <a:r>
              <a:rPr lang="en-US" dirty="0"/>
              <a:t>        </a:t>
            </a:r>
          </a:p>
          <a:p>
            <a:r>
              <a:rPr lang="en-US" dirty="0"/>
              <a:t>        </a:t>
            </a:r>
            <a:r>
              <a:rPr lang="en-US" dirty="0" err="1"/>
              <a:t>ether_pkt</a:t>
            </a:r>
            <a:r>
              <a:rPr lang="en-US" dirty="0"/>
              <a:t> = Ether(</a:t>
            </a:r>
            <a:r>
              <a:rPr lang="en-US" dirty="0" err="1"/>
              <a:t>pkt_data</a:t>
            </a:r>
            <a:r>
              <a:rPr lang="en-US" dirty="0"/>
              <a:t>)</a:t>
            </a:r>
          </a:p>
          <a:p>
            <a:r>
              <a:rPr lang="en-US" dirty="0"/>
              <a:t>        if 'type' not in </a:t>
            </a:r>
            <a:r>
              <a:rPr lang="en-US" dirty="0" err="1"/>
              <a:t>ether_pkt.fields</a:t>
            </a:r>
            <a:r>
              <a:rPr lang="en-US" dirty="0"/>
              <a:t>:</a:t>
            </a:r>
          </a:p>
          <a:p>
            <a:r>
              <a:rPr lang="en-US" dirty="0"/>
              <a:t>            # LLC frames will have '</a:t>
            </a:r>
            <a:r>
              <a:rPr lang="en-US" dirty="0" err="1"/>
              <a:t>len</a:t>
            </a:r>
            <a:r>
              <a:rPr lang="en-US" dirty="0"/>
              <a:t>' instead of 'type'.</a:t>
            </a:r>
          </a:p>
          <a:p>
            <a:r>
              <a:rPr lang="en-US" dirty="0"/>
              <a:t>            # We disregard those</a:t>
            </a:r>
          </a:p>
          <a:p>
            <a:r>
              <a:rPr lang="en-US" dirty="0"/>
              <a:t>            continue</a:t>
            </a:r>
          </a:p>
          <a:p>
            <a:endParaRPr lang="en-US" dirty="0"/>
          </a:p>
          <a:p>
            <a:r>
              <a:rPr lang="en-US" dirty="0"/>
              <a:t>        if </a:t>
            </a:r>
            <a:r>
              <a:rPr lang="en-US" dirty="0" err="1"/>
              <a:t>ether_pkt.type</a:t>
            </a:r>
            <a:r>
              <a:rPr lang="en-US" dirty="0"/>
              <a:t> != 0x0800:</a:t>
            </a:r>
          </a:p>
          <a:p>
            <a:r>
              <a:rPr lang="en-US" dirty="0"/>
              <a:t>            # disregard non-IPv4 packets</a:t>
            </a:r>
          </a:p>
          <a:p>
            <a:r>
              <a:rPr lang="en-US" dirty="0"/>
              <a:t>            continue</a:t>
            </a:r>
          </a:p>
          <a:p>
            <a:endParaRPr lang="en-US" dirty="0"/>
          </a:p>
          <a:p>
            <a:r>
              <a:rPr lang="en-US" dirty="0"/>
              <a:t>        </a:t>
            </a:r>
            <a:r>
              <a:rPr lang="en-US" dirty="0" err="1"/>
              <a:t>ip_pkt</a:t>
            </a:r>
            <a:r>
              <a:rPr lang="en-US" dirty="0"/>
              <a:t> = </a:t>
            </a:r>
            <a:r>
              <a:rPr lang="en-US" dirty="0" err="1"/>
              <a:t>ether_pkt</a:t>
            </a:r>
            <a:r>
              <a:rPr lang="en-US" dirty="0"/>
              <a:t>[IP]</a:t>
            </a:r>
          </a:p>
          <a:p>
            <a:r>
              <a:rPr lang="en-US" dirty="0"/>
              <a:t>        </a:t>
            </a:r>
          </a:p>
          <a:p>
            <a:r>
              <a:rPr lang="en-US" dirty="0"/>
              <a:t>        if </a:t>
            </a:r>
            <a:r>
              <a:rPr lang="en-US" dirty="0" err="1"/>
              <a:t>ip_pkt.proto</a:t>
            </a:r>
            <a:r>
              <a:rPr lang="en-US" dirty="0"/>
              <a:t> != 6:</a:t>
            </a:r>
          </a:p>
          <a:p>
            <a:r>
              <a:rPr lang="en-US" dirty="0"/>
              <a:t>            # Ignore non-TCP packet</a:t>
            </a:r>
          </a:p>
          <a:p>
            <a:r>
              <a:rPr lang="en-US" dirty="0"/>
              <a:t>            continue</a:t>
            </a:r>
          </a:p>
          <a:p>
            <a:endParaRPr lang="en-US" dirty="0"/>
          </a:p>
          <a:p>
            <a:r>
              <a:rPr lang="en-US" dirty="0"/>
              <a:t>        if (</a:t>
            </a:r>
            <a:r>
              <a:rPr lang="en-US" dirty="0" err="1"/>
              <a:t>ip_pkt.src</a:t>
            </a:r>
            <a:r>
              <a:rPr lang="en-US" dirty="0"/>
              <a:t> != </a:t>
            </a:r>
            <a:r>
              <a:rPr lang="en-US" dirty="0" err="1"/>
              <a:t>server_ip</a:t>
            </a:r>
            <a:r>
              <a:rPr lang="en-US" dirty="0"/>
              <a:t>) and (</a:t>
            </a:r>
            <a:r>
              <a:rPr lang="en-US" dirty="0" err="1"/>
              <a:t>ip_pkt.src</a:t>
            </a:r>
            <a:r>
              <a:rPr lang="en-US" dirty="0"/>
              <a:t> != </a:t>
            </a:r>
            <a:r>
              <a:rPr lang="en-US" dirty="0" err="1"/>
              <a:t>client_ip</a:t>
            </a:r>
            <a:r>
              <a:rPr lang="en-US" dirty="0"/>
              <a:t>):</a:t>
            </a:r>
          </a:p>
          <a:p>
            <a:r>
              <a:rPr lang="en-US" dirty="0"/>
              <a:t>            # Uninteresting source IP address</a:t>
            </a:r>
          </a:p>
          <a:p>
            <a:r>
              <a:rPr lang="en-US" dirty="0"/>
              <a:t>            continue</a:t>
            </a:r>
          </a:p>
          <a:p>
            <a:r>
              <a:rPr lang="en-US" dirty="0"/>
              <a:t>        </a:t>
            </a:r>
          </a:p>
          <a:p>
            <a:r>
              <a:rPr lang="en-US" dirty="0"/>
              <a:t>        if (</a:t>
            </a:r>
            <a:r>
              <a:rPr lang="en-US" dirty="0" err="1"/>
              <a:t>ip_pkt.dst</a:t>
            </a:r>
            <a:r>
              <a:rPr lang="en-US" dirty="0"/>
              <a:t> != </a:t>
            </a:r>
            <a:r>
              <a:rPr lang="en-US" dirty="0" err="1"/>
              <a:t>server_ip</a:t>
            </a:r>
            <a:r>
              <a:rPr lang="en-US" dirty="0"/>
              <a:t>) and (</a:t>
            </a:r>
            <a:r>
              <a:rPr lang="en-US" dirty="0" err="1"/>
              <a:t>ip_pkt.dst</a:t>
            </a:r>
            <a:r>
              <a:rPr lang="en-US" dirty="0"/>
              <a:t> != </a:t>
            </a:r>
            <a:r>
              <a:rPr lang="en-US" dirty="0" err="1"/>
              <a:t>client_ip</a:t>
            </a:r>
            <a:r>
              <a:rPr lang="en-US" dirty="0"/>
              <a:t>):</a:t>
            </a:r>
          </a:p>
          <a:p>
            <a:r>
              <a:rPr lang="en-US" dirty="0"/>
              <a:t>            # Uninteresting destination IP address</a:t>
            </a:r>
          </a:p>
          <a:p>
            <a:r>
              <a:rPr lang="en-US" dirty="0"/>
              <a:t>            continue</a:t>
            </a:r>
          </a:p>
          <a:p>
            <a:endParaRPr lang="en-US" dirty="0"/>
          </a:p>
          <a:p>
            <a:r>
              <a:rPr lang="en-US" dirty="0"/>
              <a:t>        </a:t>
            </a:r>
            <a:r>
              <a:rPr lang="en-US" dirty="0" err="1"/>
              <a:t>tcp_pkt</a:t>
            </a:r>
            <a:r>
              <a:rPr lang="en-US" dirty="0"/>
              <a:t> = </a:t>
            </a:r>
            <a:r>
              <a:rPr lang="en-US" dirty="0" err="1"/>
              <a:t>ip_pkt</a:t>
            </a:r>
            <a:r>
              <a:rPr lang="en-US" dirty="0"/>
              <a:t>[TCP]</a:t>
            </a:r>
          </a:p>
          <a:p>
            <a:r>
              <a:rPr lang="en-US" dirty="0"/>
              <a:t>        </a:t>
            </a:r>
          </a:p>
          <a:p>
            <a:r>
              <a:rPr lang="en-US" dirty="0"/>
              <a:t>        if (</a:t>
            </a:r>
            <a:r>
              <a:rPr lang="en-US" dirty="0" err="1"/>
              <a:t>tcp_pkt.sport</a:t>
            </a:r>
            <a:r>
              <a:rPr lang="en-US" dirty="0"/>
              <a:t> != int(</a:t>
            </a:r>
            <a:r>
              <a:rPr lang="en-US" dirty="0" err="1"/>
              <a:t>server_port</a:t>
            </a:r>
            <a:r>
              <a:rPr lang="en-US" dirty="0"/>
              <a:t>)) and \</a:t>
            </a:r>
          </a:p>
          <a:p>
            <a:r>
              <a:rPr lang="en-US" dirty="0"/>
              <a:t>           (</a:t>
            </a:r>
            <a:r>
              <a:rPr lang="en-US" dirty="0" err="1"/>
              <a:t>tcp_pkt.sport</a:t>
            </a:r>
            <a:r>
              <a:rPr lang="en-US" dirty="0"/>
              <a:t> != int(</a:t>
            </a:r>
            <a:r>
              <a:rPr lang="en-US" dirty="0" err="1"/>
              <a:t>client_port</a:t>
            </a:r>
            <a:r>
              <a:rPr lang="en-US" dirty="0"/>
              <a:t>)):</a:t>
            </a:r>
          </a:p>
          <a:p>
            <a:r>
              <a:rPr lang="en-US" dirty="0"/>
              <a:t>            # Uninteresting source TCP port</a:t>
            </a:r>
          </a:p>
          <a:p>
            <a:r>
              <a:rPr lang="en-US" dirty="0"/>
              <a:t>            continue</a:t>
            </a:r>
          </a:p>
          <a:p>
            <a:r>
              <a:rPr lang="en-US" dirty="0"/>
              <a:t>        </a:t>
            </a:r>
          </a:p>
          <a:p>
            <a:r>
              <a:rPr lang="en-US" dirty="0"/>
              <a:t>        if (</a:t>
            </a:r>
            <a:r>
              <a:rPr lang="en-US" dirty="0" err="1"/>
              <a:t>tcp_pkt.dport</a:t>
            </a:r>
            <a:r>
              <a:rPr lang="en-US" dirty="0"/>
              <a:t> != int(</a:t>
            </a:r>
            <a:r>
              <a:rPr lang="en-US" dirty="0" err="1"/>
              <a:t>server_port</a:t>
            </a:r>
            <a:r>
              <a:rPr lang="en-US" dirty="0"/>
              <a:t>)) and \</a:t>
            </a:r>
          </a:p>
          <a:p>
            <a:r>
              <a:rPr lang="en-US" dirty="0"/>
              <a:t>           (</a:t>
            </a:r>
            <a:r>
              <a:rPr lang="en-US" dirty="0" err="1"/>
              <a:t>tcp_pkt.dport</a:t>
            </a:r>
            <a:r>
              <a:rPr lang="en-US" dirty="0"/>
              <a:t> != int(</a:t>
            </a:r>
            <a:r>
              <a:rPr lang="en-US" dirty="0" err="1"/>
              <a:t>client_port</a:t>
            </a:r>
            <a:r>
              <a:rPr lang="en-US" dirty="0"/>
              <a:t>)):</a:t>
            </a:r>
          </a:p>
          <a:p>
            <a:r>
              <a:rPr lang="en-US" dirty="0"/>
              <a:t>            # Uninteresting destination TCP port</a:t>
            </a:r>
          </a:p>
          <a:p>
            <a:r>
              <a:rPr lang="en-US" dirty="0"/>
              <a:t>            continue</a:t>
            </a:r>
          </a:p>
          <a:p>
            <a:endParaRPr lang="en-US" dirty="0"/>
          </a:p>
          <a:p>
            <a:r>
              <a:rPr lang="en-US" dirty="0"/>
              <a:t>        </a:t>
            </a:r>
            <a:r>
              <a:rPr lang="en-US" dirty="0" err="1"/>
              <a:t>interesting_packet_count</a:t>
            </a:r>
            <a:r>
              <a:rPr lang="en-US" dirty="0"/>
              <a:t> += 1</a:t>
            </a:r>
          </a:p>
          <a:p>
            <a:endParaRPr lang="en-US" dirty="0"/>
          </a:p>
          <a:p>
            <a:endParaRPr lang="en-US" dirty="0"/>
          </a:p>
          <a:p>
            <a:r>
              <a:rPr lang="en-US" dirty="0"/>
              <a:t>    print('{} contains {} packets ({} interesting)'.</a:t>
            </a:r>
          </a:p>
          <a:p>
            <a:r>
              <a:rPr lang="en-US" dirty="0"/>
              <a:t>          format(</a:t>
            </a:r>
            <a:r>
              <a:rPr lang="en-US" dirty="0" err="1"/>
              <a:t>file_name</a:t>
            </a:r>
            <a:r>
              <a:rPr lang="en-US" dirty="0"/>
              <a:t>, count, </a:t>
            </a:r>
            <a:r>
              <a:rPr lang="en-US" dirty="0" err="1"/>
              <a:t>interesting_packet_count</a:t>
            </a:r>
            <a:r>
              <a:rPr lang="en-US" dirty="0"/>
              <a:t>))</a:t>
            </a:r>
          </a:p>
        </p:txBody>
      </p:sp>
      <p:sp>
        <p:nvSpPr>
          <p:cNvPr id="4" name="Slide Number Placeholder 3"/>
          <p:cNvSpPr>
            <a:spLocks noGrp="1"/>
          </p:cNvSpPr>
          <p:nvPr>
            <p:ph type="sldNum" sz="quarter" idx="5"/>
          </p:nvPr>
        </p:nvSpPr>
        <p:spPr/>
        <p:txBody>
          <a:bodyPr/>
          <a:lstStyle/>
          <a:p>
            <a:pPr>
              <a:defRPr/>
            </a:pPr>
            <a:fld id="{D76558D6-820B-4493-8095-D0637F1B80D9}" type="slidenum">
              <a:rPr lang="en-US" altLang="en-US" smtClean="0"/>
              <a:pPr>
                <a:defRPr/>
              </a:pPr>
              <a:t>94</a:t>
            </a:fld>
            <a:endParaRPr lang="en-US" altLang="en-US"/>
          </a:p>
        </p:txBody>
      </p:sp>
    </p:spTree>
    <p:extLst>
      <p:ext uri="{BB962C8B-B14F-4D97-AF65-F5344CB8AC3E}">
        <p14:creationId xmlns:p14="http://schemas.microsoft.com/office/powerpoint/2010/main" val="3143448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 </a:t>
            </a:r>
            <a:r>
              <a:rPr lang="en-US" dirty="0" err="1"/>
              <a:t>process_pcap</a:t>
            </a:r>
            <a:r>
              <a:rPr lang="en-US" dirty="0"/>
              <a:t>(</a:t>
            </a:r>
            <a:r>
              <a:rPr lang="en-US" dirty="0" err="1"/>
              <a:t>file_name</a:t>
            </a:r>
            <a:r>
              <a:rPr lang="en-US" dirty="0"/>
              <a:t>):</a:t>
            </a:r>
          </a:p>
          <a:p>
            <a:r>
              <a:rPr lang="en-US" dirty="0"/>
              <a:t>    print('Opening {}...'.format(</a:t>
            </a:r>
            <a:r>
              <a:rPr lang="en-US" dirty="0" err="1"/>
              <a:t>file_name</a:t>
            </a:r>
            <a:r>
              <a:rPr lang="en-US" dirty="0"/>
              <a:t>))</a:t>
            </a:r>
          </a:p>
          <a:p>
            <a:endParaRPr lang="en-US" dirty="0"/>
          </a:p>
          <a:p>
            <a:r>
              <a:rPr lang="en-US" dirty="0"/>
              <a:t>    client = '192.168.1.137:57080'</a:t>
            </a:r>
          </a:p>
          <a:p>
            <a:r>
              <a:rPr lang="en-US" dirty="0"/>
              <a:t>    server = '152.19.134.43:80'</a:t>
            </a:r>
          </a:p>
          <a:p>
            <a:endParaRPr lang="en-US" dirty="0"/>
          </a:p>
          <a:p>
            <a:r>
              <a:rPr lang="en-US" dirty="0"/>
              <a:t>    (</a:t>
            </a:r>
            <a:r>
              <a:rPr lang="en-US" dirty="0" err="1"/>
              <a:t>client_ip</a:t>
            </a:r>
            <a:r>
              <a:rPr lang="en-US" dirty="0"/>
              <a:t>, </a:t>
            </a:r>
            <a:r>
              <a:rPr lang="en-US" dirty="0" err="1"/>
              <a:t>client_port</a:t>
            </a:r>
            <a:r>
              <a:rPr lang="en-US" dirty="0"/>
              <a:t>) = </a:t>
            </a:r>
            <a:r>
              <a:rPr lang="en-US" dirty="0" err="1"/>
              <a:t>client.split</a:t>
            </a:r>
            <a:r>
              <a:rPr lang="en-US" dirty="0"/>
              <a:t>(':')</a:t>
            </a:r>
          </a:p>
          <a:p>
            <a:r>
              <a:rPr lang="en-US" dirty="0"/>
              <a:t>    (</a:t>
            </a:r>
            <a:r>
              <a:rPr lang="en-US" dirty="0" err="1"/>
              <a:t>server_ip</a:t>
            </a:r>
            <a:r>
              <a:rPr lang="en-US" dirty="0"/>
              <a:t>, </a:t>
            </a:r>
            <a:r>
              <a:rPr lang="en-US" dirty="0" err="1"/>
              <a:t>server_port</a:t>
            </a:r>
            <a:r>
              <a:rPr lang="en-US" dirty="0"/>
              <a:t>) = </a:t>
            </a:r>
            <a:r>
              <a:rPr lang="en-US" dirty="0" err="1"/>
              <a:t>server.split</a:t>
            </a:r>
            <a:r>
              <a:rPr lang="en-US" dirty="0"/>
              <a:t>(':')</a:t>
            </a:r>
          </a:p>
          <a:p>
            <a:r>
              <a:rPr lang="en-US" dirty="0"/>
              <a:t>    </a:t>
            </a:r>
          </a:p>
          <a:p>
            <a:r>
              <a:rPr lang="en-US" dirty="0"/>
              <a:t>    count = 0</a:t>
            </a:r>
          </a:p>
          <a:p>
            <a:r>
              <a:rPr lang="en-US" dirty="0"/>
              <a:t>    </a:t>
            </a:r>
            <a:r>
              <a:rPr lang="en-US" dirty="0" err="1"/>
              <a:t>interesting_packet_count</a:t>
            </a:r>
            <a:r>
              <a:rPr lang="en-US" dirty="0"/>
              <a:t> = 0</a:t>
            </a:r>
          </a:p>
          <a:p>
            <a:endParaRPr lang="en-US" dirty="0"/>
          </a:p>
          <a:p>
            <a:r>
              <a:rPr lang="en-US" dirty="0"/>
              <a:t>    for (</a:t>
            </a:r>
            <a:r>
              <a:rPr lang="en-US" dirty="0" err="1"/>
              <a:t>pkt_data</a:t>
            </a:r>
            <a:r>
              <a:rPr lang="en-US" dirty="0"/>
              <a:t>, </a:t>
            </a:r>
            <a:r>
              <a:rPr lang="en-US" dirty="0" err="1"/>
              <a:t>pkt_metadata</a:t>
            </a:r>
            <a:r>
              <a:rPr lang="en-US" dirty="0"/>
              <a:t>,) in </a:t>
            </a:r>
            <a:r>
              <a:rPr lang="en-US" dirty="0" err="1"/>
              <a:t>RawPcapReader</a:t>
            </a:r>
            <a:r>
              <a:rPr lang="en-US" dirty="0"/>
              <a:t>(</a:t>
            </a:r>
            <a:r>
              <a:rPr lang="en-US" dirty="0" err="1"/>
              <a:t>file_name</a:t>
            </a:r>
            <a:r>
              <a:rPr lang="en-US" dirty="0"/>
              <a:t>):</a:t>
            </a:r>
          </a:p>
          <a:p>
            <a:r>
              <a:rPr lang="en-US" dirty="0"/>
              <a:t>        count += 1</a:t>
            </a:r>
          </a:p>
          <a:p>
            <a:endParaRPr lang="en-US" dirty="0"/>
          </a:p>
          <a:p>
            <a:r>
              <a:rPr lang="en-US" dirty="0"/>
              <a:t>        </a:t>
            </a:r>
            <a:r>
              <a:rPr lang="en-US" dirty="0" err="1"/>
              <a:t>ether_pkt</a:t>
            </a:r>
            <a:r>
              <a:rPr lang="en-US" dirty="0"/>
              <a:t> = Ether(</a:t>
            </a:r>
            <a:r>
              <a:rPr lang="en-US" dirty="0" err="1"/>
              <a:t>pkt_data</a:t>
            </a:r>
            <a:r>
              <a:rPr lang="en-US" dirty="0"/>
              <a:t>)</a:t>
            </a:r>
          </a:p>
          <a:p>
            <a:r>
              <a:rPr lang="en-US" dirty="0"/>
              <a:t>        if 'type' not in </a:t>
            </a:r>
            <a:r>
              <a:rPr lang="en-US" dirty="0" err="1"/>
              <a:t>ether_pkt.fields</a:t>
            </a:r>
            <a:r>
              <a:rPr lang="en-US" dirty="0"/>
              <a:t>:</a:t>
            </a:r>
          </a:p>
          <a:p>
            <a:r>
              <a:rPr lang="en-US" dirty="0"/>
              <a:t>            # LLC frames will have '</a:t>
            </a:r>
            <a:r>
              <a:rPr lang="en-US" dirty="0" err="1"/>
              <a:t>len</a:t>
            </a:r>
            <a:r>
              <a:rPr lang="en-US" dirty="0"/>
              <a:t>' instead of 'type'.</a:t>
            </a:r>
          </a:p>
          <a:p>
            <a:r>
              <a:rPr lang="en-US" dirty="0"/>
              <a:t>            # We disregard those</a:t>
            </a:r>
          </a:p>
          <a:p>
            <a:r>
              <a:rPr lang="en-US" dirty="0"/>
              <a:t>            continue</a:t>
            </a:r>
          </a:p>
          <a:p>
            <a:endParaRPr lang="en-US" dirty="0"/>
          </a:p>
          <a:p>
            <a:r>
              <a:rPr lang="en-US" dirty="0"/>
              <a:t>        if </a:t>
            </a:r>
            <a:r>
              <a:rPr lang="en-US" dirty="0" err="1"/>
              <a:t>ether_pkt.type</a:t>
            </a:r>
            <a:r>
              <a:rPr lang="en-US" dirty="0"/>
              <a:t> != 0x0800:</a:t>
            </a:r>
          </a:p>
          <a:p>
            <a:r>
              <a:rPr lang="en-US" dirty="0"/>
              <a:t>            # disregard non-IPv4 packets</a:t>
            </a:r>
          </a:p>
          <a:p>
            <a:r>
              <a:rPr lang="en-US" dirty="0"/>
              <a:t>            continue</a:t>
            </a:r>
          </a:p>
          <a:p>
            <a:endParaRPr lang="en-US" dirty="0"/>
          </a:p>
          <a:p>
            <a:r>
              <a:rPr lang="en-US" dirty="0"/>
              <a:t>        </a:t>
            </a:r>
            <a:r>
              <a:rPr lang="en-US" dirty="0" err="1"/>
              <a:t>ip_pkt</a:t>
            </a:r>
            <a:r>
              <a:rPr lang="en-US" dirty="0"/>
              <a:t> = </a:t>
            </a:r>
            <a:r>
              <a:rPr lang="en-US" dirty="0" err="1"/>
              <a:t>ether_pkt</a:t>
            </a:r>
            <a:r>
              <a:rPr lang="en-US" dirty="0"/>
              <a:t>[IP]</a:t>
            </a:r>
          </a:p>
          <a:p>
            <a:r>
              <a:rPr lang="en-US" dirty="0"/>
              <a:t>        </a:t>
            </a:r>
          </a:p>
          <a:p>
            <a:r>
              <a:rPr lang="en-US" dirty="0"/>
              <a:t>        if </a:t>
            </a:r>
            <a:r>
              <a:rPr lang="en-US" dirty="0" err="1"/>
              <a:t>ip_pkt.proto</a:t>
            </a:r>
            <a:r>
              <a:rPr lang="en-US" dirty="0"/>
              <a:t> != 6:</a:t>
            </a:r>
          </a:p>
          <a:p>
            <a:r>
              <a:rPr lang="en-US" dirty="0"/>
              <a:t>            # Ignore non-TCP packet</a:t>
            </a:r>
          </a:p>
          <a:p>
            <a:r>
              <a:rPr lang="en-US" dirty="0"/>
              <a:t>            continue</a:t>
            </a:r>
          </a:p>
          <a:p>
            <a:endParaRPr lang="en-US" dirty="0"/>
          </a:p>
          <a:p>
            <a:r>
              <a:rPr lang="en-US" dirty="0"/>
              <a:t>        if (</a:t>
            </a:r>
            <a:r>
              <a:rPr lang="en-US" dirty="0" err="1"/>
              <a:t>ip_pkt.src</a:t>
            </a:r>
            <a:r>
              <a:rPr lang="en-US" dirty="0"/>
              <a:t> != </a:t>
            </a:r>
            <a:r>
              <a:rPr lang="en-US" dirty="0" err="1"/>
              <a:t>server_ip</a:t>
            </a:r>
            <a:r>
              <a:rPr lang="en-US" dirty="0"/>
              <a:t>) and (</a:t>
            </a:r>
            <a:r>
              <a:rPr lang="en-US" dirty="0" err="1"/>
              <a:t>ip_pkt.src</a:t>
            </a:r>
            <a:r>
              <a:rPr lang="en-US" dirty="0"/>
              <a:t> != </a:t>
            </a:r>
            <a:r>
              <a:rPr lang="en-US" dirty="0" err="1"/>
              <a:t>client_ip</a:t>
            </a:r>
            <a:r>
              <a:rPr lang="en-US" dirty="0"/>
              <a:t>):</a:t>
            </a:r>
          </a:p>
          <a:p>
            <a:r>
              <a:rPr lang="en-US" dirty="0"/>
              <a:t>            # Uninteresting source IP address</a:t>
            </a:r>
          </a:p>
          <a:p>
            <a:r>
              <a:rPr lang="en-US" dirty="0"/>
              <a:t>            continue</a:t>
            </a:r>
          </a:p>
          <a:p>
            <a:r>
              <a:rPr lang="en-US" dirty="0"/>
              <a:t>        </a:t>
            </a:r>
          </a:p>
          <a:p>
            <a:r>
              <a:rPr lang="en-US" dirty="0"/>
              <a:t>        if (</a:t>
            </a:r>
            <a:r>
              <a:rPr lang="en-US" dirty="0" err="1"/>
              <a:t>ip_pkt.dst</a:t>
            </a:r>
            <a:r>
              <a:rPr lang="en-US" dirty="0"/>
              <a:t> != </a:t>
            </a:r>
            <a:r>
              <a:rPr lang="en-US" dirty="0" err="1"/>
              <a:t>server_ip</a:t>
            </a:r>
            <a:r>
              <a:rPr lang="en-US" dirty="0"/>
              <a:t>) and (</a:t>
            </a:r>
            <a:r>
              <a:rPr lang="en-US" dirty="0" err="1"/>
              <a:t>ip_pkt.dst</a:t>
            </a:r>
            <a:r>
              <a:rPr lang="en-US" dirty="0"/>
              <a:t> != </a:t>
            </a:r>
            <a:r>
              <a:rPr lang="en-US" dirty="0" err="1"/>
              <a:t>client_ip</a:t>
            </a:r>
            <a:r>
              <a:rPr lang="en-US" dirty="0"/>
              <a:t>):</a:t>
            </a:r>
          </a:p>
          <a:p>
            <a:r>
              <a:rPr lang="en-US" dirty="0"/>
              <a:t>            # Uninteresting destination IP address</a:t>
            </a:r>
          </a:p>
          <a:p>
            <a:r>
              <a:rPr lang="en-US" dirty="0"/>
              <a:t>            continue</a:t>
            </a:r>
          </a:p>
          <a:p>
            <a:endParaRPr lang="en-US" dirty="0"/>
          </a:p>
          <a:p>
            <a:r>
              <a:rPr lang="en-US" dirty="0"/>
              <a:t>        </a:t>
            </a:r>
            <a:r>
              <a:rPr lang="en-US" dirty="0" err="1"/>
              <a:t>tcp_pkt</a:t>
            </a:r>
            <a:r>
              <a:rPr lang="en-US" dirty="0"/>
              <a:t> = </a:t>
            </a:r>
            <a:r>
              <a:rPr lang="en-US" dirty="0" err="1"/>
              <a:t>ip_pkt</a:t>
            </a:r>
            <a:r>
              <a:rPr lang="en-US" dirty="0"/>
              <a:t>[TCP]</a:t>
            </a:r>
          </a:p>
          <a:p>
            <a:r>
              <a:rPr lang="en-US" dirty="0"/>
              <a:t>        </a:t>
            </a:r>
          </a:p>
          <a:p>
            <a:r>
              <a:rPr lang="en-US" dirty="0"/>
              <a:t>        if (</a:t>
            </a:r>
            <a:r>
              <a:rPr lang="en-US" dirty="0" err="1"/>
              <a:t>tcp_pkt.sport</a:t>
            </a:r>
            <a:r>
              <a:rPr lang="en-US" dirty="0"/>
              <a:t> != int(</a:t>
            </a:r>
            <a:r>
              <a:rPr lang="en-US" dirty="0" err="1"/>
              <a:t>server_port</a:t>
            </a:r>
            <a:r>
              <a:rPr lang="en-US" dirty="0"/>
              <a:t>)) and \</a:t>
            </a:r>
          </a:p>
          <a:p>
            <a:r>
              <a:rPr lang="en-US" dirty="0"/>
              <a:t>           (</a:t>
            </a:r>
            <a:r>
              <a:rPr lang="en-US" dirty="0" err="1"/>
              <a:t>tcp_pkt.sport</a:t>
            </a:r>
            <a:r>
              <a:rPr lang="en-US" dirty="0"/>
              <a:t> != int(</a:t>
            </a:r>
            <a:r>
              <a:rPr lang="en-US" dirty="0" err="1"/>
              <a:t>client_port</a:t>
            </a:r>
            <a:r>
              <a:rPr lang="en-US" dirty="0"/>
              <a:t>)):</a:t>
            </a:r>
          </a:p>
          <a:p>
            <a:r>
              <a:rPr lang="en-US" dirty="0"/>
              <a:t>            # Uninteresting source TCP port</a:t>
            </a:r>
          </a:p>
          <a:p>
            <a:r>
              <a:rPr lang="en-US" dirty="0"/>
              <a:t>            continue</a:t>
            </a:r>
          </a:p>
          <a:p>
            <a:r>
              <a:rPr lang="en-US" dirty="0"/>
              <a:t>        </a:t>
            </a:r>
          </a:p>
          <a:p>
            <a:r>
              <a:rPr lang="en-US" dirty="0"/>
              <a:t>        if (</a:t>
            </a:r>
            <a:r>
              <a:rPr lang="en-US" dirty="0" err="1"/>
              <a:t>tcp_pkt.dport</a:t>
            </a:r>
            <a:r>
              <a:rPr lang="en-US" dirty="0"/>
              <a:t> != int(</a:t>
            </a:r>
            <a:r>
              <a:rPr lang="en-US" dirty="0" err="1"/>
              <a:t>server_port</a:t>
            </a:r>
            <a:r>
              <a:rPr lang="en-US" dirty="0"/>
              <a:t>)) and \</a:t>
            </a:r>
          </a:p>
          <a:p>
            <a:r>
              <a:rPr lang="en-US" dirty="0"/>
              <a:t>           (</a:t>
            </a:r>
            <a:r>
              <a:rPr lang="en-US" dirty="0" err="1"/>
              <a:t>tcp_pkt.dport</a:t>
            </a:r>
            <a:r>
              <a:rPr lang="en-US" dirty="0"/>
              <a:t> != int(</a:t>
            </a:r>
            <a:r>
              <a:rPr lang="en-US" dirty="0" err="1"/>
              <a:t>client_port</a:t>
            </a:r>
            <a:r>
              <a:rPr lang="en-US" dirty="0"/>
              <a:t>)):</a:t>
            </a:r>
          </a:p>
          <a:p>
            <a:r>
              <a:rPr lang="en-US" dirty="0"/>
              <a:t>            # Uninteresting destination TCP port</a:t>
            </a:r>
          </a:p>
          <a:p>
            <a:r>
              <a:rPr lang="en-US" dirty="0"/>
              <a:t>            continue</a:t>
            </a:r>
          </a:p>
          <a:p>
            <a:endParaRPr lang="en-US" dirty="0"/>
          </a:p>
          <a:p>
            <a:r>
              <a:rPr lang="en-US" dirty="0"/>
              <a:t>        </a:t>
            </a:r>
            <a:r>
              <a:rPr lang="en-US" dirty="0" err="1"/>
              <a:t>interesting_packet_count</a:t>
            </a:r>
            <a:r>
              <a:rPr lang="en-US" dirty="0"/>
              <a:t> += 1</a:t>
            </a:r>
          </a:p>
          <a:p>
            <a:r>
              <a:rPr lang="en-US" dirty="0"/>
              <a:t>        if </a:t>
            </a:r>
            <a:r>
              <a:rPr lang="en-US" dirty="0" err="1"/>
              <a:t>interesting_packet_count</a:t>
            </a:r>
            <a:r>
              <a:rPr lang="en-US" dirty="0"/>
              <a:t> == 1:</a:t>
            </a:r>
          </a:p>
          <a:p>
            <a:r>
              <a:rPr lang="en-US" dirty="0"/>
              <a:t>            </a:t>
            </a:r>
            <a:r>
              <a:rPr lang="en-US" dirty="0" err="1"/>
              <a:t>first_pkt_timestamp</a:t>
            </a:r>
            <a:r>
              <a:rPr lang="en-US" dirty="0"/>
              <a:t> = (</a:t>
            </a:r>
            <a:r>
              <a:rPr lang="en-US" dirty="0" err="1"/>
              <a:t>pkt_metadata.tshigh</a:t>
            </a:r>
            <a:r>
              <a:rPr lang="en-US" dirty="0"/>
              <a:t> &lt;&lt; 32) | </a:t>
            </a:r>
            <a:r>
              <a:rPr lang="en-US" dirty="0" err="1"/>
              <a:t>pkt_metadata.tslow</a:t>
            </a:r>
            <a:endParaRPr lang="en-US" dirty="0"/>
          </a:p>
          <a:p>
            <a:r>
              <a:rPr lang="en-US" dirty="0"/>
              <a:t>            </a:t>
            </a:r>
            <a:r>
              <a:rPr lang="en-US" dirty="0" err="1"/>
              <a:t>first_pkt_timestamp_resolution</a:t>
            </a:r>
            <a:r>
              <a:rPr lang="en-US" dirty="0"/>
              <a:t> = </a:t>
            </a:r>
            <a:r>
              <a:rPr lang="en-US" dirty="0" err="1"/>
              <a:t>pkt_metadata.tsresol</a:t>
            </a:r>
            <a:endParaRPr lang="en-US" dirty="0"/>
          </a:p>
          <a:p>
            <a:r>
              <a:rPr lang="en-US" dirty="0"/>
              <a:t>            </a:t>
            </a:r>
            <a:r>
              <a:rPr lang="en-US" dirty="0" err="1"/>
              <a:t>first_pkt_ordinal</a:t>
            </a:r>
            <a:r>
              <a:rPr lang="en-US" dirty="0"/>
              <a:t> = count</a:t>
            </a:r>
          </a:p>
          <a:p>
            <a:endParaRPr lang="en-US" dirty="0"/>
          </a:p>
          <a:p>
            <a:r>
              <a:rPr lang="en-US" dirty="0"/>
              <a:t>        </a:t>
            </a:r>
            <a:r>
              <a:rPr lang="en-US" dirty="0" err="1"/>
              <a:t>last_pkt_timestamp</a:t>
            </a:r>
            <a:r>
              <a:rPr lang="en-US" dirty="0"/>
              <a:t> = (</a:t>
            </a:r>
            <a:r>
              <a:rPr lang="en-US" dirty="0" err="1"/>
              <a:t>pkt_metadata.tshigh</a:t>
            </a:r>
            <a:r>
              <a:rPr lang="en-US" dirty="0"/>
              <a:t> &lt;&lt; 32) | </a:t>
            </a:r>
            <a:r>
              <a:rPr lang="en-US" dirty="0" err="1"/>
              <a:t>pkt_metadata.tslow</a:t>
            </a:r>
            <a:endParaRPr lang="en-US" dirty="0"/>
          </a:p>
          <a:p>
            <a:r>
              <a:rPr lang="en-US" dirty="0"/>
              <a:t>        </a:t>
            </a:r>
            <a:r>
              <a:rPr lang="en-US" dirty="0" err="1"/>
              <a:t>last_pkt_timestamp_resolution</a:t>
            </a:r>
            <a:r>
              <a:rPr lang="en-US" dirty="0"/>
              <a:t> = </a:t>
            </a:r>
            <a:r>
              <a:rPr lang="en-US" dirty="0" err="1"/>
              <a:t>pkt_metadata.tsresol</a:t>
            </a:r>
            <a:endParaRPr lang="en-US" dirty="0"/>
          </a:p>
          <a:p>
            <a:r>
              <a:rPr lang="en-US" dirty="0"/>
              <a:t>        </a:t>
            </a:r>
            <a:r>
              <a:rPr lang="en-US" dirty="0" err="1"/>
              <a:t>last_pkt_ordinal</a:t>
            </a:r>
            <a:r>
              <a:rPr lang="en-US" dirty="0"/>
              <a:t> = count</a:t>
            </a:r>
          </a:p>
          <a:p>
            <a:r>
              <a:rPr lang="en-US" dirty="0"/>
              <a:t>    #---</a:t>
            </a:r>
          </a:p>
          <a:p>
            <a:endParaRPr lang="en-US" dirty="0"/>
          </a:p>
          <a:p>
            <a:r>
              <a:rPr lang="en-US" dirty="0"/>
              <a:t>    print('{} contains {} packets ({} interesting)'.</a:t>
            </a:r>
          </a:p>
          <a:p>
            <a:r>
              <a:rPr lang="en-US" dirty="0"/>
              <a:t>          format(</a:t>
            </a:r>
            <a:r>
              <a:rPr lang="en-US" dirty="0" err="1"/>
              <a:t>file_name</a:t>
            </a:r>
            <a:r>
              <a:rPr lang="en-US" dirty="0"/>
              <a:t>, count, </a:t>
            </a:r>
            <a:r>
              <a:rPr lang="en-US" dirty="0" err="1"/>
              <a:t>interesting_packet_count</a:t>
            </a:r>
            <a:r>
              <a:rPr lang="en-US" dirty="0"/>
              <a:t>))</a:t>
            </a:r>
          </a:p>
          <a:p>
            <a:r>
              <a:rPr lang="en-US" dirty="0"/>
              <a:t>    </a:t>
            </a:r>
          </a:p>
          <a:p>
            <a:r>
              <a:rPr lang="en-US" dirty="0"/>
              <a:t>    print('First packet in connection: Packet #{} {}'.</a:t>
            </a:r>
          </a:p>
          <a:p>
            <a:r>
              <a:rPr lang="en-US" dirty="0"/>
              <a:t>          format(</a:t>
            </a:r>
            <a:r>
              <a:rPr lang="en-US" dirty="0" err="1"/>
              <a:t>first_pkt_ordinal</a:t>
            </a:r>
            <a:r>
              <a:rPr lang="en-US" dirty="0"/>
              <a:t>,</a:t>
            </a:r>
          </a:p>
          <a:p>
            <a:r>
              <a:rPr lang="en-US" dirty="0"/>
              <a:t>                 </a:t>
            </a:r>
            <a:r>
              <a:rPr lang="en-US" dirty="0" err="1"/>
              <a:t>printable_timestamp</a:t>
            </a:r>
            <a:r>
              <a:rPr lang="en-US" dirty="0"/>
              <a:t>(</a:t>
            </a:r>
            <a:r>
              <a:rPr lang="en-US" dirty="0" err="1"/>
              <a:t>first_pkt_timestamp</a:t>
            </a:r>
            <a:r>
              <a:rPr lang="en-US" dirty="0"/>
              <a:t>,</a:t>
            </a:r>
          </a:p>
          <a:p>
            <a:r>
              <a:rPr lang="en-US" dirty="0"/>
              <a:t>                                     </a:t>
            </a:r>
            <a:r>
              <a:rPr lang="en-US" dirty="0" err="1"/>
              <a:t>first_pkt_timestamp_resolution</a:t>
            </a:r>
            <a:r>
              <a:rPr lang="en-US" dirty="0"/>
              <a:t>)))</a:t>
            </a:r>
          </a:p>
          <a:p>
            <a:r>
              <a:rPr lang="en-US" dirty="0"/>
              <a:t>    print(' Last packet in connection: Packet #{} {}'.</a:t>
            </a:r>
          </a:p>
          <a:p>
            <a:r>
              <a:rPr lang="en-US" dirty="0"/>
              <a:t>          format(</a:t>
            </a:r>
            <a:r>
              <a:rPr lang="en-US" dirty="0" err="1"/>
              <a:t>last_pkt_ordinal</a:t>
            </a:r>
            <a:r>
              <a:rPr lang="en-US" dirty="0"/>
              <a:t>,</a:t>
            </a:r>
          </a:p>
          <a:p>
            <a:r>
              <a:rPr lang="en-US" dirty="0"/>
              <a:t>                 </a:t>
            </a:r>
            <a:r>
              <a:rPr lang="en-US" dirty="0" err="1"/>
              <a:t>printable_timestamp</a:t>
            </a:r>
            <a:r>
              <a:rPr lang="en-US" dirty="0"/>
              <a:t>(</a:t>
            </a:r>
            <a:r>
              <a:rPr lang="en-US" dirty="0" err="1"/>
              <a:t>last_pkt_timestamp</a:t>
            </a:r>
            <a:r>
              <a:rPr lang="en-US" dirty="0"/>
              <a:t>,</a:t>
            </a:r>
          </a:p>
          <a:p>
            <a:r>
              <a:rPr lang="en-US" dirty="0"/>
              <a:t>                                     </a:t>
            </a:r>
            <a:r>
              <a:rPr lang="en-US" dirty="0" err="1"/>
              <a:t>last_pkt_timestamp_resolution</a:t>
            </a:r>
            <a:r>
              <a:rPr lang="en-US" dirty="0"/>
              <a:t>)))</a:t>
            </a:r>
          </a:p>
          <a:p>
            <a:r>
              <a:rPr lang="en-US" dirty="0"/>
              <a:t>#---</a:t>
            </a:r>
          </a:p>
          <a:p>
            <a:endParaRPr lang="en-US" dirty="0"/>
          </a:p>
          <a:p>
            <a:r>
              <a:rPr lang="en-US" dirty="0"/>
              <a:t>def </a:t>
            </a:r>
            <a:r>
              <a:rPr lang="en-US" dirty="0" err="1"/>
              <a:t>printable_timestamp</a:t>
            </a:r>
            <a:r>
              <a:rPr lang="en-US" dirty="0"/>
              <a:t>(</a:t>
            </a:r>
            <a:r>
              <a:rPr lang="en-US" dirty="0" err="1"/>
              <a:t>ts</a:t>
            </a:r>
            <a:r>
              <a:rPr lang="en-US" dirty="0"/>
              <a:t>, </a:t>
            </a:r>
            <a:r>
              <a:rPr lang="en-US" dirty="0" err="1"/>
              <a:t>resol</a:t>
            </a:r>
            <a:r>
              <a:rPr lang="en-US" dirty="0"/>
              <a:t>):</a:t>
            </a:r>
          </a:p>
          <a:p>
            <a:r>
              <a:rPr lang="en-US" dirty="0"/>
              <a:t>    </a:t>
            </a:r>
            <a:r>
              <a:rPr lang="en-US" dirty="0" err="1"/>
              <a:t>ts_sec</a:t>
            </a:r>
            <a:r>
              <a:rPr lang="en-US" dirty="0"/>
              <a:t> = </a:t>
            </a:r>
            <a:r>
              <a:rPr lang="en-US" dirty="0" err="1"/>
              <a:t>ts</a:t>
            </a:r>
            <a:r>
              <a:rPr lang="en-US" dirty="0"/>
              <a:t> // </a:t>
            </a:r>
            <a:r>
              <a:rPr lang="en-US" dirty="0" err="1"/>
              <a:t>resol</a:t>
            </a:r>
            <a:endParaRPr lang="en-US" dirty="0"/>
          </a:p>
          <a:p>
            <a:r>
              <a:rPr lang="en-US" dirty="0"/>
              <a:t>    </a:t>
            </a:r>
            <a:r>
              <a:rPr lang="en-US" dirty="0" err="1"/>
              <a:t>ts_subsec</a:t>
            </a:r>
            <a:r>
              <a:rPr lang="en-US" dirty="0"/>
              <a:t> = </a:t>
            </a:r>
            <a:r>
              <a:rPr lang="en-US" dirty="0" err="1"/>
              <a:t>ts</a:t>
            </a:r>
            <a:r>
              <a:rPr lang="en-US" dirty="0"/>
              <a:t> % </a:t>
            </a:r>
            <a:r>
              <a:rPr lang="en-US" dirty="0" err="1"/>
              <a:t>resol</a:t>
            </a:r>
            <a:endParaRPr lang="en-US" dirty="0"/>
          </a:p>
          <a:p>
            <a:r>
              <a:rPr lang="en-US" dirty="0"/>
              <a:t>    </a:t>
            </a:r>
            <a:r>
              <a:rPr lang="en-US" dirty="0" err="1"/>
              <a:t>ts_sec_str</a:t>
            </a:r>
            <a:r>
              <a:rPr lang="en-US" dirty="0"/>
              <a:t> = </a:t>
            </a:r>
            <a:r>
              <a:rPr lang="en-US" dirty="0" err="1"/>
              <a:t>time.strftime</a:t>
            </a:r>
            <a:r>
              <a:rPr lang="en-US" dirty="0"/>
              <a:t>('%Y-%m-%d %H:%M:%S', </a:t>
            </a:r>
            <a:r>
              <a:rPr lang="en-US" dirty="0" err="1"/>
              <a:t>time.localtime</a:t>
            </a:r>
            <a:r>
              <a:rPr lang="en-US" dirty="0"/>
              <a:t>(</a:t>
            </a:r>
            <a:r>
              <a:rPr lang="en-US" dirty="0" err="1"/>
              <a:t>ts_sec</a:t>
            </a:r>
            <a:r>
              <a:rPr lang="en-US" dirty="0"/>
              <a:t>))</a:t>
            </a:r>
          </a:p>
          <a:p>
            <a:r>
              <a:rPr lang="en-US" dirty="0"/>
              <a:t>    return '{}.{}'.format(</a:t>
            </a:r>
            <a:r>
              <a:rPr lang="en-US" dirty="0" err="1"/>
              <a:t>ts_sec_str</a:t>
            </a:r>
            <a:r>
              <a:rPr lang="en-US" dirty="0"/>
              <a:t>, </a:t>
            </a:r>
            <a:r>
              <a:rPr lang="en-US" dirty="0" err="1"/>
              <a:t>ts_subsec</a:t>
            </a:r>
            <a:r>
              <a:rPr lang="en-US" dirty="0"/>
              <a:t>)</a:t>
            </a:r>
          </a:p>
        </p:txBody>
      </p:sp>
      <p:sp>
        <p:nvSpPr>
          <p:cNvPr id="4" name="Slide Number Placeholder 3"/>
          <p:cNvSpPr>
            <a:spLocks noGrp="1"/>
          </p:cNvSpPr>
          <p:nvPr>
            <p:ph type="sldNum" sz="quarter" idx="5"/>
          </p:nvPr>
        </p:nvSpPr>
        <p:spPr/>
        <p:txBody>
          <a:bodyPr/>
          <a:lstStyle/>
          <a:p>
            <a:pPr>
              <a:defRPr/>
            </a:pPr>
            <a:fld id="{D76558D6-820B-4493-8095-D0637F1B80D9}" type="slidenum">
              <a:rPr lang="en-US" altLang="en-US" smtClean="0"/>
              <a:pPr>
                <a:defRPr/>
              </a:pPr>
              <a:t>95</a:t>
            </a:fld>
            <a:endParaRPr lang="en-US" altLang="en-US"/>
          </a:p>
        </p:txBody>
      </p:sp>
    </p:spTree>
    <p:extLst>
      <p:ext uri="{BB962C8B-B14F-4D97-AF65-F5344CB8AC3E}">
        <p14:creationId xmlns:p14="http://schemas.microsoft.com/office/powerpoint/2010/main" val="5818756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Full code:</a:t>
            </a:r>
          </a:p>
          <a:p>
            <a:endParaRPr lang="en-US" dirty="0"/>
          </a:p>
          <a:p>
            <a:r>
              <a:rPr lang="en-US" dirty="0"/>
              <a:t>class </a:t>
            </a:r>
            <a:r>
              <a:rPr lang="en-US" dirty="0" err="1"/>
              <a:t>PktDirection</a:t>
            </a:r>
            <a:r>
              <a:rPr lang="en-US" dirty="0"/>
              <a:t>(Enum):</a:t>
            </a:r>
          </a:p>
          <a:p>
            <a:r>
              <a:rPr lang="en-US" dirty="0"/>
              <a:t>    </a:t>
            </a:r>
            <a:r>
              <a:rPr lang="en-US" dirty="0" err="1"/>
              <a:t>not_defined</a:t>
            </a:r>
            <a:r>
              <a:rPr lang="en-US" dirty="0"/>
              <a:t> = 0</a:t>
            </a:r>
          </a:p>
          <a:p>
            <a:r>
              <a:rPr lang="en-US" dirty="0"/>
              <a:t>    </a:t>
            </a:r>
            <a:r>
              <a:rPr lang="en-US" dirty="0" err="1"/>
              <a:t>client_to_server</a:t>
            </a:r>
            <a:r>
              <a:rPr lang="en-US" dirty="0"/>
              <a:t> = 1</a:t>
            </a:r>
          </a:p>
          <a:p>
            <a:r>
              <a:rPr lang="en-US" dirty="0"/>
              <a:t>    </a:t>
            </a:r>
            <a:r>
              <a:rPr lang="en-US" dirty="0" err="1"/>
              <a:t>server_to_client</a:t>
            </a:r>
            <a:r>
              <a:rPr lang="en-US" dirty="0"/>
              <a:t> = 2</a:t>
            </a:r>
          </a:p>
          <a:p>
            <a:endParaRPr lang="en-US" dirty="0"/>
          </a:p>
          <a:p>
            <a:r>
              <a:rPr lang="en-US" dirty="0"/>
              <a:t>def </a:t>
            </a:r>
            <a:r>
              <a:rPr lang="en-US" dirty="0" err="1"/>
              <a:t>process_pcap</a:t>
            </a:r>
            <a:r>
              <a:rPr lang="en-US" dirty="0"/>
              <a:t>(</a:t>
            </a:r>
            <a:r>
              <a:rPr lang="en-US" dirty="0" err="1"/>
              <a:t>file_name</a:t>
            </a:r>
            <a:r>
              <a:rPr lang="en-US" dirty="0"/>
              <a:t>):</a:t>
            </a:r>
          </a:p>
          <a:p>
            <a:r>
              <a:rPr lang="en-US" dirty="0"/>
              <a:t>    print('Opening {}...'.format(</a:t>
            </a:r>
            <a:r>
              <a:rPr lang="en-US" dirty="0" err="1"/>
              <a:t>file_name</a:t>
            </a:r>
            <a:r>
              <a:rPr lang="en-US" dirty="0"/>
              <a:t>))</a:t>
            </a:r>
          </a:p>
          <a:p>
            <a:endParaRPr lang="en-US" dirty="0"/>
          </a:p>
          <a:p>
            <a:r>
              <a:rPr lang="en-US" dirty="0"/>
              <a:t>    client = '192.168.1.137:57080'</a:t>
            </a:r>
          </a:p>
          <a:p>
            <a:r>
              <a:rPr lang="en-US" dirty="0"/>
              <a:t>    server = '152.19.134.43:80'</a:t>
            </a:r>
          </a:p>
          <a:p>
            <a:endParaRPr lang="en-US" dirty="0"/>
          </a:p>
          <a:p>
            <a:r>
              <a:rPr lang="en-US" dirty="0"/>
              <a:t>    (</a:t>
            </a:r>
            <a:r>
              <a:rPr lang="en-US" dirty="0" err="1"/>
              <a:t>client_ip</a:t>
            </a:r>
            <a:r>
              <a:rPr lang="en-US" dirty="0"/>
              <a:t>, </a:t>
            </a:r>
            <a:r>
              <a:rPr lang="en-US" dirty="0" err="1"/>
              <a:t>client_port</a:t>
            </a:r>
            <a:r>
              <a:rPr lang="en-US" dirty="0"/>
              <a:t>) = </a:t>
            </a:r>
            <a:r>
              <a:rPr lang="en-US" dirty="0" err="1"/>
              <a:t>client.split</a:t>
            </a:r>
            <a:r>
              <a:rPr lang="en-US" dirty="0"/>
              <a:t>(':')</a:t>
            </a:r>
          </a:p>
          <a:p>
            <a:r>
              <a:rPr lang="en-US" dirty="0"/>
              <a:t>    (</a:t>
            </a:r>
            <a:r>
              <a:rPr lang="en-US" dirty="0" err="1"/>
              <a:t>server_ip</a:t>
            </a:r>
            <a:r>
              <a:rPr lang="en-US" dirty="0"/>
              <a:t>, </a:t>
            </a:r>
            <a:r>
              <a:rPr lang="en-US" dirty="0" err="1"/>
              <a:t>server_port</a:t>
            </a:r>
            <a:r>
              <a:rPr lang="en-US" dirty="0"/>
              <a:t>) = </a:t>
            </a:r>
            <a:r>
              <a:rPr lang="en-US" dirty="0" err="1"/>
              <a:t>server.split</a:t>
            </a:r>
            <a:r>
              <a:rPr lang="en-US" dirty="0"/>
              <a:t>(':')</a:t>
            </a:r>
          </a:p>
          <a:p>
            <a:r>
              <a:rPr lang="en-US" dirty="0"/>
              <a:t>    </a:t>
            </a:r>
          </a:p>
          <a:p>
            <a:r>
              <a:rPr lang="en-US" dirty="0"/>
              <a:t>    count = 0</a:t>
            </a:r>
          </a:p>
          <a:p>
            <a:r>
              <a:rPr lang="en-US" dirty="0"/>
              <a:t>    </a:t>
            </a:r>
            <a:r>
              <a:rPr lang="en-US" dirty="0" err="1"/>
              <a:t>interesting_packet_count</a:t>
            </a:r>
            <a:r>
              <a:rPr lang="en-US" dirty="0"/>
              <a:t> = 0</a:t>
            </a:r>
          </a:p>
          <a:p>
            <a:r>
              <a:rPr lang="en-US" dirty="0"/>
              <a:t>    </a:t>
            </a:r>
          </a:p>
          <a:p>
            <a:r>
              <a:rPr lang="en-US" dirty="0"/>
              <a:t>    </a:t>
            </a:r>
            <a:r>
              <a:rPr lang="en-US" dirty="0" err="1"/>
              <a:t>server_sequence_offset</a:t>
            </a:r>
            <a:r>
              <a:rPr lang="en-US" dirty="0"/>
              <a:t> = None</a:t>
            </a:r>
          </a:p>
          <a:p>
            <a:r>
              <a:rPr lang="en-US" dirty="0"/>
              <a:t>    </a:t>
            </a:r>
            <a:r>
              <a:rPr lang="en-US" dirty="0" err="1"/>
              <a:t>client_sequence_offset</a:t>
            </a:r>
            <a:r>
              <a:rPr lang="en-US" dirty="0"/>
              <a:t> = None</a:t>
            </a:r>
          </a:p>
          <a:p>
            <a:endParaRPr lang="en-US" dirty="0"/>
          </a:p>
          <a:p>
            <a:r>
              <a:rPr lang="en-US" dirty="0"/>
              <a:t>    for (</a:t>
            </a:r>
            <a:r>
              <a:rPr lang="en-US" dirty="0" err="1"/>
              <a:t>pkt_data</a:t>
            </a:r>
            <a:r>
              <a:rPr lang="en-US" dirty="0"/>
              <a:t>, </a:t>
            </a:r>
            <a:r>
              <a:rPr lang="en-US" dirty="0" err="1"/>
              <a:t>pkt_metadata</a:t>
            </a:r>
            <a:r>
              <a:rPr lang="en-US" dirty="0"/>
              <a:t>,) in </a:t>
            </a:r>
            <a:r>
              <a:rPr lang="en-US" dirty="0" err="1"/>
              <a:t>RawPcapReader</a:t>
            </a:r>
            <a:r>
              <a:rPr lang="en-US" dirty="0"/>
              <a:t>(</a:t>
            </a:r>
            <a:r>
              <a:rPr lang="en-US" dirty="0" err="1"/>
              <a:t>file_name</a:t>
            </a:r>
            <a:r>
              <a:rPr lang="en-US" dirty="0"/>
              <a:t>):</a:t>
            </a:r>
          </a:p>
          <a:p>
            <a:r>
              <a:rPr lang="en-US" dirty="0"/>
              <a:t>        count += 1</a:t>
            </a:r>
          </a:p>
          <a:p>
            <a:endParaRPr lang="en-US" dirty="0"/>
          </a:p>
          <a:p>
            <a:r>
              <a:rPr lang="en-US" dirty="0"/>
              <a:t>        </a:t>
            </a:r>
            <a:r>
              <a:rPr lang="en-US" dirty="0" err="1"/>
              <a:t>ether_pkt</a:t>
            </a:r>
            <a:r>
              <a:rPr lang="en-US" dirty="0"/>
              <a:t> = Ether(</a:t>
            </a:r>
            <a:r>
              <a:rPr lang="en-US" dirty="0" err="1"/>
              <a:t>pkt_data</a:t>
            </a:r>
            <a:r>
              <a:rPr lang="en-US" dirty="0"/>
              <a:t>)</a:t>
            </a:r>
          </a:p>
          <a:p>
            <a:r>
              <a:rPr lang="en-US" dirty="0"/>
              <a:t>        if 'type' not in </a:t>
            </a:r>
            <a:r>
              <a:rPr lang="en-US" dirty="0" err="1"/>
              <a:t>ether_pkt.fields</a:t>
            </a:r>
            <a:r>
              <a:rPr lang="en-US" dirty="0"/>
              <a:t>:</a:t>
            </a:r>
          </a:p>
          <a:p>
            <a:r>
              <a:rPr lang="en-US" dirty="0"/>
              <a:t>            # LLC frames will have '</a:t>
            </a:r>
            <a:r>
              <a:rPr lang="en-US" dirty="0" err="1"/>
              <a:t>len</a:t>
            </a:r>
            <a:r>
              <a:rPr lang="en-US" dirty="0"/>
              <a:t>' instead of 'type'.</a:t>
            </a:r>
          </a:p>
          <a:p>
            <a:r>
              <a:rPr lang="en-US" dirty="0"/>
              <a:t>            # We disregard those</a:t>
            </a:r>
          </a:p>
          <a:p>
            <a:r>
              <a:rPr lang="en-US" dirty="0"/>
              <a:t>            continue</a:t>
            </a:r>
          </a:p>
          <a:p>
            <a:endParaRPr lang="en-US" dirty="0"/>
          </a:p>
          <a:p>
            <a:r>
              <a:rPr lang="en-US" dirty="0"/>
              <a:t>        if </a:t>
            </a:r>
            <a:r>
              <a:rPr lang="en-US" dirty="0" err="1"/>
              <a:t>ether_pkt.type</a:t>
            </a:r>
            <a:r>
              <a:rPr lang="en-US" dirty="0"/>
              <a:t> != 0x0800:</a:t>
            </a:r>
          </a:p>
          <a:p>
            <a:r>
              <a:rPr lang="en-US" dirty="0"/>
              <a:t>            # disregard non-IPv4 packets</a:t>
            </a:r>
          </a:p>
          <a:p>
            <a:r>
              <a:rPr lang="en-US" dirty="0"/>
              <a:t>            continue</a:t>
            </a:r>
          </a:p>
          <a:p>
            <a:endParaRPr lang="en-US" dirty="0"/>
          </a:p>
          <a:p>
            <a:r>
              <a:rPr lang="en-US" dirty="0"/>
              <a:t>        </a:t>
            </a:r>
            <a:r>
              <a:rPr lang="en-US" dirty="0" err="1"/>
              <a:t>ip_pkt</a:t>
            </a:r>
            <a:r>
              <a:rPr lang="en-US" dirty="0"/>
              <a:t> = </a:t>
            </a:r>
            <a:r>
              <a:rPr lang="en-US" dirty="0" err="1"/>
              <a:t>ether_pkt</a:t>
            </a:r>
            <a:r>
              <a:rPr lang="en-US" dirty="0"/>
              <a:t>[IP]</a:t>
            </a:r>
          </a:p>
          <a:p>
            <a:r>
              <a:rPr lang="en-US" dirty="0"/>
              <a:t>        </a:t>
            </a:r>
          </a:p>
          <a:p>
            <a:r>
              <a:rPr lang="en-US" dirty="0"/>
              <a:t>        if </a:t>
            </a:r>
            <a:r>
              <a:rPr lang="en-US" dirty="0" err="1"/>
              <a:t>ip_pkt.proto</a:t>
            </a:r>
            <a:r>
              <a:rPr lang="en-US" dirty="0"/>
              <a:t> != 6:</a:t>
            </a:r>
          </a:p>
          <a:p>
            <a:r>
              <a:rPr lang="en-US" dirty="0"/>
              <a:t>            # Ignore non-TCP packet</a:t>
            </a:r>
          </a:p>
          <a:p>
            <a:r>
              <a:rPr lang="en-US" dirty="0"/>
              <a:t>            continue</a:t>
            </a:r>
          </a:p>
          <a:p>
            <a:r>
              <a:rPr lang="en-US" dirty="0"/>
              <a:t>        </a:t>
            </a:r>
          </a:p>
          <a:p>
            <a:r>
              <a:rPr lang="en-US" dirty="0"/>
              <a:t>        </a:t>
            </a:r>
            <a:r>
              <a:rPr lang="en-US" dirty="0" err="1"/>
              <a:t>tcp_pkt</a:t>
            </a:r>
            <a:r>
              <a:rPr lang="en-US" dirty="0"/>
              <a:t> = </a:t>
            </a:r>
            <a:r>
              <a:rPr lang="en-US" dirty="0" err="1"/>
              <a:t>ip_pkt</a:t>
            </a:r>
            <a:r>
              <a:rPr lang="en-US" dirty="0"/>
              <a:t>[TCP]</a:t>
            </a:r>
          </a:p>
          <a:p>
            <a:endParaRPr lang="en-US" dirty="0"/>
          </a:p>
          <a:p>
            <a:r>
              <a:rPr lang="en-US" dirty="0"/>
              <a:t>        direction = </a:t>
            </a:r>
            <a:r>
              <a:rPr lang="en-US" dirty="0" err="1"/>
              <a:t>PktDirection.not_defined</a:t>
            </a:r>
            <a:endParaRPr lang="en-US" dirty="0"/>
          </a:p>
          <a:p>
            <a:r>
              <a:rPr lang="en-US" dirty="0"/>
              <a:t>        </a:t>
            </a:r>
          </a:p>
          <a:p>
            <a:r>
              <a:rPr lang="en-US" dirty="0"/>
              <a:t>        if </a:t>
            </a:r>
            <a:r>
              <a:rPr lang="en-US" dirty="0" err="1"/>
              <a:t>ip_pkt.src</a:t>
            </a:r>
            <a:r>
              <a:rPr lang="en-US" dirty="0"/>
              <a:t> == </a:t>
            </a:r>
            <a:r>
              <a:rPr lang="en-US" dirty="0" err="1"/>
              <a:t>client_ip</a:t>
            </a:r>
            <a:r>
              <a:rPr lang="en-US" dirty="0"/>
              <a:t>:</a:t>
            </a:r>
          </a:p>
          <a:p>
            <a:r>
              <a:rPr lang="en-US" dirty="0"/>
              <a:t>            if </a:t>
            </a:r>
            <a:r>
              <a:rPr lang="en-US" dirty="0" err="1"/>
              <a:t>tcp_pkt.sport</a:t>
            </a:r>
            <a:r>
              <a:rPr lang="en-US" dirty="0"/>
              <a:t> != int(</a:t>
            </a:r>
            <a:r>
              <a:rPr lang="en-US" dirty="0" err="1"/>
              <a:t>client_port</a:t>
            </a:r>
            <a:r>
              <a:rPr lang="en-US" dirty="0"/>
              <a:t>):</a:t>
            </a:r>
          </a:p>
          <a:p>
            <a:r>
              <a:rPr lang="en-US" dirty="0"/>
              <a:t>                continue</a:t>
            </a:r>
          </a:p>
          <a:p>
            <a:r>
              <a:rPr lang="en-US" dirty="0"/>
              <a:t>            if </a:t>
            </a:r>
            <a:r>
              <a:rPr lang="en-US" dirty="0" err="1"/>
              <a:t>ip_pkt.dst</a:t>
            </a:r>
            <a:r>
              <a:rPr lang="en-US" dirty="0"/>
              <a:t> != </a:t>
            </a:r>
            <a:r>
              <a:rPr lang="en-US" dirty="0" err="1"/>
              <a:t>server_ip</a:t>
            </a:r>
            <a:r>
              <a:rPr lang="en-US" dirty="0"/>
              <a:t>:</a:t>
            </a:r>
          </a:p>
          <a:p>
            <a:r>
              <a:rPr lang="en-US" dirty="0"/>
              <a:t>                continue</a:t>
            </a:r>
          </a:p>
          <a:p>
            <a:r>
              <a:rPr lang="en-US" dirty="0"/>
              <a:t>            if </a:t>
            </a:r>
            <a:r>
              <a:rPr lang="en-US" dirty="0" err="1"/>
              <a:t>tcp_pkt.dport</a:t>
            </a:r>
            <a:r>
              <a:rPr lang="en-US" dirty="0"/>
              <a:t> != int(</a:t>
            </a:r>
            <a:r>
              <a:rPr lang="en-US" dirty="0" err="1"/>
              <a:t>server_port</a:t>
            </a:r>
            <a:r>
              <a:rPr lang="en-US" dirty="0"/>
              <a:t>):</a:t>
            </a:r>
          </a:p>
          <a:p>
            <a:r>
              <a:rPr lang="en-US" dirty="0"/>
              <a:t>                continue</a:t>
            </a:r>
          </a:p>
          <a:p>
            <a:r>
              <a:rPr lang="en-US" dirty="0"/>
              <a:t>            direction = </a:t>
            </a:r>
            <a:r>
              <a:rPr lang="en-US" dirty="0" err="1"/>
              <a:t>PktDirection.client_to_server</a:t>
            </a:r>
            <a:endParaRPr lang="en-US" dirty="0"/>
          </a:p>
          <a:p>
            <a:r>
              <a:rPr lang="en-US" dirty="0"/>
              <a:t>        </a:t>
            </a:r>
            <a:r>
              <a:rPr lang="en-US" dirty="0" err="1"/>
              <a:t>elif</a:t>
            </a:r>
            <a:r>
              <a:rPr lang="en-US" dirty="0"/>
              <a:t> </a:t>
            </a:r>
            <a:r>
              <a:rPr lang="en-US" dirty="0" err="1"/>
              <a:t>ip_pkt.src</a:t>
            </a:r>
            <a:r>
              <a:rPr lang="en-US" dirty="0"/>
              <a:t> == </a:t>
            </a:r>
            <a:r>
              <a:rPr lang="en-US" dirty="0" err="1"/>
              <a:t>server_ip</a:t>
            </a:r>
            <a:r>
              <a:rPr lang="en-US" dirty="0"/>
              <a:t>:</a:t>
            </a:r>
          </a:p>
          <a:p>
            <a:r>
              <a:rPr lang="en-US" dirty="0"/>
              <a:t>            if </a:t>
            </a:r>
            <a:r>
              <a:rPr lang="en-US" dirty="0" err="1"/>
              <a:t>tcp_pkt.sport</a:t>
            </a:r>
            <a:r>
              <a:rPr lang="en-US" dirty="0"/>
              <a:t> != int(</a:t>
            </a:r>
            <a:r>
              <a:rPr lang="en-US" dirty="0" err="1"/>
              <a:t>server_port</a:t>
            </a:r>
            <a:r>
              <a:rPr lang="en-US" dirty="0"/>
              <a:t>):</a:t>
            </a:r>
          </a:p>
          <a:p>
            <a:r>
              <a:rPr lang="en-US" dirty="0"/>
              <a:t>                continue</a:t>
            </a:r>
          </a:p>
          <a:p>
            <a:r>
              <a:rPr lang="en-US" dirty="0"/>
              <a:t>            if </a:t>
            </a:r>
            <a:r>
              <a:rPr lang="en-US" dirty="0" err="1"/>
              <a:t>ip_pkt.dst</a:t>
            </a:r>
            <a:r>
              <a:rPr lang="en-US" dirty="0"/>
              <a:t> != </a:t>
            </a:r>
            <a:r>
              <a:rPr lang="en-US" dirty="0" err="1"/>
              <a:t>client_ip</a:t>
            </a:r>
            <a:r>
              <a:rPr lang="en-US" dirty="0"/>
              <a:t>:</a:t>
            </a:r>
          </a:p>
          <a:p>
            <a:r>
              <a:rPr lang="en-US" dirty="0"/>
              <a:t>                continue</a:t>
            </a:r>
          </a:p>
          <a:p>
            <a:r>
              <a:rPr lang="en-US" dirty="0"/>
              <a:t>            if </a:t>
            </a:r>
            <a:r>
              <a:rPr lang="en-US" dirty="0" err="1"/>
              <a:t>tcp_pkt.dport</a:t>
            </a:r>
            <a:r>
              <a:rPr lang="en-US" dirty="0"/>
              <a:t> != int(</a:t>
            </a:r>
            <a:r>
              <a:rPr lang="en-US" dirty="0" err="1"/>
              <a:t>client_port</a:t>
            </a:r>
            <a:r>
              <a:rPr lang="en-US" dirty="0"/>
              <a:t>):</a:t>
            </a:r>
          </a:p>
          <a:p>
            <a:r>
              <a:rPr lang="en-US" dirty="0"/>
              <a:t>                continue</a:t>
            </a:r>
          </a:p>
          <a:p>
            <a:r>
              <a:rPr lang="en-US" dirty="0"/>
              <a:t>            direction = </a:t>
            </a:r>
            <a:r>
              <a:rPr lang="en-US" dirty="0" err="1"/>
              <a:t>PktDirection.server_to_client</a:t>
            </a:r>
            <a:endParaRPr lang="en-US" dirty="0"/>
          </a:p>
          <a:p>
            <a:r>
              <a:rPr lang="en-US" dirty="0"/>
              <a:t>        else:</a:t>
            </a:r>
          </a:p>
          <a:p>
            <a:r>
              <a:rPr lang="en-US" dirty="0"/>
              <a:t>            continue</a:t>
            </a:r>
          </a:p>
          <a:p>
            <a:r>
              <a:rPr lang="en-US" dirty="0"/>
              <a:t>        </a:t>
            </a:r>
          </a:p>
          <a:p>
            <a:r>
              <a:rPr lang="en-US" dirty="0"/>
              <a:t>        </a:t>
            </a:r>
            <a:r>
              <a:rPr lang="en-US" dirty="0" err="1"/>
              <a:t>interesting_packet_count</a:t>
            </a:r>
            <a:r>
              <a:rPr lang="en-US" dirty="0"/>
              <a:t> += 1</a:t>
            </a:r>
          </a:p>
          <a:p>
            <a:r>
              <a:rPr lang="en-US" dirty="0"/>
              <a:t>        if </a:t>
            </a:r>
            <a:r>
              <a:rPr lang="en-US" dirty="0" err="1"/>
              <a:t>interesting_packet_count</a:t>
            </a:r>
            <a:r>
              <a:rPr lang="en-US" dirty="0"/>
              <a:t> == 1:</a:t>
            </a:r>
          </a:p>
          <a:p>
            <a:r>
              <a:rPr lang="en-US" dirty="0"/>
              <a:t>            </a:t>
            </a:r>
            <a:r>
              <a:rPr lang="en-US" dirty="0" err="1"/>
              <a:t>first_pkt_timestamp</a:t>
            </a:r>
            <a:r>
              <a:rPr lang="en-US" dirty="0"/>
              <a:t> = (</a:t>
            </a:r>
            <a:r>
              <a:rPr lang="en-US" dirty="0" err="1"/>
              <a:t>pkt_metadata.tshigh</a:t>
            </a:r>
            <a:r>
              <a:rPr lang="en-US" dirty="0"/>
              <a:t> &lt;&lt; 32) | </a:t>
            </a:r>
            <a:r>
              <a:rPr lang="en-US" dirty="0" err="1"/>
              <a:t>pkt_metadata.tslow</a:t>
            </a:r>
            <a:endParaRPr lang="en-US" dirty="0"/>
          </a:p>
          <a:p>
            <a:r>
              <a:rPr lang="en-US" dirty="0"/>
              <a:t>            </a:t>
            </a:r>
            <a:r>
              <a:rPr lang="en-US" dirty="0" err="1"/>
              <a:t>first_pkt_timestamp_resolution</a:t>
            </a:r>
            <a:r>
              <a:rPr lang="en-US" dirty="0"/>
              <a:t> = </a:t>
            </a:r>
            <a:r>
              <a:rPr lang="en-US" dirty="0" err="1"/>
              <a:t>pkt_metadata.tsresol</a:t>
            </a:r>
            <a:endParaRPr lang="en-US" dirty="0"/>
          </a:p>
          <a:p>
            <a:r>
              <a:rPr lang="en-US" dirty="0"/>
              <a:t>            </a:t>
            </a:r>
            <a:r>
              <a:rPr lang="en-US" dirty="0" err="1"/>
              <a:t>first_pkt_ordinal</a:t>
            </a:r>
            <a:r>
              <a:rPr lang="en-US" dirty="0"/>
              <a:t> = count</a:t>
            </a:r>
          </a:p>
          <a:p>
            <a:endParaRPr lang="en-US" dirty="0"/>
          </a:p>
          <a:p>
            <a:r>
              <a:rPr lang="en-US" dirty="0"/>
              <a:t>        </a:t>
            </a:r>
            <a:r>
              <a:rPr lang="en-US" dirty="0" err="1"/>
              <a:t>last_pkt_timestamp</a:t>
            </a:r>
            <a:r>
              <a:rPr lang="en-US" dirty="0"/>
              <a:t> = (</a:t>
            </a:r>
            <a:r>
              <a:rPr lang="en-US" dirty="0" err="1"/>
              <a:t>pkt_metadata.tshigh</a:t>
            </a:r>
            <a:r>
              <a:rPr lang="en-US" dirty="0"/>
              <a:t> &lt;&lt; 32) | </a:t>
            </a:r>
            <a:r>
              <a:rPr lang="en-US" dirty="0" err="1"/>
              <a:t>pkt_metadata.tslow</a:t>
            </a:r>
            <a:endParaRPr lang="en-US" dirty="0"/>
          </a:p>
          <a:p>
            <a:r>
              <a:rPr lang="en-US" dirty="0"/>
              <a:t>        </a:t>
            </a:r>
            <a:r>
              <a:rPr lang="en-US" dirty="0" err="1"/>
              <a:t>last_pkt_timestamp_resolution</a:t>
            </a:r>
            <a:r>
              <a:rPr lang="en-US" dirty="0"/>
              <a:t> = </a:t>
            </a:r>
            <a:r>
              <a:rPr lang="en-US" dirty="0" err="1"/>
              <a:t>pkt_metadata.tsresol</a:t>
            </a:r>
            <a:endParaRPr lang="en-US" dirty="0"/>
          </a:p>
          <a:p>
            <a:r>
              <a:rPr lang="en-US" dirty="0"/>
              <a:t>        </a:t>
            </a:r>
            <a:r>
              <a:rPr lang="en-US" dirty="0" err="1"/>
              <a:t>last_pkt_ordinal</a:t>
            </a:r>
            <a:r>
              <a:rPr lang="en-US" dirty="0"/>
              <a:t> = count</a:t>
            </a:r>
          </a:p>
          <a:p>
            <a:endParaRPr lang="en-US" dirty="0"/>
          </a:p>
          <a:p>
            <a:r>
              <a:rPr lang="en-US" dirty="0"/>
              <a:t>        </a:t>
            </a:r>
            <a:r>
              <a:rPr lang="en-US" dirty="0" err="1"/>
              <a:t>this_pkt_relative_timestamp</a:t>
            </a:r>
            <a:r>
              <a:rPr lang="en-US" dirty="0"/>
              <a:t> = </a:t>
            </a:r>
            <a:r>
              <a:rPr lang="en-US" dirty="0" err="1"/>
              <a:t>last_pkt_timestamp</a:t>
            </a:r>
            <a:r>
              <a:rPr lang="en-US" dirty="0"/>
              <a:t> - </a:t>
            </a:r>
            <a:r>
              <a:rPr lang="en-US" dirty="0" err="1"/>
              <a:t>first_pkt_timestamp</a:t>
            </a:r>
            <a:endParaRPr lang="en-US" dirty="0"/>
          </a:p>
          <a:p>
            <a:endParaRPr lang="en-US" dirty="0"/>
          </a:p>
          <a:p>
            <a:r>
              <a:rPr lang="en-US" dirty="0"/>
              <a:t>        if direction == </a:t>
            </a:r>
            <a:r>
              <a:rPr lang="en-US" dirty="0" err="1"/>
              <a:t>PktDirection.client_to_server</a:t>
            </a:r>
            <a:r>
              <a:rPr lang="en-US" dirty="0"/>
              <a:t>:</a:t>
            </a:r>
          </a:p>
          <a:p>
            <a:r>
              <a:rPr lang="en-US" dirty="0"/>
              <a:t>            if </a:t>
            </a:r>
            <a:r>
              <a:rPr lang="en-US" dirty="0" err="1"/>
              <a:t>client_sequence_offset</a:t>
            </a:r>
            <a:r>
              <a:rPr lang="en-US" dirty="0"/>
              <a:t> is None:</a:t>
            </a:r>
          </a:p>
          <a:p>
            <a:r>
              <a:rPr lang="en-US" dirty="0"/>
              <a:t>                </a:t>
            </a:r>
            <a:r>
              <a:rPr lang="en-US" dirty="0" err="1"/>
              <a:t>client_sequence_offset</a:t>
            </a:r>
            <a:r>
              <a:rPr lang="en-US" dirty="0"/>
              <a:t> = </a:t>
            </a:r>
            <a:r>
              <a:rPr lang="en-US" dirty="0" err="1"/>
              <a:t>tcp_pkt.seq</a:t>
            </a:r>
            <a:endParaRPr lang="en-US" dirty="0"/>
          </a:p>
          <a:p>
            <a:r>
              <a:rPr lang="en-US" dirty="0"/>
              <a:t>            </a:t>
            </a:r>
            <a:r>
              <a:rPr lang="en-US" dirty="0" err="1"/>
              <a:t>relative_offset_seq</a:t>
            </a:r>
            <a:r>
              <a:rPr lang="en-US" dirty="0"/>
              <a:t> = </a:t>
            </a:r>
            <a:r>
              <a:rPr lang="en-US" dirty="0" err="1"/>
              <a:t>tcp_pkt.seq</a:t>
            </a:r>
            <a:r>
              <a:rPr lang="en-US" dirty="0"/>
              <a:t> - </a:t>
            </a:r>
            <a:r>
              <a:rPr lang="en-US" dirty="0" err="1"/>
              <a:t>client_sequence_offset</a:t>
            </a:r>
            <a:endParaRPr lang="en-US" dirty="0"/>
          </a:p>
          <a:p>
            <a:r>
              <a:rPr lang="en-US" dirty="0"/>
              <a:t>        else:</a:t>
            </a:r>
          </a:p>
          <a:p>
            <a:r>
              <a:rPr lang="en-US" dirty="0"/>
              <a:t>            assert direction == </a:t>
            </a:r>
            <a:r>
              <a:rPr lang="en-US" dirty="0" err="1"/>
              <a:t>PktDirection.server_to_client</a:t>
            </a:r>
            <a:endParaRPr lang="en-US" dirty="0"/>
          </a:p>
          <a:p>
            <a:r>
              <a:rPr lang="en-US" dirty="0"/>
              <a:t>            if </a:t>
            </a:r>
            <a:r>
              <a:rPr lang="en-US" dirty="0" err="1"/>
              <a:t>server_sequence_offset</a:t>
            </a:r>
            <a:r>
              <a:rPr lang="en-US" dirty="0"/>
              <a:t> is None:</a:t>
            </a:r>
          </a:p>
          <a:p>
            <a:r>
              <a:rPr lang="en-US" dirty="0"/>
              <a:t>                </a:t>
            </a:r>
            <a:r>
              <a:rPr lang="en-US" dirty="0" err="1"/>
              <a:t>server_sequence_offset</a:t>
            </a:r>
            <a:r>
              <a:rPr lang="en-US" dirty="0"/>
              <a:t> = </a:t>
            </a:r>
            <a:r>
              <a:rPr lang="en-US" dirty="0" err="1"/>
              <a:t>tcp_pkt.seq</a:t>
            </a:r>
            <a:endParaRPr lang="en-US" dirty="0"/>
          </a:p>
          <a:p>
            <a:r>
              <a:rPr lang="en-US" dirty="0"/>
              <a:t>            </a:t>
            </a:r>
            <a:r>
              <a:rPr lang="en-US" dirty="0" err="1"/>
              <a:t>relative_offset_seq</a:t>
            </a:r>
            <a:r>
              <a:rPr lang="en-US" dirty="0"/>
              <a:t> = </a:t>
            </a:r>
            <a:r>
              <a:rPr lang="en-US" dirty="0" err="1"/>
              <a:t>tcp_pkt.seq</a:t>
            </a:r>
            <a:r>
              <a:rPr lang="en-US" dirty="0"/>
              <a:t> - </a:t>
            </a:r>
            <a:r>
              <a:rPr lang="en-US" dirty="0" err="1"/>
              <a:t>server_sequence_offset</a:t>
            </a:r>
            <a:endParaRPr lang="en-US" dirty="0"/>
          </a:p>
          <a:p>
            <a:endParaRPr lang="en-US" dirty="0"/>
          </a:p>
          <a:p>
            <a:r>
              <a:rPr lang="en-US" dirty="0"/>
              <a:t>        # If this TCP packet has the Ack bit set, then it must carry an ack</a:t>
            </a:r>
          </a:p>
          <a:p>
            <a:r>
              <a:rPr lang="en-US" dirty="0"/>
              <a:t>        # number.</a:t>
            </a:r>
          </a:p>
          <a:p>
            <a:r>
              <a:rPr lang="en-US" dirty="0"/>
              <a:t>        if 'A' not in str(</a:t>
            </a:r>
            <a:r>
              <a:rPr lang="en-US" dirty="0" err="1"/>
              <a:t>tcp_pkt.flags</a:t>
            </a:r>
            <a:r>
              <a:rPr lang="en-US" dirty="0"/>
              <a:t>):</a:t>
            </a:r>
          </a:p>
          <a:p>
            <a:r>
              <a:rPr lang="en-US" dirty="0"/>
              <a:t>            </a:t>
            </a:r>
            <a:r>
              <a:rPr lang="en-US" dirty="0" err="1"/>
              <a:t>relative_offset_ack</a:t>
            </a:r>
            <a:r>
              <a:rPr lang="en-US" dirty="0"/>
              <a:t> = 0</a:t>
            </a:r>
          </a:p>
          <a:p>
            <a:r>
              <a:rPr lang="en-US" dirty="0"/>
              <a:t>        else:</a:t>
            </a:r>
          </a:p>
          <a:p>
            <a:r>
              <a:rPr lang="en-US" dirty="0"/>
              <a:t>            if direction == </a:t>
            </a:r>
            <a:r>
              <a:rPr lang="en-US" dirty="0" err="1"/>
              <a:t>PktDirection.client_to_server</a:t>
            </a:r>
            <a:r>
              <a:rPr lang="en-US" dirty="0"/>
              <a:t>:</a:t>
            </a:r>
          </a:p>
          <a:p>
            <a:r>
              <a:rPr lang="en-US" dirty="0"/>
              <a:t>                </a:t>
            </a:r>
            <a:r>
              <a:rPr lang="en-US" dirty="0" err="1"/>
              <a:t>relative_offset_ack</a:t>
            </a:r>
            <a:r>
              <a:rPr lang="en-US" dirty="0"/>
              <a:t> = </a:t>
            </a:r>
            <a:r>
              <a:rPr lang="en-US" dirty="0" err="1"/>
              <a:t>tcp_pkt.ack</a:t>
            </a:r>
            <a:r>
              <a:rPr lang="en-US" dirty="0"/>
              <a:t> - </a:t>
            </a:r>
            <a:r>
              <a:rPr lang="en-US" dirty="0" err="1"/>
              <a:t>server_sequence_offset</a:t>
            </a:r>
            <a:endParaRPr lang="en-US" dirty="0"/>
          </a:p>
          <a:p>
            <a:r>
              <a:rPr lang="en-US" dirty="0"/>
              <a:t>            else:</a:t>
            </a:r>
          </a:p>
          <a:p>
            <a:r>
              <a:rPr lang="en-US" dirty="0"/>
              <a:t>                </a:t>
            </a:r>
            <a:r>
              <a:rPr lang="en-US" dirty="0" err="1"/>
              <a:t>relative_offset_ack</a:t>
            </a:r>
            <a:r>
              <a:rPr lang="en-US" dirty="0"/>
              <a:t> = </a:t>
            </a:r>
            <a:r>
              <a:rPr lang="en-US" dirty="0" err="1"/>
              <a:t>tcp_pkt.ack</a:t>
            </a:r>
            <a:r>
              <a:rPr lang="en-US" dirty="0"/>
              <a:t> - </a:t>
            </a:r>
            <a:r>
              <a:rPr lang="en-US" dirty="0" err="1"/>
              <a:t>client_sequence_offset</a:t>
            </a:r>
            <a:endParaRPr lang="en-US" dirty="0"/>
          </a:p>
          <a:p>
            <a:endParaRPr lang="en-US" dirty="0"/>
          </a:p>
          <a:p>
            <a:r>
              <a:rPr lang="en-US" dirty="0"/>
              <a:t>        # Determine the TCP payload length. IP fragmentation will mess up this</a:t>
            </a:r>
          </a:p>
          <a:p>
            <a:r>
              <a:rPr lang="en-US" dirty="0"/>
              <a:t>        # logic, so first check that this is an unfragmented packet</a:t>
            </a:r>
          </a:p>
          <a:p>
            <a:r>
              <a:rPr lang="en-US" dirty="0"/>
              <a:t>        if (</a:t>
            </a:r>
            <a:r>
              <a:rPr lang="en-US" dirty="0" err="1"/>
              <a:t>ip_pkt.flags</a:t>
            </a:r>
            <a:r>
              <a:rPr lang="en-US" dirty="0"/>
              <a:t> == 'MF') or (</a:t>
            </a:r>
            <a:r>
              <a:rPr lang="en-US" dirty="0" err="1"/>
              <a:t>ip_pkt.frag</a:t>
            </a:r>
            <a:r>
              <a:rPr lang="en-US" dirty="0"/>
              <a:t> != 0):</a:t>
            </a:r>
          </a:p>
          <a:p>
            <a:r>
              <a:rPr lang="en-US" dirty="0"/>
              <a:t>            print('No support for fragmented IP packets')</a:t>
            </a:r>
          </a:p>
          <a:p>
            <a:r>
              <a:rPr lang="en-US" dirty="0"/>
              <a:t>            break</a:t>
            </a:r>
          </a:p>
          <a:p>
            <a:r>
              <a:rPr lang="en-US" dirty="0"/>
              <a:t>        </a:t>
            </a:r>
          </a:p>
          <a:p>
            <a:r>
              <a:rPr lang="en-US" dirty="0"/>
              <a:t>        </a:t>
            </a:r>
            <a:r>
              <a:rPr lang="en-US" dirty="0" err="1"/>
              <a:t>tcp_payload_len</a:t>
            </a:r>
            <a:r>
              <a:rPr lang="en-US" dirty="0"/>
              <a:t> = </a:t>
            </a:r>
            <a:r>
              <a:rPr lang="en-US" dirty="0" err="1"/>
              <a:t>ip_pkt.len</a:t>
            </a:r>
            <a:r>
              <a:rPr lang="en-US" dirty="0"/>
              <a:t> - (</a:t>
            </a:r>
            <a:r>
              <a:rPr lang="en-US" dirty="0" err="1"/>
              <a:t>ip_pkt.ihl</a:t>
            </a:r>
            <a:r>
              <a:rPr lang="en-US" dirty="0"/>
              <a:t> * 4) - (</a:t>
            </a:r>
            <a:r>
              <a:rPr lang="en-US" dirty="0" err="1"/>
              <a:t>tcp_pkt.dataofs</a:t>
            </a:r>
            <a:r>
              <a:rPr lang="en-US" dirty="0"/>
              <a:t> * 4)</a:t>
            </a:r>
          </a:p>
          <a:p>
            <a:endParaRPr lang="en-US" dirty="0"/>
          </a:p>
          <a:p>
            <a:r>
              <a:rPr lang="en-US" dirty="0"/>
              <a:t>        # Print</a:t>
            </a:r>
          </a:p>
          <a:p>
            <a:r>
              <a:rPr lang="en-US" dirty="0"/>
              <a:t>        </a:t>
            </a:r>
            <a:r>
              <a:rPr lang="en-US" dirty="0" err="1"/>
              <a:t>fmt</a:t>
            </a:r>
            <a:r>
              <a:rPr lang="en-US" dirty="0"/>
              <a:t> = '[{</a:t>
            </a:r>
            <a:r>
              <a:rPr lang="en-US" dirty="0" err="1"/>
              <a:t>ordnl</a:t>
            </a:r>
            <a:r>
              <a:rPr lang="en-US" dirty="0"/>
              <a:t>:&gt;5}]{</a:t>
            </a:r>
            <a:r>
              <a:rPr lang="en-US" dirty="0" err="1"/>
              <a:t>ts</a:t>
            </a:r>
            <a:r>
              <a:rPr lang="en-US" dirty="0"/>
              <a:t>:&gt;10.6f}s flag={flag:&lt;3s} seq={seq:&lt;9d} \</a:t>
            </a:r>
          </a:p>
          <a:p>
            <a:r>
              <a:rPr lang="en-US" dirty="0"/>
              <a:t>        ack={ack:&lt;9d} </a:t>
            </a:r>
            <a:r>
              <a:rPr lang="en-US" dirty="0" err="1"/>
              <a:t>len</a:t>
            </a:r>
            <a:r>
              <a:rPr lang="en-US" dirty="0"/>
              <a:t>={</a:t>
            </a:r>
            <a:r>
              <a:rPr lang="en-US" dirty="0" err="1"/>
              <a:t>len</a:t>
            </a:r>
            <a:r>
              <a:rPr lang="en-US" dirty="0"/>
              <a:t>:&lt;6d}'</a:t>
            </a:r>
          </a:p>
          <a:p>
            <a:r>
              <a:rPr lang="en-US" dirty="0"/>
              <a:t>        if direction == </a:t>
            </a:r>
            <a:r>
              <a:rPr lang="en-US" dirty="0" err="1"/>
              <a:t>PktDirection.client_to_server</a:t>
            </a:r>
            <a:r>
              <a:rPr lang="en-US" dirty="0"/>
              <a:t>:</a:t>
            </a:r>
          </a:p>
          <a:p>
            <a:r>
              <a:rPr lang="en-US" dirty="0"/>
              <a:t>            </a:t>
            </a:r>
            <a:r>
              <a:rPr lang="en-US" dirty="0" err="1"/>
              <a:t>fmt</a:t>
            </a:r>
            <a:r>
              <a:rPr lang="en-US" dirty="0"/>
              <a:t> = '{arrow}' + </a:t>
            </a:r>
            <a:r>
              <a:rPr lang="en-US" dirty="0" err="1"/>
              <a:t>fmt</a:t>
            </a:r>
            <a:endParaRPr lang="en-US" dirty="0"/>
          </a:p>
          <a:p>
            <a:r>
              <a:rPr lang="en-US" dirty="0"/>
              <a:t>            </a:t>
            </a:r>
            <a:r>
              <a:rPr lang="en-US" dirty="0" err="1"/>
              <a:t>arr</a:t>
            </a:r>
            <a:r>
              <a:rPr lang="en-US" dirty="0"/>
              <a:t> = '--&gt;'</a:t>
            </a:r>
          </a:p>
          <a:p>
            <a:r>
              <a:rPr lang="en-US" dirty="0"/>
              <a:t>        else:</a:t>
            </a:r>
          </a:p>
          <a:p>
            <a:r>
              <a:rPr lang="en-US" dirty="0"/>
              <a:t>            </a:t>
            </a:r>
            <a:r>
              <a:rPr lang="en-US" dirty="0" err="1"/>
              <a:t>fmt</a:t>
            </a:r>
            <a:r>
              <a:rPr lang="en-US" dirty="0"/>
              <a:t> = '{arrow:&gt;69}' + </a:t>
            </a:r>
            <a:r>
              <a:rPr lang="en-US" dirty="0" err="1"/>
              <a:t>fmt</a:t>
            </a:r>
            <a:endParaRPr lang="en-US" dirty="0"/>
          </a:p>
          <a:p>
            <a:r>
              <a:rPr lang="en-US" dirty="0"/>
              <a:t>            </a:t>
            </a:r>
            <a:r>
              <a:rPr lang="en-US" dirty="0" err="1"/>
              <a:t>arr</a:t>
            </a:r>
            <a:r>
              <a:rPr lang="en-US" dirty="0"/>
              <a:t> = '&lt;--'</a:t>
            </a:r>
          </a:p>
          <a:p>
            <a:endParaRPr lang="en-US" dirty="0"/>
          </a:p>
          <a:p>
            <a:r>
              <a:rPr lang="en-US" dirty="0"/>
              <a:t>        print(</a:t>
            </a:r>
            <a:r>
              <a:rPr lang="en-US" dirty="0" err="1"/>
              <a:t>fmt.format</a:t>
            </a:r>
            <a:r>
              <a:rPr lang="en-US" dirty="0"/>
              <a:t>(arrow = </a:t>
            </a:r>
            <a:r>
              <a:rPr lang="en-US" dirty="0" err="1"/>
              <a:t>arr</a:t>
            </a:r>
            <a:r>
              <a:rPr lang="en-US" dirty="0"/>
              <a:t>,</a:t>
            </a:r>
          </a:p>
          <a:p>
            <a:r>
              <a:rPr lang="en-US" dirty="0"/>
              <a:t>                         </a:t>
            </a:r>
            <a:r>
              <a:rPr lang="en-US" dirty="0" err="1"/>
              <a:t>ordnl</a:t>
            </a:r>
            <a:r>
              <a:rPr lang="en-US" dirty="0"/>
              <a:t> = </a:t>
            </a:r>
            <a:r>
              <a:rPr lang="en-US" dirty="0" err="1"/>
              <a:t>last_pkt_ordinal</a:t>
            </a:r>
            <a:r>
              <a:rPr lang="en-US" dirty="0"/>
              <a:t>,</a:t>
            </a:r>
          </a:p>
          <a:p>
            <a:r>
              <a:rPr lang="en-US" dirty="0"/>
              <a:t>                         </a:t>
            </a:r>
            <a:r>
              <a:rPr lang="en-US" dirty="0" err="1"/>
              <a:t>ts</a:t>
            </a:r>
            <a:r>
              <a:rPr lang="en-US" dirty="0"/>
              <a:t> = </a:t>
            </a:r>
            <a:r>
              <a:rPr lang="en-US" dirty="0" err="1"/>
              <a:t>this_pkt_relative_timestamp</a:t>
            </a:r>
            <a:r>
              <a:rPr lang="en-US" dirty="0"/>
              <a:t> / </a:t>
            </a:r>
            <a:r>
              <a:rPr lang="en-US" dirty="0" err="1"/>
              <a:t>pkt_metadata.tsresol</a:t>
            </a:r>
            <a:r>
              <a:rPr lang="en-US" dirty="0"/>
              <a:t>,</a:t>
            </a:r>
          </a:p>
          <a:p>
            <a:r>
              <a:rPr lang="en-US" dirty="0"/>
              <a:t>                         flag = str(</a:t>
            </a:r>
            <a:r>
              <a:rPr lang="en-US" dirty="0" err="1"/>
              <a:t>tcp_pkt.flags</a:t>
            </a:r>
            <a:r>
              <a:rPr lang="en-US" dirty="0"/>
              <a:t>),</a:t>
            </a:r>
          </a:p>
          <a:p>
            <a:r>
              <a:rPr lang="en-US" dirty="0"/>
              <a:t>                         seq = </a:t>
            </a:r>
            <a:r>
              <a:rPr lang="en-US" dirty="0" err="1"/>
              <a:t>relative_offset_seq</a:t>
            </a:r>
            <a:r>
              <a:rPr lang="en-US" dirty="0"/>
              <a:t>,</a:t>
            </a:r>
          </a:p>
          <a:p>
            <a:r>
              <a:rPr lang="en-US" dirty="0"/>
              <a:t>                         ack = </a:t>
            </a:r>
            <a:r>
              <a:rPr lang="en-US" dirty="0" err="1"/>
              <a:t>relative_offset_ack</a:t>
            </a:r>
            <a:r>
              <a:rPr lang="en-US" dirty="0"/>
              <a:t>,</a:t>
            </a:r>
          </a:p>
          <a:p>
            <a:r>
              <a:rPr lang="en-US" dirty="0"/>
              <a:t>                         </a:t>
            </a:r>
            <a:r>
              <a:rPr lang="en-US" dirty="0" err="1"/>
              <a:t>len</a:t>
            </a:r>
            <a:r>
              <a:rPr lang="en-US" dirty="0"/>
              <a:t> = </a:t>
            </a:r>
            <a:r>
              <a:rPr lang="en-US" dirty="0" err="1"/>
              <a:t>tcp_payload_len</a:t>
            </a:r>
            <a:r>
              <a:rPr lang="en-US" dirty="0"/>
              <a:t>))</a:t>
            </a:r>
          </a:p>
          <a:p>
            <a:r>
              <a:rPr lang="en-US" dirty="0"/>
              <a:t>    #---</a:t>
            </a:r>
          </a:p>
          <a:p>
            <a:endParaRPr lang="en-US" dirty="0"/>
          </a:p>
          <a:p>
            <a:r>
              <a:rPr lang="en-US" dirty="0"/>
              <a:t>    print('{} contains {} packets ({} interesting)'.</a:t>
            </a:r>
          </a:p>
          <a:p>
            <a:r>
              <a:rPr lang="en-US" dirty="0"/>
              <a:t>          format(</a:t>
            </a:r>
            <a:r>
              <a:rPr lang="en-US" dirty="0" err="1"/>
              <a:t>file_name</a:t>
            </a:r>
            <a:r>
              <a:rPr lang="en-US" dirty="0"/>
              <a:t>, count, </a:t>
            </a:r>
            <a:r>
              <a:rPr lang="en-US" dirty="0" err="1"/>
              <a:t>interesting_packet_count</a:t>
            </a:r>
            <a:r>
              <a:rPr lang="en-US" dirty="0"/>
              <a:t>))</a:t>
            </a:r>
          </a:p>
          <a:p>
            <a:r>
              <a:rPr lang="en-US" dirty="0"/>
              <a:t>    </a:t>
            </a:r>
          </a:p>
          <a:p>
            <a:r>
              <a:rPr lang="en-US" dirty="0"/>
              <a:t>    print('First packet in connection: Packet #{} {}'.</a:t>
            </a:r>
          </a:p>
          <a:p>
            <a:r>
              <a:rPr lang="en-US" dirty="0"/>
              <a:t>          format(</a:t>
            </a:r>
            <a:r>
              <a:rPr lang="en-US" dirty="0" err="1"/>
              <a:t>first_pkt_ordinal</a:t>
            </a:r>
            <a:r>
              <a:rPr lang="en-US" dirty="0"/>
              <a:t>,</a:t>
            </a:r>
          </a:p>
          <a:p>
            <a:r>
              <a:rPr lang="en-US" dirty="0"/>
              <a:t>                 </a:t>
            </a:r>
            <a:r>
              <a:rPr lang="en-US" dirty="0" err="1"/>
              <a:t>printable_timestamp</a:t>
            </a:r>
            <a:r>
              <a:rPr lang="en-US" dirty="0"/>
              <a:t>(</a:t>
            </a:r>
            <a:r>
              <a:rPr lang="en-US" dirty="0" err="1"/>
              <a:t>first_pkt_timestamp</a:t>
            </a:r>
            <a:r>
              <a:rPr lang="en-US" dirty="0"/>
              <a:t>,</a:t>
            </a:r>
          </a:p>
          <a:p>
            <a:r>
              <a:rPr lang="en-US" dirty="0"/>
              <a:t>                                     </a:t>
            </a:r>
            <a:r>
              <a:rPr lang="en-US" dirty="0" err="1"/>
              <a:t>first_pkt_timestamp_resolution</a:t>
            </a:r>
            <a:r>
              <a:rPr lang="en-US" dirty="0"/>
              <a:t>)))</a:t>
            </a:r>
          </a:p>
          <a:p>
            <a:r>
              <a:rPr lang="en-US" dirty="0"/>
              <a:t>    print(' Last packet in connection: Packet #{} {}'.</a:t>
            </a:r>
          </a:p>
          <a:p>
            <a:r>
              <a:rPr lang="en-US" dirty="0"/>
              <a:t>          format(</a:t>
            </a:r>
            <a:r>
              <a:rPr lang="en-US" dirty="0" err="1"/>
              <a:t>last_pkt_ordinal</a:t>
            </a:r>
            <a:r>
              <a:rPr lang="en-US" dirty="0"/>
              <a:t>,</a:t>
            </a:r>
          </a:p>
          <a:p>
            <a:r>
              <a:rPr lang="en-US" dirty="0"/>
              <a:t>                 </a:t>
            </a:r>
            <a:r>
              <a:rPr lang="en-US" dirty="0" err="1"/>
              <a:t>printable_timestamp</a:t>
            </a:r>
            <a:r>
              <a:rPr lang="en-US" dirty="0"/>
              <a:t>(</a:t>
            </a:r>
            <a:r>
              <a:rPr lang="en-US" dirty="0" err="1"/>
              <a:t>last_pkt_timestamp</a:t>
            </a:r>
            <a:r>
              <a:rPr lang="en-US" dirty="0"/>
              <a:t>,</a:t>
            </a:r>
          </a:p>
          <a:p>
            <a:r>
              <a:rPr lang="en-US" dirty="0"/>
              <a:t>                                     </a:t>
            </a:r>
            <a:r>
              <a:rPr lang="en-US" dirty="0" err="1"/>
              <a:t>last_pkt_timestamp_resolution</a:t>
            </a:r>
            <a:r>
              <a:rPr lang="en-US" dirty="0"/>
              <a:t>)))</a:t>
            </a:r>
          </a:p>
          <a:p>
            <a:r>
              <a:rPr lang="en-US" dirty="0"/>
              <a:t>#---</a:t>
            </a:r>
          </a:p>
        </p:txBody>
      </p:sp>
      <p:sp>
        <p:nvSpPr>
          <p:cNvPr id="4" name="Slide Number Placeholder 3"/>
          <p:cNvSpPr>
            <a:spLocks noGrp="1"/>
          </p:cNvSpPr>
          <p:nvPr>
            <p:ph type="sldNum" sz="quarter" idx="5"/>
          </p:nvPr>
        </p:nvSpPr>
        <p:spPr/>
        <p:txBody>
          <a:bodyPr/>
          <a:lstStyle/>
          <a:p>
            <a:pPr>
              <a:defRPr/>
            </a:pPr>
            <a:fld id="{D76558D6-820B-4493-8095-D0637F1B80D9}" type="slidenum">
              <a:rPr lang="en-US" altLang="en-US" smtClean="0"/>
              <a:pPr>
                <a:defRPr/>
              </a:pPr>
              <a:t>99</a:t>
            </a:fld>
            <a:endParaRPr lang="en-US" altLang="en-US"/>
          </a:p>
        </p:txBody>
      </p:sp>
    </p:spTree>
    <p:extLst>
      <p:ext uri="{BB962C8B-B14F-4D97-AF65-F5344CB8AC3E}">
        <p14:creationId xmlns:p14="http://schemas.microsoft.com/office/powerpoint/2010/main" val="6401818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Full code:</a:t>
            </a:r>
          </a:p>
          <a:p>
            <a:endParaRPr lang="en-US" dirty="0"/>
          </a:p>
          <a:p>
            <a:r>
              <a:rPr lang="en-US" dirty="0"/>
              <a:t>class </a:t>
            </a:r>
            <a:r>
              <a:rPr lang="en-US" dirty="0" err="1"/>
              <a:t>PktDirection</a:t>
            </a:r>
            <a:r>
              <a:rPr lang="en-US" dirty="0"/>
              <a:t>(Enum):</a:t>
            </a:r>
          </a:p>
          <a:p>
            <a:r>
              <a:rPr lang="en-US" dirty="0"/>
              <a:t>    </a:t>
            </a:r>
            <a:r>
              <a:rPr lang="en-US" dirty="0" err="1"/>
              <a:t>not_defined</a:t>
            </a:r>
            <a:r>
              <a:rPr lang="en-US" dirty="0"/>
              <a:t> = 0</a:t>
            </a:r>
          </a:p>
          <a:p>
            <a:r>
              <a:rPr lang="en-US" dirty="0"/>
              <a:t>    </a:t>
            </a:r>
            <a:r>
              <a:rPr lang="en-US" dirty="0" err="1"/>
              <a:t>client_to_server</a:t>
            </a:r>
            <a:r>
              <a:rPr lang="en-US" dirty="0"/>
              <a:t> = 1</a:t>
            </a:r>
          </a:p>
          <a:p>
            <a:r>
              <a:rPr lang="en-US" dirty="0"/>
              <a:t>    </a:t>
            </a:r>
            <a:r>
              <a:rPr lang="en-US" dirty="0" err="1"/>
              <a:t>server_to_client</a:t>
            </a:r>
            <a:r>
              <a:rPr lang="en-US" dirty="0"/>
              <a:t> = 2</a:t>
            </a:r>
          </a:p>
          <a:p>
            <a:endParaRPr lang="en-US" dirty="0"/>
          </a:p>
          <a:p>
            <a:r>
              <a:rPr lang="en-US" dirty="0"/>
              <a:t>def </a:t>
            </a:r>
            <a:r>
              <a:rPr lang="en-US" dirty="0" err="1"/>
              <a:t>process_pcap</a:t>
            </a:r>
            <a:r>
              <a:rPr lang="en-US" dirty="0"/>
              <a:t>(</a:t>
            </a:r>
            <a:r>
              <a:rPr lang="en-US" dirty="0" err="1"/>
              <a:t>file_name</a:t>
            </a:r>
            <a:r>
              <a:rPr lang="en-US" dirty="0"/>
              <a:t>):</a:t>
            </a:r>
          </a:p>
          <a:p>
            <a:r>
              <a:rPr lang="en-US" dirty="0"/>
              <a:t>    print('Opening {}...'.format(</a:t>
            </a:r>
            <a:r>
              <a:rPr lang="en-US" dirty="0" err="1"/>
              <a:t>file_name</a:t>
            </a:r>
            <a:r>
              <a:rPr lang="en-US" dirty="0"/>
              <a:t>))</a:t>
            </a:r>
          </a:p>
          <a:p>
            <a:endParaRPr lang="en-US" dirty="0"/>
          </a:p>
          <a:p>
            <a:r>
              <a:rPr lang="en-US" dirty="0"/>
              <a:t>    client = '192.168.1.137:57080'</a:t>
            </a:r>
          </a:p>
          <a:p>
            <a:r>
              <a:rPr lang="en-US" dirty="0"/>
              <a:t>    server = '152.19.134.43:80'</a:t>
            </a:r>
          </a:p>
          <a:p>
            <a:endParaRPr lang="en-US" dirty="0"/>
          </a:p>
          <a:p>
            <a:r>
              <a:rPr lang="en-US" dirty="0"/>
              <a:t>    (</a:t>
            </a:r>
            <a:r>
              <a:rPr lang="en-US" dirty="0" err="1"/>
              <a:t>client_ip</a:t>
            </a:r>
            <a:r>
              <a:rPr lang="en-US" dirty="0"/>
              <a:t>, </a:t>
            </a:r>
            <a:r>
              <a:rPr lang="en-US" dirty="0" err="1"/>
              <a:t>client_port</a:t>
            </a:r>
            <a:r>
              <a:rPr lang="en-US" dirty="0"/>
              <a:t>) = </a:t>
            </a:r>
            <a:r>
              <a:rPr lang="en-US" dirty="0" err="1"/>
              <a:t>client.split</a:t>
            </a:r>
            <a:r>
              <a:rPr lang="en-US" dirty="0"/>
              <a:t>(':')</a:t>
            </a:r>
          </a:p>
          <a:p>
            <a:r>
              <a:rPr lang="en-US" dirty="0"/>
              <a:t>    (</a:t>
            </a:r>
            <a:r>
              <a:rPr lang="en-US" dirty="0" err="1"/>
              <a:t>server_ip</a:t>
            </a:r>
            <a:r>
              <a:rPr lang="en-US" dirty="0"/>
              <a:t>, </a:t>
            </a:r>
            <a:r>
              <a:rPr lang="en-US" dirty="0" err="1"/>
              <a:t>server_port</a:t>
            </a:r>
            <a:r>
              <a:rPr lang="en-US" dirty="0"/>
              <a:t>) = </a:t>
            </a:r>
            <a:r>
              <a:rPr lang="en-US" dirty="0" err="1"/>
              <a:t>server.split</a:t>
            </a:r>
            <a:r>
              <a:rPr lang="en-US" dirty="0"/>
              <a:t>(':')</a:t>
            </a:r>
          </a:p>
          <a:p>
            <a:r>
              <a:rPr lang="en-US" dirty="0"/>
              <a:t>    </a:t>
            </a:r>
          </a:p>
          <a:p>
            <a:r>
              <a:rPr lang="en-US" dirty="0"/>
              <a:t>    count = 0</a:t>
            </a:r>
          </a:p>
          <a:p>
            <a:r>
              <a:rPr lang="en-US" dirty="0"/>
              <a:t>    </a:t>
            </a:r>
            <a:r>
              <a:rPr lang="en-US" dirty="0" err="1"/>
              <a:t>interesting_packet_count</a:t>
            </a:r>
            <a:r>
              <a:rPr lang="en-US" dirty="0"/>
              <a:t> = 0</a:t>
            </a:r>
          </a:p>
          <a:p>
            <a:r>
              <a:rPr lang="en-US" dirty="0"/>
              <a:t>    </a:t>
            </a:r>
          </a:p>
          <a:p>
            <a:r>
              <a:rPr lang="en-US" dirty="0"/>
              <a:t>    </a:t>
            </a:r>
            <a:r>
              <a:rPr lang="en-US" dirty="0" err="1"/>
              <a:t>server_sequence_offset</a:t>
            </a:r>
            <a:r>
              <a:rPr lang="en-US" dirty="0"/>
              <a:t> = None</a:t>
            </a:r>
          </a:p>
          <a:p>
            <a:r>
              <a:rPr lang="en-US" dirty="0"/>
              <a:t>    </a:t>
            </a:r>
            <a:r>
              <a:rPr lang="en-US" dirty="0" err="1"/>
              <a:t>client_sequence_offset</a:t>
            </a:r>
            <a:r>
              <a:rPr lang="en-US" dirty="0"/>
              <a:t> = None</a:t>
            </a:r>
          </a:p>
          <a:p>
            <a:endParaRPr lang="en-US" dirty="0"/>
          </a:p>
          <a:p>
            <a:r>
              <a:rPr lang="en-US" dirty="0"/>
              <a:t>    for (</a:t>
            </a:r>
            <a:r>
              <a:rPr lang="en-US" dirty="0" err="1"/>
              <a:t>pkt_data</a:t>
            </a:r>
            <a:r>
              <a:rPr lang="en-US" dirty="0"/>
              <a:t>, </a:t>
            </a:r>
            <a:r>
              <a:rPr lang="en-US" dirty="0" err="1"/>
              <a:t>pkt_metadata</a:t>
            </a:r>
            <a:r>
              <a:rPr lang="en-US" dirty="0"/>
              <a:t>,) in </a:t>
            </a:r>
            <a:r>
              <a:rPr lang="en-US" dirty="0" err="1"/>
              <a:t>RawPcapReader</a:t>
            </a:r>
            <a:r>
              <a:rPr lang="en-US" dirty="0"/>
              <a:t>(</a:t>
            </a:r>
            <a:r>
              <a:rPr lang="en-US" dirty="0" err="1"/>
              <a:t>file_name</a:t>
            </a:r>
            <a:r>
              <a:rPr lang="en-US" dirty="0"/>
              <a:t>):</a:t>
            </a:r>
          </a:p>
          <a:p>
            <a:r>
              <a:rPr lang="en-US" dirty="0"/>
              <a:t>        count += 1</a:t>
            </a:r>
          </a:p>
          <a:p>
            <a:endParaRPr lang="en-US" dirty="0"/>
          </a:p>
          <a:p>
            <a:r>
              <a:rPr lang="en-US" dirty="0"/>
              <a:t>        </a:t>
            </a:r>
            <a:r>
              <a:rPr lang="en-US" dirty="0" err="1"/>
              <a:t>ether_pkt</a:t>
            </a:r>
            <a:r>
              <a:rPr lang="en-US" dirty="0"/>
              <a:t> = Ether(</a:t>
            </a:r>
            <a:r>
              <a:rPr lang="en-US" dirty="0" err="1"/>
              <a:t>pkt_data</a:t>
            </a:r>
            <a:r>
              <a:rPr lang="en-US" dirty="0"/>
              <a:t>)</a:t>
            </a:r>
          </a:p>
          <a:p>
            <a:r>
              <a:rPr lang="en-US" dirty="0"/>
              <a:t>        if 'type' not in </a:t>
            </a:r>
            <a:r>
              <a:rPr lang="en-US" dirty="0" err="1"/>
              <a:t>ether_pkt.fields</a:t>
            </a:r>
            <a:r>
              <a:rPr lang="en-US" dirty="0"/>
              <a:t>:</a:t>
            </a:r>
          </a:p>
          <a:p>
            <a:r>
              <a:rPr lang="en-US" dirty="0"/>
              <a:t>            # LLC frames will have '</a:t>
            </a:r>
            <a:r>
              <a:rPr lang="en-US" dirty="0" err="1"/>
              <a:t>len</a:t>
            </a:r>
            <a:r>
              <a:rPr lang="en-US" dirty="0"/>
              <a:t>' instead of 'type'.</a:t>
            </a:r>
          </a:p>
          <a:p>
            <a:r>
              <a:rPr lang="en-US" dirty="0"/>
              <a:t>            # We disregard those</a:t>
            </a:r>
          </a:p>
          <a:p>
            <a:r>
              <a:rPr lang="en-US" dirty="0"/>
              <a:t>            continue</a:t>
            </a:r>
          </a:p>
          <a:p>
            <a:endParaRPr lang="en-US" dirty="0"/>
          </a:p>
          <a:p>
            <a:r>
              <a:rPr lang="en-US" dirty="0"/>
              <a:t>        if </a:t>
            </a:r>
            <a:r>
              <a:rPr lang="en-US" dirty="0" err="1"/>
              <a:t>ether_pkt.type</a:t>
            </a:r>
            <a:r>
              <a:rPr lang="en-US" dirty="0"/>
              <a:t> != 0x0800:</a:t>
            </a:r>
          </a:p>
          <a:p>
            <a:r>
              <a:rPr lang="en-US" dirty="0"/>
              <a:t>            # disregard non-IPv4 packets</a:t>
            </a:r>
          </a:p>
          <a:p>
            <a:r>
              <a:rPr lang="en-US" dirty="0"/>
              <a:t>            continue</a:t>
            </a:r>
          </a:p>
          <a:p>
            <a:endParaRPr lang="en-US" dirty="0"/>
          </a:p>
          <a:p>
            <a:r>
              <a:rPr lang="en-US" dirty="0"/>
              <a:t>        </a:t>
            </a:r>
            <a:r>
              <a:rPr lang="en-US" dirty="0" err="1"/>
              <a:t>ip_pkt</a:t>
            </a:r>
            <a:r>
              <a:rPr lang="en-US" dirty="0"/>
              <a:t> = </a:t>
            </a:r>
            <a:r>
              <a:rPr lang="en-US" dirty="0" err="1"/>
              <a:t>ether_pkt</a:t>
            </a:r>
            <a:r>
              <a:rPr lang="en-US" dirty="0"/>
              <a:t>[IP]</a:t>
            </a:r>
          </a:p>
          <a:p>
            <a:r>
              <a:rPr lang="en-US" dirty="0"/>
              <a:t>        </a:t>
            </a:r>
          </a:p>
          <a:p>
            <a:r>
              <a:rPr lang="en-US" dirty="0"/>
              <a:t>        if </a:t>
            </a:r>
            <a:r>
              <a:rPr lang="en-US" dirty="0" err="1"/>
              <a:t>ip_pkt.proto</a:t>
            </a:r>
            <a:r>
              <a:rPr lang="en-US" dirty="0"/>
              <a:t> != 6:</a:t>
            </a:r>
          </a:p>
          <a:p>
            <a:r>
              <a:rPr lang="en-US" dirty="0"/>
              <a:t>            # Ignore non-TCP packet</a:t>
            </a:r>
          </a:p>
          <a:p>
            <a:r>
              <a:rPr lang="en-US" dirty="0"/>
              <a:t>            continue</a:t>
            </a:r>
          </a:p>
          <a:p>
            <a:r>
              <a:rPr lang="en-US" dirty="0"/>
              <a:t>        </a:t>
            </a:r>
          </a:p>
          <a:p>
            <a:r>
              <a:rPr lang="en-US" dirty="0"/>
              <a:t>        </a:t>
            </a:r>
            <a:r>
              <a:rPr lang="en-US" dirty="0" err="1"/>
              <a:t>tcp_pkt</a:t>
            </a:r>
            <a:r>
              <a:rPr lang="en-US" dirty="0"/>
              <a:t> = </a:t>
            </a:r>
            <a:r>
              <a:rPr lang="en-US" dirty="0" err="1"/>
              <a:t>ip_pkt</a:t>
            </a:r>
            <a:r>
              <a:rPr lang="en-US" dirty="0"/>
              <a:t>[TCP]</a:t>
            </a:r>
          </a:p>
          <a:p>
            <a:endParaRPr lang="en-US" dirty="0"/>
          </a:p>
          <a:p>
            <a:r>
              <a:rPr lang="en-US" dirty="0"/>
              <a:t>        direction = </a:t>
            </a:r>
            <a:r>
              <a:rPr lang="en-US" dirty="0" err="1"/>
              <a:t>PktDirection.not_defined</a:t>
            </a:r>
            <a:endParaRPr lang="en-US" dirty="0"/>
          </a:p>
          <a:p>
            <a:r>
              <a:rPr lang="en-US" dirty="0"/>
              <a:t>        </a:t>
            </a:r>
          </a:p>
          <a:p>
            <a:r>
              <a:rPr lang="en-US" dirty="0"/>
              <a:t>        if </a:t>
            </a:r>
            <a:r>
              <a:rPr lang="en-US" dirty="0" err="1"/>
              <a:t>ip_pkt.src</a:t>
            </a:r>
            <a:r>
              <a:rPr lang="en-US" dirty="0"/>
              <a:t> == </a:t>
            </a:r>
            <a:r>
              <a:rPr lang="en-US" dirty="0" err="1"/>
              <a:t>client_ip</a:t>
            </a:r>
            <a:r>
              <a:rPr lang="en-US" dirty="0"/>
              <a:t>:</a:t>
            </a:r>
          </a:p>
          <a:p>
            <a:r>
              <a:rPr lang="en-US" dirty="0"/>
              <a:t>            if </a:t>
            </a:r>
            <a:r>
              <a:rPr lang="en-US" dirty="0" err="1"/>
              <a:t>tcp_pkt.sport</a:t>
            </a:r>
            <a:r>
              <a:rPr lang="en-US" dirty="0"/>
              <a:t> != int(</a:t>
            </a:r>
            <a:r>
              <a:rPr lang="en-US" dirty="0" err="1"/>
              <a:t>client_port</a:t>
            </a:r>
            <a:r>
              <a:rPr lang="en-US" dirty="0"/>
              <a:t>):</a:t>
            </a:r>
          </a:p>
          <a:p>
            <a:r>
              <a:rPr lang="en-US" dirty="0"/>
              <a:t>                continue</a:t>
            </a:r>
          </a:p>
          <a:p>
            <a:r>
              <a:rPr lang="en-US" dirty="0"/>
              <a:t>            if </a:t>
            </a:r>
            <a:r>
              <a:rPr lang="en-US" dirty="0" err="1"/>
              <a:t>ip_pkt.dst</a:t>
            </a:r>
            <a:r>
              <a:rPr lang="en-US" dirty="0"/>
              <a:t> != </a:t>
            </a:r>
            <a:r>
              <a:rPr lang="en-US" dirty="0" err="1"/>
              <a:t>server_ip</a:t>
            </a:r>
            <a:r>
              <a:rPr lang="en-US" dirty="0"/>
              <a:t>:</a:t>
            </a:r>
          </a:p>
          <a:p>
            <a:r>
              <a:rPr lang="en-US" dirty="0"/>
              <a:t>                continue</a:t>
            </a:r>
          </a:p>
          <a:p>
            <a:r>
              <a:rPr lang="en-US" dirty="0"/>
              <a:t>            if </a:t>
            </a:r>
            <a:r>
              <a:rPr lang="en-US" dirty="0" err="1"/>
              <a:t>tcp_pkt.dport</a:t>
            </a:r>
            <a:r>
              <a:rPr lang="en-US" dirty="0"/>
              <a:t> != int(</a:t>
            </a:r>
            <a:r>
              <a:rPr lang="en-US" dirty="0" err="1"/>
              <a:t>server_port</a:t>
            </a:r>
            <a:r>
              <a:rPr lang="en-US" dirty="0"/>
              <a:t>):</a:t>
            </a:r>
          </a:p>
          <a:p>
            <a:r>
              <a:rPr lang="en-US" dirty="0"/>
              <a:t>                continue</a:t>
            </a:r>
          </a:p>
          <a:p>
            <a:r>
              <a:rPr lang="en-US" dirty="0"/>
              <a:t>            direction = </a:t>
            </a:r>
            <a:r>
              <a:rPr lang="en-US" dirty="0" err="1"/>
              <a:t>PktDirection.client_to_server</a:t>
            </a:r>
            <a:endParaRPr lang="en-US" dirty="0"/>
          </a:p>
          <a:p>
            <a:r>
              <a:rPr lang="en-US" dirty="0"/>
              <a:t>        </a:t>
            </a:r>
            <a:r>
              <a:rPr lang="en-US" dirty="0" err="1"/>
              <a:t>elif</a:t>
            </a:r>
            <a:r>
              <a:rPr lang="en-US" dirty="0"/>
              <a:t> </a:t>
            </a:r>
            <a:r>
              <a:rPr lang="en-US" dirty="0" err="1"/>
              <a:t>ip_pkt.src</a:t>
            </a:r>
            <a:r>
              <a:rPr lang="en-US" dirty="0"/>
              <a:t> == </a:t>
            </a:r>
            <a:r>
              <a:rPr lang="en-US" dirty="0" err="1"/>
              <a:t>server_ip</a:t>
            </a:r>
            <a:r>
              <a:rPr lang="en-US" dirty="0"/>
              <a:t>:</a:t>
            </a:r>
          </a:p>
          <a:p>
            <a:r>
              <a:rPr lang="en-US" dirty="0"/>
              <a:t>            if </a:t>
            </a:r>
            <a:r>
              <a:rPr lang="en-US" dirty="0" err="1"/>
              <a:t>tcp_pkt.sport</a:t>
            </a:r>
            <a:r>
              <a:rPr lang="en-US" dirty="0"/>
              <a:t> != int(</a:t>
            </a:r>
            <a:r>
              <a:rPr lang="en-US" dirty="0" err="1"/>
              <a:t>server_port</a:t>
            </a:r>
            <a:r>
              <a:rPr lang="en-US" dirty="0"/>
              <a:t>):</a:t>
            </a:r>
          </a:p>
          <a:p>
            <a:r>
              <a:rPr lang="en-US" dirty="0"/>
              <a:t>                continue</a:t>
            </a:r>
          </a:p>
          <a:p>
            <a:r>
              <a:rPr lang="en-US" dirty="0"/>
              <a:t>            if </a:t>
            </a:r>
            <a:r>
              <a:rPr lang="en-US" dirty="0" err="1"/>
              <a:t>ip_pkt.dst</a:t>
            </a:r>
            <a:r>
              <a:rPr lang="en-US" dirty="0"/>
              <a:t> != </a:t>
            </a:r>
            <a:r>
              <a:rPr lang="en-US" dirty="0" err="1"/>
              <a:t>client_ip</a:t>
            </a:r>
            <a:r>
              <a:rPr lang="en-US" dirty="0"/>
              <a:t>:</a:t>
            </a:r>
          </a:p>
          <a:p>
            <a:r>
              <a:rPr lang="en-US" dirty="0"/>
              <a:t>                continue</a:t>
            </a:r>
          </a:p>
          <a:p>
            <a:r>
              <a:rPr lang="en-US" dirty="0"/>
              <a:t>            if </a:t>
            </a:r>
            <a:r>
              <a:rPr lang="en-US" dirty="0" err="1"/>
              <a:t>tcp_pkt.dport</a:t>
            </a:r>
            <a:r>
              <a:rPr lang="en-US" dirty="0"/>
              <a:t> != int(</a:t>
            </a:r>
            <a:r>
              <a:rPr lang="en-US" dirty="0" err="1"/>
              <a:t>client_port</a:t>
            </a:r>
            <a:r>
              <a:rPr lang="en-US" dirty="0"/>
              <a:t>):</a:t>
            </a:r>
          </a:p>
          <a:p>
            <a:r>
              <a:rPr lang="en-US" dirty="0"/>
              <a:t>                continue</a:t>
            </a:r>
          </a:p>
          <a:p>
            <a:r>
              <a:rPr lang="en-US" dirty="0"/>
              <a:t>            direction = </a:t>
            </a:r>
            <a:r>
              <a:rPr lang="en-US" dirty="0" err="1"/>
              <a:t>PktDirection.server_to_client</a:t>
            </a:r>
            <a:endParaRPr lang="en-US" dirty="0"/>
          </a:p>
          <a:p>
            <a:r>
              <a:rPr lang="en-US" dirty="0"/>
              <a:t>        else:</a:t>
            </a:r>
          </a:p>
          <a:p>
            <a:r>
              <a:rPr lang="en-US" dirty="0"/>
              <a:t>            continue</a:t>
            </a:r>
          </a:p>
          <a:p>
            <a:r>
              <a:rPr lang="en-US" dirty="0"/>
              <a:t>        </a:t>
            </a:r>
          </a:p>
          <a:p>
            <a:r>
              <a:rPr lang="en-US" dirty="0"/>
              <a:t>        </a:t>
            </a:r>
            <a:r>
              <a:rPr lang="en-US" dirty="0" err="1"/>
              <a:t>interesting_packet_count</a:t>
            </a:r>
            <a:r>
              <a:rPr lang="en-US" dirty="0"/>
              <a:t> += 1</a:t>
            </a:r>
          </a:p>
          <a:p>
            <a:r>
              <a:rPr lang="en-US" dirty="0"/>
              <a:t>        if </a:t>
            </a:r>
            <a:r>
              <a:rPr lang="en-US" dirty="0" err="1"/>
              <a:t>interesting_packet_count</a:t>
            </a:r>
            <a:r>
              <a:rPr lang="en-US" dirty="0"/>
              <a:t> == 1:</a:t>
            </a:r>
          </a:p>
          <a:p>
            <a:r>
              <a:rPr lang="en-US" dirty="0"/>
              <a:t>            </a:t>
            </a:r>
            <a:r>
              <a:rPr lang="en-US" dirty="0" err="1"/>
              <a:t>first_pkt_timestamp</a:t>
            </a:r>
            <a:r>
              <a:rPr lang="en-US" dirty="0"/>
              <a:t> = (</a:t>
            </a:r>
            <a:r>
              <a:rPr lang="en-US" dirty="0" err="1"/>
              <a:t>pkt_metadata.tshigh</a:t>
            </a:r>
            <a:r>
              <a:rPr lang="en-US" dirty="0"/>
              <a:t> &lt;&lt; 32) | </a:t>
            </a:r>
            <a:r>
              <a:rPr lang="en-US" dirty="0" err="1"/>
              <a:t>pkt_metadata.tslow</a:t>
            </a:r>
            <a:endParaRPr lang="en-US" dirty="0"/>
          </a:p>
          <a:p>
            <a:r>
              <a:rPr lang="en-US" dirty="0"/>
              <a:t>            </a:t>
            </a:r>
            <a:r>
              <a:rPr lang="en-US" dirty="0" err="1"/>
              <a:t>first_pkt_timestamp_resolution</a:t>
            </a:r>
            <a:r>
              <a:rPr lang="en-US" dirty="0"/>
              <a:t> = </a:t>
            </a:r>
            <a:r>
              <a:rPr lang="en-US" dirty="0" err="1"/>
              <a:t>pkt_metadata.tsresol</a:t>
            </a:r>
            <a:endParaRPr lang="en-US" dirty="0"/>
          </a:p>
          <a:p>
            <a:r>
              <a:rPr lang="en-US" dirty="0"/>
              <a:t>            </a:t>
            </a:r>
            <a:r>
              <a:rPr lang="en-US" dirty="0" err="1"/>
              <a:t>first_pkt_ordinal</a:t>
            </a:r>
            <a:r>
              <a:rPr lang="en-US" dirty="0"/>
              <a:t> = count</a:t>
            </a:r>
          </a:p>
          <a:p>
            <a:endParaRPr lang="en-US" dirty="0"/>
          </a:p>
          <a:p>
            <a:r>
              <a:rPr lang="en-US" dirty="0"/>
              <a:t>        </a:t>
            </a:r>
            <a:r>
              <a:rPr lang="en-US" dirty="0" err="1"/>
              <a:t>last_pkt_timestamp</a:t>
            </a:r>
            <a:r>
              <a:rPr lang="en-US" dirty="0"/>
              <a:t> = (</a:t>
            </a:r>
            <a:r>
              <a:rPr lang="en-US" dirty="0" err="1"/>
              <a:t>pkt_metadata.tshigh</a:t>
            </a:r>
            <a:r>
              <a:rPr lang="en-US" dirty="0"/>
              <a:t> &lt;&lt; 32) | </a:t>
            </a:r>
            <a:r>
              <a:rPr lang="en-US" dirty="0" err="1"/>
              <a:t>pkt_metadata.tslow</a:t>
            </a:r>
            <a:endParaRPr lang="en-US" dirty="0"/>
          </a:p>
          <a:p>
            <a:r>
              <a:rPr lang="en-US" dirty="0"/>
              <a:t>        </a:t>
            </a:r>
            <a:r>
              <a:rPr lang="en-US" dirty="0" err="1"/>
              <a:t>last_pkt_timestamp_resolution</a:t>
            </a:r>
            <a:r>
              <a:rPr lang="en-US" dirty="0"/>
              <a:t> = </a:t>
            </a:r>
            <a:r>
              <a:rPr lang="en-US" dirty="0" err="1"/>
              <a:t>pkt_metadata.tsresol</a:t>
            </a:r>
            <a:endParaRPr lang="en-US" dirty="0"/>
          </a:p>
          <a:p>
            <a:r>
              <a:rPr lang="en-US" dirty="0"/>
              <a:t>        </a:t>
            </a:r>
            <a:r>
              <a:rPr lang="en-US" dirty="0" err="1"/>
              <a:t>last_pkt_ordinal</a:t>
            </a:r>
            <a:r>
              <a:rPr lang="en-US" dirty="0"/>
              <a:t> = count</a:t>
            </a:r>
          </a:p>
          <a:p>
            <a:endParaRPr lang="en-US" dirty="0"/>
          </a:p>
          <a:p>
            <a:r>
              <a:rPr lang="en-US" dirty="0"/>
              <a:t>        </a:t>
            </a:r>
            <a:r>
              <a:rPr lang="en-US" dirty="0" err="1"/>
              <a:t>this_pkt_relative_timestamp</a:t>
            </a:r>
            <a:r>
              <a:rPr lang="en-US" dirty="0"/>
              <a:t> = </a:t>
            </a:r>
            <a:r>
              <a:rPr lang="en-US" dirty="0" err="1"/>
              <a:t>last_pkt_timestamp</a:t>
            </a:r>
            <a:r>
              <a:rPr lang="en-US" dirty="0"/>
              <a:t> - </a:t>
            </a:r>
            <a:r>
              <a:rPr lang="en-US" dirty="0" err="1"/>
              <a:t>first_pkt_timestamp</a:t>
            </a:r>
            <a:endParaRPr lang="en-US" dirty="0"/>
          </a:p>
          <a:p>
            <a:endParaRPr lang="en-US" dirty="0"/>
          </a:p>
          <a:p>
            <a:r>
              <a:rPr lang="en-US" dirty="0"/>
              <a:t>        if direction == </a:t>
            </a:r>
            <a:r>
              <a:rPr lang="en-US" dirty="0" err="1"/>
              <a:t>PktDirection.client_to_server</a:t>
            </a:r>
            <a:r>
              <a:rPr lang="en-US" dirty="0"/>
              <a:t>:</a:t>
            </a:r>
          </a:p>
          <a:p>
            <a:r>
              <a:rPr lang="en-US" dirty="0"/>
              <a:t>            if </a:t>
            </a:r>
            <a:r>
              <a:rPr lang="en-US" dirty="0" err="1"/>
              <a:t>client_sequence_offset</a:t>
            </a:r>
            <a:r>
              <a:rPr lang="en-US" dirty="0"/>
              <a:t> is None:</a:t>
            </a:r>
          </a:p>
          <a:p>
            <a:r>
              <a:rPr lang="en-US" dirty="0"/>
              <a:t>                </a:t>
            </a:r>
            <a:r>
              <a:rPr lang="en-US" dirty="0" err="1"/>
              <a:t>client_sequence_offset</a:t>
            </a:r>
            <a:r>
              <a:rPr lang="en-US" dirty="0"/>
              <a:t> = </a:t>
            </a:r>
            <a:r>
              <a:rPr lang="en-US" dirty="0" err="1"/>
              <a:t>tcp_pkt.seq</a:t>
            </a:r>
            <a:endParaRPr lang="en-US" dirty="0"/>
          </a:p>
          <a:p>
            <a:r>
              <a:rPr lang="en-US" dirty="0"/>
              <a:t>            </a:t>
            </a:r>
            <a:r>
              <a:rPr lang="en-US" dirty="0" err="1"/>
              <a:t>relative_offset_seq</a:t>
            </a:r>
            <a:r>
              <a:rPr lang="en-US" dirty="0"/>
              <a:t> = </a:t>
            </a:r>
            <a:r>
              <a:rPr lang="en-US" dirty="0" err="1"/>
              <a:t>tcp_pkt.seq</a:t>
            </a:r>
            <a:r>
              <a:rPr lang="en-US" dirty="0"/>
              <a:t> - </a:t>
            </a:r>
            <a:r>
              <a:rPr lang="en-US" dirty="0" err="1"/>
              <a:t>client_sequence_offset</a:t>
            </a:r>
            <a:endParaRPr lang="en-US" dirty="0"/>
          </a:p>
          <a:p>
            <a:r>
              <a:rPr lang="en-US" dirty="0"/>
              <a:t>        else:</a:t>
            </a:r>
          </a:p>
          <a:p>
            <a:r>
              <a:rPr lang="en-US" dirty="0"/>
              <a:t>            assert direction == </a:t>
            </a:r>
            <a:r>
              <a:rPr lang="en-US" dirty="0" err="1"/>
              <a:t>PktDirection.server_to_client</a:t>
            </a:r>
            <a:endParaRPr lang="en-US" dirty="0"/>
          </a:p>
          <a:p>
            <a:r>
              <a:rPr lang="en-US" dirty="0"/>
              <a:t>            if </a:t>
            </a:r>
            <a:r>
              <a:rPr lang="en-US" dirty="0" err="1"/>
              <a:t>server_sequence_offset</a:t>
            </a:r>
            <a:r>
              <a:rPr lang="en-US" dirty="0"/>
              <a:t> is None:</a:t>
            </a:r>
          </a:p>
          <a:p>
            <a:r>
              <a:rPr lang="en-US" dirty="0"/>
              <a:t>                </a:t>
            </a:r>
            <a:r>
              <a:rPr lang="en-US" dirty="0" err="1"/>
              <a:t>server_sequence_offset</a:t>
            </a:r>
            <a:r>
              <a:rPr lang="en-US" dirty="0"/>
              <a:t> = </a:t>
            </a:r>
            <a:r>
              <a:rPr lang="en-US" dirty="0" err="1"/>
              <a:t>tcp_pkt.seq</a:t>
            </a:r>
            <a:endParaRPr lang="en-US" dirty="0"/>
          </a:p>
          <a:p>
            <a:r>
              <a:rPr lang="en-US" dirty="0"/>
              <a:t>            </a:t>
            </a:r>
            <a:r>
              <a:rPr lang="en-US" dirty="0" err="1"/>
              <a:t>relative_offset_seq</a:t>
            </a:r>
            <a:r>
              <a:rPr lang="en-US" dirty="0"/>
              <a:t> = </a:t>
            </a:r>
            <a:r>
              <a:rPr lang="en-US" dirty="0" err="1"/>
              <a:t>tcp_pkt.seq</a:t>
            </a:r>
            <a:r>
              <a:rPr lang="en-US" dirty="0"/>
              <a:t> - </a:t>
            </a:r>
            <a:r>
              <a:rPr lang="en-US" dirty="0" err="1"/>
              <a:t>server_sequence_offset</a:t>
            </a:r>
            <a:endParaRPr lang="en-US" dirty="0"/>
          </a:p>
          <a:p>
            <a:endParaRPr lang="en-US" dirty="0"/>
          </a:p>
          <a:p>
            <a:r>
              <a:rPr lang="en-US" dirty="0"/>
              <a:t>        # If this TCP packet has the Ack bit set, then it must carry an ack</a:t>
            </a:r>
          </a:p>
          <a:p>
            <a:r>
              <a:rPr lang="en-US" dirty="0"/>
              <a:t>        # number.</a:t>
            </a:r>
          </a:p>
          <a:p>
            <a:r>
              <a:rPr lang="en-US" dirty="0"/>
              <a:t>        if 'A' not in str(</a:t>
            </a:r>
            <a:r>
              <a:rPr lang="en-US" dirty="0" err="1"/>
              <a:t>tcp_pkt.flags</a:t>
            </a:r>
            <a:r>
              <a:rPr lang="en-US" dirty="0"/>
              <a:t>):</a:t>
            </a:r>
          </a:p>
          <a:p>
            <a:r>
              <a:rPr lang="en-US" dirty="0"/>
              <a:t>            </a:t>
            </a:r>
            <a:r>
              <a:rPr lang="en-US" dirty="0" err="1"/>
              <a:t>relative_offset_ack</a:t>
            </a:r>
            <a:r>
              <a:rPr lang="en-US" dirty="0"/>
              <a:t> = 0</a:t>
            </a:r>
          </a:p>
          <a:p>
            <a:r>
              <a:rPr lang="en-US" dirty="0"/>
              <a:t>        else:</a:t>
            </a:r>
          </a:p>
          <a:p>
            <a:r>
              <a:rPr lang="en-US" dirty="0"/>
              <a:t>            if direction == </a:t>
            </a:r>
            <a:r>
              <a:rPr lang="en-US" dirty="0" err="1"/>
              <a:t>PktDirection.client_to_server</a:t>
            </a:r>
            <a:r>
              <a:rPr lang="en-US" dirty="0"/>
              <a:t>:</a:t>
            </a:r>
          </a:p>
          <a:p>
            <a:r>
              <a:rPr lang="en-US" dirty="0"/>
              <a:t>                </a:t>
            </a:r>
            <a:r>
              <a:rPr lang="en-US" dirty="0" err="1"/>
              <a:t>relative_offset_ack</a:t>
            </a:r>
            <a:r>
              <a:rPr lang="en-US" dirty="0"/>
              <a:t> = </a:t>
            </a:r>
            <a:r>
              <a:rPr lang="en-US" dirty="0" err="1"/>
              <a:t>tcp_pkt.ack</a:t>
            </a:r>
            <a:r>
              <a:rPr lang="en-US" dirty="0"/>
              <a:t> - </a:t>
            </a:r>
            <a:r>
              <a:rPr lang="en-US" dirty="0" err="1"/>
              <a:t>server_sequence_offset</a:t>
            </a:r>
            <a:endParaRPr lang="en-US" dirty="0"/>
          </a:p>
          <a:p>
            <a:r>
              <a:rPr lang="en-US" dirty="0"/>
              <a:t>            else:</a:t>
            </a:r>
          </a:p>
          <a:p>
            <a:r>
              <a:rPr lang="en-US" dirty="0"/>
              <a:t>                </a:t>
            </a:r>
            <a:r>
              <a:rPr lang="en-US" dirty="0" err="1"/>
              <a:t>relative_offset_ack</a:t>
            </a:r>
            <a:r>
              <a:rPr lang="en-US" dirty="0"/>
              <a:t> = </a:t>
            </a:r>
            <a:r>
              <a:rPr lang="en-US" dirty="0" err="1"/>
              <a:t>tcp_pkt.ack</a:t>
            </a:r>
            <a:r>
              <a:rPr lang="en-US" dirty="0"/>
              <a:t> - </a:t>
            </a:r>
            <a:r>
              <a:rPr lang="en-US" dirty="0" err="1"/>
              <a:t>client_sequence_offset</a:t>
            </a:r>
            <a:endParaRPr lang="en-US" dirty="0"/>
          </a:p>
          <a:p>
            <a:endParaRPr lang="en-US" dirty="0"/>
          </a:p>
          <a:p>
            <a:r>
              <a:rPr lang="en-US" dirty="0"/>
              <a:t>        # Determine the TCP payload length. IP fragmentation will mess up this</a:t>
            </a:r>
          </a:p>
          <a:p>
            <a:r>
              <a:rPr lang="en-US" dirty="0"/>
              <a:t>        # logic, so first check that this is an unfragmented packet</a:t>
            </a:r>
          </a:p>
          <a:p>
            <a:r>
              <a:rPr lang="en-US" dirty="0"/>
              <a:t>        if (</a:t>
            </a:r>
            <a:r>
              <a:rPr lang="en-US" dirty="0" err="1"/>
              <a:t>ip_pkt.flags</a:t>
            </a:r>
            <a:r>
              <a:rPr lang="en-US" dirty="0"/>
              <a:t> == 'MF') or (</a:t>
            </a:r>
            <a:r>
              <a:rPr lang="en-US" dirty="0" err="1"/>
              <a:t>ip_pkt.frag</a:t>
            </a:r>
            <a:r>
              <a:rPr lang="en-US" dirty="0"/>
              <a:t> != 0):</a:t>
            </a:r>
          </a:p>
          <a:p>
            <a:r>
              <a:rPr lang="en-US" dirty="0"/>
              <a:t>            print('No support for fragmented IP packets')</a:t>
            </a:r>
          </a:p>
          <a:p>
            <a:r>
              <a:rPr lang="en-US" dirty="0"/>
              <a:t>            break</a:t>
            </a:r>
          </a:p>
          <a:p>
            <a:r>
              <a:rPr lang="en-US" dirty="0"/>
              <a:t>        </a:t>
            </a:r>
          </a:p>
          <a:p>
            <a:r>
              <a:rPr lang="en-US" dirty="0"/>
              <a:t>        </a:t>
            </a:r>
            <a:r>
              <a:rPr lang="en-US" dirty="0" err="1"/>
              <a:t>tcp_payload_len</a:t>
            </a:r>
            <a:r>
              <a:rPr lang="en-US" dirty="0"/>
              <a:t> = </a:t>
            </a:r>
            <a:r>
              <a:rPr lang="en-US" dirty="0" err="1"/>
              <a:t>ip_pkt.len</a:t>
            </a:r>
            <a:r>
              <a:rPr lang="en-US" dirty="0"/>
              <a:t> - (</a:t>
            </a:r>
            <a:r>
              <a:rPr lang="en-US" dirty="0" err="1"/>
              <a:t>ip_pkt.ihl</a:t>
            </a:r>
            <a:r>
              <a:rPr lang="en-US" dirty="0"/>
              <a:t> * 4) - (</a:t>
            </a:r>
            <a:r>
              <a:rPr lang="en-US" dirty="0" err="1"/>
              <a:t>tcp_pkt.dataofs</a:t>
            </a:r>
            <a:r>
              <a:rPr lang="en-US" dirty="0"/>
              <a:t> * 4)</a:t>
            </a:r>
          </a:p>
          <a:p>
            <a:endParaRPr lang="en-US" dirty="0"/>
          </a:p>
          <a:p>
            <a:r>
              <a:rPr lang="en-US" dirty="0"/>
              <a:t>        # Print</a:t>
            </a:r>
          </a:p>
          <a:p>
            <a:r>
              <a:rPr lang="en-US" dirty="0"/>
              <a:t>        </a:t>
            </a:r>
            <a:r>
              <a:rPr lang="en-US" dirty="0" err="1"/>
              <a:t>fmt</a:t>
            </a:r>
            <a:r>
              <a:rPr lang="en-US" dirty="0"/>
              <a:t> = '[{</a:t>
            </a:r>
            <a:r>
              <a:rPr lang="en-US" dirty="0" err="1"/>
              <a:t>ordnl</a:t>
            </a:r>
            <a:r>
              <a:rPr lang="en-US" dirty="0"/>
              <a:t>:&gt;5}]{</a:t>
            </a:r>
            <a:r>
              <a:rPr lang="en-US" dirty="0" err="1"/>
              <a:t>ts</a:t>
            </a:r>
            <a:r>
              <a:rPr lang="en-US" dirty="0"/>
              <a:t>:&gt;10.6f}s flag={flag:&lt;3s} seq={seq:&lt;9d} \</a:t>
            </a:r>
          </a:p>
          <a:p>
            <a:r>
              <a:rPr lang="en-US" dirty="0"/>
              <a:t>        ack={ack:&lt;9d} </a:t>
            </a:r>
            <a:r>
              <a:rPr lang="en-US" dirty="0" err="1"/>
              <a:t>len</a:t>
            </a:r>
            <a:r>
              <a:rPr lang="en-US" dirty="0"/>
              <a:t>={</a:t>
            </a:r>
            <a:r>
              <a:rPr lang="en-US" dirty="0" err="1"/>
              <a:t>len</a:t>
            </a:r>
            <a:r>
              <a:rPr lang="en-US" dirty="0"/>
              <a:t>:&lt;6d}'</a:t>
            </a:r>
          </a:p>
          <a:p>
            <a:r>
              <a:rPr lang="en-US" dirty="0"/>
              <a:t>        if direction == </a:t>
            </a:r>
            <a:r>
              <a:rPr lang="en-US" dirty="0" err="1"/>
              <a:t>PktDirection.client_to_server</a:t>
            </a:r>
            <a:r>
              <a:rPr lang="en-US" dirty="0"/>
              <a:t>:</a:t>
            </a:r>
          </a:p>
          <a:p>
            <a:r>
              <a:rPr lang="en-US" dirty="0"/>
              <a:t>            </a:t>
            </a:r>
            <a:r>
              <a:rPr lang="en-US" dirty="0" err="1"/>
              <a:t>fmt</a:t>
            </a:r>
            <a:r>
              <a:rPr lang="en-US" dirty="0"/>
              <a:t> = '{arrow}' + </a:t>
            </a:r>
            <a:r>
              <a:rPr lang="en-US" dirty="0" err="1"/>
              <a:t>fmt</a:t>
            </a:r>
            <a:endParaRPr lang="en-US" dirty="0"/>
          </a:p>
          <a:p>
            <a:r>
              <a:rPr lang="en-US" dirty="0"/>
              <a:t>            </a:t>
            </a:r>
            <a:r>
              <a:rPr lang="en-US" dirty="0" err="1"/>
              <a:t>arr</a:t>
            </a:r>
            <a:r>
              <a:rPr lang="en-US" dirty="0"/>
              <a:t> = '--&gt;'</a:t>
            </a:r>
          </a:p>
          <a:p>
            <a:r>
              <a:rPr lang="en-US" dirty="0"/>
              <a:t>        else:</a:t>
            </a:r>
          </a:p>
          <a:p>
            <a:r>
              <a:rPr lang="en-US" dirty="0"/>
              <a:t>            </a:t>
            </a:r>
            <a:r>
              <a:rPr lang="en-US" dirty="0" err="1"/>
              <a:t>fmt</a:t>
            </a:r>
            <a:r>
              <a:rPr lang="en-US" dirty="0"/>
              <a:t> = '{arrow:&gt;69}' + </a:t>
            </a:r>
            <a:r>
              <a:rPr lang="en-US" dirty="0" err="1"/>
              <a:t>fmt</a:t>
            </a:r>
            <a:endParaRPr lang="en-US" dirty="0"/>
          </a:p>
          <a:p>
            <a:r>
              <a:rPr lang="en-US" dirty="0"/>
              <a:t>            </a:t>
            </a:r>
            <a:r>
              <a:rPr lang="en-US" dirty="0" err="1"/>
              <a:t>arr</a:t>
            </a:r>
            <a:r>
              <a:rPr lang="en-US" dirty="0"/>
              <a:t> = '&lt;--'</a:t>
            </a:r>
          </a:p>
          <a:p>
            <a:endParaRPr lang="en-US" dirty="0"/>
          </a:p>
          <a:p>
            <a:r>
              <a:rPr lang="en-US" dirty="0"/>
              <a:t>        print(</a:t>
            </a:r>
            <a:r>
              <a:rPr lang="en-US" dirty="0" err="1"/>
              <a:t>fmt.format</a:t>
            </a:r>
            <a:r>
              <a:rPr lang="en-US" dirty="0"/>
              <a:t>(arrow = </a:t>
            </a:r>
            <a:r>
              <a:rPr lang="en-US" dirty="0" err="1"/>
              <a:t>arr</a:t>
            </a:r>
            <a:r>
              <a:rPr lang="en-US" dirty="0"/>
              <a:t>,</a:t>
            </a:r>
          </a:p>
          <a:p>
            <a:r>
              <a:rPr lang="en-US" dirty="0"/>
              <a:t>                         </a:t>
            </a:r>
            <a:r>
              <a:rPr lang="en-US" dirty="0" err="1"/>
              <a:t>ordnl</a:t>
            </a:r>
            <a:r>
              <a:rPr lang="en-US" dirty="0"/>
              <a:t> = </a:t>
            </a:r>
            <a:r>
              <a:rPr lang="en-US" dirty="0" err="1"/>
              <a:t>last_pkt_ordinal</a:t>
            </a:r>
            <a:r>
              <a:rPr lang="en-US" dirty="0"/>
              <a:t>,</a:t>
            </a:r>
          </a:p>
          <a:p>
            <a:r>
              <a:rPr lang="en-US" dirty="0"/>
              <a:t>                         </a:t>
            </a:r>
            <a:r>
              <a:rPr lang="en-US" dirty="0" err="1"/>
              <a:t>ts</a:t>
            </a:r>
            <a:r>
              <a:rPr lang="en-US" dirty="0"/>
              <a:t> = </a:t>
            </a:r>
            <a:r>
              <a:rPr lang="en-US" dirty="0" err="1"/>
              <a:t>this_pkt_relative_timestamp</a:t>
            </a:r>
            <a:r>
              <a:rPr lang="en-US" dirty="0"/>
              <a:t> / </a:t>
            </a:r>
            <a:r>
              <a:rPr lang="en-US" dirty="0" err="1"/>
              <a:t>pkt_metadata.tsresol</a:t>
            </a:r>
            <a:r>
              <a:rPr lang="en-US" dirty="0"/>
              <a:t>,</a:t>
            </a:r>
          </a:p>
          <a:p>
            <a:r>
              <a:rPr lang="en-US" dirty="0"/>
              <a:t>                         flag = str(</a:t>
            </a:r>
            <a:r>
              <a:rPr lang="en-US" dirty="0" err="1"/>
              <a:t>tcp_pkt.flags</a:t>
            </a:r>
            <a:r>
              <a:rPr lang="en-US" dirty="0"/>
              <a:t>),</a:t>
            </a:r>
          </a:p>
          <a:p>
            <a:r>
              <a:rPr lang="en-US" dirty="0"/>
              <a:t>                         seq = </a:t>
            </a:r>
            <a:r>
              <a:rPr lang="en-US" dirty="0" err="1"/>
              <a:t>relative_offset_seq</a:t>
            </a:r>
            <a:r>
              <a:rPr lang="en-US" dirty="0"/>
              <a:t>,</a:t>
            </a:r>
          </a:p>
          <a:p>
            <a:r>
              <a:rPr lang="en-US" dirty="0"/>
              <a:t>                         ack = </a:t>
            </a:r>
            <a:r>
              <a:rPr lang="en-US" dirty="0" err="1"/>
              <a:t>relative_offset_ack</a:t>
            </a:r>
            <a:r>
              <a:rPr lang="en-US" dirty="0"/>
              <a:t>,</a:t>
            </a:r>
          </a:p>
          <a:p>
            <a:r>
              <a:rPr lang="en-US" dirty="0"/>
              <a:t>                         </a:t>
            </a:r>
            <a:r>
              <a:rPr lang="en-US" dirty="0" err="1"/>
              <a:t>len</a:t>
            </a:r>
            <a:r>
              <a:rPr lang="en-US" dirty="0"/>
              <a:t> = </a:t>
            </a:r>
            <a:r>
              <a:rPr lang="en-US" dirty="0" err="1"/>
              <a:t>tcp_payload_len</a:t>
            </a:r>
            <a:r>
              <a:rPr lang="en-US" dirty="0"/>
              <a:t>))</a:t>
            </a:r>
          </a:p>
          <a:p>
            <a:r>
              <a:rPr lang="en-US" dirty="0"/>
              <a:t>    #---</a:t>
            </a:r>
          </a:p>
          <a:p>
            <a:endParaRPr lang="en-US" dirty="0"/>
          </a:p>
          <a:p>
            <a:r>
              <a:rPr lang="en-US" dirty="0"/>
              <a:t>    print('{} contains {} packets ({} interesting)'.</a:t>
            </a:r>
          </a:p>
          <a:p>
            <a:r>
              <a:rPr lang="en-US" dirty="0"/>
              <a:t>          format(</a:t>
            </a:r>
            <a:r>
              <a:rPr lang="en-US" dirty="0" err="1"/>
              <a:t>file_name</a:t>
            </a:r>
            <a:r>
              <a:rPr lang="en-US" dirty="0"/>
              <a:t>, count, </a:t>
            </a:r>
            <a:r>
              <a:rPr lang="en-US" dirty="0" err="1"/>
              <a:t>interesting_packet_count</a:t>
            </a:r>
            <a:r>
              <a:rPr lang="en-US" dirty="0"/>
              <a:t>))</a:t>
            </a:r>
          </a:p>
          <a:p>
            <a:r>
              <a:rPr lang="en-US" dirty="0"/>
              <a:t>    </a:t>
            </a:r>
          </a:p>
          <a:p>
            <a:r>
              <a:rPr lang="en-US" dirty="0"/>
              <a:t>    print('First packet in connection: Packet #{} {}'.</a:t>
            </a:r>
          </a:p>
          <a:p>
            <a:r>
              <a:rPr lang="en-US" dirty="0"/>
              <a:t>          format(</a:t>
            </a:r>
            <a:r>
              <a:rPr lang="en-US" dirty="0" err="1"/>
              <a:t>first_pkt_ordinal</a:t>
            </a:r>
            <a:r>
              <a:rPr lang="en-US" dirty="0"/>
              <a:t>,</a:t>
            </a:r>
          </a:p>
          <a:p>
            <a:r>
              <a:rPr lang="en-US" dirty="0"/>
              <a:t>                 </a:t>
            </a:r>
            <a:r>
              <a:rPr lang="en-US" dirty="0" err="1"/>
              <a:t>printable_timestamp</a:t>
            </a:r>
            <a:r>
              <a:rPr lang="en-US" dirty="0"/>
              <a:t>(</a:t>
            </a:r>
            <a:r>
              <a:rPr lang="en-US" dirty="0" err="1"/>
              <a:t>first_pkt_timestamp</a:t>
            </a:r>
            <a:r>
              <a:rPr lang="en-US" dirty="0"/>
              <a:t>,</a:t>
            </a:r>
          </a:p>
          <a:p>
            <a:r>
              <a:rPr lang="en-US" dirty="0"/>
              <a:t>                                     </a:t>
            </a:r>
            <a:r>
              <a:rPr lang="en-US" dirty="0" err="1"/>
              <a:t>first_pkt_timestamp_resolution</a:t>
            </a:r>
            <a:r>
              <a:rPr lang="en-US" dirty="0"/>
              <a:t>)))</a:t>
            </a:r>
          </a:p>
          <a:p>
            <a:r>
              <a:rPr lang="en-US" dirty="0"/>
              <a:t>    print(' Last packet in connection: Packet #{} {}'.</a:t>
            </a:r>
          </a:p>
          <a:p>
            <a:r>
              <a:rPr lang="en-US" dirty="0"/>
              <a:t>          format(</a:t>
            </a:r>
            <a:r>
              <a:rPr lang="en-US" dirty="0" err="1"/>
              <a:t>last_pkt_ordinal</a:t>
            </a:r>
            <a:r>
              <a:rPr lang="en-US" dirty="0"/>
              <a:t>,</a:t>
            </a:r>
          </a:p>
          <a:p>
            <a:r>
              <a:rPr lang="en-US" dirty="0"/>
              <a:t>                 </a:t>
            </a:r>
            <a:r>
              <a:rPr lang="en-US" dirty="0" err="1"/>
              <a:t>printable_timestamp</a:t>
            </a:r>
            <a:r>
              <a:rPr lang="en-US" dirty="0"/>
              <a:t>(</a:t>
            </a:r>
            <a:r>
              <a:rPr lang="en-US" dirty="0" err="1"/>
              <a:t>last_pkt_timestamp</a:t>
            </a:r>
            <a:r>
              <a:rPr lang="en-US" dirty="0"/>
              <a:t>,</a:t>
            </a:r>
          </a:p>
          <a:p>
            <a:r>
              <a:rPr lang="en-US" dirty="0"/>
              <a:t>                                     </a:t>
            </a:r>
            <a:r>
              <a:rPr lang="en-US" dirty="0" err="1"/>
              <a:t>last_pkt_timestamp_resolution</a:t>
            </a:r>
            <a:r>
              <a:rPr lang="en-US" dirty="0"/>
              <a:t>)))</a:t>
            </a:r>
          </a:p>
          <a:p>
            <a:r>
              <a:rPr lang="en-US" dirty="0"/>
              <a:t>#---</a:t>
            </a:r>
          </a:p>
        </p:txBody>
      </p:sp>
      <p:sp>
        <p:nvSpPr>
          <p:cNvPr id="4" name="Slide Number Placeholder 3"/>
          <p:cNvSpPr>
            <a:spLocks noGrp="1"/>
          </p:cNvSpPr>
          <p:nvPr>
            <p:ph type="sldNum" sz="quarter" idx="5"/>
          </p:nvPr>
        </p:nvSpPr>
        <p:spPr/>
        <p:txBody>
          <a:bodyPr/>
          <a:lstStyle/>
          <a:p>
            <a:pPr>
              <a:defRPr/>
            </a:pPr>
            <a:fld id="{D76558D6-820B-4493-8095-D0637F1B80D9}" type="slidenum">
              <a:rPr lang="en-US" altLang="en-US" smtClean="0"/>
              <a:pPr>
                <a:defRPr/>
              </a:pPr>
              <a:t>100</a:t>
            </a:fld>
            <a:endParaRPr lang="en-US" altLang="en-US"/>
          </a:p>
        </p:txBody>
      </p:sp>
    </p:spTree>
    <p:extLst>
      <p:ext uri="{BB962C8B-B14F-4D97-AF65-F5344CB8AC3E}">
        <p14:creationId xmlns:p14="http://schemas.microsoft.com/office/powerpoint/2010/main" val="15047642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Pickle code:</a:t>
            </a:r>
          </a:p>
          <a:p>
            <a:endParaRPr lang="en-US" dirty="0"/>
          </a:p>
          <a:p>
            <a:r>
              <a:rPr lang="en-US" dirty="0"/>
              <a:t>def </a:t>
            </a:r>
            <a:r>
              <a:rPr lang="en-US" dirty="0" err="1"/>
              <a:t>pickle_pcap</a:t>
            </a:r>
            <a:r>
              <a:rPr lang="en-US" dirty="0"/>
              <a:t>(</a:t>
            </a:r>
            <a:r>
              <a:rPr lang="en-US" dirty="0" err="1"/>
              <a:t>pcap_file_in</a:t>
            </a:r>
            <a:r>
              <a:rPr lang="en-US" dirty="0"/>
              <a:t>, </a:t>
            </a:r>
            <a:r>
              <a:rPr lang="en-US" dirty="0" err="1"/>
              <a:t>pickle_file_out</a:t>
            </a:r>
            <a:r>
              <a:rPr lang="en-US" dirty="0"/>
              <a:t>):</a:t>
            </a:r>
          </a:p>
          <a:p>
            <a:r>
              <a:rPr lang="en-US" dirty="0"/>
              <a:t>    print('Processing {}...'.format(</a:t>
            </a:r>
            <a:r>
              <a:rPr lang="en-US" dirty="0" err="1"/>
              <a:t>pcap_file_in</a:t>
            </a:r>
            <a:r>
              <a:rPr lang="en-US" dirty="0"/>
              <a:t>))</a:t>
            </a:r>
          </a:p>
          <a:p>
            <a:endParaRPr lang="en-US" dirty="0"/>
          </a:p>
          <a:p>
            <a:r>
              <a:rPr lang="en-US" dirty="0"/>
              <a:t>    client = '192.168.1.137:57080'</a:t>
            </a:r>
          </a:p>
          <a:p>
            <a:r>
              <a:rPr lang="en-US" dirty="0"/>
              <a:t>    server = '152.19.134.43:80'</a:t>
            </a:r>
          </a:p>
          <a:p>
            <a:endParaRPr lang="en-US" dirty="0"/>
          </a:p>
          <a:p>
            <a:r>
              <a:rPr lang="en-US" dirty="0"/>
              <a:t>    (</a:t>
            </a:r>
            <a:r>
              <a:rPr lang="en-US" dirty="0" err="1"/>
              <a:t>client_ip</a:t>
            </a:r>
            <a:r>
              <a:rPr lang="en-US" dirty="0"/>
              <a:t>, </a:t>
            </a:r>
            <a:r>
              <a:rPr lang="en-US" dirty="0" err="1"/>
              <a:t>client_port</a:t>
            </a:r>
            <a:r>
              <a:rPr lang="en-US" dirty="0"/>
              <a:t>) = </a:t>
            </a:r>
            <a:r>
              <a:rPr lang="en-US" dirty="0" err="1"/>
              <a:t>client.split</a:t>
            </a:r>
            <a:r>
              <a:rPr lang="en-US" dirty="0"/>
              <a:t>(':')</a:t>
            </a:r>
          </a:p>
          <a:p>
            <a:r>
              <a:rPr lang="en-US" dirty="0"/>
              <a:t>    (</a:t>
            </a:r>
            <a:r>
              <a:rPr lang="en-US" dirty="0" err="1"/>
              <a:t>server_ip</a:t>
            </a:r>
            <a:r>
              <a:rPr lang="en-US" dirty="0"/>
              <a:t>, </a:t>
            </a:r>
            <a:r>
              <a:rPr lang="en-US" dirty="0" err="1"/>
              <a:t>server_port</a:t>
            </a:r>
            <a:r>
              <a:rPr lang="en-US" dirty="0"/>
              <a:t>) = </a:t>
            </a:r>
            <a:r>
              <a:rPr lang="en-US" dirty="0" err="1"/>
              <a:t>server.split</a:t>
            </a:r>
            <a:r>
              <a:rPr lang="en-US" dirty="0"/>
              <a:t>(':')</a:t>
            </a:r>
          </a:p>
          <a:p>
            <a:r>
              <a:rPr lang="en-US" dirty="0"/>
              <a:t>    </a:t>
            </a:r>
          </a:p>
          <a:p>
            <a:r>
              <a:rPr lang="en-US" dirty="0"/>
              <a:t>    count = 0</a:t>
            </a:r>
          </a:p>
          <a:p>
            <a:r>
              <a:rPr lang="en-US" dirty="0"/>
              <a:t>    </a:t>
            </a:r>
            <a:r>
              <a:rPr lang="en-US" dirty="0" err="1"/>
              <a:t>interesting_packet_count</a:t>
            </a:r>
            <a:r>
              <a:rPr lang="en-US" dirty="0"/>
              <a:t> = 0</a:t>
            </a:r>
          </a:p>
          <a:p>
            <a:r>
              <a:rPr lang="en-US" dirty="0"/>
              <a:t>    </a:t>
            </a:r>
          </a:p>
          <a:p>
            <a:r>
              <a:rPr lang="en-US" dirty="0"/>
              <a:t>    </a:t>
            </a:r>
            <a:r>
              <a:rPr lang="en-US" dirty="0" err="1"/>
              <a:t>server_sequence_offset</a:t>
            </a:r>
            <a:r>
              <a:rPr lang="en-US" dirty="0"/>
              <a:t> = None</a:t>
            </a:r>
          </a:p>
          <a:p>
            <a:r>
              <a:rPr lang="en-US" dirty="0"/>
              <a:t>    </a:t>
            </a:r>
            <a:r>
              <a:rPr lang="en-US" dirty="0" err="1"/>
              <a:t>client_sequence_offset</a:t>
            </a:r>
            <a:r>
              <a:rPr lang="en-US" dirty="0"/>
              <a:t> = None</a:t>
            </a:r>
          </a:p>
          <a:p>
            <a:endParaRPr lang="en-US" dirty="0"/>
          </a:p>
          <a:p>
            <a:r>
              <a:rPr lang="en-US" dirty="0"/>
              <a:t>    # List of interesting packets, will finally be pickled.</a:t>
            </a:r>
          </a:p>
          <a:p>
            <a:r>
              <a:rPr lang="en-US" dirty="0"/>
              <a:t>    # Each element of the list is a dictionary that contains fields of interest</a:t>
            </a:r>
          </a:p>
          <a:p>
            <a:r>
              <a:rPr lang="en-US" dirty="0"/>
              <a:t>    # from the packet.</a:t>
            </a:r>
          </a:p>
          <a:p>
            <a:r>
              <a:rPr lang="en-US" dirty="0"/>
              <a:t>    </a:t>
            </a:r>
            <a:r>
              <a:rPr lang="en-US" dirty="0" err="1"/>
              <a:t>packets_for_analysis</a:t>
            </a:r>
            <a:r>
              <a:rPr lang="en-US" dirty="0"/>
              <a:t> = []</a:t>
            </a:r>
          </a:p>
          <a:p>
            <a:endParaRPr lang="en-US" dirty="0"/>
          </a:p>
          <a:p>
            <a:r>
              <a:rPr lang="en-US" dirty="0"/>
              <a:t>    </a:t>
            </a:r>
            <a:r>
              <a:rPr lang="en-US" dirty="0" err="1"/>
              <a:t>client_recv_window_scale</a:t>
            </a:r>
            <a:r>
              <a:rPr lang="en-US" dirty="0"/>
              <a:t> = 0</a:t>
            </a:r>
          </a:p>
          <a:p>
            <a:r>
              <a:rPr lang="en-US" dirty="0"/>
              <a:t>    </a:t>
            </a:r>
            <a:r>
              <a:rPr lang="en-US" dirty="0" err="1"/>
              <a:t>server_recv_window_scale</a:t>
            </a:r>
            <a:r>
              <a:rPr lang="en-US" dirty="0"/>
              <a:t> = 0</a:t>
            </a:r>
          </a:p>
          <a:p>
            <a:endParaRPr lang="en-US" dirty="0"/>
          </a:p>
          <a:p>
            <a:r>
              <a:rPr lang="en-US" dirty="0"/>
              <a:t>    for (</a:t>
            </a:r>
            <a:r>
              <a:rPr lang="en-US" dirty="0" err="1"/>
              <a:t>pkt_data</a:t>
            </a:r>
            <a:r>
              <a:rPr lang="en-US" dirty="0"/>
              <a:t>, </a:t>
            </a:r>
            <a:r>
              <a:rPr lang="en-US" dirty="0" err="1"/>
              <a:t>pkt_metadata</a:t>
            </a:r>
            <a:r>
              <a:rPr lang="en-US" dirty="0"/>
              <a:t>,) in </a:t>
            </a:r>
            <a:r>
              <a:rPr lang="en-US" dirty="0" err="1"/>
              <a:t>RawPcapReader</a:t>
            </a:r>
            <a:r>
              <a:rPr lang="en-US" dirty="0"/>
              <a:t>(</a:t>
            </a:r>
            <a:r>
              <a:rPr lang="en-US" dirty="0" err="1"/>
              <a:t>pcap_file_in</a:t>
            </a:r>
            <a:r>
              <a:rPr lang="en-US" dirty="0"/>
              <a:t>):</a:t>
            </a:r>
          </a:p>
          <a:p>
            <a:r>
              <a:rPr lang="en-US" dirty="0"/>
              <a:t>        count += 1</a:t>
            </a:r>
          </a:p>
          <a:p>
            <a:endParaRPr lang="en-US" dirty="0"/>
          </a:p>
          <a:p>
            <a:r>
              <a:rPr lang="en-US" dirty="0"/>
              <a:t>        </a:t>
            </a:r>
            <a:r>
              <a:rPr lang="en-US" dirty="0" err="1"/>
              <a:t>ether_pkt</a:t>
            </a:r>
            <a:r>
              <a:rPr lang="en-US" dirty="0"/>
              <a:t> = Ether(</a:t>
            </a:r>
            <a:r>
              <a:rPr lang="en-US" dirty="0" err="1"/>
              <a:t>pkt_data</a:t>
            </a:r>
            <a:r>
              <a:rPr lang="en-US" dirty="0"/>
              <a:t>)</a:t>
            </a:r>
          </a:p>
          <a:p>
            <a:r>
              <a:rPr lang="en-US" dirty="0"/>
              <a:t>        if 'type' not in </a:t>
            </a:r>
            <a:r>
              <a:rPr lang="en-US" dirty="0" err="1"/>
              <a:t>ether_pkt.fields</a:t>
            </a:r>
            <a:r>
              <a:rPr lang="en-US" dirty="0"/>
              <a:t>:</a:t>
            </a:r>
          </a:p>
          <a:p>
            <a:r>
              <a:rPr lang="en-US" dirty="0"/>
              <a:t>            # LLC frames will have '</a:t>
            </a:r>
            <a:r>
              <a:rPr lang="en-US" dirty="0" err="1"/>
              <a:t>len</a:t>
            </a:r>
            <a:r>
              <a:rPr lang="en-US" dirty="0"/>
              <a:t>' instead of 'type'.</a:t>
            </a:r>
          </a:p>
          <a:p>
            <a:r>
              <a:rPr lang="en-US" dirty="0"/>
              <a:t>            # We disregard those</a:t>
            </a:r>
          </a:p>
          <a:p>
            <a:r>
              <a:rPr lang="en-US" dirty="0"/>
              <a:t>            continue</a:t>
            </a:r>
          </a:p>
          <a:p>
            <a:endParaRPr lang="en-US" dirty="0"/>
          </a:p>
          <a:p>
            <a:r>
              <a:rPr lang="en-US" dirty="0"/>
              <a:t>        if </a:t>
            </a:r>
            <a:r>
              <a:rPr lang="en-US" dirty="0" err="1"/>
              <a:t>ether_pkt.type</a:t>
            </a:r>
            <a:r>
              <a:rPr lang="en-US" dirty="0"/>
              <a:t> != 0x0800:</a:t>
            </a:r>
          </a:p>
          <a:p>
            <a:r>
              <a:rPr lang="en-US" dirty="0"/>
              <a:t>            # disregard non-IPv4 packets</a:t>
            </a:r>
          </a:p>
          <a:p>
            <a:r>
              <a:rPr lang="en-US" dirty="0"/>
              <a:t>            continue</a:t>
            </a:r>
          </a:p>
          <a:p>
            <a:endParaRPr lang="en-US" dirty="0"/>
          </a:p>
          <a:p>
            <a:r>
              <a:rPr lang="en-US" dirty="0"/>
              <a:t>        </a:t>
            </a:r>
            <a:r>
              <a:rPr lang="en-US" dirty="0" err="1"/>
              <a:t>ip_pkt</a:t>
            </a:r>
            <a:r>
              <a:rPr lang="en-US" dirty="0"/>
              <a:t> = </a:t>
            </a:r>
            <a:r>
              <a:rPr lang="en-US" dirty="0" err="1"/>
              <a:t>ether_pkt</a:t>
            </a:r>
            <a:r>
              <a:rPr lang="en-US" dirty="0"/>
              <a:t>[IP]</a:t>
            </a:r>
          </a:p>
          <a:p>
            <a:r>
              <a:rPr lang="en-US" dirty="0"/>
              <a:t>        </a:t>
            </a:r>
          </a:p>
          <a:p>
            <a:r>
              <a:rPr lang="en-US" dirty="0"/>
              <a:t>        if </a:t>
            </a:r>
            <a:r>
              <a:rPr lang="en-US" dirty="0" err="1"/>
              <a:t>ip_pkt.proto</a:t>
            </a:r>
            <a:r>
              <a:rPr lang="en-US" dirty="0"/>
              <a:t> != 6:</a:t>
            </a:r>
          </a:p>
          <a:p>
            <a:r>
              <a:rPr lang="en-US" dirty="0"/>
              <a:t>            # Ignore non-TCP packet</a:t>
            </a:r>
          </a:p>
          <a:p>
            <a:r>
              <a:rPr lang="en-US" dirty="0"/>
              <a:t>            continue</a:t>
            </a:r>
          </a:p>
          <a:p>
            <a:r>
              <a:rPr lang="en-US" dirty="0"/>
              <a:t>        </a:t>
            </a:r>
          </a:p>
          <a:p>
            <a:r>
              <a:rPr lang="en-US" dirty="0"/>
              <a:t>        </a:t>
            </a:r>
            <a:r>
              <a:rPr lang="en-US" dirty="0" err="1"/>
              <a:t>tcp_pkt</a:t>
            </a:r>
            <a:r>
              <a:rPr lang="en-US" dirty="0"/>
              <a:t> = </a:t>
            </a:r>
            <a:r>
              <a:rPr lang="en-US" dirty="0" err="1"/>
              <a:t>ip_pkt</a:t>
            </a:r>
            <a:r>
              <a:rPr lang="en-US" dirty="0"/>
              <a:t>[TCP]</a:t>
            </a:r>
          </a:p>
          <a:p>
            <a:endParaRPr lang="en-US" dirty="0"/>
          </a:p>
          <a:p>
            <a:r>
              <a:rPr lang="en-US" dirty="0"/>
              <a:t>        direction = </a:t>
            </a:r>
            <a:r>
              <a:rPr lang="en-US" dirty="0" err="1"/>
              <a:t>PktDirection.not_defined</a:t>
            </a:r>
            <a:endParaRPr lang="en-US" dirty="0"/>
          </a:p>
          <a:p>
            <a:r>
              <a:rPr lang="en-US" dirty="0"/>
              <a:t>        </a:t>
            </a:r>
          </a:p>
          <a:p>
            <a:r>
              <a:rPr lang="en-US" dirty="0"/>
              <a:t>        if </a:t>
            </a:r>
            <a:r>
              <a:rPr lang="en-US" dirty="0" err="1"/>
              <a:t>ip_pkt.src</a:t>
            </a:r>
            <a:r>
              <a:rPr lang="en-US" dirty="0"/>
              <a:t> == </a:t>
            </a:r>
            <a:r>
              <a:rPr lang="en-US" dirty="0" err="1"/>
              <a:t>client_ip</a:t>
            </a:r>
            <a:r>
              <a:rPr lang="en-US" dirty="0"/>
              <a:t>:</a:t>
            </a:r>
          </a:p>
          <a:p>
            <a:r>
              <a:rPr lang="en-US" dirty="0"/>
              <a:t>            if </a:t>
            </a:r>
            <a:r>
              <a:rPr lang="en-US" dirty="0" err="1"/>
              <a:t>tcp_pkt.sport</a:t>
            </a:r>
            <a:r>
              <a:rPr lang="en-US" dirty="0"/>
              <a:t> != int(</a:t>
            </a:r>
            <a:r>
              <a:rPr lang="en-US" dirty="0" err="1"/>
              <a:t>client_port</a:t>
            </a:r>
            <a:r>
              <a:rPr lang="en-US" dirty="0"/>
              <a:t>):</a:t>
            </a:r>
          </a:p>
          <a:p>
            <a:r>
              <a:rPr lang="en-US" dirty="0"/>
              <a:t>                continue</a:t>
            </a:r>
          </a:p>
          <a:p>
            <a:r>
              <a:rPr lang="en-US" dirty="0"/>
              <a:t>            if </a:t>
            </a:r>
            <a:r>
              <a:rPr lang="en-US" dirty="0" err="1"/>
              <a:t>ip_pkt.dst</a:t>
            </a:r>
            <a:r>
              <a:rPr lang="en-US" dirty="0"/>
              <a:t> != </a:t>
            </a:r>
            <a:r>
              <a:rPr lang="en-US" dirty="0" err="1"/>
              <a:t>server_ip</a:t>
            </a:r>
            <a:r>
              <a:rPr lang="en-US" dirty="0"/>
              <a:t>:</a:t>
            </a:r>
          </a:p>
          <a:p>
            <a:r>
              <a:rPr lang="en-US" dirty="0"/>
              <a:t>                continue</a:t>
            </a:r>
          </a:p>
          <a:p>
            <a:r>
              <a:rPr lang="en-US" dirty="0"/>
              <a:t>            if </a:t>
            </a:r>
            <a:r>
              <a:rPr lang="en-US" dirty="0" err="1"/>
              <a:t>tcp_pkt.dport</a:t>
            </a:r>
            <a:r>
              <a:rPr lang="en-US" dirty="0"/>
              <a:t> != int(</a:t>
            </a:r>
            <a:r>
              <a:rPr lang="en-US" dirty="0" err="1"/>
              <a:t>server_port</a:t>
            </a:r>
            <a:r>
              <a:rPr lang="en-US" dirty="0"/>
              <a:t>):</a:t>
            </a:r>
          </a:p>
          <a:p>
            <a:r>
              <a:rPr lang="en-US" dirty="0"/>
              <a:t>                continue</a:t>
            </a:r>
          </a:p>
          <a:p>
            <a:r>
              <a:rPr lang="en-US" dirty="0"/>
              <a:t>            direction = </a:t>
            </a:r>
            <a:r>
              <a:rPr lang="en-US" dirty="0" err="1"/>
              <a:t>PktDirection.client_to_server</a:t>
            </a:r>
            <a:endParaRPr lang="en-US" dirty="0"/>
          </a:p>
          <a:p>
            <a:r>
              <a:rPr lang="en-US" dirty="0"/>
              <a:t>        </a:t>
            </a:r>
            <a:r>
              <a:rPr lang="en-US" dirty="0" err="1"/>
              <a:t>elif</a:t>
            </a:r>
            <a:r>
              <a:rPr lang="en-US" dirty="0"/>
              <a:t> </a:t>
            </a:r>
            <a:r>
              <a:rPr lang="en-US" dirty="0" err="1"/>
              <a:t>ip_pkt.src</a:t>
            </a:r>
            <a:r>
              <a:rPr lang="en-US" dirty="0"/>
              <a:t> == </a:t>
            </a:r>
            <a:r>
              <a:rPr lang="en-US" dirty="0" err="1"/>
              <a:t>server_ip</a:t>
            </a:r>
            <a:r>
              <a:rPr lang="en-US" dirty="0"/>
              <a:t>:</a:t>
            </a:r>
          </a:p>
          <a:p>
            <a:r>
              <a:rPr lang="en-US" dirty="0"/>
              <a:t>            if </a:t>
            </a:r>
            <a:r>
              <a:rPr lang="en-US" dirty="0" err="1"/>
              <a:t>tcp_pkt.sport</a:t>
            </a:r>
            <a:r>
              <a:rPr lang="en-US" dirty="0"/>
              <a:t> != int(</a:t>
            </a:r>
            <a:r>
              <a:rPr lang="en-US" dirty="0" err="1"/>
              <a:t>server_port</a:t>
            </a:r>
            <a:r>
              <a:rPr lang="en-US" dirty="0"/>
              <a:t>):</a:t>
            </a:r>
          </a:p>
          <a:p>
            <a:r>
              <a:rPr lang="en-US" dirty="0"/>
              <a:t>                continue</a:t>
            </a:r>
          </a:p>
          <a:p>
            <a:r>
              <a:rPr lang="en-US" dirty="0"/>
              <a:t>            if </a:t>
            </a:r>
            <a:r>
              <a:rPr lang="en-US" dirty="0" err="1"/>
              <a:t>ip_pkt.dst</a:t>
            </a:r>
            <a:r>
              <a:rPr lang="en-US" dirty="0"/>
              <a:t> != </a:t>
            </a:r>
            <a:r>
              <a:rPr lang="en-US" dirty="0" err="1"/>
              <a:t>client_ip</a:t>
            </a:r>
            <a:r>
              <a:rPr lang="en-US" dirty="0"/>
              <a:t>:</a:t>
            </a:r>
          </a:p>
          <a:p>
            <a:r>
              <a:rPr lang="en-US" dirty="0"/>
              <a:t>                continue</a:t>
            </a:r>
          </a:p>
          <a:p>
            <a:r>
              <a:rPr lang="en-US" dirty="0"/>
              <a:t>            if </a:t>
            </a:r>
            <a:r>
              <a:rPr lang="en-US" dirty="0" err="1"/>
              <a:t>tcp_pkt.dport</a:t>
            </a:r>
            <a:r>
              <a:rPr lang="en-US" dirty="0"/>
              <a:t> != int(</a:t>
            </a:r>
            <a:r>
              <a:rPr lang="en-US" dirty="0" err="1"/>
              <a:t>client_port</a:t>
            </a:r>
            <a:r>
              <a:rPr lang="en-US" dirty="0"/>
              <a:t>):</a:t>
            </a:r>
          </a:p>
          <a:p>
            <a:r>
              <a:rPr lang="en-US" dirty="0"/>
              <a:t>                continue</a:t>
            </a:r>
          </a:p>
          <a:p>
            <a:r>
              <a:rPr lang="en-US" dirty="0"/>
              <a:t>            direction = </a:t>
            </a:r>
            <a:r>
              <a:rPr lang="en-US" dirty="0" err="1"/>
              <a:t>PktDirection.server_to_client</a:t>
            </a:r>
            <a:endParaRPr lang="en-US" dirty="0"/>
          </a:p>
          <a:p>
            <a:r>
              <a:rPr lang="en-US" dirty="0"/>
              <a:t>        else:</a:t>
            </a:r>
          </a:p>
          <a:p>
            <a:r>
              <a:rPr lang="en-US" dirty="0"/>
              <a:t>            continue</a:t>
            </a:r>
          </a:p>
          <a:p>
            <a:r>
              <a:rPr lang="en-US" dirty="0"/>
              <a:t>        </a:t>
            </a:r>
          </a:p>
          <a:p>
            <a:r>
              <a:rPr lang="en-US" dirty="0"/>
              <a:t>        </a:t>
            </a:r>
            <a:r>
              <a:rPr lang="en-US" dirty="0" err="1"/>
              <a:t>interesting_packet_count</a:t>
            </a:r>
            <a:r>
              <a:rPr lang="en-US" dirty="0"/>
              <a:t> += 1</a:t>
            </a:r>
          </a:p>
          <a:p>
            <a:r>
              <a:rPr lang="en-US" dirty="0"/>
              <a:t>        if </a:t>
            </a:r>
            <a:r>
              <a:rPr lang="en-US" dirty="0" err="1"/>
              <a:t>interesting_packet_count</a:t>
            </a:r>
            <a:r>
              <a:rPr lang="en-US" dirty="0"/>
              <a:t> == 1:</a:t>
            </a:r>
          </a:p>
          <a:p>
            <a:r>
              <a:rPr lang="en-US" dirty="0"/>
              <a:t>            </a:t>
            </a:r>
            <a:r>
              <a:rPr lang="en-US" dirty="0" err="1"/>
              <a:t>first_pkt_timestamp</a:t>
            </a:r>
            <a:r>
              <a:rPr lang="en-US" dirty="0"/>
              <a:t> = (</a:t>
            </a:r>
            <a:r>
              <a:rPr lang="en-US" dirty="0" err="1"/>
              <a:t>pkt_metadata.tshigh</a:t>
            </a:r>
            <a:r>
              <a:rPr lang="en-US" dirty="0"/>
              <a:t> &lt;&lt; 32) | </a:t>
            </a:r>
            <a:r>
              <a:rPr lang="en-US" dirty="0" err="1"/>
              <a:t>pkt_metadata.tslow</a:t>
            </a:r>
            <a:endParaRPr lang="en-US" dirty="0"/>
          </a:p>
          <a:p>
            <a:r>
              <a:rPr lang="en-US" dirty="0"/>
              <a:t>            </a:t>
            </a:r>
            <a:r>
              <a:rPr lang="en-US" dirty="0" err="1"/>
              <a:t>first_pkt_timestamp_resolution</a:t>
            </a:r>
            <a:r>
              <a:rPr lang="en-US" dirty="0"/>
              <a:t> = </a:t>
            </a:r>
            <a:r>
              <a:rPr lang="en-US" dirty="0" err="1"/>
              <a:t>pkt_metadata.tsresol</a:t>
            </a:r>
            <a:endParaRPr lang="en-US" dirty="0"/>
          </a:p>
          <a:p>
            <a:r>
              <a:rPr lang="en-US" dirty="0"/>
              <a:t>            </a:t>
            </a:r>
            <a:r>
              <a:rPr lang="en-US" dirty="0" err="1"/>
              <a:t>first_pkt_ordinal</a:t>
            </a:r>
            <a:r>
              <a:rPr lang="en-US" dirty="0"/>
              <a:t> = count</a:t>
            </a:r>
          </a:p>
          <a:p>
            <a:endParaRPr lang="en-US" dirty="0"/>
          </a:p>
          <a:p>
            <a:r>
              <a:rPr lang="en-US" dirty="0"/>
              <a:t>        </a:t>
            </a:r>
            <a:r>
              <a:rPr lang="en-US" dirty="0" err="1"/>
              <a:t>last_pkt_timestamp</a:t>
            </a:r>
            <a:r>
              <a:rPr lang="en-US" dirty="0"/>
              <a:t> = (</a:t>
            </a:r>
            <a:r>
              <a:rPr lang="en-US" dirty="0" err="1"/>
              <a:t>pkt_metadata.tshigh</a:t>
            </a:r>
            <a:r>
              <a:rPr lang="en-US" dirty="0"/>
              <a:t> &lt;&lt; 32) | </a:t>
            </a:r>
            <a:r>
              <a:rPr lang="en-US" dirty="0" err="1"/>
              <a:t>pkt_metadata.tslow</a:t>
            </a:r>
            <a:endParaRPr lang="en-US" dirty="0"/>
          </a:p>
          <a:p>
            <a:r>
              <a:rPr lang="en-US" dirty="0"/>
              <a:t>        </a:t>
            </a:r>
            <a:r>
              <a:rPr lang="en-US" dirty="0" err="1"/>
              <a:t>last_pkt_timestamp_resolution</a:t>
            </a:r>
            <a:r>
              <a:rPr lang="en-US" dirty="0"/>
              <a:t> = </a:t>
            </a:r>
            <a:r>
              <a:rPr lang="en-US" dirty="0" err="1"/>
              <a:t>pkt_metadata.tsresol</a:t>
            </a:r>
            <a:endParaRPr lang="en-US" dirty="0"/>
          </a:p>
          <a:p>
            <a:r>
              <a:rPr lang="en-US" dirty="0"/>
              <a:t>        </a:t>
            </a:r>
            <a:r>
              <a:rPr lang="en-US" dirty="0" err="1"/>
              <a:t>last_pkt_ordinal</a:t>
            </a:r>
            <a:r>
              <a:rPr lang="en-US" dirty="0"/>
              <a:t> = count</a:t>
            </a:r>
          </a:p>
          <a:p>
            <a:endParaRPr lang="en-US" dirty="0"/>
          </a:p>
          <a:p>
            <a:r>
              <a:rPr lang="en-US" dirty="0"/>
              <a:t>        </a:t>
            </a:r>
            <a:r>
              <a:rPr lang="en-US" dirty="0" err="1"/>
              <a:t>this_pkt_relative_timestamp</a:t>
            </a:r>
            <a:r>
              <a:rPr lang="en-US" dirty="0"/>
              <a:t> = </a:t>
            </a:r>
            <a:r>
              <a:rPr lang="en-US" dirty="0" err="1"/>
              <a:t>last_pkt_timestamp</a:t>
            </a:r>
            <a:r>
              <a:rPr lang="en-US" dirty="0"/>
              <a:t> - </a:t>
            </a:r>
            <a:r>
              <a:rPr lang="en-US" dirty="0" err="1"/>
              <a:t>first_pkt_timestamp</a:t>
            </a:r>
            <a:endParaRPr lang="en-US" dirty="0"/>
          </a:p>
          <a:p>
            <a:endParaRPr lang="en-US" dirty="0"/>
          </a:p>
          <a:p>
            <a:r>
              <a:rPr lang="en-US" dirty="0"/>
              <a:t>        if direction == </a:t>
            </a:r>
            <a:r>
              <a:rPr lang="en-US" dirty="0" err="1"/>
              <a:t>PktDirection.client_to_server</a:t>
            </a:r>
            <a:r>
              <a:rPr lang="en-US" dirty="0"/>
              <a:t>:</a:t>
            </a:r>
          </a:p>
          <a:p>
            <a:r>
              <a:rPr lang="en-US" dirty="0"/>
              <a:t>            if </a:t>
            </a:r>
            <a:r>
              <a:rPr lang="en-US" dirty="0" err="1"/>
              <a:t>client_sequence_offset</a:t>
            </a:r>
            <a:r>
              <a:rPr lang="en-US" dirty="0"/>
              <a:t> is None:</a:t>
            </a:r>
          </a:p>
          <a:p>
            <a:r>
              <a:rPr lang="en-US" dirty="0"/>
              <a:t>                </a:t>
            </a:r>
            <a:r>
              <a:rPr lang="en-US" dirty="0" err="1"/>
              <a:t>client_sequence_offset</a:t>
            </a:r>
            <a:r>
              <a:rPr lang="en-US" dirty="0"/>
              <a:t> = </a:t>
            </a:r>
            <a:r>
              <a:rPr lang="en-US" dirty="0" err="1"/>
              <a:t>tcp_pkt.seq</a:t>
            </a:r>
            <a:endParaRPr lang="en-US" dirty="0"/>
          </a:p>
          <a:p>
            <a:r>
              <a:rPr lang="en-US" dirty="0"/>
              <a:t>            </a:t>
            </a:r>
            <a:r>
              <a:rPr lang="en-US" dirty="0" err="1"/>
              <a:t>relative_offset_seq</a:t>
            </a:r>
            <a:r>
              <a:rPr lang="en-US" dirty="0"/>
              <a:t> = </a:t>
            </a:r>
            <a:r>
              <a:rPr lang="en-US" dirty="0" err="1"/>
              <a:t>tcp_pkt.seq</a:t>
            </a:r>
            <a:r>
              <a:rPr lang="en-US" dirty="0"/>
              <a:t> - </a:t>
            </a:r>
            <a:r>
              <a:rPr lang="en-US" dirty="0" err="1"/>
              <a:t>client_sequence_offset</a:t>
            </a:r>
            <a:endParaRPr lang="en-US" dirty="0"/>
          </a:p>
          <a:p>
            <a:r>
              <a:rPr lang="en-US" dirty="0"/>
              <a:t>        else:</a:t>
            </a:r>
          </a:p>
          <a:p>
            <a:r>
              <a:rPr lang="en-US" dirty="0"/>
              <a:t>            assert direction == </a:t>
            </a:r>
            <a:r>
              <a:rPr lang="en-US" dirty="0" err="1"/>
              <a:t>PktDirection.server_to_client</a:t>
            </a:r>
            <a:endParaRPr lang="en-US" dirty="0"/>
          </a:p>
          <a:p>
            <a:r>
              <a:rPr lang="en-US" dirty="0"/>
              <a:t>            if </a:t>
            </a:r>
            <a:r>
              <a:rPr lang="en-US" dirty="0" err="1"/>
              <a:t>server_sequence_offset</a:t>
            </a:r>
            <a:r>
              <a:rPr lang="en-US" dirty="0"/>
              <a:t> is None:</a:t>
            </a:r>
          </a:p>
          <a:p>
            <a:r>
              <a:rPr lang="en-US" dirty="0"/>
              <a:t>                </a:t>
            </a:r>
            <a:r>
              <a:rPr lang="en-US" dirty="0" err="1"/>
              <a:t>server_sequence_offset</a:t>
            </a:r>
            <a:r>
              <a:rPr lang="en-US" dirty="0"/>
              <a:t> = </a:t>
            </a:r>
            <a:r>
              <a:rPr lang="en-US" dirty="0" err="1"/>
              <a:t>tcp_pkt.seq</a:t>
            </a:r>
            <a:endParaRPr lang="en-US" dirty="0"/>
          </a:p>
          <a:p>
            <a:r>
              <a:rPr lang="en-US" dirty="0"/>
              <a:t>            </a:t>
            </a:r>
            <a:r>
              <a:rPr lang="en-US" dirty="0" err="1"/>
              <a:t>relative_offset_seq</a:t>
            </a:r>
            <a:r>
              <a:rPr lang="en-US" dirty="0"/>
              <a:t> = </a:t>
            </a:r>
            <a:r>
              <a:rPr lang="en-US" dirty="0" err="1"/>
              <a:t>tcp_pkt.seq</a:t>
            </a:r>
            <a:r>
              <a:rPr lang="en-US" dirty="0"/>
              <a:t> - </a:t>
            </a:r>
            <a:r>
              <a:rPr lang="en-US" dirty="0" err="1"/>
              <a:t>server_sequence_offset</a:t>
            </a:r>
            <a:endParaRPr lang="en-US" dirty="0"/>
          </a:p>
          <a:p>
            <a:endParaRPr lang="en-US" dirty="0"/>
          </a:p>
          <a:p>
            <a:r>
              <a:rPr lang="en-US" dirty="0"/>
              <a:t>        # If this TCP packet has the Ack bit set, then it must carry an ack</a:t>
            </a:r>
          </a:p>
          <a:p>
            <a:r>
              <a:rPr lang="en-US" dirty="0"/>
              <a:t>        # number.</a:t>
            </a:r>
          </a:p>
          <a:p>
            <a:r>
              <a:rPr lang="en-US" dirty="0"/>
              <a:t>        if 'A' not in str(</a:t>
            </a:r>
            <a:r>
              <a:rPr lang="en-US" dirty="0" err="1"/>
              <a:t>tcp_pkt.flags</a:t>
            </a:r>
            <a:r>
              <a:rPr lang="en-US" dirty="0"/>
              <a:t>):</a:t>
            </a:r>
          </a:p>
          <a:p>
            <a:r>
              <a:rPr lang="en-US" dirty="0"/>
              <a:t>            </a:t>
            </a:r>
            <a:r>
              <a:rPr lang="en-US" dirty="0" err="1"/>
              <a:t>relative_offset_ack</a:t>
            </a:r>
            <a:r>
              <a:rPr lang="en-US" dirty="0"/>
              <a:t> = 0</a:t>
            </a:r>
          </a:p>
          <a:p>
            <a:r>
              <a:rPr lang="en-US" dirty="0"/>
              <a:t>        else:</a:t>
            </a:r>
          </a:p>
          <a:p>
            <a:r>
              <a:rPr lang="en-US" dirty="0"/>
              <a:t>            if direction == </a:t>
            </a:r>
            <a:r>
              <a:rPr lang="en-US" dirty="0" err="1"/>
              <a:t>PktDirection.client_to_server</a:t>
            </a:r>
            <a:r>
              <a:rPr lang="en-US" dirty="0"/>
              <a:t>:</a:t>
            </a:r>
          </a:p>
          <a:p>
            <a:r>
              <a:rPr lang="en-US" dirty="0"/>
              <a:t>                </a:t>
            </a:r>
            <a:r>
              <a:rPr lang="en-US" dirty="0" err="1"/>
              <a:t>relative_offset_ack</a:t>
            </a:r>
            <a:r>
              <a:rPr lang="en-US" dirty="0"/>
              <a:t> = </a:t>
            </a:r>
            <a:r>
              <a:rPr lang="en-US" dirty="0" err="1"/>
              <a:t>tcp_pkt.ack</a:t>
            </a:r>
            <a:r>
              <a:rPr lang="en-US" dirty="0"/>
              <a:t> - </a:t>
            </a:r>
            <a:r>
              <a:rPr lang="en-US" dirty="0" err="1"/>
              <a:t>server_sequence_offset</a:t>
            </a:r>
            <a:endParaRPr lang="en-US" dirty="0"/>
          </a:p>
          <a:p>
            <a:r>
              <a:rPr lang="en-US" dirty="0"/>
              <a:t>            else:</a:t>
            </a:r>
          </a:p>
          <a:p>
            <a:r>
              <a:rPr lang="en-US" dirty="0"/>
              <a:t>                </a:t>
            </a:r>
            <a:r>
              <a:rPr lang="en-US" dirty="0" err="1"/>
              <a:t>relative_offset_ack</a:t>
            </a:r>
            <a:r>
              <a:rPr lang="en-US" dirty="0"/>
              <a:t> = </a:t>
            </a:r>
            <a:r>
              <a:rPr lang="en-US" dirty="0" err="1"/>
              <a:t>tcp_pkt.ack</a:t>
            </a:r>
            <a:r>
              <a:rPr lang="en-US" dirty="0"/>
              <a:t> - </a:t>
            </a:r>
            <a:r>
              <a:rPr lang="en-US" dirty="0" err="1"/>
              <a:t>client_sequence_offset</a:t>
            </a:r>
            <a:endParaRPr lang="en-US" dirty="0"/>
          </a:p>
          <a:p>
            <a:endParaRPr lang="en-US" dirty="0"/>
          </a:p>
          <a:p>
            <a:r>
              <a:rPr lang="en-US" dirty="0"/>
              <a:t>        # Determine the TCP payload length. IP fragmentation will mess up this</a:t>
            </a:r>
          </a:p>
          <a:p>
            <a:r>
              <a:rPr lang="en-US" dirty="0"/>
              <a:t>        # logic, so first check that this is an unfragmented packet</a:t>
            </a:r>
          </a:p>
          <a:p>
            <a:r>
              <a:rPr lang="en-US" dirty="0"/>
              <a:t>        if (</a:t>
            </a:r>
            <a:r>
              <a:rPr lang="en-US" dirty="0" err="1"/>
              <a:t>ip_pkt.flags</a:t>
            </a:r>
            <a:r>
              <a:rPr lang="en-US" dirty="0"/>
              <a:t> == 'MF') or (</a:t>
            </a:r>
            <a:r>
              <a:rPr lang="en-US" dirty="0" err="1"/>
              <a:t>ip_pkt.frag</a:t>
            </a:r>
            <a:r>
              <a:rPr lang="en-US" dirty="0"/>
              <a:t> != 0):</a:t>
            </a:r>
          </a:p>
          <a:p>
            <a:r>
              <a:rPr lang="en-US" dirty="0"/>
              <a:t>            print('No support for fragmented IP packets')</a:t>
            </a:r>
          </a:p>
          <a:p>
            <a:r>
              <a:rPr lang="en-US" dirty="0"/>
              <a:t>            return False</a:t>
            </a:r>
          </a:p>
          <a:p>
            <a:r>
              <a:rPr lang="en-US" dirty="0"/>
              <a:t>        </a:t>
            </a:r>
          </a:p>
          <a:p>
            <a:r>
              <a:rPr lang="en-US" dirty="0"/>
              <a:t>        </a:t>
            </a:r>
            <a:r>
              <a:rPr lang="en-US" dirty="0" err="1"/>
              <a:t>tcp_payload_len</a:t>
            </a:r>
            <a:r>
              <a:rPr lang="en-US" dirty="0"/>
              <a:t> = </a:t>
            </a:r>
            <a:r>
              <a:rPr lang="en-US" dirty="0" err="1"/>
              <a:t>ip_pkt.len</a:t>
            </a:r>
            <a:r>
              <a:rPr lang="en-US" dirty="0"/>
              <a:t> - (</a:t>
            </a:r>
            <a:r>
              <a:rPr lang="en-US" dirty="0" err="1"/>
              <a:t>ip_pkt.ihl</a:t>
            </a:r>
            <a:r>
              <a:rPr lang="en-US" dirty="0"/>
              <a:t> * 4) - (</a:t>
            </a:r>
            <a:r>
              <a:rPr lang="en-US" dirty="0" err="1"/>
              <a:t>tcp_pkt.dataofs</a:t>
            </a:r>
            <a:r>
              <a:rPr lang="en-US" dirty="0"/>
              <a:t> * 4)</a:t>
            </a:r>
          </a:p>
          <a:p>
            <a:endParaRPr lang="en-US" dirty="0"/>
          </a:p>
          <a:p>
            <a:r>
              <a:rPr lang="en-US" dirty="0"/>
              <a:t>        # Look for the 'Window Scale' TCP option if this is a SYN or SYN-ACK</a:t>
            </a:r>
          </a:p>
          <a:p>
            <a:r>
              <a:rPr lang="en-US" dirty="0"/>
              <a:t>        # packet.</a:t>
            </a:r>
          </a:p>
          <a:p>
            <a:r>
              <a:rPr lang="en-US" dirty="0"/>
              <a:t>        if 'S' in str(</a:t>
            </a:r>
            <a:r>
              <a:rPr lang="en-US" dirty="0" err="1"/>
              <a:t>tcp_pkt.flags</a:t>
            </a:r>
            <a:r>
              <a:rPr lang="en-US" dirty="0"/>
              <a:t>):</a:t>
            </a:r>
          </a:p>
          <a:p>
            <a:r>
              <a:rPr lang="en-US" dirty="0"/>
              <a:t>            for (</a:t>
            </a:r>
            <a:r>
              <a:rPr lang="en-US" dirty="0" err="1"/>
              <a:t>opt_name</a:t>
            </a:r>
            <a:r>
              <a:rPr lang="en-US" dirty="0"/>
              <a:t>, </a:t>
            </a:r>
            <a:r>
              <a:rPr lang="en-US" dirty="0" err="1"/>
              <a:t>opt_value</a:t>
            </a:r>
            <a:r>
              <a:rPr lang="en-US" dirty="0"/>
              <a:t>,) in </a:t>
            </a:r>
            <a:r>
              <a:rPr lang="en-US" dirty="0" err="1"/>
              <a:t>tcp_pkt.options</a:t>
            </a:r>
            <a:r>
              <a:rPr lang="en-US" dirty="0"/>
              <a:t>:</a:t>
            </a:r>
          </a:p>
          <a:p>
            <a:r>
              <a:rPr lang="en-US" dirty="0"/>
              <a:t>                if </a:t>
            </a:r>
            <a:r>
              <a:rPr lang="en-US" dirty="0" err="1"/>
              <a:t>opt_name</a:t>
            </a:r>
            <a:r>
              <a:rPr lang="en-US" dirty="0"/>
              <a:t> == '</a:t>
            </a:r>
            <a:r>
              <a:rPr lang="en-US" dirty="0" err="1"/>
              <a:t>WScale</a:t>
            </a:r>
            <a:r>
              <a:rPr lang="en-US" dirty="0"/>
              <a:t>':</a:t>
            </a:r>
          </a:p>
          <a:p>
            <a:r>
              <a:rPr lang="en-US" dirty="0"/>
              <a:t>                    if direction == </a:t>
            </a:r>
            <a:r>
              <a:rPr lang="en-US" dirty="0" err="1"/>
              <a:t>PktDirection.client_to_server</a:t>
            </a:r>
            <a:r>
              <a:rPr lang="en-US" dirty="0"/>
              <a:t>:</a:t>
            </a:r>
          </a:p>
          <a:p>
            <a:r>
              <a:rPr lang="en-US" dirty="0"/>
              <a:t>                        </a:t>
            </a:r>
            <a:r>
              <a:rPr lang="en-US" dirty="0" err="1"/>
              <a:t>client_recv_window_scale</a:t>
            </a:r>
            <a:r>
              <a:rPr lang="en-US" dirty="0"/>
              <a:t> = </a:t>
            </a:r>
            <a:r>
              <a:rPr lang="en-US" dirty="0" err="1"/>
              <a:t>opt_value</a:t>
            </a:r>
            <a:endParaRPr lang="en-US" dirty="0"/>
          </a:p>
          <a:p>
            <a:r>
              <a:rPr lang="en-US" dirty="0"/>
              <a:t>                    else:</a:t>
            </a:r>
          </a:p>
          <a:p>
            <a:r>
              <a:rPr lang="en-US" dirty="0"/>
              <a:t>                        </a:t>
            </a:r>
            <a:r>
              <a:rPr lang="en-US" dirty="0" err="1"/>
              <a:t>server_recv_window_scale</a:t>
            </a:r>
            <a:r>
              <a:rPr lang="en-US" dirty="0"/>
              <a:t> = </a:t>
            </a:r>
            <a:r>
              <a:rPr lang="en-US" dirty="0" err="1"/>
              <a:t>opt_value</a:t>
            </a:r>
            <a:endParaRPr lang="en-US" dirty="0"/>
          </a:p>
          <a:p>
            <a:r>
              <a:rPr lang="en-US" dirty="0"/>
              <a:t>                    break</a:t>
            </a:r>
          </a:p>
          <a:p>
            <a:endParaRPr lang="en-US" dirty="0"/>
          </a:p>
          <a:p>
            <a:r>
              <a:rPr lang="en-US" dirty="0"/>
              <a:t>        # Create a dictionary and populate it with data that we'll need in the</a:t>
            </a:r>
          </a:p>
          <a:p>
            <a:r>
              <a:rPr lang="en-US" dirty="0"/>
              <a:t>        # analysis phase.</a:t>
            </a:r>
          </a:p>
          <a:p>
            <a:r>
              <a:rPr lang="en-US" dirty="0"/>
              <a:t>        </a:t>
            </a:r>
          </a:p>
          <a:p>
            <a:r>
              <a:rPr lang="en-US" dirty="0"/>
              <a:t>        </a:t>
            </a:r>
            <a:r>
              <a:rPr lang="en-US" dirty="0" err="1"/>
              <a:t>pkt_data</a:t>
            </a:r>
            <a:r>
              <a:rPr lang="en-US" dirty="0"/>
              <a:t> = {}</a:t>
            </a:r>
          </a:p>
          <a:p>
            <a:r>
              <a:rPr lang="en-US" dirty="0"/>
              <a:t>        </a:t>
            </a:r>
            <a:r>
              <a:rPr lang="en-US" dirty="0" err="1"/>
              <a:t>pkt_data</a:t>
            </a:r>
            <a:r>
              <a:rPr lang="en-US" dirty="0"/>
              <a:t>['direction'] = direction</a:t>
            </a:r>
          </a:p>
          <a:p>
            <a:r>
              <a:rPr lang="en-US" dirty="0"/>
              <a:t>        </a:t>
            </a:r>
            <a:r>
              <a:rPr lang="en-US" dirty="0" err="1"/>
              <a:t>pkt_data</a:t>
            </a:r>
            <a:r>
              <a:rPr lang="en-US" dirty="0"/>
              <a:t>['ordinal'] = </a:t>
            </a:r>
            <a:r>
              <a:rPr lang="en-US" dirty="0" err="1"/>
              <a:t>last_pkt_ordinal</a:t>
            </a:r>
            <a:endParaRPr lang="en-US" dirty="0"/>
          </a:p>
          <a:p>
            <a:r>
              <a:rPr lang="en-US" dirty="0"/>
              <a:t>        </a:t>
            </a:r>
            <a:r>
              <a:rPr lang="en-US" dirty="0" err="1"/>
              <a:t>pkt_data</a:t>
            </a:r>
            <a:r>
              <a:rPr lang="en-US" dirty="0"/>
              <a:t>['</a:t>
            </a:r>
            <a:r>
              <a:rPr lang="en-US" dirty="0" err="1"/>
              <a:t>relative_timestamp</a:t>
            </a:r>
            <a:r>
              <a:rPr lang="en-US" dirty="0"/>
              <a:t>'] = </a:t>
            </a:r>
            <a:r>
              <a:rPr lang="en-US" dirty="0" err="1"/>
              <a:t>this_pkt_relative_timestamp</a:t>
            </a:r>
            <a:r>
              <a:rPr lang="en-US" dirty="0"/>
              <a:t> / \</a:t>
            </a:r>
          </a:p>
          <a:p>
            <a:r>
              <a:rPr lang="en-US" dirty="0"/>
              <a:t>                                         </a:t>
            </a:r>
            <a:r>
              <a:rPr lang="en-US" dirty="0" err="1"/>
              <a:t>pkt_metadata.tsresol</a:t>
            </a:r>
            <a:endParaRPr lang="en-US" dirty="0"/>
          </a:p>
          <a:p>
            <a:r>
              <a:rPr lang="en-US" dirty="0"/>
              <a:t>        </a:t>
            </a:r>
            <a:r>
              <a:rPr lang="en-US" dirty="0" err="1"/>
              <a:t>pkt_data</a:t>
            </a:r>
            <a:r>
              <a:rPr lang="en-US" dirty="0"/>
              <a:t>['</a:t>
            </a:r>
            <a:r>
              <a:rPr lang="en-US" dirty="0" err="1"/>
              <a:t>tcp_flags</a:t>
            </a:r>
            <a:r>
              <a:rPr lang="en-US" dirty="0"/>
              <a:t>'] = str(</a:t>
            </a:r>
            <a:r>
              <a:rPr lang="en-US" dirty="0" err="1"/>
              <a:t>tcp_pkt.flags</a:t>
            </a:r>
            <a:r>
              <a:rPr lang="en-US" dirty="0"/>
              <a:t>)</a:t>
            </a:r>
          </a:p>
          <a:p>
            <a:r>
              <a:rPr lang="en-US" dirty="0"/>
              <a:t>        </a:t>
            </a:r>
            <a:r>
              <a:rPr lang="en-US" dirty="0" err="1"/>
              <a:t>pkt_data</a:t>
            </a:r>
            <a:r>
              <a:rPr lang="en-US" dirty="0"/>
              <a:t>['</a:t>
            </a:r>
            <a:r>
              <a:rPr lang="en-US" dirty="0" err="1"/>
              <a:t>seqno</a:t>
            </a:r>
            <a:r>
              <a:rPr lang="en-US" dirty="0"/>
              <a:t>'] = </a:t>
            </a:r>
            <a:r>
              <a:rPr lang="en-US" dirty="0" err="1"/>
              <a:t>relative_offset_seq</a:t>
            </a:r>
            <a:endParaRPr lang="en-US" dirty="0"/>
          </a:p>
          <a:p>
            <a:r>
              <a:rPr lang="en-US" dirty="0"/>
              <a:t>        </a:t>
            </a:r>
            <a:r>
              <a:rPr lang="en-US" dirty="0" err="1"/>
              <a:t>pkt_data</a:t>
            </a:r>
            <a:r>
              <a:rPr lang="en-US" dirty="0"/>
              <a:t>['</a:t>
            </a:r>
            <a:r>
              <a:rPr lang="en-US" dirty="0" err="1"/>
              <a:t>ackno</a:t>
            </a:r>
            <a:r>
              <a:rPr lang="en-US" dirty="0"/>
              <a:t>'] = </a:t>
            </a:r>
            <a:r>
              <a:rPr lang="en-US" dirty="0" err="1"/>
              <a:t>relative_offset_ack</a:t>
            </a:r>
            <a:endParaRPr lang="en-US" dirty="0"/>
          </a:p>
          <a:p>
            <a:r>
              <a:rPr lang="en-US" dirty="0"/>
              <a:t>        </a:t>
            </a:r>
            <a:r>
              <a:rPr lang="en-US" dirty="0" err="1"/>
              <a:t>pkt_data</a:t>
            </a:r>
            <a:r>
              <a:rPr lang="en-US" dirty="0"/>
              <a:t>['</a:t>
            </a:r>
            <a:r>
              <a:rPr lang="en-US" dirty="0" err="1"/>
              <a:t>tcp_payload_len</a:t>
            </a:r>
            <a:r>
              <a:rPr lang="en-US" dirty="0"/>
              <a:t>'] = </a:t>
            </a:r>
            <a:r>
              <a:rPr lang="en-US" dirty="0" err="1"/>
              <a:t>tcp_payload_len</a:t>
            </a:r>
            <a:endParaRPr lang="en-US" dirty="0"/>
          </a:p>
          <a:p>
            <a:r>
              <a:rPr lang="en-US" dirty="0"/>
              <a:t>        if direction == </a:t>
            </a:r>
            <a:r>
              <a:rPr lang="en-US" dirty="0" err="1"/>
              <a:t>PktDirection.client_to_server</a:t>
            </a:r>
            <a:r>
              <a:rPr lang="en-US" dirty="0"/>
              <a:t>:</a:t>
            </a:r>
          </a:p>
          <a:p>
            <a:r>
              <a:rPr lang="en-US" dirty="0"/>
              <a:t>            </a:t>
            </a:r>
            <a:r>
              <a:rPr lang="en-US" dirty="0" err="1"/>
              <a:t>pkt_data</a:t>
            </a:r>
            <a:r>
              <a:rPr lang="en-US" dirty="0"/>
              <a:t>['window'] = </a:t>
            </a:r>
            <a:r>
              <a:rPr lang="en-US" dirty="0" err="1"/>
              <a:t>tcp_pkt.window</a:t>
            </a:r>
            <a:r>
              <a:rPr lang="en-US" dirty="0"/>
              <a:t> &lt;&lt; </a:t>
            </a:r>
            <a:r>
              <a:rPr lang="en-US" dirty="0" err="1"/>
              <a:t>client_recv_window_scale</a:t>
            </a:r>
            <a:endParaRPr lang="en-US" dirty="0"/>
          </a:p>
          <a:p>
            <a:r>
              <a:rPr lang="en-US" dirty="0"/>
              <a:t>        else:</a:t>
            </a:r>
          </a:p>
          <a:p>
            <a:r>
              <a:rPr lang="en-US" dirty="0"/>
              <a:t>            </a:t>
            </a:r>
            <a:r>
              <a:rPr lang="en-US" dirty="0" err="1"/>
              <a:t>pkt_data</a:t>
            </a:r>
            <a:r>
              <a:rPr lang="en-US" dirty="0"/>
              <a:t>['window'] = </a:t>
            </a:r>
            <a:r>
              <a:rPr lang="en-US" dirty="0" err="1"/>
              <a:t>tcp_pkt.window</a:t>
            </a:r>
            <a:r>
              <a:rPr lang="en-US" dirty="0"/>
              <a:t> &lt;&lt; </a:t>
            </a:r>
            <a:r>
              <a:rPr lang="en-US" dirty="0" err="1"/>
              <a:t>server_recv_window_scale</a:t>
            </a:r>
            <a:endParaRPr lang="en-US" dirty="0"/>
          </a:p>
          <a:p>
            <a:endParaRPr lang="en-US" dirty="0"/>
          </a:p>
          <a:p>
            <a:r>
              <a:rPr lang="en-US" dirty="0"/>
              <a:t>        </a:t>
            </a:r>
            <a:r>
              <a:rPr lang="en-US" dirty="0" err="1"/>
              <a:t>packets_for_analysis.append</a:t>
            </a:r>
            <a:r>
              <a:rPr lang="en-US" dirty="0"/>
              <a:t>(</a:t>
            </a:r>
            <a:r>
              <a:rPr lang="en-US" dirty="0" err="1"/>
              <a:t>pkt_data</a:t>
            </a:r>
            <a:r>
              <a:rPr lang="en-US" dirty="0"/>
              <a:t>)</a:t>
            </a:r>
          </a:p>
          <a:p>
            <a:r>
              <a:rPr lang="en-US" dirty="0"/>
              <a:t>    #---</a:t>
            </a:r>
          </a:p>
          <a:p>
            <a:endParaRPr lang="en-US" dirty="0"/>
          </a:p>
          <a:p>
            <a:r>
              <a:rPr lang="en-US" dirty="0"/>
              <a:t>    print('{} contains {} packets ({} interesting)'.</a:t>
            </a:r>
          </a:p>
          <a:p>
            <a:r>
              <a:rPr lang="en-US" dirty="0"/>
              <a:t>          format(</a:t>
            </a:r>
            <a:r>
              <a:rPr lang="en-US" dirty="0" err="1"/>
              <a:t>pcap_file_in</a:t>
            </a:r>
            <a:r>
              <a:rPr lang="en-US" dirty="0"/>
              <a:t>, count, </a:t>
            </a:r>
            <a:r>
              <a:rPr lang="en-US" dirty="0" err="1"/>
              <a:t>interesting_packet_count</a:t>
            </a:r>
            <a:r>
              <a:rPr lang="en-US" dirty="0"/>
              <a:t>))</a:t>
            </a:r>
          </a:p>
          <a:p>
            <a:r>
              <a:rPr lang="en-US" dirty="0"/>
              <a:t>    </a:t>
            </a:r>
          </a:p>
          <a:p>
            <a:r>
              <a:rPr lang="en-US" dirty="0"/>
              <a:t>    print('First packet in connection: Packet #{} {}'.</a:t>
            </a:r>
          </a:p>
          <a:p>
            <a:r>
              <a:rPr lang="en-US" dirty="0"/>
              <a:t>          format(</a:t>
            </a:r>
            <a:r>
              <a:rPr lang="en-US" dirty="0" err="1"/>
              <a:t>first_pkt_ordinal</a:t>
            </a:r>
            <a:r>
              <a:rPr lang="en-US" dirty="0"/>
              <a:t>,</a:t>
            </a:r>
          </a:p>
          <a:p>
            <a:r>
              <a:rPr lang="en-US" dirty="0"/>
              <a:t>                 </a:t>
            </a:r>
            <a:r>
              <a:rPr lang="en-US" dirty="0" err="1"/>
              <a:t>printable_timestamp</a:t>
            </a:r>
            <a:r>
              <a:rPr lang="en-US" dirty="0"/>
              <a:t>(</a:t>
            </a:r>
            <a:r>
              <a:rPr lang="en-US" dirty="0" err="1"/>
              <a:t>first_pkt_timestamp</a:t>
            </a:r>
            <a:r>
              <a:rPr lang="en-US" dirty="0"/>
              <a:t>,</a:t>
            </a:r>
          </a:p>
          <a:p>
            <a:r>
              <a:rPr lang="en-US" dirty="0"/>
              <a:t>                                     </a:t>
            </a:r>
            <a:r>
              <a:rPr lang="en-US" dirty="0" err="1"/>
              <a:t>first_pkt_timestamp_resolution</a:t>
            </a:r>
            <a:r>
              <a:rPr lang="en-US" dirty="0"/>
              <a:t>)))</a:t>
            </a:r>
          </a:p>
          <a:p>
            <a:r>
              <a:rPr lang="en-US" dirty="0"/>
              <a:t>    print(' Last packet in connection: Packet #{} {}'.</a:t>
            </a:r>
          </a:p>
          <a:p>
            <a:r>
              <a:rPr lang="en-US" dirty="0"/>
              <a:t>          format(</a:t>
            </a:r>
            <a:r>
              <a:rPr lang="en-US" dirty="0" err="1"/>
              <a:t>last_pkt_ordinal</a:t>
            </a:r>
            <a:r>
              <a:rPr lang="en-US" dirty="0"/>
              <a:t>,</a:t>
            </a:r>
          </a:p>
          <a:p>
            <a:r>
              <a:rPr lang="en-US" dirty="0"/>
              <a:t>                 </a:t>
            </a:r>
            <a:r>
              <a:rPr lang="en-US" dirty="0" err="1"/>
              <a:t>printable_timestamp</a:t>
            </a:r>
            <a:r>
              <a:rPr lang="en-US" dirty="0"/>
              <a:t>(</a:t>
            </a:r>
            <a:r>
              <a:rPr lang="en-US" dirty="0" err="1"/>
              <a:t>last_pkt_timestamp</a:t>
            </a:r>
            <a:r>
              <a:rPr lang="en-US" dirty="0"/>
              <a:t>,</a:t>
            </a:r>
          </a:p>
          <a:p>
            <a:r>
              <a:rPr lang="en-US" dirty="0"/>
              <a:t>                                     </a:t>
            </a:r>
            <a:r>
              <a:rPr lang="en-US" dirty="0" err="1"/>
              <a:t>last_pkt_timestamp_resolution</a:t>
            </a:r>
            <a:r>
              <a:rPr lang="en-US" dirty="0"/>
              <a:t>)))</a:t>
            </a:r>
          </a:p>
          <a:p>
            <a:endParaRPr lang="en-US" dirty="0"/>
          </a:p>
          <a:p>
            <a:r>
              <a:rPr lang="en-US" dirty="0"/>
              <a:t>    print('Writing pickle file {}...'.format(</a:t>
            </a:r>
            <a:r>
              <a:rPr lang="en-US" dirty="0" err="1"/>
              <a:t>pickle_file_out</a:t>
            </a:r>
            <a:r>
              <a:rPr lang="en-US" dirty="0"/>
              <a:t>), end='')</a:t>
            </a:r>
          </a:p>
          <a:p>
            <a:r>
              <a:rPr lang="en-US" dirty="0"/>
              <a:t>    with open(</a:t>
            </a:r>
            <a:r>
              <a:rPr lang="en-US" dirty="0" err="1"/>
              <a:t>pickle_file_out</a:t>
            </a:r>
            <a:r>
              <a:rPr lang="en-US" dirty="0"/>
              <a:t>, '</a:t>
            </a:r>
            <a:r>
              <a:rPr lang="en-US" dirty="0" err="1"/>
              <a:t>wb</a:t>
            </a:r>
            <a:r>
              <a:rPr lang="en-US" dirty="0"/>
              <a:t>') as </a:t>
            </a:r>
            <a:r>
              <a:rPr lang="en-US" dirty="0" err="1"/>
              <a:t>pickle_fd</a:t>
            </a:r>
            <a:r>
              <a:rPr lang="en-US" dirty="0"/>
              <a:t>:</a:t>
            </a:r>
          </a:p>
          <a:p>
            <a:r>
              <a:rPr lang="en-US" dirty="0"/>
              <a:t>        </a:t>
            </a:r>
            <a:r>
              <a:rPr lang="en-US" dirty="0" err="1"/>
              <a:t>pickle.dump</a:t>
            </a:r>
            <a:r>
              <a:rPr lang="en-US" dirty="0"/>
              <a:t>(client, </a:t>
            </a:r>
            <a:r>
              <a:rPr lang="en-US" dirty="0" err="1"/>
              <a:t>pickle_fd</a:t>
            </a:r>
            <a:r>
              <a:rPr lang="en-US" dirty="0"/>
              <a:t>)</a:t>
            </a:r>
          </a:p>
          <a:p>
            <a:r>
              <a:rPr lang="en-US" dirty="0"/>
              <a:t>        </a:t>
            </a:r>
            <a:r>
              <a:rPr lang="en-US" dirty="0" err="1"/>
              <a:t>pickle.dump</a:t>
            </a:r>
            <a:r>
              <a:rPr lang="en-US" dirty="0"/>
              <a:t>(server, </a:t>
            </a:r>
            <a:r>
              <a:rPr lang="en-US" dirty="0" err="1"/>
              <a:t>pickle_fd</a:t>
            </a:r>
            <a:r>
              <a:rPr lang="en-US" dirty="0"/>
              <a:t>)</a:t>
            </a:r>
          </a:p>
          <a:p>
            <a:r>
              <a:rPr lang="en-US" dirty="0"/>
              <a:t>        </a:t>
            </a:r>
            <a:r>
              <a:rPr lang="en-US" dirty="0" err="1"/>
              <a:t>pickle.dump</a:t>
            </a:r>
            <a:r>
              <a:rPr lang="en-US" dirty="0"/>
              <a:t>(</a:t>
            </a:r>
            <a:r>
              <a:rPr lang="en-US" dirty="0" err="1"/>
              <a:t>packets_for_analysis</a:t>
            </a:r>
            <a:r>
              <a:rPr lang="en-US" dirty="0"/>
              <a:t>, </a:t>
            </a:r>
            <a:r>
              <a:rPr lang="en-US" dirty="0" err="1"/>
              <a:t>pickle_fd</a:t>
            </a:r>
            <a:r>
              <a:rPr lang="en-US" dirty="0"/>
              <a:t>)</a:t>
            </a:r>
          </a:p>
          <a:p>
            <a:r>
              <a:rPr lang="en-US" dirty="0"/>
              <a:t>    print('done.')</a:t>
            </a:r>
          </a:p>
          <a:p>
            <a:r>
              <a:rPr lang="en-US" dirty="0"/>
              <a:t>        </a:t>
            </a:r>
          </a:p>
          <a:p>
            <a:r>
              <a:rPr lang="en-US" dirty="0"/>
              <a:t>#---</a:t>
            </a:r>
          </a:p>
        </p:txBody>
      </p:sp>
      <p:sp>
        <p:nvSpPr>
          <p:cNvPr id="4" name="Slide Number Placeholder 3"/>
          <p:cNvSpPr>
            <a:spLocks noGrp="1"/>
          </p:cNvSpPr>
          <p:nvPr>
            <p:ph type="sldNum" sz="quarter" idx="5"/>
          </p:nvPr>
        </p:nvSpPr>
        <p:spPr/>
        <p:txBody>
          <a:bodyPr/>
          <a:lstStyle/>
          <a:p>
            <a:pPr>
              <a:defRPr/>
            </a:pPr>
            <a:fld id="{D76558D6-820B-4493-8095-D0637F1B80D9}" type="slidenum">
              <a:rPr lang="en-US" altLang="en-US" smtClean="0"/>
              <a:pPr>
                <a:defRPr/>
              </a:pPr>
              <a:t>111</a:t>
            </a:fld>
            <a:endParaRPr lang="en-US" altLang="en-US"/>
          </a:p>
        </p:txBody>
      </p:sp>
    </p:spTree>
    <p:extLst>
      <p:ext uri="{BB962C8B-B14F-4D97-AF65-F5344CB8AC3E}">
        <p14:creationId xmlns:p14="http://schemas.microsoft.com/office/powerpoint/2010/main" val="20816660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 for analysis:</a:t>
            </a:r>
          </a:p>
          <a:p>
            <a:endParaRPr lang="en-US" dirty="0"/>
          </a:p>
          <a:p>
            <a:r>
              <a:rPr lang="en-US" dirty="0"/>
              <a:t>def </a:t>
            </a:r>
            <a:r>
              <a:rPr lang="en-US" dirty="0" err="1"/>
              <a:t>analyze_pickle</a:t>
            </a:r>
            <a:r>
              <a:rPr lang="en-US" dirty="0"/>
              <a:t>(</a:t>
            </a:r>
            <a:r>
              <a:rPr lang="en-US" dirty="0" err="1"/>
              <a:t>pickle_file_in</a:t>
            </a:r>
            <a:r>
              <a:rPr lang="en-US" dirty="0"/>
              <a:t>):</a:t>
            </a:r>
          </a:p>
          <a:p>
            <a:endParaRPr lang="en-US" dirty="0"/>
          </a:p>
          <a:p>
            <a:r>
              <a:rPr lang="en-US" dirty="0"/>
              <a:t>    </a:t>
            </a:r>
            <a:r>
              <a:rPr lang="en-US" dirty="0" err="1"/>
              <a:t>packets_for_analysis</a:t>
            </a:r>
            <a:r>
              <a:rPr lang="en-US" dirty="0"/>
              <a:t> = []</a:t>
            </a:r>
          </a:p>
          <a:p>
            <a:r>
              <a:rPr lang="en-US" dirty="0"/>
              <a:t>    </a:t>
            </a:r>
          </a:p>
          <a:p>
            <a:r>
              <a:rPr lang="en-US" dirty="0"/>
              <a:t>    with open(</a:t>
            </a:r>
            <a:r>
              <a:rPr lang="en-US" dirty="0" err="1"/>
              <a:t>pickle_file_in</a:t>
            </a:r>
            <a:r>
              <a:rPr lang="en-US" dirty="0"/>
              <a:t>, '</a:t>
            </a:r>
            <a:r>
              <a:rPr lang="en-US" dirty="0" err="1"/>
              <a:t>rb</a:t>
            </a:r>
            <a:r>
              <a:rPr lang="en-US" dirty="0"/>
              <a:t>') as </a:t>
            </a:r>
            <a:r>
              <a:rPr lang="en-US" dirty="0" err="1"/>
              <a:t>pickle_fd</a:t>
            </a:r>
            <a:r>
              <a:rPr lang="en-US" dirty="0"/>
              <a:t>:</a:t>
            </a:r>
          </a:p>
          <a:p>
            <a:r>
              <a:rPr lang="en-US" dirty="0"/>
              <a:t>        </a:t>
            </a:r>
            <a:r>
              <a:rPr lang="en-US" dirty="0" err="1"/>
              <a:t>client_ip_addr_port</a:t>
            </a:r>
            <a:r>
              <a:rPr lang="en-US" dirty="0"/>
              <a:t> = </a:t>
            </a:r>
            <a:r>
              <a:rPr lang="en-US" dirty="0" err="1"/>
              <a:t>pickle.load</a:t>
            </a:r>
            <a:r>
              <a:rPr lang="en-US" dirty="0"/>
              <a:t>(</a:t>
            </a:r>
            <a:r>
              <a:rPr lang="en-US" dirty="0" err="1"/>
              <a:t>pickle_fd</a:t>
            </a:r>
            <a:r>
              <a:rPr lang="en-US" dirty="0"/>
              <a:t>)</a:t>
            </a:r>
          </a:p>
          <a:p>
            <a:r>
              <a:rPr lang="en-US" dirty="0"/>
              <a:t>        </a:t>
            </a:r>
            <a:r>
              <a:rPr lang="en-US" dirty="0" err="1"/>
              <a:t>server_ip_addr_port</a:t>
            </a:r>
            <a:r>
              <a:rPr lang="en-US" dirty="0"/>
              <a:t> = </a:t>
            </a:r>
            <a:r>
              <a:rPr lang="en-US" dirty="0" err="1"/>
              <a:t>pickle.load</a:t>
            </a:r>
            <a:r>
              <a:rPr lang="en-US" dirty="0"/>
              <a:t>(</a:t>
            </a:r>
            <a:r>
              <a:rPr lang="en-US" dirty="0" err="1"/>
              <a:t>pickle_fd</a:t>
            </a:r>
            <a:r>
              <a:rPr lang="en-US" dirty="0"/>
              <a:t>)</a:t>
            </a:r>
          </a:p>
          <a:p>
            <a:r>
              <a:rPr lang="en-US" dirty="0"/>
              <a:t>        </a:t>
            </a:r>
            <a:r>
              <a:rPr lang="en-US" dirty="0" err="1"/>
              <a:t>packets_for_analysis</a:t>
            </a:r>
            <a:r>
              <a:rPr lang="en-US" dirty="0"/>
              <a:t> = </a:t>
            </a:r>
            <a:r>
              <a:rPr lang="en-US" dirty="0" err="1"/>
              <a:t>pickle.load</a:t>
            </a:r>
            <a:r>
              <a:rPr lang="en-US" dirty="0"/>
              <a:t>(</a:t>
            </a:r>
            <a:r>
              <a:rPr lang="en-US" dirty="0" err="1"/>
              <a:t>pickle_fd</a:t>
            </a:r>
            <a:r>
              <a:rPr lang="en-US" dirty="0"/>
              <a:t>)</a:t>
            </a:r>
          </a:p>
          <a:p>
            <a:endParaRPr lang="en-US" dirty="0"/>
          </a:p>
          <a:p>
            <a:r>
              <a:rPr lang="en-US" dirty="0"/>
              <a:t>    # Print a header</a:t>
            </a:r>
          </a:p>
          <a:p>
            <a:r>
              <a:rPr lang="en-US" dirty="0"/>
              <a:t>    print('##################################################################')</a:t>
            </a:r>
          </a:p>
          <a:p>
            <a:r>
              <a:rPr lang="en-US" dirty="0"/>
              <a:t>    print('TCP session between client {} and server {}'.</a:t>
            </a:r>
          </a:p>
          <a:p>
            <a:r>
              <a:rPr lang="en-US" dirty="0"/>
              <a:t>          format(</a:t>
            </a:r>
            <a:r>
              <a:rPr lang="en-US" dirty="0" err="1"/>
              <a:t>client_ip_addr_port</a:t>
            </a:r>
            <a:r>
              <a:rPr lang="en-US" dirty="0"/>
              <a:t>, </a:t>
            </a:r>
            <a:r>
              <a:rPr lang="en-US" dirty="0" err="1"/>
              <a:t>server_ip_addr_port</a:t>
            </a:r>
            <a:r>
              <a:rPr lang="en-US" dirty="0"/>
              <a:t>))</a:t>
            </a:r>
          </a:p>
          <a:p>
            <a:r>
              <a:rPr lang="en-US" dirty="0"/>
              <a:t>    print('##################################################################')</a:t>
            </a:r>
          </a:p>
          <a:p>
            <a:r>
              <a:rPr lang="en-US" dirty="0"/>
              <a:t>        </a:t>
            </a:r>
          </a:p>
          <a:p>
            <a:r>
              <a:rPr lang="en-US" dirty="0"/>
              <a:t>    # Print format string</a:t>
            </a:r>
          </a:p>
          <a:p>
            <a:r>
              <a:rPr lang="en-US" dirty="0"/>
              <a:t>    </a:t>
            </a:r>
            <a:r>
              <a:rPr lang="en-US" dirty="0" err="1"/>
              <a:t>fmt</a:t>
            </a:r>
            <a:r>
              <a:rPr lang="en-US" dirty="0"/>
              <a:t> = ('[{</a:t>
            </a:r>
            <a:r>
              <a:rPr lang="en-US" dirty="0" err="1"/>
              <a:t>ordnl</a:t>
            </a:r>
            <a:r>
              <a:rPr lang="en-US" dirty="0"/>
              <a:t>:&gt;5}]{</a:t>
            </a:r>
            <a:r>
              <a:rPr lang="en-US" dirty="0" err="1"/>
              <a:t>ts</a:t>
            </a:r>
            <a:r>
              <a:rPr lang="en-US" dirty="0"/>
              <a:t>:&gt;10.6f}s {flag:&lt;3s} seq={seq:&lt;8d} '</a:t>
            </a:r>
          </a:p>
          <a:p>
            <a:r>
              <a:rPr lang="en-US" dirty="0"/>
              <a:t>           'ack={ack:&lt;8d} </a:t>
            </a:r>
            <a:r>
              <a:rPr lang="en-US" dirty="0" err="1"/>
              <a:t>len</a:t>
            </a:r>
            <a:r>
              <a:rPr lang="en-US" dirty="0"/>
              <a:t>={</a:t>
            </a:r>
            <a:r>
              <a:rPr lang="en-US" dirty="0" err="1"/>
              <a:t>len</a:t>
            </a:r>
            <a:r>
              <a:rPr lang="en-US" dirty="0"/>
              <a:t>:&lt;6d} win={win:&lt;9d}')</a:t>
            </a:r>
          </a:p>
          <a:p>
            <a:endParaRPr lang="en-US" dirty="0"/>
          </a:p>
          <a:p>
            <a:r>
              <a:rPr lang="en-US" dirty="0"/>
              <a:t>    for </a:t>
            </a:r>
            <a:r>
              <a:rPr lang="en-US" dirty="0" err="1"/>
              <a:t>pkt_data</a:t>
            </a:r>
            <a:r>
              <a:rPr lang="en-US" dirty="0"/>
              <a:t> in </a:t>
            </a:r>
            <a:r>
              <a:rPr lang="en-US" dirty="0" err="1"/>
              <a:t>packets_for_analysis</a:t>
            </a:r>
            <a:r>
              <a:rPr lang="en-US" dirty="0"/>
              <a:t>:</a:t>
            </a:r>
          </a:p>
          <a:p>
            <a:endParaRPr lang="en-US" dirty="0"/>
          </a:p>
          <a:p>
            <a:r>
              <a:rPr lang="en-US" dirty="0"/>
              <a:t>        direction = </a:t>
            </a:r>
            <a:r>
              <a:rPr lang="en-US" dirty="0" err="1"/>
              <a:t>pkt_data</a:t>
            </a:r>
            <a:r>
              <a:rPr lang="en-US" dirty="0"/>
              <a:t>['direction']</a:t>
            </a:r>
          </a:p>
          <a:p>
            <a:endParaRPr lang="en-US" dirty="0"/>
          </a:p>
          <a:p>
            <a:r>
              <a:rPr lang="en-US" dirty="0"/>
              <a:t>        if direction == </a:t>
            </a:r>
            <a:r>
              <a:rPr lang="en-US" dirty="0" err="1"/>
              <a:t>PktDirection.client_to_server</a:t>
            </a:r>
            <a:r>
              <a:rPr lang="en-US" dirty="0"/>
              <a:t>:</a:t>
            </a:r>
          </a:p>
          <a:p>
            <a:r>
              <a:rPr lang="en-US" dirty="0"/>
              <a:t>            print('{}'.format('--&gt;'), end='')</a:t>
            </a:r>
          </a:p>
          <a:p>
            <a:r>
              <a:rPr lang="en-US" dirty="0"/>
              <a:t>        else:</a:t>
            </a:r>
          </a:p>
          <a:p>
            <a:r>
              <a:rPr lang="en-US" dirty="0"/>
              <a:t>            print('{:&gt;60}'.format('&lt;--'), end='')</a:t>
            </a:r>
          </a:p>
          <a:p>
            <a:endParaRPr lang="en-US" dirty="0"/>
          </a:p>
          <a:p>
            <a:r>
              <a:rPr lang="en-US" dirty="0"/>
              <a:t>        print(</a:t>
            </a:r>
            <a:r>
              <a:rPr lang="en-US" dirty="0" err="1"/>
              <a:t>fmt.format</a:t>
            </a:r>
            <a:r>
              <a:rPr lang="en-US" dirty="0"/>
              <a:t>(</a:t>
            </a:r>
            <a:r>
              <a:rPr lang="en-US" dirty="0" err="1"/>
              <a:t>ordnl</a:t>
            </a:r>
            <a:r>
              <a:rPr lang="en-US" dirty="0"/>
              <a:t> = </a:t>
            </a:r>
            <a:r>
              <a:rPr lang="en-US" dirty="0" err="1"/>
              <a:t>pkt_data</a:t>
            </a:r>
            <a:r>
              <a:rPr lang="en-US" dirty="0"/>
              <a:t>['ordinal'],</a:t>
            </a:r>
          </a:p>
          <a:p>
            <a:r>
              <a:rPr lang="en-US" dirty="0"/>
              <a:t>                         </a:t>
            </a:r>
            <a:r>
              <a:rPr lang="en-US" dirty="0" err="1"/>
              <a:t>ts</a:t>
            </a:r>
            <a:r>
              <a:rPr lang="en-US" dirty="0"/>
              <a:t> = </a:t>
            </a:r>
            <a:r>
              <a:rPr lang="en-US" dirty="0" err="1"/>
              <a:t>pkt_data</a:t>
            </a:r>
            <a:r>
              <a:rPr lang="en-US" dirty="0"/>
              <a:t>['</a:t>
            </a:r>
            <a:r>
              <a:rPr lang="en-US" dirty="0" err="1"/>
              <a:t>relative_timestamp</a:t>
            </a:r>
            <a:r>
              <a:rPr lang="en-US" dirty="0"/>
              <a:t>'],</a:t>
            </a:r>
          </a:p>
          <a:p>
            <a:r>
              <a:rPr lang="en-US" dirty="0"/>
              <a:t>                         flag = </a:t>
            </a:r>
            <a:r>
              <a:rPr lang="en-US" dirty="0" err="1"/>
              <a:t>pkt_data</a:t>
            </a:r>
            <a:r>
              <a:rPr lang="en-US" dirty="0"/>
              <a:t>['</a:t>
            </a:r>
            <a:r>
              <a:rPr lang="en-US" dirty="0" err="1"/>
              <a:t>tcp_flags</a:t>
            </a:r>
            <a:r>
              <a:rPr lang="en-US" dirty="0"/>
              <a:t>'],</a:t>
            </a:r>
          </a:p>
          <a:p>
            <a:r>
              <a:rPr lang="en-US" dirty="0"/>
              <a:t>                         seq = </a:t>
            </a:r>
            <a:r>
              <a:rPr lang="en-US" dirty="0" err="1"/>
              <a:t>pkt_data</a:t>
            </a:r>
            <a:r>
              <a:rPr lang="en-US" dirty="0"/>
              <a:t>['</a:t>
            </a:r>
            <a:r>
              <a:rPr lang="en-US" dirty="0" err="1"/>
              <a:t>seqno</a:t>
            </a:r>
            <a:r>
              <a:rPr lang="en-US" dirty="0"/>
              <a:t>'],</a:t>
            </a:r>
          </a:p>
          <a:p>
            <a:r>
              <a:rPr lang="en-US" dirty="0"/>
              <a:t>                         ack = </a:t>
            </a:r>
            <a:r>
              <a:rPr lang="en-US" dirty="0" err="1"/>
              <a:t>pkt_data</a:t>
            </a:r>
            <a:r>
              <a:rPr lang="en-US" dirty="0"/>
              <a:t>['</a:t>
            </a:r>
            <a:r>
              <a:rPr lang="en-US" dirty="0" err="1"/>
              <a:t>ackno</a:t>
            </a:r>
            <a:r>
              <a:rPr lang="en-US" dirty="0"/>
              <a:t>'],</a:t>
            </a:r>
          </a:p>
          <a:p>
            <a:r>
              <a:rPr lang="en-US" dirty="0"/>
              <a:t>                         </a:t>
            </a:r>
            <a:r>
              <a:rPr lang="en-US" dirty="0" err="1"/>
              <a:t>len</a:t>
            </a:r>
            <a:r>
              <a:rPr lang="en-US" dirty="0"/>
              <a:t> = </a:t>
            </a:r>
            <a:r>
              <a:rPr lang="en-US" dirty="0" err="1"/>
              <a:t>pkt_data</a:t>
            </a:r>
            <a:r>
              <a:rPr lang="en-US" dirty="0"/>
              <a:t>['</a:t>
            </a:r>
            <a:r>
              <a:rPr lang="en-US" dirty="0" err="1"/>
              <a:t>tcp_payload_len</a:t>
            </a:r>
            <a:r>
              <a:rPr lang="en-US" dirty="0"/>
              <a:t>'],</a:t>
            </a:r>
          </a:p>
          <a:p>
            <a:r>
              <a:rPr lang="en-US" dirty="0"/>
              <a:t>                         win = </a:t>
            </a:r>
            <a:r>
              <a:rPr lang="en-US" dirty="0" err="1"/>
              <a:t>pkt_data</a:t>
            </a:r>
            <a:r>
              <a:rPr lang="en-US" dirty="0"/>
              <a:t>['window']))</a:t>
            </a:r>
          </a:p>
        </p:txBody>
      </p:sp>
      <p:sp>
        <p:nvSpPr>
          <p:cNvPr id="4" name="Slide Number Placeholder 3"/>
          <p:cNvSpPr>
            <a:spLocks noGrp="1"/>
          </p:cNvSpPr>
          <p:nvPr>
            <p:ph type="sldNum" sz="quarter" idx="5"/>
          </p:nvPr>
        </p:nvSpPr>
        <p:spPr/>
        <p:txBody>
          <a:bodyPr/>
          <a:lstStyle/>
          <a:p>
            <a:pPr>
              <a:defRPr/>
            </a:pPr>
            <a:fld id="{D76558D6-820B-4493-8095-D0637F1B80D9}" type="slidenum">
              <a:rPr lang="en-US" altLang="en-US" smtClean="0"/>
              <a:pPr>
                <a:defRPr/>
              </a:pPr>
              <a:t>112</a:t>
            </a:fld>
            <a:endParaRPr lang="en-US" altLang="en-US"/>
          </a:p>
        </p:txBody>
      </p:sp>
    </p:spTree>
    <p:extLst>
      <p:ext uri="{BB962C8B-B14F-4D97-AF65-F5344CB8AC3E}">
        <p14:creationId xmlns:p14="http://schemas.microsoft.com/office/powerpoint/2010/main" val="31349442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import pandas as pd</a:t>
            </a:r>
          </a:p>
          <a:p>
            <a:r>
              <a:rPr lang="en-US" dirty="0"/>
              <a:t>import matplotlib</a:t>
            </a:r>
          </a:p>
          <a:p>
            <a:r>
              <a:rPr lang="en-US" dirty="0"/>
              <a:t>import </a:t>
            </a:r>
            <a:r>
              <a:rPr lang="en-US" dirty="0" err="1"/>
              <a:t>matplotlib.pyplot</a:t>
            </a:r>
            <a:r>
              <a:rPr lang="en-US" dirty="0"/>
              <a:t> as </a:t>
            </a:r>
            <a:r>
              <a:rPr lang="en-US" dirty="0" err="1"/>
              <a:t>plt</a:t>
            </a:r>
            <a:endParaRPr lang="en-US" dirty="0"/>
          </a:p>
          <a:p>
            <a:endParaRPr lang="en-US" dirty="0"/>
          </a:p>
          <a:p>
            <a:r>
              <a:rPr lang="en-US" dirty="0"/>
              <a:t>def </a:t>
            </a:r>
            <a:r>
              <a:rPr lang="en-US" dirty="0" err="1"/>
              <a:t>analyze_pickle</a:t>
            </a:r>
            <a:r>
              <a:rPr lang="en-US" dirty="0"/>
              <a:t>(</a:t>
            </a:r>
            <a:r>
              <a:rPr lang="en-US" dirty="0" err="1"/>
              <a:t>pickle_file_in</a:t>
            </a:r>
            <a:r>
              <a:rPr lang="en-US" dirty="0"/>
              <a:t>):</a:t>
            </a:r>
          </a:p>
          <a:p>
            <a:endParaRPr lang="en-US" dirty="0"/>
          </a:p>
          <a:p>
            <a:r>
              <a:rPr lang="en-US" dirty="0"/>
              <a:t>    </a:t>
            </a:r>
            <a:r>
              <a:rPr lang="en-US" dirty="0" err="1"/>
              <a:t>packets_for_analysis</a:t>
            </a:r>
            <a:r>
              <a:rPr lang="en-US" dirty="0"/>
              <a:t> = []</a:t>
            </a:r>
          </a:p>
          <a:p>
            <a:r>
              <a:rPr lang="en-US" dirty="0"/>
              <a:t>    </a:t>
            </a:r>
          </a:p>
          <a:p>
            <a:r>
              <a:rPr lang="en-US" dirty="0"/>
              <a:t>    with open(</a:t>
            </a:r>
            <a:r>
              <a:rPr lang="en-US" dirty="0" err="1"/>
              <a:t>pickle_file_in</a:t>
            </a:r>
            <a:r>
              <a:rPr lang="en-US" dirty="0"/>
              <a:t>, '</a:t>
            </a:r>
            <a:r>
              <a:rPr lang="en-US" dirty="0" err="1"/>
              <a:t>rb</a:t>
            </a:r>
            <a:r>
              <a:rPr lang="en-US" dirty="0"/>
              <a:t>') as </a:t>
            </a:r>
            <a:r>
              <a:rPr lang="en-US" dirty="0" err="1"/>
              <a:t>pickle_fd</a:t>
            </a:r>
            <a:r>
              <a:rPr lang="en-US" dirty="0"/>
              <a:t>:</a:t>
            </a:r>
          </a:p>
          <a:p>
            <a:r>
              <a:rPr lang="en-US" dirty="0"/>
              <a:t>        </a:t>
            </a:r>
            <a:r>
              <a:rPr lang="en-US" dirty="0" err="1"/>
              <a:t>client_ip_addr_port</a:t>
            </a:r>
            <a:r>
              <a:rPr lang="en-US" dirty="0"/>
              <a:t> = </a:t>
            </a:r>
            <a:r>
              <a:rPr lang="en-US" dirty="0" err="1"/>
              <a:t>pickle.load</a:t>
            </a:r>
            <a:r>
              <a:rPr lang="en-US" dirty="0"/>
              <a:t>(</a:t>
            </a:r>
            <a:r>
              <a:rPr lang="en-US" dirty="0" err="1"/>
              <a:t>pickle_fd</a:t>
            </a:r>
            <a:r>
              <a:rPr lang="en-US" dirty="0"/>
              <a:t>)</a:t>
            </a:r>
          </a:p>
          <a:p>
            <a:r>
              <a:rPr lang="en-US" dirty="0"/>
              <a:t>        </a:t>
            </a:r>
            <a:r>
              <a:rPr lang="en-US" dirty="0" err="1"/>
              <a:t>server_ip_addr_port</a:t>
            </a:r>
            <a:r>
              <a:rPr lang="en-US" dirty="0"/>
              <a:t> = </a:t>
            </a:r>
            <a:r>
              <a:rPr lang="en-US" dirty="0" err="1"/>
              <a:t>pickle.load</a:t>
            </a:r>
            <a:r>
              <a:rPr lang="en-US" dirty="0"/>
              <a:t>(</a:t>
            </a:r>
            <a:r>
              <a:rPr lang="en-US" dirty="0" err="1"/>
              <a:t>pickle_fd</a:t>
            </a:r>
            <a:r>
              <a:rPr lang="en-US" dirty="0"/>
              <a:t>)</a:t>
            </a:r>
          </a:p>
          <a:p>
            <a:r>
              <a:rPr lang="en-US" dirty="0"/>
              <a:t>        </a:t>
            </a:r>
            <a:r>
              <a:rPr lang="en-US" dirty="0" err="1"/>
              <a:t>packets_for_analysis</a:t>
            </a:r>
            <a:r>
              <a:rPr lang="en-US" dirty="0"/>
              <a:t> = </a:t>
            </a:r>
            <a:r>
              <a:rPr lang="en-US" dirty="0" err="1"/>
              <a:t>pickle.load</a:t>
            </a:r>
            <a:r>
              <a:rPr lang="en-US" dirty="0"/>
              <a:t>(</a:t>
            </a:r>
            <a:r>
              <a:rPr lang="en-US" dirty="0" err="1"/>
              <a:t>pickle_fd</a:t>
            </a:r>
            <a:r>
              <a:rPr lang="en-US" dirty="0"/>
              <a:t>)</a:t>
            </a:r>
          </a:p>
          <a:p>
            <a:endParaRPr lang="en-US" dirty="0"/>
          </a:p>
          <a:p>
            <a:r>
              <a:rPr lang="en-US" dirty="0"/>
              <a:t>    # Plot the receive window size on the client side.</a:t>
            </a:r>
          </a:p>
          <a:p>
            <a:r>
              <a:rPr lang="en-US" dirty="0"/>
              <a:t>    </a:t>
            </a:r>
            <a:r>
              <a:rPr lang="en-US" dirty="0" err="1"/>
              <a:t>client_pkts</a:t>
            </a:r>
            <a:r>
              <a:rPr lang="en-US" dirty="0"/>
              <a:t> = []</a:t>
            </a:r>
          </a:p>
          <a:p>
            <a:r>
              <a:rPr lang="en-US" dirty="0"/>
              <a:t>    for </a:t>
            </a:r>
            <a:r>
              <a:rPr lang="en-US" dirty="0" err="1"/>
              <a:t>pkt_data</a:t>
            </a:r>
            <a:r>
              <a:rPr lang="en-US" dirty="0"/>
              <a:t> in </a:t>
            </a:r>
            <a:r>
              <a:rPr lang="en-US" dirty="0" err="1"/>
              <a:t>packets_for_analysis</a:t>
            </a:r>
            <a:r>
              <a:rPr lang="en-US" dirty="0"/>
              <a:t>:</a:t>
            </a:r>
          </a:p>
          <a:p>
            <a:r>
              <a:rPr lang="en-US" dirty="0"/>
              <a:t>        if </a:t>
            </a:r>
            <a:r>
              <a:rPr lang="en-US" dirty="0" err="1"/>
              <a:t>pkt_data</a:t>
            </a:r>
            <a:r>
              <a:rPr lang="en-US" dirty="0"/>
              <a:t>['direction'] == </a:t>
            </a:r>
            <a:r>
              <a:rPr lang="en-US" dirty="0" err="1"/>
              <a:t>PktDirection.server_to_client</a:t>
            </a:r>
            <a:r>
              <a:rPr lang="en-US" dirty="0"/>
              <a:t>:</a:t>
            </a:r>
          </a:p>
          <a:p>
            <a:r>
              <a:rPr lang="en-US" dirty="0"/>
              <a:t>            continue</a:t>
            </a:r>
          </a:p>
          <a:p>
            <a:endParaRPr lang="en-US" dirty="0"/>
          </a:p>
          <a:p>
            <a:r>
              <a:rPr lang="en-US" dirty="0"/>
              <a:t>        # Don't include the SYN packet</a:t>
            </a:r>
          </a:p>
          <a:p>
            <a:r>
              <a:rPr lang="en-US" dirty="0"/>
              <a:t>        if 'S' in </a:t>
            </a:r>
            <a:r>
              <a:rPr lang="en-US" dirty="0" err="1"/>
              <a:t>pkt_data</a:t>
            </a:r>
            <a:r>
              <a:rPr lang="en-US" dirty="0"/>
              <a:t>['</a:t>
            </a:r>
            <a:r>
              <a:rPr lang="en-US" dirty="0" err="1"/>
              <a:t>tcp_flags</a:t>
            </a:r>
            <a:r>
              <a:rPr lang="en-US" dirty="0"/>
              <a:t>']:</a:t>
            </a:r>
          </a:p>
          <a:p>
            <a:r>
              <a:rPr lang="en-US" dirty="0"/>
              <a:t>            continue</a:t>
            </a:r>
          </a:p>
          <a:p>
            <a:endParaRPr lang="en-US" dirty="0"/>
          </a:p>
          <a:p>
            <a:r>
              <a:rPr lang="en-US" dirty="0"/>
              <a:t>        </a:t>
            </a:r>
            <a:r>
              <a:rPr lang="en-US" dirty="0" err="1"/>
              <a:t>client_pkts.append</a:t>
            </a:r>
            <a:r>
              <a:rPr lang="en-US" dirty="0"/>
              <a:t>({'Time': </a:t>
            </a:r>
            <a:r>
              <a:rPr lang="en-US" dirty="0" err="1"/>
              <a:t>pkt_data</a:t>
            </a:r>
            <a:r>
              <a:rPr lang="en-US" dirty="0"/>
              <a:t>['</a:t>
            </a:r>
            <a:r>
              <a:rPr lang="en-US" dirty="0" err="1"/>
              <a:t>relative_timestamp</a:t>
            </a:r>
            <a:r>
              <a:rPr lang="en-US" dirty="0"/>
              <a:t>'],</a:t>
            </a:r>
          </a:p>
          <a:p>
            <a:r>
              <a:rPr lang="en-US" dirty="0"/>
              <a:t>                            'Client window size': </a:t>
            </a:r>
            <a:r>
              <a:rPr lang="en-US" dirty="0" err="1"/>
              <a:t>pkt_data</a:t>
            </a:r>
            <a:r>
              <a:rPr lang="en-US" dirty="0"/>
              <a:t>['window']})</a:t>
            </a:r>
          </a:p>
          <a:p>
            <a:endParaRPr lang="en-US" dirty="0"/>
          </a:p>
          <a:p>
            <a:r>
              <a:rPr lang="en-US" dirty="0"/>
              <a:t>    df = </a:t>
            </a:r>
            <a:r>
              <a:rPr lang="en-US" dirty="0" err="1"/>
              <a:t>pd.DataFrame</a:t>
            </a:r>
            <a:r>
              <a:rPr lang="en-US" dirty="0"/>
              <a:t>(data=</a:t>
            </a:r>
            <a:r>
              <a:rPr lang="en-US" dirty="0" err="1"/>
              <a:t>client_pkts</a:t>
            </a:r>
            <a:r>
              <a:rPr lang="en-US" dirty="0"/>
              <a:t>)</a:t>
            </a:r>
          </a:p>
          <a:p>
            <a:r>
              <a:rPr lang="en-US" dirty="0"/>
              <a:t>    </a:t>
            </a:r>
            <a:r>
              <a:rPr lang="en-US" dirty="0" err="1"/>
              <a:t>df.plot</a:t>
            </a:r>
            <a:r>
              <a:rPr lang="en-US" dirty="0"/>
              <a:t>(x='Time', y='Client window size', color='r')</a:t>
            </a:r>
          </a:p>
          <a:p>
            <a:r>
              <a:rPr lang="en-US" dirty="0"/>
              <a:t>    </a:t>
            </a:r>
            <a:r>
              <a:rPr lang="en-US" dirty="0" err="1"/>
              <a:t>plt.show</a:t>
            </a:r>
            <a:r>
              <a:rPr lang="en-US" dirty="0"/>
              <a:t>()</a:t>
            </a:r>
          </a:p>
          <a:p>
            <a:r>
              <a:rPr lang="en-US" dirty="0"/>
              <a:t>    </a:t>
            </a:r>
            <a:r>
              <a:rPr lang="en-US" dirty="0" err="1"/>
              <a:t>plt.close</a:t>
            </a:r>
            <a:r>
              <a:rPr lang="en-US" dirty="0"/>
              <a:t>()</a:t>
            </a:r>
          </a:p>
        </p:txBody>
      </p:sp>
      <p:sp>
        <p:nvSpPr>
          <p:cNvPr id="4" name="Slide Number Placeholder 3"/>
          <p:cNvSpPr>
            <a:spLocks noGrp="1"/>
          </p:cNvSpPr>
          <p:nvPr>
            <p:ph type="sldNum" sz="quarter" idx="5"/>
          </p:nvPr>
        </p:nvSpPr>
        <p:spPr/>
        <p:txBody>
          <a:bodyPr/>
          <a:lstStyle/>
          <a:p>
            <a:pPr>
              <a:defRPr/>
            </a:pPr>
            <a:fld id="{D76558D6-820B-4493-8095-D0637F1B80D9}" type="slidenum">
              <a:rPr lang="en-US" altLang="en-US" smtClean="0"/>
              <a:pPr>
                <a:defRPr/>
              </a:pPr>
              <a:t>116</a:t>
            </a:fld>
            <a:endParaRPr lang="en-US" altLang="en-US"/>
          </a:p>
        </p:txBody>
      </p:sp>
    </p:spTree>
    <p:extLst>
      <p:ext uri="{BB962C8B-B14F-4D97-AF65-F5344CB8AC3E}">
        <p14:creationId xmlns:p14="http://schemas.microsoft.com/office/powerpoint/2010/main" val="1609643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9F96F5-6B8A-4B16-8E60-F4CE76388195}" type="slidenum">
              <a:rPr lang="en-US" altLang="en-US" smtClean="0"/>
              <a:pPr/>
              <a:t>2</a:t>
            </a:fld>
            <a:endParaRPr lang="en-US" altLang="en-US"/>
          </a:p>
        </p:txBody>
      </p:sp>
    </p:spTree>
    <p:extLst>
      <p:ext uri="{BB962C8B-B14F-4D97-AF65-F5344CB8AC3E}">
        <p14:creationId xmlns:p14="http://schemas.microsoft.com/office/powerpoint/2010/main" val="26798070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 </a:t>
            </a:r>
            <a:r>
              <a:rPr lang="en-US" dirty="0" err="1"/>
              <a:t>analyze_pickle</a:t>
            </a:r>
            <a:r>
              <a:rPr lang="en-US" dirty="0"/>
              <a:t>(</a:t>
            </a:r>
            <a:r>
              <a:rPr lang="en-US" dirty="0" err="1"/>
              <a:t>pickle_file_in</a:t>
            </a:r>
            <a:r>
              <a:rPr lang="en-US" dirty="0"/>
              <a:t>):</a:t>
            </a:r>
          </a:p>
          <a:p>
            <a:endParaRPr lang="en-US" dirty="0"/>
          </a:p>
          <a:p>
            <a:r>
              <a:rPr lang="en-US" dirty="0"/>
              <a:t>    </a:t>
            </a:r>
            <a:r>
              <a:rPr lang="en-US" dirty="0" err="1"/>
              <a:t>packets_for_analysis</a:t>
            </a:r>
            <a:r>
              <a:rPr lang="en-US" dirty="0"/>
              <a:t> = []</a:t>
            </a:r>
          </a:p>
          <a:p>
            <a:r>
              <a:rPr lang="en-US" dirty="0"/>
              <a:t>    </a:t>
            </a:r>
          </a:p>
          <a:p>
            <a:r>
              <a:rPr lang="en-US" dirty="0"/>
              <a:t>    with open(</a:t>
            </a:r>
            <a:r>
              <a:rPr lang="en-US" dirty="0" err="1"/>
              <a:t>pickle_file_in</a:t>
            </a:r>
            <a:r>
              <a:rPr lang="en-US" dirty="0"/>
              <a:t>, '</a:t>
            </a:r>
            <a:r>
              <a:rPr lang="en-US" dirty="0" err="1"/>
              <a:t>rb</a:t>
            </a:r>
            <a:r>
              <a:rPr lang="en-US" dirty="0"/>
              <a:t>') as </a:t>
            </a:r>
            <a:r>
              <a:rPr lang="en-US" dirty="0" err="1"/>
              <a:t>pickle_fd</a:t>
            </a:r>
            <a:r>
              <a:rPr lang="en-US" dirty="0"/>
              <a:t>:</a:t>
            </a:r>
          </a:p>
          <a:p>
            <a:r>
              <a:rPr lang="en-US" dirty="0"/>
              <a:t>        </a:t>
            </a:r>
            <a:r>
              <a:rPr lang="en-US" dirty="0" err="1"/>
              <a:t>client_ip_addr_port</a:t>
            </a:r>
            <a:r>
              <a:rPr lang="en-US" dirty="0"/>
              <a:t> = </a:t>
            </a:r>
            <a:r>
              <a:rPr lang="en-US" dirty="0" err="1"/>
              <a:t>pickle.load</a:t>
            </a:r>
            <a:r>
              <a:rPr lang="en-US" dirty="0"/>
              <a:t>(</a:t>
            </a:r>
            <a:r>
              <a:rPr lang="en-US" dirty="0" err="1"/>
              <a:t>pickle_fd</a:t>
            </a:r>
            <a:r>
              <a:rPr lang="en-US" dirty="0"/>
              <a:t>)</a:t>
            </a:r>
          </a:p>
          <a:p>
            <a:r>
              <a:rPr lang="en-US" dirty="0"/>
              <a:t>        </a:t>
            </a:r>
            <a:r>
              <a:rPr lang="en-US" dirty="0" err="1"/>
              <a:t>server_ip_addr_port</a:t>
            </a:r>
            <a:r>
              <a:rPr lang="en-US" dirty="0"/>
              <a:t> = </a:t>
            </a:r>
            <a:r>
              <a:rPr lang="en-US" dirty="0" err="1"/>
              <a:t>pickle.load</a:t>
            </a:r>
            <a:r>
              <a:rPr lang="en-US" dirty="0"/>
              <a:t>(</a:t>
            </a:r>
            <a:r>
              <a:rPr lang="en-US" dirty="0" err="1"/>
              <a:t>pickle_fd</a:t>
            </a:r>
            <a:r>
              <a:rPr lang="en-US" dirty="0"/>
              <a:t>)</a:t>
            </a:r>
          </a:p>
          <a:p>
            <a:r>
              <a:rPr lang="en-US" dirty="0"/>
              <a:t>        </a:t>
            </a:r>
            <a:r>
              <a:rPr lang="en-US" dirty="0" err="1"/>
              <a:t>packets_for_analysis</a:t>
            </a:r>
            <a:r>
              <a:rPr lang="en-US" dirty="0"/>
              <a:t> = </a:t>
            </a:r>
            <a:r>
              <a:rPr lang="en-US" dirty="0" err="1"/>
              <a:t>pickle.load</a:t>
            </a:r>
            <a:r>
              <a:rPr lang="en-US" dirty="0"/>
              <a:t>(</a:t>
            </a:r>
            <a:r>
              <a:rPr lang="en-US" dirty="0" err="1"/>
              <a:t>pickle_fd</a:t>
            </a:r>
            <a:r>
              <a:rPr lang="en-US" dirty="0"/>
              <a:t>)</a:t>
            </a:r>
          </a:p>
          <a:p>
            <a:endParaRPr lang="en-US" dirty="0"/>
          </a:p>
          <a:p>
            <a:r>
              <a:rPr lang="en-US" dirty="0"/>
              <a:t>    for </a:t>
            </a:r>
            <a:r>
              <a:rPr lang="en-US" dirty="0" err="1"/>
              <a:t>pkt_data</a:t>
            </a:r>
            <a:r>
              <a:rPr lang="en-US" dirty="0"/>
              <a:t> in </a:t>
            </a:r>
            <a:r>
              <a:rPr lang="en-US" dirty="0" err="1"/>
              <a:t>packets_for_analysis</a:t>
            </a:r>
            <a:r>
              <a:rPr lang="en-US" dirty="0"/>
              <a:t>:</a:t>
            </a:r>
          </a:p>
          <a:p>
            <a:r>
              <a:rPr lang="en-US" dirty="0"/>
              <a:t>        if </a:t>
            </a:r>
            <a:r>
              <a:rPr lang="en-US" dirty="0" err="1"/>
              <a:t>pkt_data</a:t>
            </a:r>
            <a:r>
              <a:rPr lang="en-US" dirty="0"/>
              <a:t>['direction'] == </a:t>
            </a:r>
            <a:r>
              <a:rPr lang="en-US" dirty="0" err="1"/>
              <a:t>PktDirection.server_to_client</a:t>
            </a:r>
            <a:r>
              <a:rPr lang="en-US" dirty="0"/>
              <a:t>:</a:t>
            </a:r>
          </a:p>
          <a:p>
            <a:r>
              <a:rPr lang="en-US" dirty="0"/>
              <a:t>            continue</a:t>
            </a:r>
          </a:p>
          <a:p>
            <a:endParaRPr lang="en-US" dirty="0"/>
          </a:p>
          <a:p>
            <a:r>
              <a:rPr lang="en-US" dirty="0"/>
              <a:t>        # Don't include the SYN packet</a:t>
            </a:r>
          </a:p>
          <a:p>
            <a:r>
              <a:rPr lang="en-US" dirty="0"/>
              <a:t>        if 'S' in </a:t>
            </a:r>
            <a:r>
              <a:rPr lang="en-US" dirty="0" err="1"/>
              <a:t>pkt_data</a:t>
            </a:r>
            <a:r>
              <a:rPr lang="en-US" dirty="0"/>
              <a:t>['</a:t>
            </a:r>
            <a:r>
              <a:rPr lang="en-US" dirty="0" err="1"/>
              <a:t>tcp_flags</a:t>
            </a:r>
            <a:r>
              <a:rPr lang="en-US" dirty="0"/>
              <a:t>']:</a:t>
            </a:r>
          </a:p>
          <a:p>
            <a:r>
              <a:rPr lang="en-US" dirty="0"/>
              <a:t>            continue</a:t>
            </a:r>
          </a:p>
          <a:p>
            <a:endParaRPr lang="en-US" dirty="0"/>
          </a:p>
          <a:p>
            <a:r>
              <a:rPr lang="en-US" dirty="0"/>
              <a:t>        if </a:t>
            </a:r>
            <a:r>
              <a:rPr lang="en-US" dirty="0" err="1"/>
              <a:t>pkt_data</a:t>
            </a:r>
            <a:r>
              <a:rPr lang="en-US" dirty="0"/>
              <a:t>['</a:t>
            </a:r>
            <a:r>
              <a:rPr lang="en-US" dirty="0" err="1"/>
              <a:t>relative_timestamp</a:t>
            </a:r>
            <a:r>
              <a:rPr lang="en-US" dirty="0"/>
              <a:t>'] &lt; 21.1:</a:t>
            </a:r>
          </a:p>
          <a:p>
            <a:r>
              <a:rPr lang="en-US" dirty="0"/>
              <a:t>            continue</a:t>
            </a:r>
          </a:p>
          <a:p>
            <a:endParaRPr lang="en-US" dirty="0"/>
          </a:p>
          <a:p>
            <a:r>
              <a:rPr lang="en-US" dirty="0"/>
              <a:t>        if </a:t>
            </a:r>
            <a:r>
              <a:rPr lang="en-US" dirty="0" err="1"/>
              <a:t>pkt_data</a:t>
            </a:r>
            <a:r>
              <a:rPr lang="en-US" dirty="0"/>
              <a:t>['window'] &lt; 500000:</a:t>
            </a:r>
          </a:p>
          <a:p>
            <a:r>
              <a:rPr lang="en-US" dirty="0"/>
              <a:t>            print('Packet ordinal {} has a suspicious TCP window size ({})'.</a:t>
            </a:r>
          </a:p>
          <a:p>
            <a:r>
              <a:rPr lang="en-US" dirty="0"/>
              <a:t>                  format(</a:t>
            </a:r>
            <a:r>
              <a:rPr lang="en-US" dirty="0" err="1"/>
              <a:t>pkt_data</a:t>
            </a:r>
            <a:r>
              <a:rPr lang="en-US" dirty="0"/>
              <a:t>['ordinal'], </a:t>
            </a:r>
            <a:r>
              <a:rPr lang="en-US" dirty="0" err="1"/>
              <a:t>pkt_data</a:t>
            </a:r>
            <a:r>
              <a:rPr lang="en-US" dirty="0"/>
              <a:t>['window']))</a:t>
            </a:r>
          </a:p>
        </p:txBody>
      </p:sp>
      <p:sp>
        <p:nvSpPr>
          <p:cNvPr id="4" name="Slide Number Placeholder 3"/>
          <p:cNvSpPr>
            <a:spLocks noGrp="1"/>
          </p:cNvSpPr>
          <p:nvPr>
            <p:ph type="sldNum" sz="quarter" idx="5"/>
          </p:nvPr>
        </p:nvSpPr>
        <p:spPr/>
        <p:txBody>
          <a:bodyPr/>
          <a:lstStyle/>
          <a:p>
            <a:pPr>
              <a:defRPr/>
            </a:pPr>
            <a:fld id="{D76558D6-820B-4493-8095-D0637F1B80D9}" type="slidenum">
              <a:rPr lang="en-US" altLang="en-US" smtClean="0"/>
              <a:pPr>
                <a:defRPr/>
              </a:pPr>
              <a:t>118</a:t>
            </a:fld>
            <a:endParaRPr lang="en-US" altLang="en-US"/>
          </a:p>
        </p:txBody>
      </p:sp>
    </p:spTree>
    <p:extLst>
      <p:ext uri="{BB962C8B-B14F-4D97-AF65-F5344CB8AC3E}">
        <p14:creationId xmlns:p14="http://schemas.microsoft.com/office/powerpoint/2010/main" val="4320726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 </a:t>
            </a:r>
            <a:r>
              <a:rPr lang="en-US" dirty="0" err="1"/>
              <a:t>analyze_pickle</a:t>
            </a:r>
            <a:r>
              <a:rPr lang="en-US" dirty="0"/>
              <a:t>(</a:t>
            </a:r>
            <a:r>
              <a:rPr lang="en-US" dirty="0" err="1"/>
              <a:t>pickle_file_in</a:t>
            </a:r>
            <a:r>
              <a:rPr lang="en-US" dirty="0"/>
              <a:t>):</a:t>
            </a:r>
          </a:p>
          <a:p>
            <a:r>
              <a:rPr lang="en-US" dirty="0"/>
              <a:t>    </a:t>
            </a:r>
            <a:r>
              <a:rPr lang="en-US" dirty="0" err="1"/>
              <a:t>packets_for_analysis</a:t>
            </a:r>
            <a:r>
              <a:rPr lang="en-US" dirty="0"/>
              <a:t> = []</a:t>
            </a:r>
          </a:p>
          <a:p>
            <a:r>
              <a:rPr lang="en-US" dirty="0"/>
              <a:t>    </a:t>
            </a:r>
          </a:p>
          <a:p>
            <a:r>
              <a:rPr lang="en-US" dirty="0"/>
              <a:t>    with open(</a:t>
            </a:r>
            <a:r>
              <a:rPr lang="en-US" dirty="0" err="1"/>
              <a:t>pickle_file_in</a:t>
            </a:r>
            <a:r>
              <a:rPr lang="en-US" dirty="0"/>
              <a:t>, '</a:t>
            </a:r>
            <a:r>
              <a:rPr lang="en-US" dirty="0" err="1"/>
              <a:t>rb</a:t>
            </a:r>
            <a:r>
              <a:rPr lang="en-US" dirty="0"/>
              <a:t>') as </a:t>
            </a:r>
            <a:r>
              <a:rPr lang="en-US" dirty="0" err="1"/>
              <a:t>pickle_fd</a:t>
            </a:r>
            <a:r>
              <a:rPr lang="en-US" dirty="0"/>
              <a:t>:</a:t>
            </a:r>
          </a:p>
          <a:p>
            <a:r>
              <a:rPr lang="en-US" dirty="0"/>
              <a:t>        </a:t>
            </a:r>
            <a:r>
              <a:rPr lang="en-US" dirty="0" err="1"/>
              <a:t>client_ip_addr_port</a:t>
            </a:r>
            <a:r>
              <a:rPr lang="en-US" dirty="0"/>
              <a:t> = </a:t>
            </a:r>
            <a:r>
              <a:rPr lang="en-US" dirty="0" err="1"/>
              <a:t>pickle.load</a:t>
            </a:r>
            <a:r>
              <a:rPr lang="en-US" dirty="0"/>
              <a:t>(</a:t>
            </a:r>
            <a:r>
              <a:rPr lang="en-US" dirty="0" err="1"/>
              <a:t>pickle_fd</a:t>
            </a:r>
            <a:r>
              <a:rPr lang="en-US" dirty="0"/>
              <a:t>)</a:t>
            </a:r>
          </a:p>
          <a:p>
            <a:r>
              <a:rPr lang="en-US" dirty="0"/>
              <a:t>        </a:t>
            </a:r>
            <a:r>
              <a:rPr lang="en-US" dirty="0" err="1"/>
              <a:t>server_ip_addr_port</a:t>
            </a:r>
            <a:r>
              <a:rPr lang="en-US" dirty="0"/>
              <a:t> = </a:t>
            </a:r>
            <a:r>
              <a:rPr lang="en-US" dirty="0" err="1"/>
              <a:t>pickle.load</a:t>
            </a:r>
            <a:r>
              <a:rPr lang="en-US" dirty="0"/>
              <a:t>(</a:t>
            </a:r>
            <a:r>
              <a:rPr lang="en-US" dirty="0" err="1"/>
              <a:t>pickle_fd</a:t>
            </a:r>
            <a:r>
              <a:rPr lang="en-US" dirty="0"/>
              <a:t>)</a:t>
            </a:r>
          </a:p>
          <a:p>
            <a:r>
              <a:rPr lang="en-US" dirty="0"/>
              <a:t>        </a:t>
            </a:r>
            <a:r>
              <a:rPr lang="en-US" dirty="0" err="1"/>
              <a:t>packets_for_analysis</a:t>
            </a:r>
            <a:r>
              <a:rPr lang="en-US" dirty="0"/>
              <a:t> = </a:t>
            </a:r>
            <a:r>
              <a:rPr lang="en-US" dirty="0" err="1"/>
              <a:t>pickle.load</a:t>
            </a:r>
            <a:r>
              <a:rPr lang="en-US" dirty="0"/>
              <a:t>(</a:t>
            </a:r>
            <a:r>
              <a:rPr lang="en-US" dirty="0" err="1"/>
              <a:t>pickle_fd</a:t>
            </a:r>
            <a:r>
              <a:rPr lang="en-US" dirty="0"/>
              <a:t>)</a:t>
            </a:r>
          </a:p>
          <a:p>
            <a:endParaRPr lang="en-US" dirty="0"/>
          </a:p>
          <a:p>
            <a:r>
              <a:rPr lang="en-US" dirty="0"/>
              <a:t>    # Plot the receive window size and ack number on the client side.</a:t>
            </a:r>
          </a:p>
          <a:p>
            <a:r>
              <a:rPr lang="en-US" dirty="0"/>
              <a:t>    </a:t>
            </a:r>
            <a:r>
              <a:rPr lang="en-US" dirty="0" err="1"/>
              <a:t>client_pkts</a:t>
            </a:r>
            <a:r>
              <a:rPr lang="en-US" dirty="0"/>
              <a:t> = []</a:t>
            </a:r>
          </a:p>
          <a:p>
            <a:r>
              <a:rPr lang="en-US" dirty="0"/>
              <a:t>    for </a:t>
            </a:r>
            <a:r>
              <a:rPr lang="en-US" dirty="0" err="1"/>
              <a:t>pkt_data</a:t>
            </a:r>
            <a:r>
              <a:rPr lang="en-US" dirty="0"/>
              <a:t> in </a:t>
            </a:r>
            <a:r>
              <a:rPr lang="en-US" dirty="0" err="1"/>
              <a:t>packets_for_analysis</a:t>
            </a:r>
            <a:r>
              <a:rPr lang="en-US" dirty="0"/>
              <a:t>:</a:t>
            </a:r>
          </a:p>
          <a:p>
            <a:r>
              <a:rPr lang="en-US" dirty="0"/>
              <a:t>        if </a:t>
            </a:r>
            <a:r>
              <a:rPr lang="en-US" dirty="0" err="1"/>
              <a:t>pkt_data</a:t>
            </a:r>
            <a:r>
              <a:rPr lang="en-US" dirty="0"/>
              <a:t>['direction'] == </a:t>
            </a:r>
            <a:r>
              <a:rPr lang="en-US" dirty="0" err="1"/>
              <a:t>PktDirection.server_to_client</a:t>
            </a:r>
            <a:r>
              <a:rPr lang="en-US" dirty="0"/>
              <a:t>:</a:t>
            </a:r>
          </a:p>
          <a:p>
            <a:r>
              <a:rPr lang="en-US" dirty="0"/>
              <a:t>            continue</a:t>
            </a:r>
          </a:p>
          <a:p>
            <a:endParaRPr lang="en-US" dirty="0"/>
          </a:p>
          <a:p>
            <a:r>
              <a:rPr lang="en-US" dirty="0"/>
              <a:t>        # Don't include the SYN packet</a:t>
            </a:r>
          </a:p>
          <a:p>
            <a:r>
              <a:rPr lang="en-US" dirty="0"/>
              <a:t>        if 'S' in </a:t>
            </a:r>
            <a:r>
              <a:rPr lang="en-US" dirty="0" err="1"/>
              <a:t>pkt_data</a:t>
            </a:r>
            <a:r>
              <a:rPr lang="en-US" dirty="0"/>
              <a:t>['</a:t>
            </a:r>
            <a:r>
              <a:rPr lang="en-US" dirty="0" err="1"/>
              <a:t>tcp_flags</a:t>
            </a:r>
            <a:r>
              <a:rPr lang="en-US" dirty="0"/>
              <a:t>']:</a:t>
            </a:r>
          </a:p>
          <a:p>
            <a:r>
              <a:rPr lang="en-US" dirty="0"/>
              <a:t>            continue</a:t>
            </a:r>
          </a:p>
          <a:p>
            <a:endParaRPr lang="en-US" dirty="0"/>
          </a:p>
          <a:p>
            <a:r>
              <a:rPr lang="en-US" dirty="0"/>
              <a:t>        </a:t>
            </a:r>
            <a:r>
              <a:rPr lang="en-US" dirty="0" err="1"/>
              <a:t>client_pkts.append</a:t>
            </a:r>
            <a:r>
              <a:rPr lang="en-US" dirty="0"/>
              <a:t>({'Time': </a:t>
            </a:r>
            <a:r>
              <a:rPr lang="en-US" dirty="0" err="1"/>
              <a:t>pkt_data</a:t>
            </a:r>
            <a:r>
              <a:rPr lang="en-US" dirty="0"/>
              <a:t>['</a:t>
            </a:r>
            <a:r>
              <a:rPr lang="en-US" dirty="0" err="1"/>
              <a:t>relative_timestamp</a:t>
            </a:r>
            <a:r>
              <a:rPr lang="en-US" dirty="0"/>
              <a:t>'],</a:t>
            </a:r>
          </a:p>
          <a:p>
            <a:r>
              <a:rPr lang="en-US" dirty="0"/>
              <a:t>                            'Client window size': </a:t>
            </a:r>
            <a:r>
              <a:rPr lang="en-US" dirty="0" err="1"/>
              <a:t>pkt_data</a:t>
            </a:r>
            <a:r>
              <a:rPr lang="en-US" dirty="0"/>
              <a:t>['window'],</a:t>
            </a:r>
          </a:p>
          <a:p>
            <a:r>
              <a:rPr lang="en-US" dirty="0"/>
              <a:t>                            'Client Ack No' : </a:t>
            </a:r>
            <a:r>
              <a:rPr lang="en-US" dirty="0" err="1"/>
              <a:t>pkt_data</a:t>
            </a:r>
            <a:r>
              <a:rPr lang="en-US" dirty="0"/>
              <a:t>['</a:t>
            </a:r>
            <a:r>
              <a:rPr lang="en-US" dirty="0" err="1"/>
              <a:t>ackno</a:t>
            </a:r>
            <a:r>
              <a:rPr lang="en-US" dirty="0"/>
              <a:t>']})</a:t>
            </a:r>
          </a:p>
          <a:p>
            <a:endParaRPr lang="en-US" dirty="0"/>
          </a:p>
          <a:p>
            <a:r>
              <a:rPr lang="en-US" dirty="0"/>
              <a:t>    df = </a:t>
            </a:r>
            <a:r>
              <a:rPr lang="en-US" dirty="0" err="1"/>
              <a:t>pd.DataFrame</a:t>
            </a:r>
            <a:r>
              <a:rPr lang="en-US" dirty="0"/>
              <a:t>(data=</a:t>
            </a:r>
            <a:r>
              <a:rPr lang="en-US" dirty="0" err="1"/>
              <a:t>client_pkts</a:t>
            </a:r>
            <a:r>
              <a:rPr lang="en-US" dirty="0"/>
              <a:t>)</a:t>
            </a:r>
          </a:p>
          <a:p>
            <a:endParaRPr lang="en-US" dirty="0"/>
          </a:p>
          <a:p>
            <a:r>
              <a:rPr lang="en-US" dirty="0"/>
              <a:t>    fig, ax1 = </a:t>
            </a:r>
            <a:r>
              <a:rPr lang="en-US" dirty="0" err="1"/>
              <a:t>plt.subplots</a:t>
            </a:r>
            <a:r>
              <a:rPr lang="en-US" dirty="0"/>
              <a:t>()</a:t>
            </a:r>
          </a:p>
          <a:p>
            <a:r>
              <a:rPr lang="en-US" dirty="0"/>
              <a:t>    ax2 = ax1.twinx()</a:t>
            </a:r>
          </a:p>
          <a:p>
            <a:endParaRPr lang="en-US" dirty="0"/>
          </a:p>
          <a:p>
            <a:r>
              <a:rPr lang="en-US" dirty="0"/>
              <a:t>    </a:t>
            </a:r>
            <a:r>
              <a:rPr lang="en-US" dirty="0" err="1"/>
              <a:t>df.plot</a:t>
            </a:r>
            <a:r>
              <a:rPr lang="en-US" dirty="0"/>
              <a:t>(x='Time', y='Client window size', color='r', ax=ax1)</a:t>
            </a:r>
          </a:p>
          <a:p>
            <a:r>
              <a:rPr lang="en-US" dirty="0"/>
              <a:t>    </a:t>
            </a:r>
            <a:r>
              <a:rPr lang="en-US" dirty="0" err="1"/>
              <a:t>df.plot</a:t>
            </a:r>
            <a:r>
              <a:rPr lang="en-US" dirty="0"/>
              <a:t>(x='Time', y='Client Ack No', color='b', ax=ax2)</a:t>
            </a:r>
          </a:p>
          <a:p>
            <a:r>
              <a:rPr lang="en-US" dirty="0"/>
              <a:t>    </a:t>
            </a:r>
          </a:p>
          <a:p>
            <a:r>
              <a:rPr lang="en-US" dirty="0"/>
              <a:t>    ax1.tick_params('y', colors='r')</a:t>
            </a:r>
          </a:p>
          <a:p>
            <a:r>
              <a:rPr lang="en-US" dirty="0"/>
              <a:t>    ax2.tick_params('y', colors='b')</a:t>
            </a:r>
          </a:p>
          <a:p>
            <a:r>
              <a:rPr lang="en-US" dirty="0"/>
              <a:t>    </a:t>
            </a:r>
          </a:p>
          <a:p>
            <a:r>
              <a:rPr lang="en-US" dirty="0"/>
              <a:t>    </a:t>
            </a:r>
            <a:r>
              <a:rPr lang="en-US" dirty="0" err="1"/>
              <a:t>plt.show</a:t>
            </a:r>
            <a:r>
              <a:rPr lang="en-US" dirty="0"/>
              <a:t>()</a:t>
            </a:r>
          </a:p>
          <a:p>
            <a:r>
              <a:rPr lang="en-US" dirty="0"/>
              <a:t>    </a:t>
            </a:r>
            <a:r>
              <a:rPr lang="en-US" dirty="0" err="1"/>
              <a:t>plt.close</a:t>
            </a:r>
            <a:r>
              <a:rPr lang="en-US" dirty="0"/>
              <a:t>()</a:t>
            </a:r>
          </a:p>
          <a:p>
            <a:endParaRPr lang="en-US" dirty="0"/>
          </a:p>
        </p:txBody>
      </p:sp>
      <p:sp>
        <p:nvSpPr>
          <p:cNvPr id="4" name="Slide Number Placeholder 3"/>
          <p:cNvSpPr>
            <a:spLocks noGrp="1"/>
          </p:cNvSpPr>
          <p:nvPr>
            <p:ph type="sldNum" sz="quarter" idx="5"/>
          </p:nvPr>
        </p:nvSpPr>
        <p:spPr/>
        <p:txBody>
          <a:bodyPr/>
          <a:lstStyle/>
          <a:p>
            <a:pPr>
              <a:defRPr/>
            </a:pPr>
            <a:fld id="{D76558D6-820B-4493-8095-D0637F1B80D9}" type="slidenum">
              <a:rPr lang="en-US" altLang="en-US" smtClean="0"/>
              <a:pPr>
                <a:defRPr/>
              </a:pPr>
              <a:t>120</a:t>
            </a:fld>
            <a:endParaRPr lang="en-US" altLang="en-US"/>
          </a:p>
        </p:txBody>
      </p:sp>
    </p:spTree>
    <p:extLst>
      <p:ext uri="{BB962C8B-B14F-4D97-AF65-F5344CB8AC3E}">
        <p14:creationId xmlns:p14="http://schemas.microsoft.com/office/powerpoint/2010/main" val="309173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import re</a:t>
            </a:r>
          </a:p>
          <a:p>
            <a:r>
              <a:rPr lang="en-US" dirty="0"/>
              <a:t>x = 'My 2 favorite numbers are 19 and 42’</a:t>
            </a:r>
          </a:p>
          <a:p>
            <a:r>
              <a:rPr lang="en-US" dirty="0"/>
              <a:t>y = </a:t>
            </a:r>
            <a:r>
              <a:rPr lang="en-US" dirty="0" err="1"/>
              <a:t>re.findall</a:t>
            </a:r>
            <a:r>
              <a:rPr lang="en-US" dirty="0"/>
              <a:t>('[0-9]+’,x)</a:t>
            </a:r>
          </a:p>
          <a:p>
            <a:r>
              <a:rPr lang="en-US" dirty="0"/>
              <a:t>print y['2', '19', '42']</a:t>
            </a:r>
          </a:p>
          <a:p>
            <a:r>
              <a:rPr lang="en-US" dirty="0"/>
              <a:t>y = </a:t>
            </a:r>
            <a:r>
              <a:rPr lang="en-US" dirty="0" err="1"/>
              <a:t>re.findall</a:t>
            </a:r>
            <a:r>
              <a:rPr lang="en-US" dirty="0"/>
              <a:t>('[AEIOU]+',x)</a:t>
            </a:r>
          </a:p>
          <a:p>
            <a:r>
              <a:rPr lang="en-US" dirty="0"/>
              <a:t>print y</a:t>
            </a:r>
          </a:p>
          <a:p>
            <a:endParaRPr lang="en-US" dirty="0"/>
          </a:p>
        </p:txBody>
      </p:sp>
      <p:sp>
        <p:nvSpPr>
          <p:cNvPr id="4" name="Slide Number Placeholder 3"/>
          <p:cNvSpPr>
            <a:spLocks noGrp="1"/>
          </p:cNvSpPr>
          <p:nvPr>
            <p:ph type="sldNum" sz="quarter" idx="5"/>
          </p:nvPr>
        </p:nvSpPr>
        <p:spPr/>
        <p:txBody>
          <a:bodyPr/>
          <a:lstStyle/>
          <a:p>
            <a:pPr>
              <a:defRPr/>
            </a:pPr>
            <a:fld id="{D76558D6-820B-4493-8095-D0637F1B80D9}" type="slidenum">
              <a:rPr lang="en-US" altLang="en-US" smtClean="0"/>
              <a:pPr>
                <a:defRPr/>
              </a:pPr>
              <a:t>16</a:t>
            </a:fld>
            <a:endParaRPr lang="en-US" altLang="en-US"/>
          </a:p>
        </p:txBody>
      </p:sp>
    </p:spTree>
    <p:extLst>
      <p:ext uri="{BB962C8B-B14F-4D97-AF65-F5344CB8AC3E}">
        <p14:creationId xmlns:p14="http://schemas.microsoft.com/office/powerpoint/2010/main" val="2910421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import re</a:t>
            </a:r>
          </a:p>
          <a:p>
            <a:r>
              <a:rPr lang="en-US" dirty="0"/>
              <a:t> </a:t>
            </a:r>
          </a:p>
          <a:p>
            <a:r>
              <a:rPr lang="en-US" dirty="0" err="1"/>
              <a:t>log_file_path</a:t>
            </a:r>
            <a:r>
              <a:rPr lang="en-US" dirty="0"/>
              <a:t> = </a:t>
            </a:r>
            <a:r>
              <a:rPr lang="en-US" dirty="0" err="1"/>
              <a:t>r"C</a:t>
            </a:r>
            <a:r>
              <a:rPr lang="en-US" dirty="0"/>
              <a:t>:\ios logs\sysfile.log"</a:t>
            </a:r>
          </a:p>
          <a:p>
            <a:r>
              <a:rPr lang="en-US" dirty="0"/>
              <a:t>regex = '(&lt;property name="(.*?)"&gt;(.*?)&lt;\/property&gt;)'</a:t>
            </a:r>
          </a:p>
          <a:p>
            <a:r>
              <a:rPr lang="en-US" dirty="0"/>
              <a:t> </a:t>
            </a:r>
          </a:p>
          <a:p>
            <a:r>
              <a:rPr lang="en-US" dirty="0" err="1"/>
              <a:t>match_list</a:t>
            </a:r>
            <a:r>
              <a:rPr lang="en-US" dirty="0"/>
              <a:t> = []</a:t>
            </a:r>
          </a:p>
          <a:p>
            <a:r>
              <a:rPr lang="en-US" dirty="0"/>
              <a:t>with open(</a:t>
            </a:r>
            <a:r>
              <a:rPr lang="en-US" dirty="0" err="1"/>
              <a:t>log_file_path</a:t>
            </a:r>
            <a:r>
              <a:rPr lang="en-US" dirty="0"/>
              <a:t>, "r") as file:</a:t>
            </a:r>
          </a:p>
          <a:p>
            <a:r>
              <a:rPr lang="en-US" dirty="0"/>
              <a:t>    for line in file:</a:t>
            </a:r>
          </a:p>
          <a:p>
            <a:r>
              <a:rPr lang="en-US" dirty="0"/>
              <a:t>        for match in </a:t>
            </a:r>
            <a:r>
              <a:rPr lang="en-US" dirty="0" err="1"/>
              <a:t>re.finditer</a:t>
            </a:r>
            <a:r>
              <a:rPr lang="en-US" dirty="0"/>
              <a:t>(regex, line, </a:t>
            </a:r>
            <a:r>
              <a:rPr lang="en-US" dirty="0" err="1"/>
              <a:t>re.S</a:t>
            </a:r>
            <a:r>
              <a:rPr lang="en-US" dirty="0"/>
              <a:t>):</a:t>
            </a:r>
          </a:p>
          <a:p>
            <a:r>
              <a:rPr lang="en-US" dirty="0"/>
              <a:t>            </a:t>
            </a:r>
            <a:r>
              <a:rPr lang="en-US" dirty="0" err="1"/>
              <a:t>match_text</a:t>
            </a:r>
            <a:r>
              <a:rPr lang="en-US" dirty="0"/>
              <a:t> = </a:t>
            </a:r>
            <a:r>
              <a:rPr lang="en-US" dirty="0" err="1"/>
              <a:t>match.group</a:t>
            </a:r>
            <a:r>
              <a:rPr lang="en-US" dirty="0"/>
              <a:t>()</a:t>
            </a:r>
          </a:p>
          <a:p>
            <a:r>
              <a:rPr lang="en-US" dirty="0"/>
              <a:t>            </a:t>
            </a:r>
            <a:r>
              <a:rPr lang="en-US" dirty="0" err="1"/>
              <a:t>match_list.append</a:t>
            </a:r>
            <a:r>
              <a:rPr lang="en-US" dirty="0"/>
              <a:t>(</a:t>
            </a:r>
            <a:r>
              <a:rPr lang="en-US" dirty="0" err="1"/>
              <a:t>match_text</a:t>
            </a:r>
            <a:r>
              <a:rPr lang="en-US" dirty="0"/>
              <a:t>)</a:t>
            </a:r>
          </a:p>
          <a:p>
            <a:r>
              <a:rPr lang="en-US" dirty="0"/>
              <a:t>            print </a:t>
            </a:r>
            <a:r>
              <a:rPr lang="en-US" dirty="0" err="1"/>
              <a:t>match_text</a:t>
            </a:r>
            <a:endParaRPr lang="en-US" dirty="0"/>
          </a:p>
        </p:txBody>
      </p:sp>
      <p:sp>
        <p:nvSpPr>
          <p:cNvPr id="4" name="Slide Number Placeholder 3"/>
          <p:cNvSpPr>
            <a:spLocks noGrp="1"/>
          </p:cNvSpPr>
          <p:nvPr>
            <p:ph type="sldNum" sz="quarter" idx="5"/>
          </p:nvPr>
        </p:nvSpPr>
        <p:spPr/>
        <p:txBody>
          <a:bodyPr/>
          <a:lstStyle/>
          <a:p>
            <a:pPr>
              <a:defRPr/>
            </a:pPr>
            <a:fld id="{D76558D6-820B-4493-8095-D0637F1B80D9}" type="slidenum">
              <a:rPr lang="en-US" altLang="en-US" smtClean="0"/>
              <a:pPr>
                <a:defRPr/>
              </a:pPr>
              <a:t>26</a:t>
            </a:fld>
            <a:endParaRPr lang="en-US" altLang="en-US"/>
          </a:p>
        </p:txBody>
      </p:sp>
    </p:spTree>
    <p:extLst>
      <p:ext uri="{BB962C8B-B14F-4D97-AF65-F5344CB8AC3E}">
        <p14:creationId xmlns:p14="http://schemas.microsoft.com/office/powerpoint/2010/main" val="31630241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import re</a:t>
            </a:r>
          </a:p>
          <a:p>
            <a:r>
              <a:rPr lang="en-US" dirty="0"/>
              <a:t> </a:t>
            </a:r>
          </a:p>
          <a:p>
            <a:r>
              <a:rPr lang="en-US" dirty="0" err="1"/>
              <a:t>log_file_path</a:t>
            </a:r>
            <a:r>
              <a:rPr lang="en-US" dirty="0"/>
              <a:t> = </a:t>
            </a:r>
            <a:r>
              <a:rPr lang="en-US" dirty="0" err="1"/>
              <a:t>r"C</a:t>
            </a:r>
            <a:r>
              <a:rPr lang="en-US" dirty="0"/>
              <a:t>:\ios logs\sfbios.log"</a:t>
            </a:r>
          </a:p>
          <a:p>
            <a:r>
              <a:rPr lang="en-US" dirty="0"/>
              <a:t>regex = '(&lt;property name="(.*?)"&gt;(.*?)&lt;\/property&gt;)'</a:t>
            </a:r>
          </a:p>
          <a:p>
            <a:r>
              <a:rPr lang="en-US" dirty="0" err="1"/>
              <a:t>read_line</a:t>
            </a:r>
            <a:r>
              <a:rPr lang="en-US" dirty="0"/>
              <a:t> = True</a:t>
            </a:r>
          </a:p>
          <a:p>
            <a:r>
              <a:rPr lang="en-US" dirty="0"/>
              <a:t> </a:t>
            </a:r>
          </a:p>
          <a:p>
            <a:r>
              <a:rPr lang="en-US" dirty="0"/>
              <a:t>with open(</a:t>
            </a:r>
            <a:r>
              <a:rPr lang="en-US" dirty="0" err="1"/>
              <a:t>log_file_path</a:t>
            </a:r>
            <a:r>
              <a:rPr lang="en-US" dirty="0"/>
              <a:t>, "r") as file:</a:t>
            </a:r>
          </a:p>
          <a:p>
            <a:r>
              <a:rPr lang="en-US" dirty="0"/>
              <a:t>    </a:t>
            </a:r>
            <a:r>
              <a:rPr lang="en-US" dirty="0" err="1"/>
              <a:t>match_list</a:t>
            </a:r>
            <a:r>
              <a:rPr lang="en-US" dirty="0"/>
              <a:t> = []</a:t>
            </a:r>
          </a:p>
          <a:p>
            <a:r>
              <a:rPr lang="en-US" dirty="0"/>
              <a:t>    if </a:t>
            </a:r>
            <a:r>
              <a:rPr lang="en-US" dirty="0" err="1"/>
              <a:t>read_line</a:t>
            </a:r>
            <a:r>
              <a:rPr lang="en-US" dirty="0"/>
              <a:t> == True:</a:t>
            </a:r>
          </a:p>
          <a:p>
            <a:r>
              <a:rPr lang="en-US" dirty="0"/>
              <a:t>        for line in file:</a:t>
            </a:r>
          </a:p>
          <a:p>
            <a:r>
              <a:rPr lang="en-US" dirty="0"/>
              <a:t>            for match in </a:t>
            </a:r>
            <a:r>
              <a:rPr lang="en-US" dirty="0" err="1"/>
              <a:t>re.finditer</a:t>
            </a:r>
            <a:r>
              <a:rPr lang="en-US" dirty="0"/>
              <a:t>(regex, line, </a:t>
            </a:r>
            <a:r>
              <a:rPr lang="en-US" dirty="0" err="1"/>
              <a:t>re.S</a:t>
            </a:r>
            <a:r>
              <a:rPr lang="en-US" dirty="0"/>
              <a:t>):</a:t>
            </a:r>
          </a:p>
          <a:p>
            <a:r>
              <a:rPr lang="en-US" dirty="0"/>
              <a:t>                </a:t>
            </a:r>
            <a:r>
              <a:rPr lang="en-US" dirty="0" err="1"/>
              <a:t>match_text</a:t>
            </a:r>
            <a:r>
              <a:rPr lang="en-US" dirty="0"/>
              <a:t> = </a:t>
            </a:r>
            <a:r>
              <a:rPr lang="en-US" dirty="0" err="1"/>
              <a:t>match.group</a:t>
            </a:r>
            <a:r>
              <a:rPr lang="en-US" dirty="0"/>
              <a:t>()</a:t>
            </a:r>
          </a:p>
          <a:p>
            <a:r>
              <a:rPr lang="en-US" dirty="0"/>
              <a:t>                </a:t>
            </a:r>
            <a:r>
              <a:rPr lang="en-US" dirty="0" err="1"/>
              <a:t>match_list.append</a:t>
            </a:r>
            <a:r>
              <a:rPr lang="en-US" dirty="0"/>
              <a:t>(</a:t>
            </a:r>
            <a:r>
              <a:rPr lang="en-US" dirty="0" err="1"/>
              <a:t>match_text</a:t>
            </a:r>
            <a:r>
              <a:rPr lang="en-US" dirty="0"/>
              <a:t>)</a:t>
            </a:r>
          </a:p>
          <a:p>
            <a:r>
              <a:rPr lang="en-US" dirty="0"/>
              <a:t>                print </a:t>
            </a:r>
            <a:r>
              <a:rPr lang="en-US" dirty="0" err="1"/>
              <a:t>match_text</a:t>
            </a:r>
            <a:endParaRPr lang="en-US" dirty="0"/>
          </a:p>
          <a:p>
            <a:r>
              <a:rPr lang="en-US" dirty="0"/>
              <a:t>    else:</a:t>
            </a:r>
          </a:p>
          <a:p>
            <a:r>
              <a:rPr lang="en-US" dirty="0"/>
              <a:t>        data = </a:t>
            </a:r>
            <a:r>
              <a:rPr lang="en-US" dirty="0" err="1"/>
              <a:t>f.read</a:t>
            </a:r>
            <a:r>
              <a:rPr lang="en-US" dirty="0"/>
              <a:t>()</a:t>
            </a:r>
          </a:p>
          <a:p>
            <a:r>
              <a:rPr lang="en-US" dirty="0"/>
              <a:t>        for match in </a:t>
            </a:r>
            <a:r>
              <a:rPr lang="en-US" dirty="0" err="1"/>
              <a:t>re.finditer</a:t>
            </a:r>
            <a:r>
              <a:rPr lang="en-US" dirty="0"/>
              <a:t>(regex, data, </a:t>
            </a:r>
            <a:r>
              <a:rPr lang="en-US" dirty="0" err="1"/>
              <a:t>re.S</a:t>
            </a:r>
            <a:r>
              <a:rPr lang="en-US" dirty="0"/>
              <a:t>):</a:t>
            </a:r>
          </a:p>
          <a:p>
            <a:r>
              <a:rPr lang="en-US" dirty="0"/>
              <a:t>            </a:t>
            </a:r>
            <a:r>
              <a:rPr lang="en-US" dirty="0" err="1"/>
              <a:t>match_text</a:t>
            </a:r>
            <a:r>
              <a:rPr lang="en-US" dirty="0"/>
              <a:t> = </a:t>
            </a:r>
            <a:r>
              <a:rPr lang="en-US" dirty="0" err="1"/>
              <a:t>match.group</a:t>
            </a:r>
            <a:r>
              <a:rPr lang="en-US" dirty="0"/>
              <a:t>()</a:t>
            </a:r>
          </a:p>
          <a:p>
            <a:r>
              <a:rPr lang="en-US" dirty="0"/>
              <a:t>            </a:t>
            </a:r>
            <a:r>
              <a:rPr lang="en-US" dirty="0" err="1"/>
              <a:t>match_list.append</a:t>
            </a:r>
            <a:r>
              <a:rPr lang="en-US" dirty="0"/>
              <a:t>(</a:t>
            </a:r>
            <a:r>
              <a:rPr lang="en-US" dirty="0" err="1"/>
              <a:t>match_text</a:t>
            </a:r>
            <a:r>
              <a:rPr lang="en-US" dirty="0"/>
              <a:t>)</a:t>
            </a:r>
          </a:p>
          <a:p>
            <a:r>
              <a:rPr lang="en-US" dirty="0" err="1"/>
              <a:t>file.close</a:t>
            </a:r>
            <a:r>
              <a:rPr lang="en-US" dirty="0"/>
              <a:t>()</a:t>
            </a:r>
          </a:p>
        </p:txBody>
      </p:sp>
      <p:sp>
        <p:nvSpPr>
          <p:cNvPr id="4" name="Slide Number Placeholder 3"/>
          <p:cNvSpPr>
            <a:spLocks noGrp="1"/>
          </p:cNvSpPr>
          <p:nvPr>
            <p:ph type="sldNum" sz="quarter" idx="5"/>
          </p:nvPr>
        </p:nvSpPr>
        <p:spPr/>
        <p:txBody>
          <a:bodyPr/>
          <a:lstStyle/>
          <a:p>
            <a:pPr>
              <a:defRPr/>
            </a:pPr>
            <a:fld id="{D76558D6-820B-4493-8095-D0637F1B80D9}" type="slidenum">
              <a:rPr lang="en-US" altLang="en-US" smtClean="0"/>
              <a:pPr>
                <a:defRPr/>
              </a:pPr>
              <a:t>29</a:t>
            </a:fld>
            <a:endParaRPr lang="en-US" altLang="en-US"/>
          </a:p>
        </p:txBody>
      </p:sp>
    </p:spTree>
    <p:extLst>
      <p:ext uri="{BB962C8B-B14F-4D97-AF65-F5344CB8AC3E}">
        <p14:creationId xmlns:p14="http://schemas.microsoft.com/office/powerpoint/2010/main" val="13947078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import re</a:t>
            </a:r>
          </a:p>
          <a:p>
            <a:r>
              <a:rPr lang="en-US" dirty="0"/>
              <a:t>import time</a:t>
            </a:r>
          </a:p>
          <a:p>
            <a:r>
              <a:rPr lang="en-US" dirty="0"/>
              <a:t>from time import </a:t>
            </a:r>
            <a:r>
              <a:rPr lang="en-US" dirty="0" err="1"/>
              <a:t>strftime</a:t>
            </a:r>
            <a:endParaRPr lang="en-US" dirty="0"/>
          </a:p>
          <a:p>
            <a:r>
              <a:rPr lang="en-US" dirty="0"/>
              <a:t> </a:t>
            </a:r>
          </a:p>
          <a:p>
            <a:r>
              <a:rPr lang="en-US" dirty="0" err="1"/>
              <a:t>log_file_path</a:t>
            </a:r>
            <a:r>
              <a:rPr lang="en-US" dirty="0"/>
              <a:t> = </a:t>
            </a:r>
            <a:r>
              <a:rPr lang="en-US" dirty="0" err="1"/>
              <a:t>r"C</a:t>
            </a:r>
            <a:r>
              <a:rPr lang="en-US" dirty="0"/>
              <a:t>:\ios logs\sfbios.log"</a:t>
            </a:r>
          </a:p>
          <a:p>
            <a:r>
              <a:rPr lang="en-US" dirty="0" err="1"/>
              <a:t>export_file_path</a:t>
            </a:r>
            <a:r>
              <a:rPr lang="en-US" dirty="0"/>
              <a:t> = </a:t>
            </a:r>
            <a:r>
              <a:rPr lang="en-US" dirty="0" err="1"/>
              <a:t>r"C</a:t>
            </a:r>
            <a:r>
              <a:rPr lang="en-US" dirty="0"/>
              <a:t>:\ios logs\filtered"</a:t>
            </a:r>
          </a:p>
          <a:p>
            <a:r>
              <a:rPr lang="en-US" dirty="0"/>
              <a:t> </a:t>
            </a:r>
          </a:p>
          <a:p>
            <a:r>
              <a:rPr lang="en-US" dirty="0" err="1"/>
              <a:t>time_now</a:t>
            </a:r>
            <a:r>
              <a:rPr lang="en-US" dirty="0"/>
              <a:t> = str(</a:t>
            </a:r>
            <a:r>
              <a:rPr lang="en-US" dirty="0" err="1"/>
              <a:t>strftime</a:t>
            </a:r>
            <a:r>
              <a:rPr lang="en-US" dirty="0"/>
              <a:t>("%Y-%m-%d %H-%M-%S", </a:t>
            </a:r>
            <a:r>
              <a:rPr lang="en-US" dirty="0" err="1"/>
              <a:t>time.localtime</a:t>
            </a:r>
            <a:r>
              <a:rPr lang="en-US" dirty="0"/>
              <a:t>()))</a:t>
            </a:r>
          </a:p>
          <a:p>
            <a:r>
              <a:rPr lang="en-US" dirty="0"/>
              <a:t> </a:t>
            </a:r>
          </a:p>
          <a:p>
            <a:r>
              <a:rPr lang="en-US" dirty="0"/>
              <a:t>file = "\\" + "Parser Output " + </a:t>
            </a:r>
            <a:r>
              <a:rPr lang="en-US" dirty="0" err="1"/>
              <a:t>time_now</a:t>
            </a:r>
            <a:r>
              <a:rPr lang="en-US" dirty="0"/>
              <a:t> + ".txt"</a:t>
            </a:r>
          </a:p>
          <a:p>
            <a:r>
              <a:rPr lang="en-US" dirty="0" err="1"/>
              <a:t>export_file</a:t>
            </a:r>
            <a:r>
              <a:rPr lang="en-US" dirty="0"/>
              <a:t> = </a:t>
            </a:r>
            <a:r>
              <a:rPr lang="en-US" dirty="0" err="1"/>
              <a:t>export_file_path</a:t>
            </a:r>
            <a:r>
              <a:rPr lang="en-US" dirty="0"/>
              <a:t> + file</a:t>
            </a:r>
          </a:p>
          <a:p>
            <a:r>
              <a:rPr lang="en-US" dirty="0"/>
              <a:t> </a:t>
            </a:r>
          </a:p>
          <a:p>
            <a:r>
              <a:rPr lang="en-US" dirty="0"/>
              <a:t>regex = '(&lt;property name="(.*?)"&gt;(.*?)&lt;\/property&gt;)'</a:t>
            </a:r>
          </a:p>
          <a:p>
            <a:r>
              <a:rPr lang="en-US" dirty="0" err="1"/>
              <a:t>read_line</a:t>
            </a:r>
            <a:r>
              <a:rPr lang="en-US" dirty="0"/>
              <a:t> = False</a:t>
            </a:r>
          </a:p>
          <a:p>
            <a:r>
              <a:rPr lang="en-US" dirty="0"/>
              <a:t> </a:t>
            </a:r>
          </a:p>
          <a:p>
            <a:r>
              <a:rPr lang="en-US" dirty="0"/>
              <a:t>with open(</a:t>
            </a:r>
            <a:r>
              <a:rPr lang="en-US" dirty="0" err="1"/>
              <a:t>log_file_path</a:t>
            </a:r>
            <a:r>
              <a:rPr lang="en-US" dirty="0"/>
              <a:t>, "r") as file:</a:t>
            </a:r>
          </a:p>
          <a:p>
            <a:r>
              <a:rPr lang="en-US" dirty="0"/>
              <a:t>    </a:t>
            </a:r>
            <a:r>
              <a:rPr lang="en-US" dirty="0" err="1"/>
              <a:t>match_list</a:t>
            </a:r>
            <a:r>
              <a:rPr lang="en-US" dirty="0"/>
              <a:t> = []</a:t>
            </a:r>
          </a:p>
          <a:p>
            <a:r>
              <a:rPr lang="en-US" dirty="0"/>
              <a:t>    if </a:t>
            </a:r>
            <a:r>
              <a:rPr lang="en-US" dirty="0" err="1"/>
              <a:t>read_line</a:t>
            </a:r>
            <a:r>
              <a:rPr lang="en-US" dirty="0"/>
              <a:t> == True:</a:t>
            </a:r>
          </a:p>
          <a:p>
            <a:r>
              <a:rPr lang="en-US" dirty="0"/>
              <a:t>        for line in file:</a:t>
            </a:r>
          </a:p>
          <a:p>
            <a:r>
              <a:rPr lang="en-US" dirty="0"/>
              <a:t>            for match in </a:t>
            </a:r>
            <a:r>
              <a:rPr lang="en-US" dirty="0" err="1"/>
              <a:t>re.finditer</a:t>
            </a:r>
            <a:r>
              <a:rPr lang="en-US" dirty="0"/>
              <a:t>(regex, line, </a:t>
            </a:r>
            <a:r>
              <a:rPr lang="en-US" dirty="0" err="1"/>
              <a:t>re.S</a:t>
            </a:r>
            <a:r>
              <a:rPr lang="en-US" dirty="0"/>
              <a:t>):</a:t>
            </a:r>
          </a:p>
          <a:p>
            <a:r>
              <a:rPr lang="en-US" dirty="0"/>
              <a:t>                </a:t>
            </a:r>
            <a:r>
              <a:rPr lang="en-US" dirty="0" err="1"/>
              <a:t>match_text</a:t>
            </a:r>
            <a:r>
              <a:rPr lang="en-US" dirty="0"/>
              <a:t> = </a:t>
            </a:r>
            <a:r>
              <a:rPr lang="en-US" dirty="0" err="1"/>
              <a:t>match.group</a:t>
            </a:r>
            <a:r>
              <a:rPr lang="en-US" dirty="0"/>
              <a:t>()</a:t>
            </a:r>
          </a:p>
          <a:p>
            <a:r>
              <a:rPr lang="en-US" dirty="0"/>
              <a:t>                </a:t>
            </a:r>
            <a:r>
              <a:rPr lang="en-US" dirty="0" err="1"/>
              <a:t>match_list.append</a:t>
            </a:r>
            <a:r>
              <a:rPr lang="en-US" dirty="0"/>
              <a:t>(</a:t>
            </a:r>
            <a:r>
              <a:rPr lang="en-US" dirty="0" err="1"/>
              <a:t>match_text</a:t>
            </a:r>
            <a:r>
              <a:rPr lang="en-US" dirty="0"/>
              <a:t>)</a:t>
            </a:r>
          </a:p>
          <a:p>
            <a:r>
              <a:rPr lang="en-US" dirty="0"/>
              <a:t>                print </a:t>
            </a:r>
            <a:r>
              <a:rPr lang="en-US" dirty="0" err="1"/>
              <a:t>match_text</a:t>
            </a:r>
            <a:endParaRPr lang="en-US" dirty="0"/>
          </a:p>
          <a:p>
            <a:r>
              <a:rPr lang="en-US" dirty="0"/>
              <a:t>    else:</a:t>
            </a:r>
          </a:p>
          <a:p>
            <a:r>
              <a:rPr lang="en-US" dirty="0"/>
              <a:t>        data = </a:t>
            </a:r>
            <a:r>
              <a:rPr lang="en-US" dirty="0" err="1"/>
              <a:t>file.read</a:t>
            </a:r>
            <a:r>
              <a:rPr lang="en-US" dirty="0"/>
              <a:t>()</a:t>
            </a:r>
          </a:p>
          <a:p>
            <a:r>
              <a:rPr lang="en-US" dirty="0"/>
              <a:t>        for match in </a:t>
            </a:r>
            <a:r>
              <a:rPr lang="en-US" dirty="0" err="1"/>
              <a:t>re.finditer</a:t>
            </a:r>
            <a:r>
              <a:rPr lang="en-US" dirty="0"/>
              <a:t>(regex, data, </a:t>
            </a:r>
            <a:r>
              <a:rPr lang="en-US" dirty="0" err="1"/>
              <a:t>re.S</a:t>
            </a:r>
            <a:r>
              <a:rPr lang="en-US" dirty="0"/>
              <a:t>):</a:t>
            </a:r>
          </a:p>
          <a:p>
            <a:r>
              <a:rPr lang="en-US" dirty="0"/>
              <a:t>            </a:t>
            </a:r>
            <a:r>
              <a:rPr lang="en-US" dirty="0" err="1"/>
              <a:t>match_text</a:t>
            </a:r>
            <a:r>
              <a:rPr lang="en-US" dirty="0"/>
              <a:t> = </a:t>
            </a:r>
            <a:r>
              <a:rPr lang="en-US" dirty="0" err="1"/>
              <a:t>match.group</a:t>
            </a:r>
            <a:r>
              <a:rPr lang="en-US" dirty="0"/>
              <a:t>();</a:t>
            </a:r>
          </a:p>
          <a:p>
            <a:r>
              <a:rPr lang="en-US" dirty="0"/>
              <a:t>            </a:t>
            </a:r>
            <a:r>
              <a:rPr lang="en-US" dirty="0" err="1"/>
              <a:t>match_list.append</a:t>
            </a:r>
            <a:r>
              <a:rPr lang="en-US" dirty="0"/>
              <a:t>(</a:t>
            </a:r>
            <a:r>
              <a:rPr lang="en-US" dirty="0" err="1"/>
              <a:t>match_text</a:t>
            </a:r>
            <a:r>
              <a:rPr lang="en-US" dirty="0"/>
              <a:t>)</a:t>
            </a:r>
          </a:p>
          <a:p>
            <a:r>
              <a:rPr lang="en-US" dirty="0" err="1"/>
              <a:t>file.close</a:t>
            </a:r>
            <a:r>
              <a:rPr lang="en-US" dirty="0"/>
              <a:t>()</a:t>
            </a:r>
          </a:p>
          <a:p>
            <a:r>
              <a:rPr lang="en-US" dirty="0"/>
              <a:t> </a:t>
            </a:r>
          </a:p>
          <a:p>
            <a:r>
              <a:rPr lang="en-US" dirty="0"/>
              <a:t>with open(</a:t>
            </a:r>
            <a:r>
              <a:rPr lang="en-US" dirty="0" err="1"/>
              <a:t>export_file</a:t>
            </a:r>
            <a:r>
              <a:rPr lang="en-US" dirty="0"/>
              <a:t>, "w+") as file:</a:t>
            </a:r>
          </a:p>
          <a:p>
            <a:r>
              <a:rPr lang="en-US" dirty="0"/>
              <a:t>    </a:t>
            </a:r>
            <a:r>
              <a:rPr lang="en-US" dirty="0" err="1"/>
              <a:t>file.write</a:t>
            </a:r>
            <a:r>
              <a:rPr lang="en-US" dirty="0"/>
              <a:t>("EXPORTED DATA:\n")</a:t>
            </a:r>
          </a:p>
          <a:p>
            <a:r>
              <a:rPr lang="en-US" dirty="0"/>
              <a:t>    </a:t>
            </a:r>
            <a:r>
              <a:rPr lang="en-US" dirty="0" err="1"/>
              <a:t>match_list_clean</a:t>
            </a:r>
            <a:r>
              <a:rPr lang="en-US" dirty="0"/>
              <a:t> = list(set(</a:t>
            </a:r>
            <a:r>
              <a:rPr lang="en-US" dirty="0" err="1"/>
              <a:t>match_list</a:t>
            </a:r>
            <a:r>
              <a:rPr lang="en-US" dirty="0"/>
              <a:t>))</a:t>
            </a:r>
          </a:p>
          <a:p>
            <a:r>
              <a:rPr lang="en-US" dirty="0"/>
              <a:t>    for item in </a:t>
            </a:r>
            <a:r>
              <a:rPr lang="en-US" dirty="0" err="1"/>
              <a:t>xrange</a:t>
            </a:r>
            <a:r>
              <a:rPr lang="en-US" dirty="0"/>
              <a:t>(0, </a:t>
            </a:r>
            <a:r>
              <a:rPr lang="en-US" dirty="0" err="1"/>
              <a:t>len</a:t>
            </a:r>
            <a:r>
              <a:rPr lang="en-US" dirty="0"/>
              <a:t>(</a:t>
            </a:r>
            <a:r>
              <a:rPr lang="en-US" dirty="0" err="1"/>
              <a:t>match_list_clean</a:t>
            </a:r>
            <a:r>
              <a:rPr lang="en-US" dirty="0"/>
              <a:t>)):</a:t>
            </a:r>
          </a:p>
          <a:p>
            <a:r>
              <a:rPr lang="en-US" dirty="0"/>
              <a:t>        print </a:t>
            </a:r>
            <a:r>
              <a:rPr lang="en-US" dirty="0" err="1"/>
              <a:t>match_list_clean</a:t>
            </a:r>
            <a:r>
              <a:rPr lang="en-US" dirty="0"/>
              <a:t>[item]</a:t>
            </a:r>
          </a:p>
          <a:p>
            <a:r>
              <a:rPr lang="en-US" dirty="0"/>
              <a:t>        </a:t>
            </a:r>
            <a:r>
              <a:rPr lang="en-US" dirty="0" err="1"/>
              <a:t>file.write</a:t>
            </a:r>
            <a:r>
              <a:rPr lang="en-US" dirty="0"/>
              <a:t>(</a:t>
            </a:r>
            <a:r>
              <a:rPr lang="en-US" dirty="0" err="1"/>
              <a:t>match_list_clean</a:t>
            </a:r>
            <a:r>
              <a:rPr lang="en-US" dirty="0"/>
              <a:t>[item] + "\n")</a:t>
            </a:r>
          </a:p>
          <a:p>
            <a:r>
              <a:rPr lang="en-US" dirty="0" err="1"/>
              <a:t>file.close</a:t>
            </a:r>
            <a:r>
              <a:rPr lang="en-US" dirty="0"/>
              <a:t>()</a:t>
            </a:r>
          </a:p>
          <a:p>
            <a:r>
              <a:rPr lang="en-US" dirty="0"/>
              <a:t> </a:t>
            </a:r>
          </a:p>
        </p:txBody>
      </p:sp>
      <p:sp>
        <p:nvSpPr>
          <p:cNvPr id="4" name="Slide Number Placeholder 3"/>
          <p:cNvSpPr>
            <a:spLocks noGrp="1"/>
          </p:cNvSpPr>
          <p:nvPr>
            <p:ph type="sldNum" sz="quarter" idx="5"/>
          </p:nvPr>
        </p:nvSpPr>
        <p:spPr/>
        <p:txBody>
          <a:bodyPr/>
          <a:lstStyle/>
          <a:p>
            <a:pPr>
              <a:defRPr/>
            </a:pPr>
            <a:fld id="{D76558D6-820B-4493-8095-D0637F1B80D9}" type="slidenum">
              <a:rPr lang="en-US" altLang="en-US" smtClean="0"/>
              <a:pPr>
                <a:defRPr/>
              </a:pPr>
              <a:t>33</a:t>
            </a:fld>
            <a:endParaRPr lang="en-US" altLang="en-US"/>
          </a:p>
        </p:txBody>
      </p:sp>
    </p:spTree>
    <p:extLst>
      <p:ext uri="{BB962C8B-B14F-4D97-AF65-F5344CB8AC3E}">
        <p14:creationId xmlns:p14="http://schemas.microsoft.com/office/powerpoint/2010/main" val="13076989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import re</a:t>
            </a:r>
          </a:p>
          <a:p>
            <a:r>
              <a:rPr lang="en-US" dirty="0"/>
              <a:t>import time</a:t>
            </a:r>
          </a:p>
          <a:p>
            <a:r>
              <a:rPr lang="en-US" dirty="0"/>
              <a:t>from time import </a:t>
            </a:r>
            <a:r>
              <a:rPr lang="en-US" dirty="0" err="1"/>
              <a:t>strftime</a:t>
            </a:r>
            <a:endParaRPr lang="en-US" dirty="0"/>
          </a:p>
          <a:p>
            <a:r>
              <a:rPr lang="en-US" dirty="0"/>
              <a:t> </a:t>
            </a:r>
          </a:p>
          <a:p>
            <a:r>
              <a:rPr lang="en-US" dirty="0"/>
              <a:t>def main():</a:t>
            </a:r>
          </a:p>
          <a:p>
            <a:r>
              <a:rPr lang="en-US" dirty="0"/>
              <a:t>    </a:t>
            </a:r>
            <a:r>
              <a:rPr lang="en-US" dirty="0" err="1"/>
              <a:t>log_file_path</a:t>
            </a:r>
            <a:r>
              <a:rPr lang="en-US" dirty="0"/>
              <a:t> = </a:t>
            </a:r>
            <a:r>
              <a:rPr lang="en-US" dirty="0" err="1"/>
              <a:t>r"C</a:t>
            </a:r>
            <a:r>
              <a:rPr lang="en-US" dirty="0"/>
              <a:t>:\ios logs\sfbios.log"</a:t>
            </a:r>
          </a:p>
          <a:p>
            <a:r>
              <a:rPr lang="en-US" dirty="0"/>
              <a:t>    </a:t>
            </a:r>
            <a:r>
              <a:rPr lang="en-US" dirty="0" err="1"/>
              <a:t>export_file_path</a:t>
            </a:r>
            <a:r>
              <a:rPr lang="en-US" dirty="0"/>
              <a:t> = </a:t>
            </a:r>
            <a:r>
              <a:rPr lang="en-US" dirty="0" err="1"/>
              <a:t>r"C</a:t>
            </a:r>
            <a:r>
              <a:rPr lang="en-US" dirty="0"/>
              <a:t>:\ios logs\filtered"</a:t>
            </a:r>
          </a:p>
          <a:p>
            <a:r>
              <a:rPr lang="en-US" dirty="0"/>
              <a:t> </a:t>
            </a:r>
          </a:p>
          <a:p>
            <a:r>
              <a:rPr lang="en-US" dirty="0"/>
              <a:t>    </a:t>
            </a:r>
            <a:r>
              <a:rPr lang="en-US" dirty="0" err="1"/>
              <a:t>time_now</a:t>
            </a:r>
            <a:r>
              <a:rPr lang="en-US" dirty="0"/>
              <a:t> = str(</a:t>
            </a:r>
            <a:r>
              <a:rPr lang="en-US" dirty="0" err="1"/>
              <a:t>strftime</a:t>
            </a:r>
            <a:r>
              <a:rPr lang="en-US" dirty="0"/>
              <a:t>("%Y-%m-%d %H-%M-%S", </a:t>
            </a:r>
            <a:r>
              <a:rPr lang="en-US" dirty="0" err="1"/>
              <a:t>time.localtime</a:t>
            </a:r>
            <a:r>
              <a:rPr lang="en-US" dirty="0"/>
              <a:t>()))</a:t>
            </a:r>
          </a:p>
          <a:p>
            <a:r>
              <a:rPr lang="en-US" dirty="0"/>
              <a:t> </a:t>
            </a:r>
          </a:p>
          <a:p>
            <a:r>
              <a:rPr lang="en-US" dirty="0"/>
              <a:t>    file = "\\" + "Parser Output " + </a:t>
            </a:r>
            <a:r>
              <a:rPr lang="en-US" dirty="0" err="1"/>
              <a:t>time_now</a:t>
            </a:r>
            <a:r>
              <a:rPr lang="en-US" dirty="0"/>
              <a:t> + ".txt"</a:t>
            </a:r>
          </a:p>
          <a:p>
            <a:r>
              <a:rPr lang="en-US" dirty="0"/>
              <a:t>    </a:t>
            </a:r>
            <a:r>
              <a:rPr lang="en-US" dirty="0" err="1"/>
              <a:t>export_file</a:t>
            </a:r>
            <a:r>
              <a:rPr lang="en-US" dirty="0"/>
              <a:t> = </a:t>
            </a:r>
            <a:r>
              <a:rPr lang="en-US" dirty="0" err="1"/>
              <a:t>export_file_path</a:t>
            </a:r>
            <a:r>
              <a:rPr lang="en-US" dirty="0"/>
              <a:t> + file</a:t>
            </a:r>
          </a:p>
          <a:p>
            <a:r>
              <a:rPr lang="en-US" dirty="0"/>
              <a:t> </a:t>
            </a:r>
          </a:p>
          <a:p>
            <a:r>
              <a:rPr lang="en-US" dirty="0"/>
              <a:t>    regex = '(&lt;property name="(.*?)"&gt;(.*?)&lt;\/property&gt;)'</a:t>
            </a:r>
          </a:p>
          <a:p>
            <a:r>
              <a:rPr lang="en-US" dirty="0"/>
              <a:t> </a:t>
            </a:r>
          </a:p>
          <a:p>
            <a:r>
              <a:rPr lang="en-US" dirty="0"/>
              <a:t>    </a:t>
            </a:r>
            <a:r>
              <a:rPr lang="en-US" dirty="0" err="1"/>
              <a:t>parseData</a:t>
            </a:r>
            <a:r>
              <a:rPr lang="en-US" dirty="0"/>
              <a:t>(</a:t>
            </a:r>
            <a:r>
              <a:rPr lang="en-US" dirty="0" err="1"/>
              <a:t>log_file_path</a:t>
            </a:r>
            <a:r>
              <a:rPr lang="en-US" dirty="0"/>
              <a:t>, </a:t>
            </a:r>
            <a:r>
              <a:rPr lang="en-US" dirty="0" err="1"/>
              <a:t>export_file</a:t>
            </a:r>
            <a:r>
              <a:rPr lang="en-US" dirty="0"/>
              <a:t>, regex, </a:t>
            </a:r>
            <a:r>
              <a:rPr lang="en-US" dirty="0" err="1"/>
              <a:t>read_line</a:t>
            </a:r>
            <a:r>
              <a:rPr lang="en-US" dirty="0"/>
              <a:t>=True, reparse=True)</a:t>
            </a:r>
          </a:p>
          <a:p>
            <a:r>
              <a:rPr lang="en-US" dirty="0"/>
              <a:t> </a:t>
            </a:r>
          </a:p>
          <a:p>
            <a:r>
              <a:rPr lang="en-US" dirty="0"/>
              <a:t> </a:t>
            </a:r>
          </a:p>
          <a:p>
            <a:r>
              <a:rPr lang="en-US" dirty="0"/>
              <a:t>def </a:t>
            </a:r>
            <a:r>
              <a:rPr lang="en-US" dirty="0" err="1"/>
              <a:t>parseData</a:t>
            </a:r>
            <a:r>
              <a:rPr lang="en-US" dirty="0"/>
              <a:t>(</a:t>
            </a:r>
            <a:r>
              <a:rPr lang="en-US" dirty="0" err="1"/>
              <a:t>log_file_path</a:t>
            </a:r>
            <a:r>
              <a:rPr lang="en-US" dirty="0"/>
              <a:t>, </a:t>
            </a:r>
            <a:r>
              <a:rPr lang="en-US" dirty="0" err="1"/>
              <a:t>export_file</a:t>
            </a:r>
            <a:r>
              <a:rPr lang="en-US" dirty="0"/>
              <a:t>, regex, </a:t>
            </a:r>
            <a:r>
              <a:rPr lang="en-US" dirty="0" err="1"/>
              <a:t>read_line</a:t>
            </a:r>
            <a:r>
              <a:rPr lang="en-US" dirty="0"/>
              <a:t>=True, reparse=False):</a:t>
            </a:r>
          </a:p>
          <a:p>
            <a:r>
              <a:rPr lang="en-US" dirty="0"/>
              <a:t>    with open(</a:t>
            </a:r>
            <a:r>
              <a:rPr lang="en-US" dirty="0" err="1"/>
              <a:t>log_file_path</a:t>
            </a:r>
            <a:r>
              <a:rPr lang="en-US" dirty="0"/>
              <a:t>, "r") as file:</a:t>
            </a:r>
          </a:p>
          <a:p>
            <a:r>
              <a:rPr lang="en-US" dirty="0"/>
              <a:t>        </a:t>
            </a:r>
            <a:r>
              <a:rPr lang="en-US" dirty="0" err="1"/>
              <a:t>match_list</a:t>
            </a:r>
            <a:r>
              <a:rPr lang="en-US" dirty="0"/>
              <a:t> = []</a:t>
            </a:r>
          </a:p>
          <a:p>
            <a:r>
              <a:rPr lang="en-US" dirty="0"/>
              <a:t>        if </a:t>
            </a:r>
            <a:r>
              <a:rPr lang="en-US" dirty="0" err="1"/>
              <a:t>read_line</a:t>
            </a:r>
            <a:r>
              <a:rPr lang="en-US" dirty="0"/>
              <a:t> == True:</a:t>
            </a:r>
          </a:p>
          <a:p>
            <a:r>
              <a:rPr lang="en-US" dirty="0"/>
              <a:t>            for line in file:</a:t>
            </a:r>
          </a:p>
          <a:p>
            <a:r>
              <a:rPr lang="en-US" dirty="0"/>
              <a:t>                for match in </a:t>
            </a:r>
            <a:r>
              <a:rPr lang="en-US" dirty="0" err="1"/>
              <a:t>re.finditer</a:t>
            </a:r>
            <a:r>
              <a:rPr lang="en-US" dirty="0"/>
              <a:t>(regex, line, </a:t>
            </a:r>
            <a:r>
              <a:rPr lang="en-US" dirty="0" err="1"/>
              <a:t>re.S</a:t>
            </a:r>
            <a:r>
              <a:rPr lang="en-US" dirty="0"/>
              <a:t>):</a:t>
            </a:r>
          </a:p>
          <a:p>
            <a:r>
              <a:rPr lang="en-US" dirty="0"/>
              <a:t>                    </a:t>
            </a:r>
            <a:r>
              <a:rPr lang="en-US" dirty="0" err="1"/>
              <a:t>match_text</a:t>
            </a:r>
            <a:r>
              <a:rPr lang="en-US" dirty="0"/>
              <a:t> = </a:t>
            </a:r>
            <a:r>
              <a:rPr lang="en-US" dirty="0" err="1"/>
              <a:t>match.group</a:t>
            </a:r>
            <a:r>
              <a:rPr lang="en-US" dirty="0"/>
              <a:t>()</a:t>
            </a:r>
          </a:p>
          <a:p>
            <a:r>
              <a:rPr lang="en-US" dirty="0"/>
              <a:t>                    </a:t>
            </a:r>
            <a:r>
              <a:rPr lang="en-US" dirty="0" err="1"/>
              <a:t>match_list.append</a:t>
            </a:r>
            <a:r>
              <a:rPr lang="en-US" dirty="0"/>
              <a:t>(</a:t>
            </a:r>
            <a:r>
              <a:rPr lang="en-US" dirty="0" err="1"/>
              <a:t>match_text</a:t>
            </a:r>
            <a:r>
              <a:rPr lang="en-US" dirty="0"/>
              <a:t>)</a:t>
            </a:r>
          </a:p>
          <a:p>
            <a:r>
              <a:rPr lang="en-US" dirty="0"/>
              <a:t>        else:</a:t>
            </a:r>
          </a:p>
          <a:p>
            <a:r>
              <a:rPr lang="en-US" dirty="0"/>
              <a:t>            data = </a:t>
            </a:r>
            <a:r>
              <a:rPr lang="en-US" dirty="0" err="1"/>
              <a:t>file.read</a:t>
            </a:r>
            <a:r>
              <a:rPr lang="en-US" dirty="0"/>
              <a:t>()</a:t>
            </a:r>
          </a:p>
          <a:p>
            <a:r>
              <a:rPr lang="en-US" dirty="0"/>
              <a:t>            for match in </a:t>
            </a:r>
            <a:r>
              <a:rPr lang="en-US" dirty="0" err="1"/>
              <a:t>re.finditer</a:t>
            </a:r>
            <a:r>
              <a:rPr lang="en-US" dirty="0"/>
              <a:t>(regex, data, </a:t>
            </a:r>
            <a:r>
              <a:rPr lang="en-US" dirty="0" err="1"/>
              <a:t>re.S</a:t>
            </a:r>
            <a:r>
              <a:rPr lang="en-US" dirty="0"/>
              <a:t>):</a:t>
            </a:r>
          </a:p>
          <a:p>
            <a:r>
              <a:rPr lang="en-US" dirty="0"/>
              <a:t>                </a:t>
            </a:r>
            <a:r>
              <a:rPr lang="en-US" dirty="0" err="1"/>
              <a:t>match_text</a:t>
            </a:r>
            <a:r>
              <a:rPr lang="en-US" dirty="0"/>
              <a:t> = </a:t>
            </a:r>
            <a:r>
              <a:rPr lang="en-US" dirty="0" err="1"/>
              <a:t>match.group</a:t>
            </a:r>
            <a:r>
              <a:rPr lang="en-US" dirty="0"/>
              <a:t>();</a:t>
            </a:r>
          </a:p>
          <a:p>
            <a:r>
              <a:rPr lang="en-US" dirty="0"/>
              <a:t>                </a:t>
            </a:r>
            <a:r>
              <a:rPr lang="en-US" dirty="0" err="1"/>
              <a:t>match_list.append</a:t>
            </a:r>
            <a:r>
              <a:rPr lang="en-US" dirty="0"/>
              <a:t>(</a:t>
            </a:r>
            <a:r>
              <a:rPr lang="en-US" dirty="0" err="1"/>
              <a:t>match_text</a:t>
            </a:r>
            <a:r>
              <a:rPr lang="en-US" dirty="0"/>
              <a:t>)</a:t>
            </a:r>
          </a:p>
          <a:p>
            <a:r>
              <a:rPr lang="en-US" dirty="0"/>
              <a:t>    </a:t>
            </a:r>
            <a:r>
              <a:rPr lang="en-US" dirty="0" err="1"/>
              <a:t>file.close</a:t>
            </a:r>
            <a:r>
              <a:rPr lang="en-US" dirty="0"/>
              <a:t>()</a:t>
            </a:r>
          </a:p>
          <a:p>
            <a:r>
              <a:rPr lang="en-US" dirty="0"/>
              <a:t> </a:t>
            </a:r>
          </a:p>
          <a:p>
            <a:r>
              <a:rPr lang="en-US" dirty="0"/>
              <a:t>    if reparse == True:</a:t>
            </a:r>
          </a:p>
          <a:p>
            <a:r>
              <a:rPr lang="en-US" dirty="0"/>
              <a:t>        </a:t>
            </a:r>
            <a:r>
              <a:rPr lang="en-US" dirty="0" err="1"/>
              <a:t>match_list</a:t>
            </a:r>
            <a:r>
              <a:rPr lang="en-US" dirty="0"/>
              <a:t> = </a:t>
            </a:r>
            <a:r>
              <a:rPr lang="en-US" dirty="0" err="1"/>
              <a:t>reparseData</a:t>
            </a:r>
            <a:r>
              <a:rPr lang="en-US" dirty="0"/>
              <a:t>(</a:t>
            </a:r>
            <a:r>
              <a:rPr lang="en-US" dirty="0" err="1"/>
              <a:t>match_list</a:t>
            </a:r>
            <a:r>
              <a:rPr lang="en-US" dirty="0"/>
              <a:t>, '(property name="(.{1,50})"&gt;(Enabled)&lt;\/property&gt;)')</a:t>
            </a:r>
          </a:p>
          <a:p>
            <a:r>
              <a:rPr lang="en-US" dirty="0"/>
              <a:t> </a:t>
            </a:r>
          </a:p>
          <a:p>
            <a:r>
              <a:rPr lang="en-US" dirty="0"/>
              <a:t>    with open(</a:t>
            </a:r>
            <a:r>
              <a:rPr lang="en-US" dirty="0" err="1"/>
              <a:t>export_file</a:t>
            </a:r>
            <a:r>
              <a:rPr lang="en-US" dirty="0"/>
              <a:t>, "w+") as file:</a:t>
            </a:r>
          </a:p>
          <a:p>
            <a:r>
              <a:rPr lang="en-US" dirty="0"/>
              <a:t>        </a:t>
            </a:r>
            <a:r>
              <a:rPr lang="en-US" dirty="0" err="1"/>
              <a:t>file.write</a:t>
            </a:r>
            <a:r>
              <a:rPr lang="en-US" dirty="0"/>
              <a:t>("EXPORTED DATA:\n")</a:t>
            </a:r>
          </a:p>
          <a:p>
            <a:r>
              <a:rPr lang="en-US" dirty="0"/>
              <a:t>        </a:t>
            </a:r>
            <a:r>
              <a:rPr lang="en-US" dirty="0" err="1"/>
              <a:t>match_list_clean</a:t>
            </a:r>
            <a:r>
              <a:rPr lang="en-US" dirty="0"/>
              <a:t> = list(set(</a:t>
            </a:r>
            <a:r>
              <a:rPr lang="en-US" dirty="0" err="1"/>
              <a:t>match_list</a:t>
            </a:r>
            <a:r>
              <a:rPr lang="en-US" dirty="0"/>
              <a:t>))</a:t>
            </a:r>
          </a:p>
          <a:p>
            <a:r>
              <a:rPr lang="en-US" dirty="0"/>
              <a:t>        for item in </a:t>
            </a:r>
            <a:r>
              <a:rPr lang="en-US" dirty="0" err="1"/>
              <a:t>xrange</a:t>
            </a:r>
            <a:r>
              <a:rPr lang="en-US" dirty="0"/>
              <a:t>(0, </a:t>
            </a:r>
            <a:r>
              <a:rPr lang="en-US" dirty="0" err="1"/>
              <a:t>len</a:t>
            </a:r>
            <a:r>
              <a:rPr lang="en-US" dirty="0"/>
              <a:t>(</a:t>
            </a:r>
            <a:r>
              <a:rPr lang="en-US" dirty="0" err="1"/>
              <a:t>match_list_clean</a:t>
            </a:r>
            <a:r>
              <a:rPr lang="en-US" dirty="0"/>
              <a:t>)):</a:t>
            </a:r>
          </a:p>
          <a:p>
            <a:r>
              <a:rPr lang="en-US" dirty="0"/>
              <a:t>            print </a:t>
            </a:r>
            <a:r>
              <a:rPr lang="en-US" dirty="0" err="1"/>
              <a:t>match_list_clean</a:t>
            </a:r>
            <a:r>
              <a:rPr lang="en-US" dirty="0"/>
              <a:t>[item]</a:t>
            </a:r>
          </a:p>
          <a:p>
            <a:r>
              <a:rPr lang="en-US" dirty="0"/>
              <a:t>            </a:t>
            </a:r>
            <a:r>
              <a:rPr lang="en-US" dirty="0" err="1"/>
              <a:t>file.write</a:t>
            </a:r>
            <a:r>
              <a:rPr lang="en-US" dirty="0"/>
              <a:t>(</a:t>
            </a:r>
            <a:r>
              <a:rPr lang="en-US" dirty="0" err="1"/>
              <a:t>match_list_clean</a:t>
            </a:r>
            <a:r>
              <a:rPr lang="en-US" dirty="0"/>
              <a:t>[item] + "\n")</a:t>
            </a:r>
          </a:p>
          <a:p>
            <a:r>
              <a:rPr lang="en-US" dirty="0"/>
              <a:t>    </a:t>
            </a:r>
            <a:r>
              <a:rPr lang="en-US" dirty="0" err="1"/>
              <a:t>file.close</a:t>
            </a:r>
            <a:r>
              <a:rPr lang="en-US" dirty="0"/>
              <a:t>()</a:t>
            </a:r>
          </a:p>
          <a:p>
            <a:r>
              <a:rPr lang="en-US" dirty="0"/>
              <a:t>    return </a:t>
            </a:r>
            <a:r>
              <a:rPr lang="en-US" dirty="0" err="1"/>
              <a:t>match_list_clean</a:t>
            </a:r>
            <a:endParaRPr lang="en-US" dirty="0"/>
          </a:p>
          <a:p>
            <a:r>
              <a:rPr lang="en-US" dirty="0"/>
              <a:t> </a:t>
            </a:r>
          </a:p>
          <a:p>
            <a:r>
              <a:rPr lang="en-US" dirty="0"/>
              <a:t>def </a:t>
            </a:r>
            <a:r>
              <a:rPr lang="en-US" dirty="0" err="1"/>
              <a:t>reparseData</a:t>
            </a:r>
            <a:r>
              <a:rPr lang="en-US" dirty="0"/>
              <a:t>(</a:t>
            </a:r>
            <a:r>
              <a:rPr lang="en-US" dirty="0" err="1"/>
              <a:t>parsed_data</a:t>
            </a:r>
            <a:r>
              <a:rPr lang="en-US" dirty="0"/>
              <a:t>, regex):</a:t>
            </a:r>
          </a:p>
          <a:p>
            <a:r>
              <a:rPr lang="en-US" dirty="0"/>
              <a:t>    </a:t>
            </a:r>
            <a:r>
              <a:rPr lang="en-US" dirty="0" err="1"/>
              <a:t>data_string</a:t>
            </a:r>
            <a:r>
              <a:rPr lang="en-US" dirty="0"/>
              <a:t> = ''.join(</a:t>
            </a:r>
            <a:r>
              <a:rPr lang="en-US" dirty="0" err="1"/>
              <a:t>parsed_data</a:t>
            </a:r>
            <a:r>
              <a:rPr lang="en-US" dirty="0"/>
              <a:t>)</a:t>
            </a:r>
          </a:p>
          <a:p>
            <a:r>
              <a:rPr lang="en-US" dirty="0"/>
              <a:t>    </a:t>
            </a:r>
            <a:r>
              <a:rPr lang="en-US" dirty="0" err="1"/>
              <a:t>match_list</a:t>
            </a:r>
            <a:r>
              <a:rPr lang="en-US" dirty="0"/>
              <a:t> = [];</a:t>
            </a:r>
          </a:p>
          <a:p>
            <a:r>
              <a:rPr lang="en-US" dirty="0"/>
              <a:t>    for match in </a:t>
            </a:r>
            <a:r>
              <a:rPr lang="en-US" dirty="0" err="1"/>
              <a:t>re.finditer</a:t>
            </a:r>
            <a:r>
              <a:rPr lang="en-US" dirty="0"/>
              <a:t>(regex, </a:t>
            </a:r>
            <a:r>
              <a:rPr lang="en-US" dirty="0" err="1"/>
              <a:t>data_string</a:t>
            </a:r>
            <a:r>
              <a:rPr lang="en-US" dirty="0"/>
              <a:t>, </a:t>
            </a:r>
            <a:r>
              <a:rPr lang="en-US" dirty="0" err="1"/>
              <a:t>re.S</a:t>
            </a:r>
            <a:r>
              <a:rPr lang="en-US" dirty="0"/>
              <a:t>):</a:t>
            </a:r>
          </a:p>
          <a:p>
            <a:r>
              <a:rPr lang="en-US" dirty="0"/>
              <a:t>        </a:t>
            </a:r>
            <a:r>
              <a:rPr lang="en-US" dirty="0" err="1"/>
              <a:t>match_text</a:t>
            </a:r>
            <a:r>
              <a:rPr lang="en-US" dirty="0"/>
              <a:t> = </a:t>
            </a:r>
            <a:r>
              <a:rPr lang="en-US" dirty="0" err="1"/>
              <a:t>match.group</a:t>
            </a:r>
            <a:r>
              <a:rPr lang="en-US" dirty="0"/>
              <a:t>();</a:t>
            </a:r>
          </a:p>
          <a:p>
            <a:r>
              <a:rPr lang="en-US" dirty="0"/>
              <a:t>        </a:t>
            </a:r>
            <a:r>
              <a:rPr lang="en-US" dirty="0" err="1"/>
              <a:t>match_list.append</a:t>
            </a:r>
            <a:r>
              <a:rPr lang="en-US" dirty="0"/>
              <a:t>(</a:t>
            </a:r>
            <a:r>
              <a:rPr lang="en-US" dirty="0" err="1"/>
              <a:t>match_text</a:t>
            </a:r>
            <a:r>
              <a:rPr lang="en-US" dirty="0"/>
              <a:t>)</a:t>
            </a:r>
          </a:p>
          <a:p>
            <a:r>
              <a:rPr lang="en-US" dirty="0"/>
              <a:t>    return </a:t>
            </a:r>
            <a:r>
              <a:rPr lang="en-US" dirty="0" err="1"/>
              <a:t>match_list</a:t>
            </a:r>
            <a:endParaRPr lang="en-US" dirty="0"/>
          </a:p>
          <a:p>
            <a:r>
              <a:rPr lang="en-US" dirty="0"/>
              <a:t> </a:t>
            </a:r>
          </a:p>
          <a:p>
            <a:r>
              <a:rPr lang="en-US" dirty="0"/>
              <a:t>if __name__ == '__main__':</a:t>
            </a:r>
          </a:p>
          <a:p>
            <a:r>
              <a:rPr lang="en-US" dirty="0"/>
              <a:t>    main()</a:t>
            </a:r>
          </a:p>
        </p:txBody>
      </p:sp>
      <p:sp>
        <p:nvSpPr>
          <p:cNvPr id="4" name="Slide Number Placeholder 3"/>
          <p:cNvSpPr>
            <a:spLocks noGrp="1"/>
          </p:cNvSpPr>
          <p:nvPr>
            <p:ph type="sldNum" sz="quarter" idx="5"/>
          </p:nvPr>
        </p:nvSpPr>
        <p:spPr/>
        <p:txBody>
          <a:bodyPr/>
          <a:lstStyle/>
          <a:p>
            <a:pPr>
              <a:defRPr/>
            </a:pPr>
            <a:fld id="{D76558D6-820B-4493-8095-D0637F1B80D9}" type="slidenum">
              <a:rPr lang="en-US" altLang="en-US" smtClean="0"/>
              <a:pPr>
                <a:defRPr/>
              </a:pPr>
              <a:t>35</a:t>
            </a:fld>
            <a:endParaRPr lang="en-US" altLang="en-US"/>
          </a:p>
        </p:txBody>
      </p:sp>
    </p:spTree>
    <p:extLst>
      <p:ext uri="{BB962C8B-B14F-4D97-AF65-F5344CB8AC3E}">
        <p14:creationId xmlns:p14="http://schemas.microsoft.com/office/powerpoint/2010/main" val="3150160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import re</a:t>
            </a:r>
          </a:p>
          <a:p>
            <a:r>
              <a:rPr lang="en-US" dirty="0"/>
              <a:t>import time</a:t>
            </a:r>
          </a:p>
          <a:p>
            <a:r>
              <a:rPr lang="en-US" dirty="0"/>
              <a:t>from time import </a:t>
            </a:r>
            <a:r>
              <a:rPr lang="en-US" dirty="0" err="1"/>
              <a:t>strftime</a:t>
            </a:r>
            <a:endParaRPr lang="en-US" dirty="0"/>
          </a:p>
          <a:p>
            <a:r>
              <a:rPr lang="en-US" dirty="0"/>
              <a:t> </a:t>
            </a:r>
          </a:p>
          <a:p>
            <a:r>
              <a:rPr lang="en-US" dirty="0"/>
              <a:t>def main():</a:t>
            </a:r>
          </a:p>
          <a:p>
            <a:r>
              <a:rPr lang="en-US" dirty="0"/>
              <a:t>    </a:t>
            </a:r>
            <a:r>
              <a:rPr lang="en-US" dirty="0" err="1"/>
              <a:t>log_file_path</a:t>
            </a:r>
            <a:r>
              <a:rPr lang="en-US" dirty="0"/>
              <a:t> = </a:t>
            </a:r>
            <a:r>
              <a:rPr lang="en-US" dirty="0" err="1"/>
              <a:t>r"C</a:t>
            </a:r>
            <a:r>
              <a:rPr lang="en-US" dirty="0"/>
              <a:t>:\ios logs\sfbios.log"</a:t>
            </a:r>
          </a:p>
          <a:p>
            <a:r>
              <a:rPr lang="en-US" dirty="0"/>
              <a:t>    </a:t>
            </a:r>
            <a:r>
              <a:rPr lang="en-US" dirty="0" err="1"/>
              <a:t>export_file_path</a:t>
            </a:r>
            <a:r>
              <a:rPr lang="en-US" dirty="0"/>
              <a:t> = </a:t>
            </a:r>
            <a:r>
              <a:rPr lang="en-US" dirty="0" err="1"/>
              <a:t>r"C</a:t>
            </a:r>
            <a:r>
              <a:rPr lang="en-US" dirty="0"/>
              <a:t>:\ios logs\filtered"</a:t>
            </a:r>
          </a:p>
          <a:p>
            <a:r>
              <a:rPr lang="en-US" dirty="0"/>
              <a:t> </a:t>
            </a:r>
          </a:p>
          <a:p>
            <a:r>
              <a:rPr lang="en-US" dirty="0"/>
              <a:t>    </a:t>
            </a:r>
            <a:r>
              <a:rPr lang="en-US" dirty="0" err="1"/>
              <a:t>time_now</a:t>
            </a:r>
            <a:r>
              <a:rPr lang="en-US" dirty="0"/>
              <a:t> = str(</a:t>
            </a:r>
            <a:r>
              <a:rPr lang="en-US" dirty="0" err="1"/>
              <a:t>strftime</a:t>
            </a:r>
            <a:r>
              <a:rPr lang="en-US" dirty="0"/>
              <a:t>("%Y-%m-%d %H-%M-%S", </a:t>
            </a:r>
            <a:r>
              <a:rPr lang="en-US" dirty="0" err="1"/>
              <a:t>time.localtime</a:t>
            </a:r>
            <a:r>
              <a:rPr lang="en-US" dirty="0"/>
              <a:t>()))</a:t>
            </a:r>
          </a:p>
          <a:p>
            <a:r>
              <a:rPr lang="en-US" dirty="0"/>
              <a:t> </a:t>
            </a:r>
          </a:p>
          <a:p>
            <a:r>
              <a:rPr lang="en-US" dirty="0"/>
              <a:t>    file = "\\" + "Parser Output " + </a:t>
            </a:r>
            <a:r>
              <a:rPr lang="en-US" dirty="0" err="1"/>
              <a:t>time_now</a:t>
            </a:r>
            <a:r>
              <a:rPr lang="en-US" dirty="0"/>
              <a:t> + ".txt"</a:t>
            </a:r>
          </a:p>
          <a:p>
            <a:r>
              <a:rPr lang="en-US" dirty="0"/>
              <a:t>    </a:t>
            </a:r>
            <a:r>
              <a:rPr lang="en-US" dirty="0" err="1"/>
              <a:t>export_file</a:t>
            </a:r>
            <a:r>
              <a:rPr lang="en-US" dirty="0"/>
              <a:t> = </a:t>
            </a:r>
            <a:r>
              <a:rPr lang="en-US" dirty="0" err="1"/>
              <a:t>export_file_path</a:t>
            </a:r>
            <a:r>
              <a:rPr lang="en-US" dirty="0"/>
              <a:t> + file</a:t>
            </a:r>
          </a:p>
          <a:p>
            <a:r>
              <a:rPr lang="en-US" dirty="0"/>
              <a:t> </a:t>
            </a:r>
          </a:p>
          <a:p>
            <a:r>
              <a:rPr lang="en-US" dirty="0"/>
              <a:t>    regex = '(&lt;property name="(.*?)"&gt;(.*?)&lt;\/property&gt;)'</a:t>
            </a:r>
          </a:p>
          <a:p>
            <a:r>
              <a:rPr lang="en-US" dirty="0"/>
              <a:t> </a:t>
            </a:r>
          </a:p>
          <a:p>
            <a:r>
              <a:rPr lang="en-US" dirty="0"/>
              <a:t>    </a:t>
            </a:r>
            <a:r>
              <a:rPr lang="en-US" dirty="0" err="1"/>
              <a:t>parseData</a:t>
            </a:r>
            <a:r>
              <a:rPr lang="en-US" dirty="0"/>
              <a:t>(</a:t>
            </a:r>
            <a:r>
              <a:rPr lang="en-US" dirty="0" err="1"/>
              <a:t>log_file_path</a:t>
            </a:r>
            <a:r>
              <a:rPr lang="en-US" dirty="0"/>
              <a:t>, </a:t>
            </a:r>
            <a:r>
              <a:rPr lang="en-US" dirty="0" err="1"/>
              <a:t>export_file</a:t>
            </a:r>
            <a:r>
              <a:rPr lang="en-US" dirty="0"/>
              <a:t>, regex, </a:t>
            </a:r>
            <a:r>
              <a:rPr lang="en-US" dirty="0" err="1"/>
              <a:t>read_line</a:t>
            </a:r>
            <a:r>
              <a:rPr lang="en-US" dirty="0"/>
              <a:t>=True, reparse=True)</a:t>
            </a:r>
          </a:p>
          <a:p>
            <a:r>
              <a:rPr lang="en-US" dirty="0"/>
              <a:t> </a:t>
            </a:r>
          </a:p>
          <a:p>
            <a:r>
              <a:rPr lang="en-US" dirty="0"/>
              <a:t> </a:t>
            </a:r>
          </a:p>
          <a:p>
            <a:r>
              <a:rPr lang="en-US" dirty="0"/>
              <a:t>def </a:t>
            </a:r>
            <a:r>
              <a:rPr lang="en-US" dirty="0" err="1"/>
              <a:t>parseData</a:t>
            </a:r>
            <a:r>
              <a:rPr lang="en-US" dirty="0"/>
              <a:t>(</a:t>
            </a:r>
            <a:r>
              <a:rPr lang="en-US" dirty="0" err="1"/>
              <a:t>log_file_path</a:t>
            </a:r>
            <a:r>
              <a:rPr lang="en-US" dirty="0"/>
              <a:t>, </a:t>
            </a:r>
            <a:r>
              <a:rPr lang="en-US" dirty="0" err="1"/>
              <a:t>export_file</a:t>
            </a:r>
            <a:r>
              <a:rPr lang="en-US" dirty="0"/>
              <a:t>, regex, </a:t>
            </a:r>
            <a:r>
              <a:rPr lang="en-US" dirty="0" err="1"/>
              <a:t>read_line</a:t>
            </a:r>
            <a:r>
              <a:rPr lang="en-US" dirty="0"/>
              <a:t>=True, reparse=False):</a:t>
            </a:r>
          </a:p>
          <a:p>
            <a:r>
              <a:rPr lang="en-US" dirty="0"/>
              <a:t>    with open(</a:t>
            </a:r>
            <a:r>
              <a:rPr lang="en-US" dirty="0" err="1"/>
              <a:t>log_file_path</a:t>
            </a:r>
            <a:r>
              <a:rPr lang="en-US" dirty="0"/>
              <a:t>, "r") as file:</a:t>
            </a:r>
          </a:p>
          <a:p>
            <a:r>
              <a:rPr lang="en-US" dirty="0"/>
              <a:t>        </a:t>
            </a:r>
            <a:r>
              <a:rPr lang="en-US" dirty="0" err="1"/>
              <a:t>match_list</a:t>
            </a:r>
            <a:r>
              <a:rPr lang="en-US" dirty="0"/>
              <a:t> = []</a:t>
            </a:r>
          </a:p>
          <a:p>
            <a:r>
              <a:rPr lang="en-US" dirty="0"/>
              <a:t>        if </a:t>
            </a:r>
            <a:r>
              <a:rPr lang="en-US" dirty="0" err="1"/>
              <a:t>read_line</a:t>
            </a:r>
            <a:r>
              <a:rPr lang="en-US" dirty="0"/>
              <a:t> == True:</a:t>
            </a:r>
          </a:p>
          <a:p>
            <a:r>
              <a:rPr lang="en-US" dirty="0"/>
              <a:t>            for line in file:</a:t>
            </a:r>
          </a:p>
          <a:p>
            <a:r>
              <a:rPr lang="en-US" dirty="0"/>
              <a:t>                for match in </a:t>
            </a:r>
            <a:r>
              <a:rPr lang="en-US" dirty="0" err="1"/>
              <a:t>re.finditer</a:t>
            </a:r>
            <a:r>
              <a:rPr lang="en-US" dirty="0"/>
              <a:t>(regex, line, </a:t>
            </a:r>
            <a:r>
              <a:rPr lang="en-US" dirty="0" err="1"/>
              <a:t>re.S</a:t>
            </a:r>
            <a:r>
              <a:rPr lang="en-US" dirty="0"/>
              <a:t>):</a:t>
            </a:r>
          </a:p>
          <a:p>
            <a:r>
              <a:rPr lang="en-US" dirty="0"/>
              <a:t>                    </a:t>
            </a:r>
            <a:r>
              <a:rPr lang="en-US" dirty="0" err="1"/>
              <a:t>match_text</a:t>
            </a:r>
            <a:r>
              <a:rPr lang="en-US" dirty="0"/>
              <a:t> = </a:t>
            </a:r>
            <a:r>
              <a:rPr lang="en-US" dirty="0" err="1"/>
              <a:t>match.group</a:t>
            </a:r>
            <a:r>
              <a:rPr lang="en-US" dirty="0"/>
              <a:t>()</a:t>
            </a:r>
          </a:p>
          <a:p>
            <a:r>
              <a:rPr lang="en-US" dirty="0"/>
              <a:t>                    </a:t>
            </a:r>
            <a:r>
              <a:rPr lang="en-US" dirty="0" err="1"/>
              <a:t>match_list.append</a:t>
            </a:r>
            <a:r>
              <a:rPr lang="en-US" dirty="0"/>
              <a:t>(</a:t>
            </a:r>
            <a:r>
              <a:rPr lang="en-US" dirty="0" err="1"/>
              <a:t>match_text</a:t>
            </a:r>
            <a:r>
              <a:rPr lang="en-US" dirty="0"/>
              <a:t>)</a:t>
            </a:r>
          </a:p>
          <a:p>
            <a:r>
              <a:rPr lang="en-US" dirty="0"/>
              <a:t>        else:</a:t>
            </a:r>
          </a:p>
          <a:p>
            <a:r>
              <a:rPr lang="en-US" dirty="0"/>
              <a:t>            data = </a:t>
            </a:r>
            <a:r>
              <a:rPr lang="en-US" dirty="0" err="1"/>
              <a:t>file.read</a:t>
            </a:r>
            <a:r>
              <a:rPr lang="en-US" dirty="0"/>
              <a:t>()</a:t>
            </a:r>
          </a:p>
          <a:p>
            <a:r>
              <a:rPr lang="en-US" dirty="0"/>
              <a:t>            for match in </a:t>
            </a:r>
            <a:r>
              <a:rPr lang="en-US" dirty="0" err="1"/>
              <a:t>re.finditer</a:t>
            </a:r>
            <a:r>
              <a:rPr lang="en-US" dirty="0"/>
              <a:t>(regex, data, </a:t>
            </a:r>
            <a:r>
              <a:rPr lang="en-US" dirty="0" err="1"/>
              <a:t>re.S</a:t>
            </a:r>
            <a:r>
              <a:rPr lang="en-US" dirty="0"/>
              <a:t>):</a:t>
            </a:r>
          </a:p>
          <a:p>
            <a:r>
              <a:rPr lang="en-US" dirty="0"/>
              <a:t>                </a:t>
            </a:r>
            <a:r>
              <a:rPr lang="en-US" dirty="0" err="1"/>
              <a:t>match_text</a:t>
            </a:r>
            <a:r>
              <a:rPr lang="en-US" dirty="0"/>
              <a:t> = </a:t>
            </a:r>
            <a:r>
              <a:rPr lang="en-US" dirty="0" err="1"/>
              <a:t>match.group</a:t>
            </a:r>
            <a:r>
              <a:rPr lang="en-US" dirty="0"/>
              <a:t>();</a:t>
            </a:r>
          </a:p>
          <a:p>
            <a:r>
              <a:rPr lang="en-US" dirty="0"/>
              <a:t>                </a:t>
            </a:r>
            <a:r>
              <a:rPr lang="en-US" dirty="0" err="1"/>
              <a:t>match_list.append</a:t>
            </a:r>
            <a:r>
              <a:rPr lang="en-US" dirty="0"/>
              <a:t>(</a:t>
            </a:r>
            <a:r>
              <a:rPr lang="en-US" dirty="0" err="1"/>
              <a:t>match_text</a:t>
            </a:r>
            <a:r>
              <a:rPr lang="en-US" dirty="0"/>
              <a:t>)</a:t>
            </a:r>
          </a:p>
          <a:p>
            <a:r>
              <a:rPr lang="en-US" dirty="0"/>
              <a:t>    </a:t>
            </a:r>
            <a:r>
              <a:rPr lang="en-US" dirty="0" err="1"/>
              <a:t>file.close</a:t>
            </a:r>
            <a:r>
              <a:rPr lang="en-US" dirty="0"/>
              <a:t>()</a:t>
            </a:r>
          </a:p>
          <a:p>
            <a:r>
              <a:rPr lang="en-US" dirty="0"/>
              <a:t> </a:t>
            </a:r>
          </a:p>
          <a:p>
            <a:r>
              <a:rPr lang="en-US" dirty="0"/>
              <a:t>    if reparse == True:</a:t>
            </a:r>
          </a:p>
          <a:p>
            <a:r>
              <a:rPr lang="en-US" dirty="0"/>
              <a:t>        </a:t>
            </a:r>
            <a:r>
              <a:rPr lang="en-US" dirty="0" err="1"/>
              <a:t>match_list</a:t>
            </a:r>
            <a:r>
              <a:rPr lang="en-US" dirty="0"/>
              <a:t> = </a:t>
            </a:r>
            <a:r>
              <a:rPr lang="en-US" dirty="0" err="1"/>
              <a:t>reparseData</a:t>
            </a:r>
            <a:r>
              <a:rPr lang="en-US" dirty="0"/>
              <a:t>(</a:t>
            </a:r>
            <a:r>
              <a:rPr lang="en-US" dirty="0" err="1"/>
              <a:t>match_list</a:t>
            </a:r>
            <a:r>
              <a:rPr lang="en-US" dirty="0"/>
              <a:t>, '(property name="(.{1,50})"&gt;(Enabled)&lt;\/property&gt;)')</a:t>
            </a:r>
          </a:p>
          <a:p>
            <a:r>
              <a:rPr lang="en-US" dirty="0"/>
              <a:t> </a:t>
            </a:r>
          </a:p>
          <a:p>
            <a:r>
              <a:rPr lang="en-US" dirty="0"/>
              <a:t>    with open(</a:t>
            </a:r>
            <a:r>
              <a:rPr lang="en-US" dirty="0" err="1"/>
              <a:t>export_file</a:t>
            </a:r>
            <a:r>
              <a:rPr lang="en-US" dirty="0"/>
              <a:t>, "w+") as file:</a:t>
            </a:r>
          </a:p>
          <a:p>
            <a:r>
              <a:rPr lang="en-US" dirty="0"/>
              <a:t>        </a:t>
            </a:r>
            <a:r>
              <a:rPr lang="en-US" dirty="0" err="1"/>
              <a:t>file.write</a:t>
            </a:r>
            <a:r>
              <a:rPr lang="en-US" dirty="0"/>
              <a:t>("EXPORTED DATA:\n")</a:t>
            </a:r>
          </a:p>
          <a:p>
            <a:r>
              <a:rPr lang="en-US" dirty="0"/>
              <a:t>        </a:t>
            </a:r>
            <a:r>
              <a:rPr lang="en-US" dirty="0" err="1"/>
              <a:t>match_list_clean</a:t>
            </a:r>
            <a:r>
              <a:rPr lang="en-US" dirty="0"/>
              <a:t> = list(set(</a:t>
            </a:r>
            <a:r>
              <a:rPr lang="en-US" dirty="0" err="1"/>
              <a:t>match_list</a:t>
            </a:r>
            <a:r>
              <a:rPr lang="en-US" dirty="0"/>
              <a:t>))</a:t>
            </a:r>
          </a:p>
          <a:p>
            <a:r>
              <a:rPr lang="en-US" dirty="0"/>
              <a:t>        for item in </a:t>
            </a:r>
            <a:r>
              <a:rPr lang="en-US" dirty="0" err="1"/>
              <a:t>xrange</a:t>
            </a:r>
            <a:r>
              <a:rPr lang="en-US" dirty="0"/>
              <a:t>(0, </a:t>
            </a:r>
            <a:r>
              <a:rPr lang="en-US" dirty="0" err="1"/>
              <a:t>len</a:t>
            </a:r>
            <a:r>
              <a:rPr lang="en-US" dirty="0"/>
              <a:t>(</a:t>
            </a:r>
            <a:r>
              <a:rPr lang="en-US" dirty="0" err="1"/>
              <a:t>match_list_clean</a:t>
            </a:r>
            <a:r>
              <a:rPr lang="en-US" dirty="0"/>
              <a:t>)):</a:t>
            </a:r>
          </a:p>
          <a:p>
            <a:r>
              <a:rPr lang="en-US" dirty="0"/>
              <a:t>            print </a:t>
            </a:r>
            <a:r>
              <a:rPr lang="en-US" dirty="0" err="1"/>
              <a:t>match_list_clean</a:t>
            </a:r>
            <a:r>
              <a:rPr lang="en-US" dirty="0"/>
              <a:t>[item]</a:t>
            </a:r>
          </a:p>
          <a:p>
            <a:r>
              <a:rPr lang="en-US" dirty="0"/>
              <a:t>            </a:t>
            </a:r>
            <a:r>
              <a:rPr lang="en-US" dirty="0" err="1"/>
              <a:t>file.write</a:t>
            </a:r>
            <a:r>
              <a:rPr lang="en-US" dirty="0"/>
              <a:t>(</a:t>
            </a:r>
            <a:r>
              <a:rPr lang="en-US" dirty="0" err="1"/>
              <a:t>match_list_clean</a:t>
            </a:r>
            <a:r>
              <a:rPr lang="en-US" dirty="0"/>
              <a:t>[item] + "\n")</a:t>
            </a:r>
          </a:p>
          <a:p>
            <a:r>
              <a:rPr lang="en-US" dirty="0"/>
              <a:t>    </a:t>
            </a:r>
            <a:r>
              <a:rPr lang="en-US" dirty="0" err="1"/>
              <a:t>file.close</a:t>
            </a:r>
            <a:r>
              <a:rPr lang="en-US" dirty="0"/>
              <a:t>()</a:t>
            </a:r>
          </a:p>
          <a:p>
            <a:r>
              <a:rPr lang="en-US" dirty="0"/>
              <a:t>    return </a:t>
            </a:r>
            <a:r>
              <a:rPr lang="en-US" dirty="0" err="1"/>
              <a:t>match_list_clean</a:t>
            </a:r>
            <a:endParaRPr lang="en-US" dirty="0"/>
          </a:p>
          <a:p>
            <a:r>
              <a:rPr lang="en-US" dirty="0"/>
              <a:t> </a:t>
            </a:r>
          </a:p>
          <a:p>
            <a:r>
              <a:rPr lang="en-US" dirty="0"/>
              <a:t>def </a:t>
            </a:r>
            <a:r>
              <a:rPr lang="en-US" dirty="0" err="1"/>
              <a:t>reparseData</a:t>
            </a:r>
            <a:r>
              <a:rPr lang="en-US" dirty="0"/>
              <a:t>(</a:t>
            </a:r>
            <a:r>
              <a:rPr lang="en-US" dirty="0" err="1"/>
              <a:t>parsed_data</a:t>
            </a:r>
            <a:r>
              <a:rPr lang="en-US" dirty="0"/>
              <a:t>, regex):</a:t>
            </a:r>
          </a:p>
          <a:p>
            <a:r>
              <a:rPr lang="en-US" dirty="0"/>
              <a:t>    </a:t>
            </a:r>
            <a:r>
              <a:rPr lang="en-US" dirty="0" err="1"/>
              <a:t>data_string</a:t>
            </a:r>
            <a:r>
              <a:rPr lang="en-US" dirty="0"/>
              <a:t> = ''.join(</a:t>
            </a:r>
            <a:r>
              <a:rPr lang="en-US" dirty="0" err="1"/>
              <a:t>parsed_data</a:t>
            </a:r>
            <a:r>
              <a:rPr lang="en-US" dirty="0"/>
              <a:t>)</a:t>
            </a:r>
          </a:p>
          <a:p>
            <a:r>
              <a:rPr lang="en-US" dirty="0"/>
              <a:t>    </a:t>
            </a:r>
            <a:r>
              <a:rPr lang="en-US" dirty="0" err="1"/>
              <a:t>match_list</a:t>
            </a:r>
            <a:r>
              <a:rPr lang="en-US" dirty="0"/>
              <a:t> = [];</a:t>
            </a:r>
          </a:p>
          <a:p>
            <a:r>
              <a:rPr lang="en-US" dirty="0"/>
              <a:t>    for match in </a:t>
            </a:r>
            <a:r>
              <a:rPr lang="en-US" dirty="0" err="1"/>
              <a:t>re.finditer</a:t>
            </a:r>
            <a:r>
              <a:rPr lang="en-US" dirty="0"/>
              <a:t>(regex, </a:t>
            </a:r>
            <a:r>
              <a:rPr lang="en-US" dirty="0" err="1"/>
              <a:t>data_string</a:t>
            </a:r>
            <a:r>
              <a:rPr lang="en-US" dirty="0"/>
              <a:t>, </a:t>
            </a:r>
            <a:r>
              <a:rPr lang="en-US" dirty="0" err="1"/>
              <a:t>re.S</a:t>
            </a:r>
            <a:r>
              <a:rPr lang="en-US" dirty="0"/>
              <a:t>):</a:t>
            </a:r>
          </a:p>
          <a:p>
            <a:r>
              <a:rPr lang="en-US" dirty="0"/>
              <a:t>        </a:t>
            </a:r>
            <a:r>
              <a:rPr lang="en-US" dirty="0" err="1"/>
              <a:t>match_text</a:t>
            </a:r>
            <a:r>
              <a:rPr lang="en-US" dirty="0"/>
              <a:t> = </a:t>
            </a:r>
            <a:r>
              <a:rPr lang="en-US" dirty="0" err="1"/>
              <a:t>match.group</a:t>
            </a:r>
            <a:r>
              <a:rPr lang="en-US" dirty="0"/>
              <a:t>();</a:t>
            </a:r>
          </a:p>
          <a:p>
            <a:r>
              <a:rPr lang="en-US" dirty="0"/>
              <a:t>        </a:t>
            </a:r>
            <a:r>
              <a:rPr lang="en-US" dirty="0" err="1"/>
              <a:t>match_list.append</a:t>
            </a:r>
            <a:r>
              <a:rPr lang="en-US" dirty="0"/>
              <a:t>(</a:t>
            </a:r>
            <a:r>
              <a:rPr lang="en-US" dirty="0" err="1"/>
              <a:t>match_text</a:t>
            </a:r>
            <a:r>
              <a:rPr lang="en-US" dirty="0"/>
              <a:t>)</a:t>
            </a:r>
          </a:p>
          <a:p>
            <a:r>
              <a:rPr lang="en-US" dirty="0"/>
              <a:t>    return </a:t>
            </a:r>
            <a:r>
              <a:rPr lang="en-US" dirty="0" err="1"/>
              <a:t>match_list</a:t>
            </a:r>
            <a:endParaRPr lang="en-US" dirty="0"/>
          </a:p>
          <a:p>
            <a:r>
              <a:rPr lang="en-US" dirty="0"/>
              <a:t> </a:t>
            </a:r>
          </a:p>
          <a:p>
            <a:r>
              <a:rPr lang="en-US" dirty="0"/>
              <a:t>if __name__ == '__main__':</a:t>
            </a:r>
          </a:p>
          <a:p>
            <a:r>
              <a:rPr lang="en-US" dirty="0"/>
              <a:t>    main()</a:t>
            </a:r>
          </a:p>
        </p:txBody>
      </p:sp>
      <p:sp>
        <p:nvSpPr>
          <p:cNvPr id="4" name="Slide Number Placeholder 3"/>
          <p:cNvSpPr>
            <a:spLocks noGrp="1"/>
          </p:cNvSpPr>
          <p:nvPr>
            <p:ph type="sldNum" sz="quarter" idx="5"/>
          </p:nvPr>
        </p:nvSpPr>
        <p:spPr/>
        <p:txBody>
          <a:bodyPr/>
          <a:lstStyle/>
          <a:p>
            <a:pPr>
              <a:defRPr/>
            </a:pPr>
            <a:fld id="{D76558D6-820B-4493-8095-D0637F1B80D9}" type="slidenum">
              <a:rPr lang="en-US" altLang="en-US" smtClean="0"/>
              <a:pPr>
                <a:defRPr/>
              </a:pPr>
              <a:t>36</a:t>
            </a:fld>
            <a:endParaRPr lang="en-US" altLang="en-US"/>
          </a:p>
        </p:txBody>
      </p:sp>
    </p:spTree>
    <p:extLst>
      <p:ext uri="{BB962C8B-B14F-4D97-AF65-F5344CB8AC3E}">
        <p14:creationId xmlns:p14="http://schemas.microsoft.com/office/powerpoint/2010/main" val="39447537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import </a:t>
            </a:r>
            <a:r>
              <a:rPr lang="en-US" dirty="0" err="1"/>
              <a:t>argparse</a:t>
            </a:r>
            <a:endParaRPr lang="en-US" dirty="0"/>
          </a:p>
          <a:p>
            <a:r>
              <a:rPr lang="en-US" dirty="0"/>
              <a:t>import </a:t>
            </a:r>
            <a:r>
              <a:rPr lang="en-US" dirty="0" err="1"/>
              <a:t>os</a:t>
            </a:r>
            <a:endParaRPr lang="en-US" dirty="0"/>
          </a:p>
          <a:p>
            <a:r>
              <a:rPr lang="en-US" dirty="0"/>
              <a:t>import sys</a:t>
            </a:r>
          </a:p>
          <a:p>
            <a:endParaRPr lang="en-US" dirty="0"/>
          </a:p>
          <a:p>
            <a:r>
              <a:rPr lang="en-US" dirty="0"/>
              <a:t>def </a:t>
            </a:r>
            <a:r>
              <a:rPr lang="en-US" dirty="0" err="1"/>
              <a:t>process_pcap</a:t>
            </a:r>
            <a:r>
              <a:rPr lang="en-US" dirty="0"/>
              <a:t>(</a:t>
            </a:r>
            <a:r>
              <a:rPr lang="en-US" dirty="0" err="1"/>
              <a:t>file_name</a:t>
            </a:r>
            <a:r>
              <a:rPr lang="en-US" dirty="0"/>
              <a:t>):</a:t>
            </a:r>
          </a:p>
          <a:p>
            <a:r>
              <a:rPr lang="en-US" dirty="0"/>
              <a:t>    print('Opening {}...'.format(</a:t>
            </a:r>
            <a:r>
              <a:rPr lang="en-US" dirty="0" err="1"/>
              <a:t>file_name</a:t>
            </a:r>
            <a:r>
              <a:rPr lang="en-US" dirty="0"/>
              <a:t>))</a:t>
            </a:r>
          </a:p>
          <a:p>
            <a:endParaRPr lang="en-US" dirty="0"/>
          </a:p>
          <a:p>
            <a:r>
              <a:rPr lang="en-US" dirty="0"/>
              <a:t>if __name__ == '__main__':</a:t>
            </a:r>
          </a:p>
          <a:p>
            <a:r>
              <a:rPr lang="en-US" dirty="0"/>
              <a:t>    parser = </a:t>
            </a:r>
            <a:r>
              <a:rPr lang="en-US" dirty="0" err="1"/>
              <a:t>argparse.ArgumentParser</a:t>
            </a:r>
            <a:r>
              <a:rPr lang="en-US" dirty="0"/>
              <a:t>(description='PCAP reader')</a:t>
            </a:r>
          </a:p>
          <a:p>
            <a:r>
              <a:rPr lang="en-US" dirty="0"/>
              <a:t>    </a:t>
            </a:r>
            <a:r>
              <a:rPr lang="en-US" dirty="0" err="1"/>
              <a:t>parser.add_argument</a:t>
            </a:r>
            <a:r>
              <a:rPr lang="en-US" dirty="0"/>
              <a:t>('--</a:t>
            </a:r>
            <a:r>
              <a:rPr lang="en-US" dirty="0" err="1"/>
              <a:t>pcap</a:t>
            </a:r>
            <a:r>
              <a:rPr lang="en-US" dirty="0"/>
              <a:t>', </a:t>
            </a:r>
            <a:r>
              <a:rPr lang="en-US" dirty="0" err="1"/>
              <a:t>metavar</a:t>
            </a:r>
            <a:r>
              <a:rPr lang="en-US" dirty="0"/>
              <a:t>='&lt;</a:t>
            </a:r>
            <a:r>
              <a:rPr lang="en-US" dirty="0" err="1"/>
              <a:t>pcap</a:t>
            </a:r>
            <a:r>
              <a:rPr lang="en-US" dirty="0"/>
              <a:t> file name&gt;',</a:t>
            </a:r>
          </a:p>
          <a:p>
            <a:r>
              <a:rPr lang="en-US" dirty="0"/>
              <a:t>                        help='</a:t>
            </a:r>
            <a:r>
              <a:rPr lang="en-US" dirty="0" err="1"/>
              <a:t>pcap</a:t>
            </a:r>
            <a:r>
              <a:rPr lang="en-US" dirty="0"/>
              <a:t> file to parse', required=True)</a:t>
            </a:r>
          </a:p>
          <a:p>
            <a:r>
              <a:rPr lang="en-US" dirty="0"/>
              <a:t>    </a:t>
            </a:r>
            <a:r>
              <a:rPr lang="en-US" dirty="0" err="1"/>
              <a:t>args</a:t>
            </a:r>
            <a:r>
              <a:rPr lang="en-US" dirty="0"/>
              <a:t> = </a:t>
            </a:r>
            <a:r>
              <a:rPr lang="en-US" dirty="0" err="1"/>
              <a:t>parser.parse_args</a:t>
            </a:r>
            <a:r>
              <a:rPr lang="en-US" dirty="0"/>
              <a:t>()</a:t>
            </a:r>
          </a:p>
          <a:p>
            <a:r>
              <a:rPr lang="en-US" dirty="0"/>
              <a:t>    </a:t>
            </a:r>
          </a:p>
          <a:p>
            <a:r>
              <a:rPr lang="en-US" dirty="0"/>
              <a:t>    </a:t>
            </a:r>
            <a:r>
              <a:rPr lang="en-US" dirty="0" err="1"/>
              <a:t>file_name</a:t>
            </a:r>
            <a:r>
              <a:rPr lang="en-US" dirty="0"/>
              <a:t> = </a:t>
            </a:r>
            <a:r>
              <a:rPr lang="en-US" dirty="0" err="1"/>
              <a:t>args.pcap</a:t>
            </a:r>
            <a:endParaRPr lang="en-US" dirty="0"/>
          </a:p>
          <a:p>
            <a:r>
              <a:rPr lang="en-US" dirty="0"/>
              <a:t>    if not </a:t>
            </a:r>
            <a:r>
              <a:rPr lang="en-US" dirty="0" err="1"/>
              <a:t>os.path.isfile</a:t>
            </a:r>
            <a:r>
              <a:rPr lang="en-US" dirty="0"/>
              <a:t>(</a:t>
            </a:r>
            <a:r>
              <a:rPr lang="en-US" dirty="0" err="1"/>
              <a:t>file_name</a:t>
            </a:r>
            <a:r>
              <a:rPr lang="en-US" dirty="0"/>
              <a:t>):</a:t>
            </a:r>
          </a:p>
          <a:p>
            <a:r>
              <a:rPr lang="en-US" dirty="0"/>
              <a:t>        print('"{}" does not </a:t>
            </a:r>
            <a:r>
              <a:rPr lang="en-US" dirty="0" err="1"/>
              <a:t>exist'.format</a:t>
            </a:r>
            <a:r>
              <a:rPr lang="en-US" dirty="0"/>
              <a:t>(</a:t>
            </a:r>
            <a:r>
              <a:rPr lang="en-US" dirty="0" err="1"/>
              <a:t>file_name</a:t>
            </a:r>
            <a:r>
              <a:rPr lang="en-US" dirty="0"/>
              <a:t>), file=</a:t>
            </a:r>
            <a:r>
              <a:rPr lang="en-US" dirty="0" err="1"/>
              <a:t>sys.stderr</a:t>
            </a:r>
            <a:r>
              <a:rPr lang="en-US" dirty="0"/>
              <a:t>)</a:t>
            </a:r>
          </a:p>
          <a:p>
            <a:r>
              <a:rPr lang="en-US" dirty="0"/>
              <a:t>        </a:t>
            </a:r>
            <a:r>
              <a:rPr lang="en-US" dirty="0" err="1"/>
              <a:t>sys.exit</a:t>
            </a:r>
            <a:r>
              <a:rPr lang="en-US" dirty="0"/>
              <a:t>(-1)</a:t>
            </a:r>
          </a:p>
          <a:p>
            <a:endParaRPr lang="en-US" dirty="0"/>
          </a:p>
          <a:p>
            <a:r>
              <a:rPr lang="en-US" dirty="0"/>
              <a:t>    </a:t>
            </a:r>
            <a:r>
              <a:rPr lang="en-US" dirty="0" err="1"/>
              <a:t>process_pcap</a:t>
            </a:r>
            <a:r>
              <a:rPr lang="en-US" dirty="0"/>
              <a:t>(</a:t>
            </a:r>
            <a:r>
              <a:rPr lang="en-US" dirty="0" err="1"/>
              <a:t>file_name</a:t>
            </a:r>
            <a:r>
              <a:rPr lang="en-US" dirty="0"/>
              <a:t>)</a:t>
            </a:r>
          </a:p>
          <a:p>
            <a:r>
              <a:rPr lang="en-US" dirty="0"/>
              <a:t>    </a:t>
            </a:r>
            <a:r>
              <a:rPr lang="en-US" dirty="0" err="1"/>
              <a:t>sys.exit</a:t>
            </a:r>
            <a:r>
              <a:rPr lang="en-US" dirty="0"/>
              <a:t>(0)</a:t>
            </a:r>
          </a:p>
        </p:txBody>
      </p:sp>
      <p:sp>
        <p:nvSpPr>
          <p:cNvPr id="4" name="Slide Number Placeholder 3"/>
          <p:cNvSpPr>
            <a:spLocks noGrp="1"/>
          </p:cNvSpPr>
          <p:nvPr>
            <p:ph type="sldNum" sz="quarter" idx="5"/>
          </p:nvPr>
        </p:nvSpPr>
        <p:spPr/>
        <p:txBody>
          <a:bodyPr/>
          <a:lstStyle/>
          <a:p>
            <a:pPr>
              <a:defRPr/>
            </a:pPr>
            <a:fld id="{D76558D6-820B-4493-8095-D0637F1B80D9}" type="slidenum">
              <a:rPr lang="en-US" altLang="en-US" smtClean="0"/>
              <a:pPr>
                <a:defRPr/>
              </a:pPr>
              <a:t>88</a:t>
            </a:fld>
            <a:endParaRPr lang="en-US" altLang="en-US"/>
          </a:p>
        </p:txBody>
      </p:sp>
    </p:spTree>
    <p:extLst>
      <p:ext uri="{BB962C8B-B14F-4D97-AF65-F5344CB8AC3E}">
        <p14:creationId xmlns:p14="http://schemas.microsoft.com/office/powerpoint/2010/main" val="286409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CA" dirty="0"/>
          </a:p>
        </p:txBody>
      </p:sp>
      <p:sp>
        <p:nvSpPr>
          <p:cNvPr id="14" name="Date Placeholder 13">
            <a:extLst>
              <a:ext uri="{FF2B5EF4-FFF2-40B4-BE49-F238E27FC236}">
                <a16:creationId xmlns:a16="http://schemas.microsoft.com/office/drawing/2014/main" id="{371DDA57-7D94-42EA-BBBB-0A47315F4F4E}"/>
              </a:ext>
            </a:extLst>
          </p:cNvPr>
          <p:cNvSpPr>
            <a:spLocks noGrp="1"/>
          </p:cNvSpPr>
          <p:nvPr>
            <p:ph type="dt" sz="half" idx="10"/>
          </p:nvPr>
        </p:nvSpPr>
        <p:spPr/>
        <p:txBody>
          <a:bodyPr/>
          <a:lstStyle/>
          <a:p>
            <a:pPr>
              <a:defRPr/>
            </a:pPr>
            <a:fld id="{E18ED0DB-1C1C-46AE-B4A7-A81C0C6BC0F4}" type="datetime1">
              <a:rPr lang="en-US" smtClean="0"/>
              <a:t>2/28/2021</a:t>
            </a:fld>
            <a:endParaRPr lang="en-CA" dirty="0"/>
          </a:p>
        </p:txBody>
      </p:sp>
      <p:sp>
        <p:nvSpPr>
          <p:cNvPr id="15" name="Footer Placeholder 14">
            <a:extLst>
              <a:ext uri="{FF2B5EF4-FFF2-40B4-BE49-F238E27FC236}">
                <a16:creationId xmlns:a16="http://schemas.microsoft.com/office/drawing/2014/main" id="{B7566E36-176A-4A77-8572-C06981C1A949}"/>
              </a:ext>
            </a:extLst>
          </p:cNvPr>
          <p:cNvSpPr>
            <a:spLocks noGrp="1"/>
          </p:cNvSpPr>
          <p:nvPr>
            <p:ph type="ftr" sz="quarter" idx="11"/>
          </p:nvPr>
        </p:nvSpPr>
        <p:spPr/>
        <p:txBody>
          <a:bodyPr/>
          <a:lstStyle/>
          <a:p>
            <a:pPr>
              <a:defRPr/>
            </a:pPr>
            <a:r>
              <a:rPr lang="en-US"/>
              <a:t>Milli Micro Systems, Inc.</a:t>
            </a:r>
            <a:endParaRPr lang="en-US" dirty="0"/>
          </a:p>
        </p:txBody>
      </p:sp>
      <p:sp>
        <p:nvSpPr>
          <p:cNvPr id="16" name="Slide Number Placeholder 15">
            <a:extLst>
              <a:ext uri="{FF2B5EF4-FFF2-40B4-BE49-F238E27FC236}">
                <a16:creationId xmlns:a16="http://schemas.microsoft.com/office/drawing/2014/main" id="{D0F8D9BB-A969-47DB-ABD6-FE34B636AEFF}"/>
              </a:ext>
            </a:extLst>
          </p:cNvPr>
          <p:cNvSpPr>
            <a:spLocks noGrp="1"/>
          </p:cNvSpPr>
          <p:nvPr>
            <p:ph type="sldNum" sz="quarter" idx="12"/>
          </p:nvPr>
        </p:nvSpPr>
        <p:spPr/>
        <p:txBody>
          <a:bodyPr/>
          <a:lstStyle/>
          <a:p>
            <a:pPr>
              <a:defRPr/>
            </a:pPr>
            <a:fld id="{DB965FF6-DD1D-43A0-A685-9F3E6FC58C96}" type="slidenum">
              <a:rPr lang="en-US" smtClean="0"/>
              <a:pPr>
                <a:defRPr/>
              </a:pPr>
              <a:t>‹#›</a:t>
            </a:fld>
            <a:endParaRPr lang="en-US" dirty="0"/>
          </a:p>
        </p:txBody>
      </p:sp>
    </p:spTree>
    <p:extLst>
      <p:ext uri="{BB962C8B-B14F-4D97-AF65-F5344CB8AC3E}">
        <p14:creationId xmlns:p14="http://schemas.microsoft.com/office/powerpoint/2010/main" val="3406939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10" name="Date Placeholder 9">
            <a:extLst>
              <a:ext uri="{FF2B5EF4-FFF2-40B4-BE49-F238E27FC236}">
                <a16:creationId xmlns:a16="http://schemas.microsoft.com/office/drawing/2014/main" id="{F0DE479A-4C26-498C-9323-D019D4424B78}"/>
              </a:ext>
            </a:extLst>
          </p:cNvPr>
          <p:cNvSpPr>
            <a:spLocks noGrp="1"/>
          </p:cNvSpPr>
          <p:nvPr>
            <p:ph type="dt" sz="half" idx="10"/>
          </p:nvPr>
        </p:nvSpPr>
        <p:spPr/>
        <p:txBody>
          <a:bodyPr/>
          <a:lstStyle/>
          <a:p>
            <a:pPr>
              <a:defRPr/>
            </a:pPr>
            <a:fld id="{760EAF10-9AAA-432A-8FE8-4CD140BEB456}" type="datetime1">
              <a:rPr lang="en-US" smtClean="0"/>
              <a:t>2/28/2021</a:t>
            </a:fld>
            <a:endParaRPr lang="en-CA" dirty="0"/>
          </a:p>
        </p:txBody>
      </p:sp>
      <p:sp>
        <p:nvSpPr>
          <p:cNvPr id="11" name="Footer Placeholder 10">
            <a:extLst>
              <a:ext uri="{FF2B5EF4-FFF2-40B4-BE49-F238E27FC236}">
                <a16:creationId xmlns:a16="http://schemas.microsoft.com/office/drawing/2014/main" id="{7DB43172-E231-4897-A628-24E4F2D8CAF6}"/>
              </a:ext>
            </a:extLst>
          </p:cNvPr>
          <p:cNvSpPr>
            <a:spLocks noGrp="1"/>
          </p:cNvSpPr>
          <p:nvPr>
            <p:ph type="ftr" sz="quarter" idx="11"/>
          </p:nvPr>
        </p:nvSpPr>
        <p:spPr/>
        <p:txBody>
          <a:bodyPr/>
          <a:lstStyle/>
          <a:p>
            <a:pPr>
              <a:defRPr/>
            </a:pPr>
            <a:r>
              <a:rPr lang="en-US"/>
              <a:t>Milli Micro Systems, Inc.</a:t>
            </a:r>
            <a:endParaRPr lang="en-US" dirty="0"/>
          </a:p>
        </p:txBody>
      </p:sp>
      <p:sp>
        <p:nvSpPr>
          <p:cNvPr id="12" name="Slide Number Placeholder 11">
            <a:extLst>
              <a:ext uri="{FF2B5EF4-FFF2-40B4-BE49-F238E27FC236}">
                <a16:creationId xmlns:a16="http://schemas.microsoft.com/office/drawing/2014/main" id="{FA3E47C4-9778-4859-A896-F279B4858AA3}"/>
              </a:ext>
            </a:extLst>
          </p:cNvPr>
          <p:cNvSpPr>
            <a:spLocks noGrp="1"/>
          </p:cNvSpPr>
          <p:nvPr>
            <p:ph type="sldNum" sz="quarter" idx="12"/>
          </p:nvPr>
        </p:nvSpPr>
        <p:spPr/>
        <p:txBody>
          <a:bodyPr/>
          <a:lstStyle/>
          <a:p>
            <a:pPr>
              <a:defRPr/>
            </a:pPr>
            <a:fld id="{DB965FF6-DD1D-43A0-A685-9F3E6FC58C96}" type="slidenum">
              <a:rPr lang="en-US" smtClean="0"/>
              <a:pPr>
                <a:defRPr/>
              </a:pPr>
              <a:t>‹#›</a:t>
            </a:fld>
            <a:endParaRPr lang="en-US" dirty="0"/>
          </a:p>
        </p:txBody>
      </p:sp>
    </p:spTree>
    <p:extLst>
      <p:ext uri="{BB962C8B-B14F-4D97-AF65-F5344CB8AC3E}">
        <p14:creationId xmlns:p14="http://schemas.microsoft.com/office/powerpoint/2010/main" val="2901854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10" name="Date Placeholder 9">
            <a:extLst>
              <a:ext uri="{FF2B5EF4-FFF2-40B4-BE49-F238E27FC236}">
                <a16:creationId xmlns:a16="http://schemas.microsoft.com/office/drawing/2014/main" id="{E4BBF512-E61D-4CE8-8D31-381229A41582}"/>
              </a:ext>
            </a:extLst>
          </p:cNvPr>
          <p:cNvSpPr>
            <a:spLocks noGrp="1"/>
          </p:cNvSpPr>
          <p:nvPr>
            <p:ph type="dt" sz="half" idx="10"/>
          </p:nvPr>
        </p:nvSpPr>
        <p:spPr/>
        <p:txBody>
          <a:bodyPr/>
          <a:lstStyle/>
          <a:p>
            <a:pPr>
              <a:defRPr/>
            </a:pPr>
            <a:fld id="{D90C9CEE-447A-4C01-8676-3D3E6270A119}" type="datetime1">
              <a:rPr lang="en-US" smtClean="0"/>
              <a:t>2/28/2021</a:t>
            </a:fld>
            <a:endParaRPr lang="en-CA" dirty="0"/>
          </a:p>
        </p:txBody>
      </p:sp>
      <p:sp>
        <p:nvSpPr>
          <p:cNvPr id="11" name="Footer Placeholder 10">
            <a:extLst>
              <a:ext uri="{FF2B5EF4-FFF2-40B4-BE49-F238E27FC236}">
                <a16:creationId xmlns:a16="http://schemas.microsoft.com/office/drawing/2014/main" id="{8F602403-3CA5-4216-BE4B-2557E522A93C}"/>
              </a:ext>
            </a:extLst>
          </p:cNvPr>
          <p:cNvSpPr>
            <a:spLocks noGrp="1"/>
          </p:cNvSpPr>
          <p:nvPr>
            <p:ph type="ftr" sz="quarter" idx="11"/>
          </p:nvPr>
        </p:nvSpPr>
        <p:spPr/>
        <p:txBody>
          <a:bodyPr/>
          <a:lstStyle/>
          <a:p>
            <a:pPr>
              <a:defRPr/>
            </a:pPr>
            <a:r>
              <a:rPr lang="en-US"/>
              <a:t>Milli Micro Systems, Inc.</a:t>
            </a:r>
            <a:endParaRPr lang="en-US" dirty="0"/>
          </a:p>
        </p:txBody>
      </p:sp>
      <p:sp>
        <p:nvSpPr>
          <p:cNvPr id="12" name="Slide Number Placeholder 11">
            <a:extLst>
              <a:ext uri="{FF2B5EF4-FFF2-40B4-BE49-F238E27FC236}">
                <a16:creationId xmlns:a16="http://schemas.microsoft.com/office/drawing/2014/main" id="{E4BF5C8E-3825-4D22-8C3E-70DEFF55433B}"/>
              </a:ext>
            </a:extLst>
          </p:cNvPr>
          <p:cNvSpPr>
            <a:spLocks noGrp="1"/>
          </p:cNvSpPr>
          <p:nvPr>
            <p:ph type="sldNum" sz="quarter" idx="12"/>
          </p:nvPr>
        </p:nvSpPr>
        <p:spPr/>
        <p:txBody>
          <a:bodyPr/>
          <a:lstStyle/>
          <a:p>
            <a:pPr>
              <a:defRPr/>
            </a:pPr>
            <a:fld id="{DB965FF6-DD1D-43A0-A685-9F3E6FC58C96}" type="slidenum">
              <a:rPr lang="en-US" smtClean="0"/>
              <a:pPr>
                <a:defRPr/>
              </a:pPr>
              <a:t>‹#›</a:t>
            </a:fld>
            <a:endParaRPr lang="en-US" dirty="0"/>
          </a:p>
        </p:txBody>
      </p:sp>
    </p:spTree>
    <p:extLst>
      <p:ext uri="{BB962C8B-B14F-4D97-AF65-F5344CB8AC3E}">
        <p14:creationId xmlns:p14="http://schemas.microsoft.com/office/powerpoint/2010/main" val="567987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400" b="0">
                <a:latin typeface="Arial (Headings)"/>
              </a:defRPr>
            </a:lvl1pPr>
          </a:lstStyle>
          <a:p>
            <a:r>
              <a:rPr lang="en-US" dirty="0"/>
              <a:t>Click to edit Master title style</a:t>
            </a:r>
            <a:endParaRPr lang="en-CA" dirty="0"/>
          </a:p>
        </p:txBody>
      </p:sp>
      <p:sp>
        <p:nvSpPr>
          <p:cNvPr id="3" name="Content Placeholder 2"/>
          <p:cNvSpPr>
            <a:spLocks noGrp="1"/>
          </p:cNvSpPr>
          <p:nvPr>
            <p:ph idx="1"/>
          </p:nvPr>
        </p:nvSpPr>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4" name="Date Placeholder 3">
            <a:extLst>
              <a:ext uri="{FF2B5EF4-FFF2-40B4-BE49-F238E27FC236}">
                <a16:creationId xmlns:a16="http://schemas.microsoft.com/office/drawing/2014/main" id="{074A088A-31B5-4375-957D-1E37EE34896C}"/>
              </a:ext>
            </a:extLst>
          </p:cNvPr>
          <p:cNvSpPr>
            <a:spLocks noGrp="1"/>
          </p:cNvSpPr>
          <p:nvPr>
            <p:ph type="dt" sz="half" idx="10"/>
          </p:nvPr>
        </p:nvSpPr>
        <p:spPr/>
        <p:txBody>
          <a:bodyPr/>
          <a:lstStyle>
            <a:lvl1pPr algn="ctr">
              <a:defRPr/>
            </a:lvl1pPr>
          </a:lstStyle>
          <a:p>
            <a:pPr>
              <a:defRPr/>
            </a:pPr>
            <a:fld id="{04A5F800-9287-4520-BED4-51F09006B63F}" type="datetime1">
              <a:rPr lang="en-US" smtClean="0"/>
              <a:pPr>
                <a:defRPr/>
              </a:pPr>
              <a:t>2/28/2021</a:t>
            </a:fld>
            <a:endParaRPr lang="en-CA" dirty="0"/>
          </a:p>
        </p:txBody>
      </p:sp>
      <p:sp>
        <p:nvSpPr>
          <p:cNvPr id="10" name="Footer Placeholder 9">
            <a:extLst>
              <a:ext uri="{FF2B5EF4-FFF2-40B4-BE49-F238E27FC236}">
                <a16:creationId xmlns:a16="http://schemas.microsoft.com/office/drawing/2014/main" id="{09076D0D-C45B-4E5E-82FB-76480E8A95D6}"/>
              </a:ext>
            </a:extLst>
          </p:cNvPr>
          <p:cNvSpPr>
            <a:spLocks noGrp="1"/>
          </p:cNvSpPr>
          <p:nvPr>
            <p:ph type="ftr" sz="quarter" idx="11"/>
          </p:nvPr>
        </p:nvSpPr>
        <p:spPr/>
        <p:txBody>
          <a:bodyPr/>
          <a:lstStyle>
            <a:lvl1pPr algn="ctr">
              <a:defRPr/>
            </a:lvl1pPr>
          </a:lstStyle>
          <a:p>
            <a:pPr>
              <a:defRPr/>
            </a:pPr>
            <a:r>
              <a:rPr lang="en-US"/>
              <a:t>Milli Micro Systems, Inc.</a:t>
            </a:r>
          </a:p>
        </p:txBody>
      </p:sp>
      <p:sp>
        <p:nvSpPr>
          <p:cNvPr id="11" name="Slide Number Placeholder 10">
            <a:extLst>
              <a:ext uri="{FF2B5EF4-FFF2-40B4-BE49-F238E27FC236}">
                <a16:creationId xmlns:a16="http://schemas.microsoft.com/office/drawing/2014/main" id="{DC9E6107-D5B6-4DFF-BCC9-11DDDF281AD3}"/>
              </a:ext>
            </a:extLst>
          </p:cNvPr>
          <p:cNvSpPr>
            <a:spLocks noGrp="1"/>
          </p:cNvSpPr>
          <p:nvPr>
            <p:ph type="sldNum" sz="quarter" idx="12"/>
          </p:nvPr>
        </p:nvSpPr>
        <p:spPr/>
        <p:txBody>
          <a:bodyPr/>
          <a:lstStyle>
            <a:lvl1pPr algn="ctr">
              <a:defRPr/>
            </a:lvl1pPr>
          </a:lstStyle>
          <a:p>
            <a:pPr>
              <a:defRPr/>
            </a:pPr>
            <a:fld id="{DB965FF6-DD1D-43A0-A685-9F3E6FC58C96}" type="slidenum">
              <a:rPr lang="en-US" smtClean="0"/>
              <a:pPr>
                <a:defRPr/>
              </a:pPr>
              <a:t>‹#›</a:t>
            </a:fld>
            <a:endParaRPr lang="en-US"/>
          </a:p>
        </p:txBody>
      </p:sp>
    </p:spTree>
    <p:extLst>
      <p:ext uri="{BB962C8B-B14F-4D97-AF65-F5344CB8AC3E}">
        <p14:creationId xmlns:p14="http://schemas.microsoft.com/office/powerpoint/2010/main" val="4123839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0" cap="all"/>
            </a:lvl1pPr>
          </a:lstStyle>
          <a:p>
            <a:r>
              <a:rPr lang="en-US" dirty="0"/>
              <a:t>Click to edit Master title style</a:t>
            </a:r>
            <a:endParaRPr lang="en-CA"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 name="Date Placeholder 9">
            <a:extLst>
              <a:ext uri="{FF2B5EF4-FFF2-40B4-BE49-F238E27FC236}">
                <a16:creationId xmlns:a16="http://schemas.microsoft.com/office/drawing/2014/main" id="{505A007C-8EBD-4795-833B-C2D2C528B6EF}"/>
              </a:ext>
            </a:extLst>
          </p:cNvPr>
          <p:cNvSpPr>
            <a:spLocks noGrp="1"/>
          </p:cNvSpPr>
          <p:nvPr>
            <p:ph type="dt" sz="half" idx="10"/>
          </p:nvPr>
        </p:nvSpPr>
        <p:spPr/>
        <p:txBody>
          <a:bodyPr/>
          <a:lstStyle/>
          <a:p>
            <a:pPr>
              <a:defRPr/>
            </a:pPr>
            <a:fld id="{A4F9FD7F-651B-471F-81F5-09AB7CA9F42F}" type="datetime1">
              <a:rPr lang="en-US" smtClean="0"/>
              <a:t>2/28/2021</a:t>
            </a:fld>
            <a:endParaRPr lang="en-CA" dirty="0"/>
          </a:p>
        </p:txBody>
      </p:sp>
      <p:sp>
        <p:nvSpPr>
          <p:cNvPr id="11" name="Footer Placeholder 10">
            <a:extLst>
              <a:ext uri="{FF2B5EF4-FFF2-40B4-BE49-F238E27FC236}">
                <a16:creationId xmlns:a16="http://schemas.microsoft.com/office/drawing/2014/main" id="{C2F933D8-0B42-4818-AB5E-9433596257D6}"/>
              </a:ext>
            </a:extLst>
          </p:cNvPr>
          <p:cNvSpPr>
            <a:spLocks noGrp="1"/>
          </p:cNvSpPr>
          <p:nvPr>
            <p:ph type="ftr" sz="quarter" idx="11"/>
          </p:nvPr>
        </p:nvSpPr>
        <p:spPr/>
        <p:txBody>
          <a:bodyPr/>
          <a:lstStyle/>
          <a:p>
            <a:pPr>
              <a:defRPr/>
            </a:pPr>
            <a:r>
              <a:rPr lang="en-US"/>
              <a:t>Milli Micro Systems, Inc.</a:t>
            </a:r>
            <a:endParaRPr lang="en-US" dirty="0"/>
          </a:p>
        </p:txBody>
      </p:sp>
      <p:sp>
        <p:nvSpPr>
          <p:cNvPr id="12" name="Slide Number Placeholder 11">
            <a:extLst>
              <a:ext uri="{FF2B5EF4-FFF2-40B4-BE49-F238E27FC236}">
                <a16:creationId xmlns:a16="http://schemas.microsoft.com/office/drawing/2014/main" id="{867DD7B8-C004-4148-960D-2249FA2254C7}"/>
              </a:ext>
            </a:extLst>
          </p:cNvPr>
          <p:cNvSpPr>
            <a:spLocks noGrp="1"/>
          </p:cNvSpPr>
          <p:nvPr>
            <p:ph type="sldNum" sz="quarter" idx="12"/>
          </p:nvPr>
        </p:nvSpPr>
        <p:spPr/>
        <p:txBody>
          <a:bodyPr/>
          <a:lstStyle/>
          <a:p>
            <a:pPr>
              <a:defRPr/>
            </a:pPr>
            <a:fld id="{DB965FF6-DD1D-43A0-A685-9F3E6FC58C96}" type="slidenum">
              <a:rPr lang="en-US" smtClean="0"/>
              <a:pPr>
                <a:defRPr/>
              </a:pPr>
              <a:t>‹#›</a:t>
            </a:fld>
            <a:endParaRPr lang="en-US" dirty="0"/>
          </a:p>
        </p:txBody>
      </p:sp>
    </p:spTree>
    <p:extLst>
      <p:ext uri="{BB962C8B-B14F-4D97-AF65-F5344CB8AC3E}">
        <p14:creationId xmlns:p14="http://schemas.microsoft.com/office/powerpoint/2010/main" val="3101031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lang="en-US" dirty="0"/>
              <a:t>Click to edit Master title style</a:t>
            </a:r>
            <a:endParaRPr lang="en-CA"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468E2C43-ACA5-46F7-ACA8-E519DDFDB48E}"/>
              </a:ext>
            </a:extLst>
          </p:cNvPr>
          <p:cNvSpPr>
            <a:spLocks noGrp="1"/>
          </p:cNvSpPr>
          <p:nvPr>
            <p:ph type="dt" sz="half" idx="10"/>
          </p:nvPr>
        </p:nvSpPr>
        <p:spPr/>
        <p:txBody>
          <a:bodyPr/>
          <a:lstStyle/>
          <a:p>
            <a:pPr>
              <a:defRPr/>
            </a:pPr>
            <a:fld id="{77E7E13C-D0C6-455C-960E-542406D69C3F}" type="datetime1">
              <a:rPr lang="en-US" smtClean="0"/>
              <a:t>2/28/2021</a:t>
            </a:fld>
            <a:endParaRPr lang="en-CA" dirty="0"/>
          </a:p>
        </p:txBody>
      </p:sp>
      <p:sp>
        <p:nvSpPr>
          <p:cNvPr id="12" name="Footer Placeholder 11">
            <a:extLst>
              <a:ext uri="{FF2B5EF4-FFF2-40B4-BE49-F238E27FC236}">
                <a16:creationId xmlns:a16="http://schemas.microsoft.com/office/drawing/2014/main" id="{F6D3A660-096E-4E6C-A800-CD45D78F0CE2}"/>
              </a:ext>
            </a:extLst>
          </p:cNvPr>
          <p:cNvSpPr>
            <a:spLocks noGrp="1"/>
          </p:cNvSpPr>
          <p:nvPr>
            <p:ph type="ftr" sz="quarter" idx="11"/>
          </p:nvPr>
        </p:nvSpPr>
        <p:spPr/>
        <p:txBody>
          <a:bodyPr/>
          <a:lstStyle/>
          <a:p>
            <a:pPr>
              <a:defRPr/>
            </a:pPr>
            <a:r>
              <a:rPr lang="en-US"/>
              <a:t>Milli Micro Systems, Inc.</a:t>
            </a:r>
            <a:endParaRPr lang="en-US" dirty="0"/>
          </a:p>
        </p:txBody>
      </p:sp>
      <p:sp>
        <p:nvSpPr>
          <p:cNvPr id="13" name="Slide Number Placeholder 12">
            <a:extLst>
              <a:ext uri="{FF2B5EF4-FFF2-40B4-BE49-F238E27FC236}">
                <a16:creationId xmlns:a16="http://schemas.microsoft.com/office/drawing/2014/main" id="{EB657755-13BB-4A49-A6C5-50A42E167A5E}"/>
              </a:ext>
            </a:extLst>
          </p:cNvPr>
          <p:cNvSpPr>
            <a:spLocks noGrp="1"/>
          </p:cNvSpPr>
          <p:nvPr>
            <p:ph type="sldNum" sz="quarter" idx="12"/>
          </p:nvPr>
        </p:nvSpPr>
        <p:spPr/>
        <p:txBody>
          <a:bodyPr/>
          <a:lstStyle/>
          <a:p>
            <a:pPr>
              <a:defRPr/>
            </a:pPr>
            <a:fld id="{DB965FF6-DD1D-43A0-A685-9F3E6FC58C96}" type="slidenum">
              <a:rPr lang="en-US" smtClean="0"/>
              <a:pPr>
                <a:defRPr/>
              </a:pPr>
              <a:t>‹#›</a:t>
            </a:fld>
            <a:endParaRPr lang="en-US" dirty="0"/>
          </a:p>
        </p:txBody>
      </p:sp>
    </p:spTree>
    <p:extLst>
      <p:ext uri="{BB962C8B-B14F-4D97-AF65-F5344CB8AC3E}">
        <p14:creationId xmlns:p14="http://schemas.microsoft.com/office/powerpoint/2010/main" val="1248468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lang="en-US" dirty="0"/>
              <a:t>Click to edit Master title style</a:t>
            </a:r>
            <a:endParaRPr lang="en-CA"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13" name="Date Placeholder 12">
            <a:extLst>
              <a:ext uri="{FF2B5EF4-FFF2-40B4-BE49-F238E27FC236}">
                <a16:creationId xmlns:a16="http://schemas.microsoft.com/office/drawing/2014/main" id="{E66F0B84-2D44-4777-92E4-0CBA4E8DA59C}"/>
              </a:ext>
            </a:extLst>
          </p:cNvPr>
          <p:cNvSpPr>
            <a:spLocks noGrp="1"/>
          </p:cNvSpPr>
          <p:nvPr>
            <p:ph type="dt" sz="half" idx="10"/>
          </p:nvPr>
        </p:nvSpPr>
        <p:spPr/>
        <p:txBody>
          <a:bodyPr/>
          <a:lstStyle/>
          <a:p>
            <a:pPr>
              <a:defRPr/>
            </a:pPr>
            <a:fld id="{6ADFB04D-63E5-44ED-BB1A-F4765031ED40}" type="datetime1">
              <a:rPr lang="en-US" smtClean="0"/>
              <a:t>2/28/2021</a:t>
            </a:fld>
            <a:endParaRPr lang="en-CA" dirty="0"/>
          </a:p>
        </p:txBody>
      </p:sp>
      <p:sp>
        <p:nvSpPr>
          <p:cNvPr id="14" name="Footer Placeholder 13">
            <a:extLst>
              <a:ext uri="{FF2B5EF4-FFF2-40B4-BE49-F238E27FC236}">
                <a16:creationId xmlns:a16="http://schemas.microsoft.com/office/drawing/2014/main" id="{C1F1CA7C-B11B-42DC-98B7-CAA6BB81688D}"/>
              </a:ext>
            </a:extLst>
          </p:cNvPr>
          <p:cNvSpPr>
            <a:spLocks noGrp="1"/>
          </p:cNvSpPr>
          <p:nvPr>
            <p:ph type="ftr" sz="quarter" idx="11"/>
          </p:nvPr>
        </p:nvSpPr>
        <p:spPr/>
        <p:txBody>
          <a:bodyPr/>
          <a:lstStyle/>
          <a:p>
            <a:pPr>
              <a:defRPr/>
            </a:pPr>
            <a:r>
              <a:rPr lang="en-US"/>
              <a:t>Milli Micro Systems, Inc.</a:t>
            </a:r>
            <a:endParaRPr lang="en-US" dirty="0"/>
          </a:p>
        </p:txBody>
      </p:sp>
      <p:sp>
        <p:nvSpPr>
          <p:cNvPr id="15" name="Slide Number Placeholder 14">
            <a:extLst>
              <a:ext uri="{FF2B5EF4-FFF2-40B4-BE49-F238E27FC236}">
                <a16:creationId xmlns:a16="http://schemas.microsoft.com/office/drawing/2014/main" id="{C5F44638-E5D1-4B4B-A9F0-3695818345D3}"/>
              </a:ext>
            </a:extLst>
          </p:cNvPr>
          <p:cNvSpPr>
            <a:spLocks noGrp="1"/>
          </p:cNvSpPr>
          <p:nvPr>
            <p:ph type="sldNum" sz="quarter" idx="12"/>
          </p:nvPr>
        </p:nvSpPr>
        <p:spPr/>
        <p:txBody>
          <a:bodyPr/>
          <a:lstStyle/>
          <a:p>
            <a:pPr>
              <a:defRPr/>
            </a:pPr>
            <a:fld id="{DB965FF6-DD1D-43A0-A685-9F3E6FC58C96}" type="slidenum">
              <a:rPr lang="en-US" smtClean="0"/>
              <a:pPr>
                <a:defRPr/>
              </a:pPr>
              <a:t>‹#›</a:t>
            </a:fld>
            <a:endParaRPr lang="en-US" dirty="0"/>
          </a:p>
        </p:txBody>
      </p:sp>
    </p:spTree>
    <p:extLst>
      <p:ext uri="{BB962C8B-B14F-4D97-AF65-F5344CB8AC3E}">
        <p14:creationId xmlns:p14="http://schemas.microsoft.com/office/powerpoint/2010/main" val="2813794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lang="en-US" dirty="0"/>
              <a:t>Click to edit Master title style</a:t>
            </a:r>
            <a:endParaRPr lang="en-CA" dirty="0"/>
          </a:p>
        </p:txBody>
      </p:sp>
      <p:sp>
        <p:nvSpPr>
          <p:cNvPr id="9" name="Date Placeholder 8">
            <a:extLst>
              <a:ext uri="{FF2B5EF4-FFF2-40B4-BE49-F238E27FC236}">
                <a16:creationId xmlns:a16="http://schemas.microsoft.com/office/drawing/2014/main" id="{B12D5733-A8D7-47CF-918F-573A42499D3C}"/>
              </a:ext>
            </a:extLst>
          </p:cNvPr>
          <p:cNvSpPr>
            <a:spLocks noGrp="1"/>
          </p:cNvSpPr>
          <p:nvPr>
            <p:ph type="dt" sz="half" idx="10"/>
          </p:nvPr>
        </p:nvSpPr>
        <p:spPr/>
        <p:txBody>
          <a:bodyPr/>
          <a:lstStyle/>
          <a:p>
            <a:pPr>
              <a:defRPr/>
            </a:pPr>
            <a:fld id="{32C153A4-A3EA-44CE-BD73-CC921D1CCE6A}" type="datetime1">
              <a:rPr lang="en-US" smtClean="0"/>
              <a:t>2/28/2021</a:t>
            </a:fld>
            <a:endParaRPr lang="en-CA" dirty="0"/>
          </a:p>
        </p:txBody>
      </p:sp>
      <p:sp>
        <p:nvSpPr>
          <p:cNvPr id="10" name="Footer Placeholder 9">
            <a:extLst>
              <a:ext uri="{FF2B5EF4-FFF2-40B4-BE49-F238E27FC236}">
                <a16:creationId xmlns:a16="http://schemas.microsoft.com/office/drawing/2014/main" id="{1BE7FE2A-6093-4B74-8A7A-6A3FD5CA2FA6}"/>
              </a:ext>
            </a:extLst>
          </p:cNvPr>
          <p:cNvSpPr>
            <a:spLocks noGrp="1"/>
          </p:cNvSpPr>
          <p:nvPr>
            <p:ph type="ftr" sz="quarter" idx="11"/>
          </p:nvPr>
        </p:nvSpPr>
        <p:spPr/>
        <p:txBody>
          <a:bodyPr/>
          <a:lstStyle/>
          <a:p>
            <a:pPr>
              <a:defRPr/>
            </a:pPr>
            <a:r>
              <a:rPr lang="en-US"/>
              <a:t>Milli Micro Systems, Inc.</a:t>
            </a:r>
            <a:endParaRPr lang="en-US" dirty="0"/>
          </a:p>
        </p:txBody>
      </p:sp>
      <p:sp>
        <p:nvSpPr>
          <p:cNvPr id="11" name="Slide Number Placeholder 10">
            <a:extLst>
              <a:ext uri="{FF2B5EF4-FFF2-40B4-BE49-F238E27FC236}">
                <a16:creationId xmlns:a16="http://schemas.microsoft.com/office/drawing/2014/main" id="{65477917-90E4-4358-85BE-FB5AFBBEC93D}"/>
              </a:ext>
            </a:extLst>
          </p:cNvPr>
          <p:cNvSpPr>
            <a:spLocks noGrp="1"/>
          </p:cNvSpPr>
          <p:nvPr>
            <p:ph type="sldNum" sz="quarter" idx="12"/>
          </p:nvPr>
        </p:nvSpPr>
        <p:spPr/>
        <p:txBody>
          <a:bodyPr/>
          <a:lstStyle/>
          <a:p>
            <a:pPr>
              <a:defRPr/>
            </a:pPr>
            <a:fld id="{DB965FF6-DD1D-43A0-A685-9F3E6FC58C96}" type="slidenum">
              <a:rPr lang="en-US" smtClean="0"/>
              <a:pPr>
                <a:defRPr/>
              </a:pPr>
              <a:t>‹#›</a:t>
            </a:fld>
            <a:endParaRPr lang="en-US" dirty="0"/>
          </a:p>
        </p:txBody>
      </p:sp>
    </p:spTree>
    <p:extLst>
      <p:ext uri="{BB962C8B-B14F-4D97-AF65-F5344CB8AC3E}">
        <p14:creationId xmlns:p14="http://schemas.microsoft.com/office/powerpoint/2010/main" val="1503378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Date Placeholder 7">
            <a:extLst>
              <a:ext uri="{FF2B5EF4-FFF2-40B4-BE49-F238E27FC236}">
                <a16:creationId xmlns:a16="http://schemas.microsoft.com/office/drawing/2014/main" id="{01CEF809-697A-4584-9D77-E9CF8724BBD3}"/>
              </a:ext>
            </a:extLst>
          </p:cNvPr>
          <p:cNvSpPr>
            <a:spLocks noGrp="1"/>
          </p:cNvSpPr>
          <p:nvPr>
            <p:ph type="dt" sz="half" idx="10"/>
          </p:nvPr>
        </p:nvSpPr>
        <p:spPr/>
        <p:txBody>
          <a:bodyPr/>
          <a:lstStyle/>
          <a:p>
            <a:pPr>
              <a:defRPr/>
            </a:pPr>
            <a:fld id="{39282BAB-27BB-4AA2-88AE-C8FF130659F0}" type="datetime1">
              <a:rPr lang="en-US" smtClean="0"/>
              <a:t>2/28/2021</a:t>
            </a:fld>
            <a:endParaRPr lang="en-CA" dirty="0"/>
          </a:p>
        </p:txBody>
      </p:sp>
      <p:sp>
        <p:nvSpPr>
          <p:cNvPr id="9" name="Footer Placeholder 8">
            <a:extLst>
              <a:ext uri="{FF2B5EF4-FFF2-40B4-BE49-F238E27FC236}">
                <a16:creationId xmlns:a16="http://schemas.microsoft.com/office/drawing/2014/main" id="{5219C5D5-1334-4D83-8AC6-A6EA6F5172D7}"/>
              </a:ext>
            </a:extLst>
          </p:cNvPr>
          <p:cNvSpPr>
            <a:spLocks noGrp="1"/>
          </p:cNvSpPr>
          <p:nvPr>
            <p:ph type="ftr" sz="quarter" idx="11"/>
          </p:nvPr>
        </p:nvSpPr>
        <p:spPr/>
        <p:txBody>
          <a:bodyPr/>
          <a:lstStyle/>
          <a:p>
            <a:pPr>
              <a:defRPr/>
            </a:pPr>
            <a:r>
              <a:rPr lang="en-US"/>
              <a:t>Milli Micro Systems, Inc.</a:t>
            </a:r>
            <a:endParaRPr lang="en-US" dirty="0"/>
          </a:p>
        </p:txBody>
      </p:sp>
      <p:sp>
        <p:nvSpPr>
          <p:cNvPr id="10" name="Slide Number Placeholder 9">
            <a:extLst>
              <a:ext uri="{FF2B5EF4-FFF2-40B4-BE49-F238E27FC236}">
                <a16:creationId xmlns:a16="http://schemas.microsoft.com/office/drawing/2014/main" id="{D623AEA4-2CE3-4DE5-A90E-E7328DA1DE51}"/>
              </a:ext>
            </a:extLst>
          </p:cNvPr>
          <p:cNvSpPr>
            <a:spLocks noGrp="1"/>
          </p:cNvSpPr>
          <p:nvPr>
            <p:ph type="sldNum" sz="quarter" idx="12"/>
          </p:nvPr>
        </p:nvSpPr>
        <p:spPr/>
        <p:txBody>
          <a:bodyPr/>
          <a:lstStyle/>
          <a:p>
            <a:pPr>
              <a:defRPr/>
            </a:pPr>
            <a:fld id="{DB965FF6-DD1D-43A0-A685-9F3E6FC58C96}" type="slidenum">
              <a:rPr lang="en-US" smtClean="0"/>
              <a:pPr>
                <a:defRPr/>
              </a:pPr>
              <a:t>‹#›</a:t>
            </a:fld>
            <a:endParaRPr lang="en-US" dirty="0"/>
          </a:p>
        </p:txBody>
      </p:sp>
    </p:spTree>
    <p:extLst>
      <p:ext uri="{BB962C8B-B14F-4D97-AF65-F5344CB8AC3E}">
        <p14:creationId xmlns:p14="http://schemas.microsoft.com/office/powerpoint/2010/main" val="2321172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Date Placeholder 10">
            <a:extLst>
              <a:ext uri="{FF2B5EF4-FFF2-40B4-BE49-F238E27FC236}">
                <a16:creationId xmlns:a16="http://schemas.microsoft.com/office/drawing/2014/main" id="{D17BCCAF-1710-4A4C-A99D-C2C5857E229A}"/>
              </a:ext>
            </a:extLst>
          </p:cNvPr>
          <p:cNvSpPr>
            <a:spLocks noGrp="1"/>
          </p:cNvSpPr>
          <p:nvPr>
            <p:ph type="dt" sz="half" idx="10"/>
          </p:nvPr>
        </p:nvSpPr>
        <p:spPr/>
        <p:txBody>
          <a:bodyPr/>
          <a:lstStyle/>
          <a:p>
            <a:pPr>
              <a:defRPr/>
            </a:pPr>
            <a:fld id="{7DFEC472-A992-4D02-B67D-6C0A3B0C356B}" type="datetime1">
              <a:rPr lang="en-US" smtClean="0"/>
              <a:t>2/28/2021</a:t>
            </a:fld>
            <a:endParaRPr lang="en-CA" dirty="0"/>
          </a:p>
        </p:txBody>
      </p:sp>
      <p:sp>
        <p:nvSpPr>
          <p:cNvPr id="12" name="Footer Placeholder 11">
            <a:extLst>
              <a:ext uri="{FF2B5EF4-FFF2-40B4-BE49-F238E27FC236}">
                <a16:creationId xmlns:a16="http://schemas.microsoft.com/office/drawing/2014/main" id="{5C0C19DF-08F9-43F5-96C0-663BB6E204ED}"/>
              </a:ext>
            </a:extLst>
          </p:cNvPr>
          <p:cNvSpPr>
            <a:spLocks noGrp="1"/>
          </p:cNvSpPr>
          <p:nvPr>
            <p:ph type="ftr" sz="quarter" idx="11"/>
          </p:nvPr>
        </p:nvSpPr>
        <p:spPr/>
        <p:txBody>
          <a:bodyPr/>
          <a:lstStyle/>
          <a:p>
            <a:pPr>
              <a:defRPr/>
            </a:pPr>
            <a:r>
              <a:rPr lang="en-US"/>
              <a:t>Milli Micro Systems, Inc.</a:t>
            </a:r>
            <a:endParaRPr lang="en-US" dirty="0"/>
          </a:p>
        </p:txBody>
      </p:sp>
      <p:sp>
        <p:nvSpPr>
          <p:cNvPr id="13" name="Slide Number Placeholder 12">
            <a:extLst>
              <a:ext uri="{FF2B5EF4-FFF2-40B4-BE49-F238E27FC236}">
                <a16:creationId xmlns:a16="http://schemas.microsoft.com/office/drawing/2014/main" id="{DA002A4D-882B-41A3-A239-2A2698ADC0E7}"/>
              </a:ext>
            </a:extLst>
          </p:cNvPr>
          <p:cNvSpPr>
            <a:spLocks noGrp="1"/>
          </p:cNvSpPr>
          <p:nvPr>
            <p:ph type="sldNum" sz="quarter" idx="12"/>
          </p:nvPr>
        </p:nvSpPr>
        <p:spPr/>
        <p:txBody>
          <a:bodyPr/>
          <a:lstStyle/>
          <a:p>
            <a:pPr>
              <a:defRPr/>
            </a:pPr>
            <a:fld id="{DB965FF6-DD1D-43A0-A685-9F3E6FC58C96}" type="slidenum">
              <a:rPr lang="en-US" smtClean="0"/>
              <a:pPr>
                <a:defRPr/>
              </a:pPr>
              <a:t>‹#›</a:t>
            </a:fld>
            <a:endParaRPr lang="en-US" dirty="0"/>
          </a:p>
        </p:txBody>
      </p:sp>
    </p:spTree>
    <p:extLst>
      <p:ext uri="{BB962C8B-B14F-4D97-AF65-F5344CB8AC3E}">
        <p14:creationId xmlns:p14="http://schemas.microsoft.com/office/powerpoint/2010/main" val="831754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Date Placeholder 10">
            <a:extLst>
              <a:ext uri="{FF2B5EF4-FFF2-40B4-BE49-F238E27FC236}">
                <a16:creationId xmlns:a16="http://schemas.microsoft.com/office/drawing/2014/main" id="{B30137A9-2228-47A4-A801-D3166B2F5F9A}"/>
              </a:ext>
            </a:extLst>
          </p:cNvPr>
          <p:cNvSpPr>
            <a:spLocks noGrp="1"/>
          </p:cNvSpPr>
          <p:nvPr>
            <p:ph type="dt" sz="half" idx="10"/>
          </p:nvPr>
        </p:nvSpPr>
        <p:spPr/>
        <p:txBody>
          <a:bodyPr/>
          <a:lstStyle/>
          <a:p>
            <a:pPr>
              <a:defRPr/>
            </a:pPr>
            <a:fld id="{64BBA14D-49C2-47AD-A034-3EF1D91E4B0E}" type="datetime1">
              <a:rPr lang="en-US" smtClean="0"/>
              <a:t>2/28/2021</a:t>
            </a:fld>
            <a:endParaRPr lang="en-CA" dirty="0"/>
          </a:p>
        </p:txBody>
      </p:sp>
      <p:sp>
        <p:nvSpPr>
          <p:cNvPr id="12" name="Footer Placeholder 11">
            <a:extLst>
              <a:ext uri="{FF2B5EF4-FFF2-40B4-BE49-F238E27FC236}">
                <a16:creationId xmlns:a16="http://schemas.microsoft.com/office/drawing/2014/main" id="{985BFCE8-2198-4980-B59A-BD65C089A1BD}"/>
              </a:ext>
            </a:extLst>
          </p:cNvPr>
          <p:cNvSpPr>
            <a:spLocks noGrp="1"/>
          </p:cNvSpPr>
          <p:nvPr>
            <p:ph type="ftr" sz="quarter" idx="11"/>
          </p:nvPr>
        </p:nvSpPr>
        <p:spPr/>
        <p:txBody>
          <a:bodyPr/>
          <a:lstStyle/>
          <a:p>
            <a:pPr>
              <a:defRPr/>
            </a:pPr>
            <a:r>
              <a:rPr lang="en-US"/>
              <a:t>Milli Micro Systems, Inc.</a:t>
            </a:r>
            <a:endParaRPr lang="en-US" dirty="0"/>
          </a:p>
        </p:txBody>
      </p:sp>
      <p:sp>
        <p:nvSpPr>
          <p:cNvPr id="13" name="Slide Number Placeholder 12">
            <a:extLst>
              <a:ext uri="{FF2B5EF4-FFF2-40B4-BE49-F238E27FC236}">
                <a16:creationId xmlns:a16="http://schemas.microsoft.com/office/drawing/2014/main" id="{BFF696D7-446B-4F05-AB42-668996B3E2E5}"/>
              </a:ext>
            </a:extLst>
          </p:cNvPr>
          <p:cNvSpPr>
            <a:spLocks noGrp="1"/>
          </p:cNvSpPr>
          <p:nvPr>
            <p:ph type="sldNum" sz="quarter" idx="12"/>
          </p:nvPr>
        </p:nvSpPr>
        <p:spPr/>
        <p:txBody>
          <a:bodyPr/>
          <a:lstStyle/>
          <a:p>
            <a:pPr>
              <a:defRPr/>
            </a:pPr>
            <a:fld id="{DB965FF6-DD1D-43A0-A685-9F3E6FC58C96}" type="slidenum">
              <a:rPr lang="en-US" smtClean="0"/>
              <a:pPr>
                <a:defRPr/>
              </a:pPr>
              <a:t>‹#›</a:t>
            </a:fld>
            <a:endParaRPr lang="en-US" dirty="0"/>
          </a:p>
        </p:txBody>
      </p:sp>
    </p:spTree>
    <p:extLst>
      <p:ext uri="{BB962C8B-B14F-4D97-AF65-F5344CB8AC3E}">
        <p14:creationId xmlns:p14="http://schemas.microsoft.com/office/powerpoint/2010/main" val="3452104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itle Placeholder 1">
            <a:extLst>
              <a:ext uri="{FF2B5EF4-FFF2-40B4-BE49-F238E27FC236}">
                <a16:creationId xmlns:a16="http://schemas.microsoft.com/office/drawing/2014/main" id="{ABF5C0E3-B04E-405B-8029-6FE7F3C8556E}"/>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endParaRPr lang="en-CA" altLang="en-US" dirty="0"/>
          </a:p>
        </p:txBody>
      </p:sp>
      <p:sp>
        <p:nvSpPr>
          <p:cNvPr id="2051" name="Text Placeholder 2">
            <a:extLst>
              <a:ext uri="{FF2B5EF4-FFF2-40B4-BE49-F238E27FC236}">
                <a16:creationId xmlns:a16="http://schemas.microsoft.com/office/drawing/2014/main" id="{1E26B215-3B7E-403F-ACA0-B8B7BE5DFB79}"/>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endParaRPr lang="en-CA" altLang="en-US" dirty="0"/>
          </a:p>
        </p:txBody>
      </p:sp>
      <p:sp>
        <p:nvSpPr>
          <p:cNvPr id="7" name="Date Placeholder 3">
            <a:extLst>
              <a:ext uri="{FF2B5EF4-FFF2-40B4-BE49-F238E27FC236}">
                <a16:creationId xmlns:a16="http://schemas.microsoft.com/office/drawing/2014/main" id="{3F9A2713-34EB-4EB4-9D08-5820B74E94A3}"/>
              </a:ext>
            </a:extLst>
          </p:cNvPr>
          <p:cNvSpPr>
            <a:spLocks noGrp="1"/>
          </p:cNvSpPr>
          <p:nvPr>
            <p:ph type="dt" sz="half" idx="2"/>
          </p:nvPr>
        </p:nvSpPr>
        <p:spPr>
          <a:xfrm>
            <a:off x="457200" y="6356350"/>
            <a:ext cx="2133600" cy="365125"/>
          </a:xfrm>
          <a:prstGeom prst="rect">
            <a:avLst/>
          </a:prstGeom>
        </p:spPr>
        <p:txBody>
          <a:bodyPr/>
          <a:lstStyle>
            <a:lvl1pPr algn="ctr">
              <a:defRPr sz="1400" b="0">
                <a:solidFill>
                  <a:schemeClr val="tx1">
                    <a:lumMod val="50000"/>
                    <a:lumOff val="50000"/>
                  </a:schemeClr>
                </a:solidFill>
                <a:latin typeface="Arial" panose="020B0604020202020204" pitchFamily="34" charset="0"/>
                <a:cs typeface="Arial" panose="020B0604020202020204" pitchFamily="34" charset="0"/>
              </a:defRPr>
            </a:lvl1pPr>
          </a:lstStyle>
          <a:p>
            <a:pPr>
              <a:defRPr/>
            </a:pPr>
            <a:fld id="{0C01732F-7103-4A38-9D93-C08F4B9CA479}" type="datetime1">
              <a:rPr lang="en-US" smtClean="0"/>
              <a:pPr>
                <a:defRPr/>
              </a:pPr>
              <a:t>2/28/2021</a:t>
            </a:fld>
            <a:endParaRPr lang="en-CA" dirty="0"/>
          </a:p>
        </p:txBody>
      </p:sp>
      <p:sp>
        <p:nvSpPr>
          <p:cNvPr id="8" name="Footer Placeholder 4">
            <a:extLst>
              <a:ext uri="{FF2B5EF4-FFF2-40B4-BE49-F238E27FC236}">
                <a16:creationId xmlns:a16="http://schemas.microsoft.com/office/drawing/2014/main" id="{306F3B15-1F52-4858-9C0D-7792CF5A57B3}"/>
              </a:ext>
            </a:extLst>
          </p:cNvPr>
          <p:cNvSpPr>
            <a:spLocks noGrp="1"/>
          </p:cNvSpPr>
          <p:nvPr>
            <p:ph type="ftr" sz="quarter" idx="3"/>
          </p:nvPr>
        </p:nvSpPr>
        <p:spPr>
          <a:xfrm>
            <a:off x="3124200" y="6356350"/>
            <a:ext cx="2895600" cy="365125"/>
          </a:xfrm>
          <a:prstGeom prst="rect">
            <a:avLst/>
          </a:prstGeom>
        </p:spPr>
        <p:txBody>
          <a:bodyPr/>
          <a:lstStyle>
            <a:lvl1pPr algn="ctr" fontAlgn="base">
              <a:spcBef>
                <a:spcPct val="0"/>
              </a:spcBef>
              <a:spcAft>
                <a:spcPct val="0"/>
              </a:spcAft>
              <a:defRPr lang="en-CA" sz="1400" b="0" kern="1200" dirty="0">
                <a:solidFill>
                  <a:schemeClr val="tx1">
                    <a:lumMod val="50000"/>
                    <a:lumOff val="50000"/>
                  </a:schemeClr>
                </a:solidFill>
                <a:latin typeface="Arial" panose="020B0604020202020204" pitchFamily="34" charset="0"/>
                <a:ea typeface="MS PGothic" panose="020B0600070205080204" pitchFamily="34" charset="-128"/>
                <a:cs typeface="Arial" panose="020B0604020202020204" pitchFamily="34" charset="0"/>
              </a:defRPr>
            </a:lvl1pPr>
          </a:lstStyle>
          <a:p>
            <a:pPr>
              <a:defRPr/>
            </a:pPr>
            <a:r>
              <a:rPr lang="en-US"/>
              <a:t>Milli Micro Systems, Inc.</a:t>
            </a:r>
          </a:p>
        </p:txBody>
      </p:sp>
      <p:sp>
        <p:nvSpPr>
          <p:cNvPr id="9" name="Slide Number Placeholder 5">
            <a:extLst>
              <a:ext uri="{FF2B5EF4-FFF2-40B4-BE49-F238E27FC236}">
                <a16:creationId xmlns:a16="http://schemas.microsoft.com/office/drawing/2014/main" id="{EF978F41-1CBF-453D-94F5-7F083953A185}"/>
              </a:ext>
            </a:extLst>
          </p:cNvPr>
          <p:cNvSpPr>
            <a:spLocks noGrp="1"/>
          </p:cNvSpPr>
          <p:nvPr>
            <p:ph type="sldNum" sz="quarter" idx="4"/>
          </p:nvPr>
        </p:nvSpPr>
        <p:spPr>
          <a:xfrm>
            <a:off x="6553200" y="6356350"/>
            <a:ext cx="2133600" cy="365125"/>
          </a:xfrm>
          <a:prstGeom prst="rect">
            <a:avLst/>
          </a:prstGeom>
        </p:spPr>
        <p:txBody>
          <a:bodyPr/>
          <a:lstStyle>
            <a:lvl1pPr algn="ctr">
              <a:defRPr lang="en-CA" altLang="en-US" sz="1400" b="0" kern="1200" dirty="0">
                <a:solidFill>
                  <a:schemeClr val="tx1">
                    <a:lumMod val="50000"/>
                    <a:lumOff val="50000"/>
                  </a:schemeClr>
                </a:solidFill>
                <a:latin typeface="Arial" panose="020B0604020202020204" pitchFamily="34" charset="0"/>
                <a:ea typeface="MS PGothic" panose="020B0600070205080204" pitchFamily="34" charset="-128"/>
                <a:cs typeface="Arial" panose="020B0604020202020204" pitchFamily="34" charset="0"/>
              </a:defRPr>
            </a:lvl1pPr>
          </a:lstStyle>
          <a:p>
            <a:pPr>
              <a:defRPr/>
            </a:pPr>
            <a:fld id="{DB965FF6-DD1D-43A0-A685-9F3E6FC58C96}" type="slidenum">
              <a:rPr lang="en-US" smtClean="0"/>
              <a:pPr>
                <a:defRPr/>
              </a:pPr>
              <a:t>‹#›</a:t>
            </a:fld>
            <a:endParaRPr lang="en-US"/>
          </a:p>
        </p:txBody>
      </p:sp>
      <p:pic>
        <p:nvPicPr>
          <p:cNvPr id="3" name="Picture 2" descr="Logo, company name&#10;&#10;Description automatically generated">
            <a:extLst>
              <a:ext uri="{FF2B5EF4-FFF2-40B4-BE49-F238E27FC236}">
                <a16:creationId xmlns:a16="http://schemas.microsoft.com/office/drawing/2014/main" id="{DB43FC45-CC5E-4FF2-97B7-009C7FC643BB}"/>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8305800" y="196426"/>
            <a:ext cx="604833" cy="563120"/>
          </a:xfrm>
          <a:prstGeom prst="rect">
            <a:avLst/>
          </a:prstGeom>
        </p:spPr>
      </p:pic>
    </p:spTree>
  </p:cSld>
  <p:clrMap bg1="lt1" tx1="dk1" bg2="lt2" tx2="dk2" accent1="accent1" accent2="accent2" accent3="accent3" accent4="accent4" accent5="accent5" accent6="accent6" hlink="hlink" folHlink="folHlink"/>
  <p:sldLayoutIdLst>
    <p:sldLayoutId id="2147485698" r:id="rId1"/>
    <p:sldLayoutId id="2147485699" r:id="rId2"/>
    <p:sldLayoutId id="2147485700" r:id="rId3"/>
    <p:sldLayoutId id="2147485701" r:id="rId4"/>
    <p:sldLayoutId id="2147485702" r:id="rId5"/>
    <p:sldLayoutId id="2147485703" r:id="rId6"/>
    <p:sldLayoutId id="2147485704" r:id="rId7"/>
    <p:sldLayoutId id="2147485705" r:id="rId8"/>
    <p:sldLayoutId id="2147485706" r:id="rId9"/>
    <p:sldLayoutId id="2147485707" r:id="rId10"/>
    <p:sldLayoutId id="2147485708" r:id="rId11"/>
  </p:sldLayoutIdLst>
  <p:hf hdr="0"/>
  <p:txStyles>
    <p:titleStyle>
      <a:lvl1pPr algn="ctr" rtl="0" eaLnBrk="0" fontAlgn="base" hangingPunct="0">
        <a:spcBef>
          <a:spcPct val="0"/>
        </a:spcBef>
        <a:spcAft>
          <a:spcPct val="0"/>
        </a:spcAft>
        <a:defRPr sz="4400" kern="1200">
          <a:solidFill>
            <a:schemeClr val="tx1"/>
          </a:solidFill>
          <a:latin typeface="+mj-lt"/>
          <a:ea typeface="MS PGothic" pitchFamily="34" charset="-128"/>
          <a:cs typeface="MS PGothic" charset="0"/>
        </a:defRPr>
      </a:lvl1pPr>
      <a:lvl2pPr algn="ctr" rtl="0" eaLnBrk="0" fontAlgn="base" hangingPunct="0">
        <a:spcBef>
          <a:spcPct val="0"/>
        </a:spcBef>
        <a:spcAft>
          <a:spcPct val="0"/>
        </a:spcAft>
        <a:defRPr sz="4400">
          <a:solidFill>
            <a:schemeClr val="tx1"/>
          </a:solidFill>
          <a:latin typeface="Calibri" pitchFamily="34" charset="0"/>
          <a:ea typeface="MS PGothic" pitchFamily="34" charset="-128"/>
          <a:cs typeface="MS PGothic" charset="0"/>
        </a:defRPr>
      </a:lvl2pPr>
      <a:lvl3pPr algn="ctr" rtl="0" eaLnBrk="0" fontAlgn="base" hangingPunct="0">
        <a:spcBef>
          <a:spcPct val="0"/>
        </a:spcBef>
        <a:spcAft>
          <a:spcPct val="0"/>
        </a:spcAft>
        <a:defRPr sz="4400">
          <a:solidFill>
            <a:schemeClr val="tx1"/>
          </a:solidFill>
          <a:latin typeface="Calibri" pitchFamily="34" charset="0"/>
          <a:ea typeface="MS PGothic" pitchFamily="34" charset="-128"/>
          <a:cs typeface="MS PGothic" charset="0"/>
        </a:defRPr>
      </a:lvl3pPr>
      <a:lvl4pPr algn="ctr" rtl="0" eaLnBrk="0" fontAlgn="base" hangingPunct="0">
        <a:spcBef>
          <a:spcPct val="0"/>
        </a:spcBef>
        <a:spcAft>
          <a:spcPct val="0"/>
        </a:spcAft>
        <a:defRPr sz="4400">
          <a:solidFill>
            <a:schemeClr val="tx1"/>
          </a:solidFill>
          <a:latin typeface="Calibri" pitchFamily="34" charset="0"/>
          <a:ea typeface="MS PGothic" pitchFamily="34" charset="-128"/>
          <a:cs typeface="MS PGothic" charset="0"/>
        </a:defRPr>
      </a:lvl4pPr>
      <a:lvl5pPr algn="ctr" rtl="0" eaLnBrk="0" fontAlgn="base" hangingPunct="0">
        <a:spcBef>
          <a:spcPct val="0"/>
        </a:spcBef>
        <a:spcAft>
          <a:spcPct val="0"/>
        </a:spcAft>
        <a:defRPr sz="4400">
          <a:solidFill>
            <a:schemeClr val="tx1"/>
          </a:solidFill>
          <a:latin typeface="Calibri" pitchFamily="34" charset="0"/>
          <a:ea typeface="MS PGothic" pitchFamily="34" charset="-128"/>
          <a:cs typeface="MS PGothic"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itchFamily="34" charset="-128"/>
          <a:cs typeface="MS PGothic"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itchFamily="34" charset="-128"/>
          <a:cs typeface="MS PGothic"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itchFamily="34" charset="-128"/>
          <a:cs typeface="MS PGothic"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itchFamily="34" charset="-128"/>
          <a:cs typeface="MS PGothic"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itchFamily="34" charset="-128"/>
          <a:cs typeface="MS PGothic"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regexr.com/3cnbu"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hyperlink" Target="https://pypi.org/project/spam-lists/" TargetMode="External"/><Relationship Id="rId2" Type="http://schemas.openxmlformats.org/officeDocument/2006/relationships/hyperlink" Target="https://pypi.org/project/ultimate-hosts-blacklist-whitelist/" TargetMode="Externa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3">
            <a:extLst>
              <a:ext uri="{FF2B5EF4-FFF2-40B4-BE49-F238E27FC236}">
                <a16:creationId xmlns:a16="http://schemas.microsoft.com/office/drawing/2014/main" id="{2098ED2D-ABBF-4BE5-B713-48963AEFF9BD}"/>
              </a:ext>
            </a:extLst>
          </p:cNvPr>
          <p:cNvSpPr>
            <a:spLocks noGrp="1"/>
          </p:cNvSpPr>
          <p:nvPr>
            <p:ph type="title"/>
          </p:nvPr>
        </p:nvSpPr>
        <p:spPr/>
        <p:txBody>
          <a:bodyPr/>
          <a:lstStyle/>
          <a:p>
            <a:r>
              <a:rPr lang="en-US" altLang="en-US" b="1" dirty="0">
                <a:solidFill>
                  <a:schemeClr val="tx2"/>
                </a:solidFill>
              </a:rPr>
              <a:t>Module 2: Python Tooling</a:t>
            </a:r>
          </a:p>
        </p:txBody>
      </p:sp>
      <p:sp>
        <p:nvSpPr>
          <p:cNvPr id="21507" name="Content Placeholder 4">
            <a:extLst>
              <a:ext uri="{FF2B5EF4-FFF2-40B4-BE49-F238E27FC236}">
                <a16:creationId xmlns:a16="http://schemas.microsoft.com/office/drawing/2014/main" id="{EEE00F6A-A20D-40A7-BDAF-59FA6FDCAE17}"/>
              </a:ext>
            </a:extLst>
          </p:cNvPr>
          <p:cNvSpPr>
            <a:spLocks noGrp="1"/>
          </p:cNvSpPr>
          <p:nvPr>
            <p:ph idx="1"/>
          </p:nvPr>
        </p:nvSpPr>
        <p:spPr/>
        <p:txBody>
          <a:bodyPr>
            <a:normAutofit lnSpcReduction="10000"/>
          </a:bodyPr>
          <a:lstStyle/>
          <a:p>
            <a:pPr marL="0" indent="0">
              <a:buFont typeface="Arial" panose="020B0604020202020204" pitchFamily="34" charset="0"/>
              <a:buNone/>
            </a:pPr>
            <a:r>
              <a:rPr lang="en-US" altLang="en-US" b="1" i="1" dirty="0">
                <a:solidFill>
                  <a:schemeClr val="accent1"/>
                </a:solidFill>
              </a:rPr>
              <a:t>We will learn about:</a:t>
            </a:r>
          </a:p>
          <a:p>
            <a:pPr marL="0" indent="0">
              <a:buFont typeface="Calibri" panose="020F0502020204030204" pitchFamily="34" charset="0"/>
              <a:buAutoNum type="arabicPeriod"/>
            </a:pPr>
            <a:r>
              <a:rPr lang="en-US" altLang="en-US" sz="2800" dirty="0"/>
              <a:t> </a:t>
            </a:r>
            <a:r>
              <a:rPr lang="en-US" altLang="en-US" sz="2400" dirty="0"/>
              <a:t>File Operations</a:t>
            </a:r>
          </a:p>
          <a:p>
            <a:pPr marL="0" indent="0">
              <a:buFont typeface="Calibri" panose="020F0502020204030204" pitchFamily="34" charset="0"/>
              <a:buAutoNum type="arabicPeriod"/>
            </a:pPr>
            <a:r>
              <a:rPr lang="en-US" altLang="en-US" sz="2400" dirty="0"/>
              <a:t> Python Sets</a:t>
            </a:r>
          </a:p>
          <a:p>
            <a:pPr marL="0" indent="0">
              <a:buFont typeface="Calibri" panose="020F0502020204030204" pitchFamily="34" charset="0"/>
              <a:buAutoNum type="arabicPeriod"/>
            </a:pPr>
            <a:r>
              <a:rPr lang="en-US" altLang="en-US" sz="2400" dirty="0"/>
              <a:t> Regular Expressions</a:t>
            </a:r>
          </a:p>
          <a:p>
            <a:pPr marL="0" indent="0">
              <a:buFont typeface="Calibri" panose="020F0502020204030204" pitchFamily="34" charset="0"/>
              <a:buAutoNum type="arabicPeriod"/>
            </a:pPr>
            <a:r>
              <a:rPr lang="en-US" altLang="en-US" sz="2400" dirty="0"/>
              <a:t> Log Parsing</a:t>
            </a:r>
          </a:p>
          <a:p>
            <a:pPr marL="0" indent="0">
              <a:buFont typeface="Calibri" panose="020F0502020204030204" pitchFamily="34" charset="0"/>
              <a:buAutoNum type="arabicPeriod"/>
            </a:pPr>
            <a:r>
              <a:rPr lang="en-US" altLang="en-US" sz="2400" dirty="0"/>
              <a:t> Data Analysis Tools and Techniques</a:t>
            </a:r>
          </a:p>
          <a:p>
            <a:pPr marL="0" indent="0">
              <a:buFont typeface="Calibri" panose="020F0502020204030204" pitchFamily="34" charset="0"/>
              <a:buAutoNum type="arabicPeriod"/>
            </a:pPr>
            <a:r>
              <a:rPr lang="en-US" altLang="en-US" sz="2400" dirty="0"/>
              <a:t> Long-Tail/Short-Tail Analysis</a:t>
            </a:r>
          </a:p>
          <a:p>
            <a:pPr marL="0" indent="0">
              <a:buFont typeface="Calibri" panose="020F0502020204030204" pitchFamily="34" charset="0"/>
              <a:buAutoNum type="arabicPeriod"/>
            </a:pPr>
            <a:r>
              <a:rPr lang="en-US" altLang="en-US" sz="2400" dirty="0"/>
              <a:t> Geolocation Acquisition</a:t>
            </a:r>
          </a:p>
          <a:p>
            <a:pPr marL="0" indent="0">
              <a:buFont typeface="Calibri" panose="020F0502020204030204" pitchFamily="34" charset="0"/>
              <a:buAutoNum type="arabicPeriod"/>
            </a:pPr>
            <a:r>
              <a:rPr lang="en-US" altLang="en-US" sz="2400" dirty="0"/>
              <a:t> Blacklists and Whitelists</a:t>
            </a:r>
          </a:p>
          <a:p>
            <a:pPr marL="0" indent="0">
              <a:buFont typeface="Calibri" panose="020F0502020204030204" pitchFamily="34" charset="0"/>
              <a:buAutoNum type="arabicPeriod"/>
            </a:pPr>
            <a:r>
              <a:rPr lang="en-US" altLang="en-US" sz="2400" dirty="0"/>
              <a:t> Packet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5713D-64C3-46E5-B741-42A5138CA9C9}"/>
              </a:ext>
            </a:extLst>
          </p:cNvPr>
          <p:cNvSpPr>
            <a:spLocks noGrp="1"/>
          </p:cNvSpPr>
          <p:nvPr>
            <p:ph type="title"/>
          </p:nvPr>
        </p:nvSpPr>
        <p:spPr/>
        <p:txBody>
          <a:bodyPr/>
          <a:lstStyle/>
          <a:p>
            <a:pPr marL="0" indent="0"/>
            <a:r>
              <a:rPr lang="en-US" altLang="en-US" dirty="0"/>
              <a:t>Regular Expressions</a:t>
            </a:r>
          </a:p>
        </p:txBody>
      </p:sp>
      <p:sp>
        <p:nvSpPr>
          <p:cNvPr id="4" name="Date Placeholder 3">
            <a:extLst>
              <a:ext uri="{FF2B5EF4-FFF2-40B4-BE49-F238E27FC236}">
                <a16:creationId xmlns:a16="http://schemas.microsoft.com/office/drawing/2014/main" id="{C181EDF7-A81A-46F3-B09F-7A81DE5B55B4}"/>
              </a:ext>
            </a:extLst>
          </p:cNvPr>
          <p:cNvSpPr>
            <a:spLocks noGrp="1"/>
          </p:cNvSpPr>
          <p:nvPr>
            <p:ph type="dt" sz="half" idx="10"/>
          </p:nvPr>
        </p:nvSpPr>
        <p:spPr/>
        <p:txBody>
          <a:bodyPr/>
          <a:lstStyle/>
          <a:p>
            <a:pPr>
              <a:defRPr/>
            </a:pPr>
            <a:fld id="{FCA189A2-B159-42A4-880E-E354D36B033E}" type="datetime1">
              <a:rPr lang="en-US" smtClean="0"/>
              <a:t>2/28/2021</a:t>
            </a:fld>
            <a:endParaRPr lang="en-CA" dirty="0"/>
          </a:p>
        </p:txBody>
      </p:sp>
      <p:sp>
        <p:nvSpPr>
          <p:cNvPr id="5" name="Slide Number Placeholder 4">
            <a:extLst>
              <a:ext uri="{FF2B5EF4-FFF2-40B4-BE49-F238E27FC236}">
                <a16:creationId xmlns:a16="http://schemas.microsoft.com/office/drawing/2014/main" id="{E973BDF5-31E7-4D97-873A-91B38EFFF7EB}"/>
              </a:ext>
            </a:extLst>
          </p:cNvPr>
          <p:cNvSpPr>
            <a:spLocks noGrp="1"/>
          </p:cNvSpPr>
          <p:nvPr>
            <p:ph type="sldNum" sz="quarter" idx="12"/>
          </p:nvPr>
        </p:nvSpPr>
        <p:spPr/>
        <p:txBody>
          <a:bodyPr/>
          <a:lstStyle/>
          <a:p>
            <a:pPr>
              <a:defRPr/>
            </a:pPr>
            <a:fld id="{DB965FF6-DD1D-43A0-A685-9F3E6FC58C96}" type="slidenum">
              <a:rPr lang="en-US" smtClean="0"/>
              <a:pPr>
                <a:defRPr/>
              </a:pPr>
              <a:t>10</a:t>
            </a:fld>
            <a:endParaRPr lang="en-US" dirty="0"/>
          </a:p>
        </p:txBody>
      </p:sp>
      <p:sp>
        <p:nvSpPr>
          <p:cNvPr id="7" name="Content Placeholder 6">
            <a:extLst>
              <a:ext uri="{FF2B5EF4-FFF2-40B4-BE49-F238E27FC236}">
                <a16:creationId xmlns:a16="http://schemas.microsoft.com/office/drawing/2014/main" id="{9BBB3CA3-F54E-46B7-8C81-24659CF188AA}"/>
              </a:ext>
            </a:extLst>
          </p:cNvPr>
          <p:cNvSpPr>
            <a:spLocks noGrp="1"/>
          </p:cNvSpPr>
          <p:nvPr>
            <p:ph idx="1"/>
          </p:nvPr>
        </p:nvSpPr>
        <p:spPr/>
        <p:txBody>
          <a:bodyPr/>
          <a:lstStyle/>
          <a:p>
            <a:pPr marL="0" indent="0">
              <a:buNone/>
            </a:pPr>
            <a:r>
              <a:rPr lang="en-US" dirty="0">
                <a:latin typeface="Courier New" panose="02070309020205020404" pitchFamily="49" charset="0"/>
                <a:cs typeface="Courier New" panose="02070309020205020404" pitchFamily="49" charset="0"/>
              </a:rPr>
              <a:t>*?</a:t>
            </a:r>
            <a:r>
              <a:rPr lang="en-US" dirty="0"/>
              <a:t>   Repeats a character zero or more times (non-greedy)</a:t>
            </a:r>
          </a:p>
          <a:p>
            <a:pPr marL="0" indent="0">
              <a:buNone/>
            </a:pPr>
            <a:endParaRPr lang="en-US" dirty="0"/>
          </a:p>
          <a:p>
            <a:pPr marL="0" indent="0">
              <a:buNone/>
            </a:pPr>
            <a:r>
              <a:rPr lang="en-US" dirty="0">
                <a:latin typeface="Courier New" panose="02070309020205020404" pitchFamily="49" charset="0"/>
                <a:cs typeface="Courier New" panose="02070309020205020404" pitchFamily="49" charset="0"/>
              </a:rPr>
              <a:t>+</a:t>
            </a:r>
            <a:r>
              <a:rPr lang="en-US" dirty="0"/>
              <a:t>    Repeats a </a:t>
            </a:r>
            <a:r>
              <a:rPr lang="en-US" dirty="0" err="1"/>
              <a:t>chracter</a:t>
            </a:r>
            <a:r>
              <a:rPr lang="en-US" dirty="0"/>
              <a:t> one or more times</a:t>
            </a:r>
          </a:p>
          <a:p>
            <a:pPr marL="0" indent="0">
              <a:buNone/>
            </a:pPr>
            <a:endParaRPr lang="en-US" dirty="0"/>
          </a:p>
          <a:p>
            <a:pPr marL="0" indent="0">
              <a:buNone/>
            </a:pPr>
            <a:r>
              <a:rPr lang="en-US" dirty="0">
                <a:latin typeface="Courier New" panose="02070309020205020404" pitchFamily="49" charset="0"/>
                <a:cs typeface="Courier New" panose="02070309020205020404" pitchFamily="49" charset="0"/>
              </a:rPr>
              <a:t>+?</a:t>
            </a:r>
            <a:r>
              <a:rPr lang="en-US" dirty="0"/>
              <a:t>  Repeats a character one or more times (non-greedy)</a:t>
            </a:r>
          </a:p>
        </p:txBody>
      </p:sp>
      <p:sp>
        <p:nvSpPr>
          <p:cNvPr id="3" name="Footer Placeholder 2">
            <a:extLst>
              <a:ext uri="{FF2B5EF4-FFF2-40B4-BE49-F238E27FC236}">
                <a16:creationId xmlns:a16="http://schemas.microsoft.com/office/drawing/2014/main" id="{2EECA893-3A3A-460D-AF32-99BFB13524E4}"/>
              </a:ext>
            </a:extLst>
          </p:cNvPr>
          <p:cNvSpPr>
            <a:spLocks noGrp="1"/>
          </p:cNvSpPr>
          <p:nvPr>
            <p:ph type="ftr" sz="quarter" idx="11"/>
          </p:nvPr>
        </p:nvSpPr>
        <p:spPr/>
        <p:txBody>
          <a:bodyPr/>
          <a:lstStyle/>
          <a:p>
            <a:pPr>
              <a:defRPr/>
            </a:pPr>
            <a:r>
              <a:rPr lang="en-US"/>
              <a:t>Milli Micro Systems, Inc.</a:t>
            </a:r>
            <a:endParaRPr lang="en-US" dirty="0"/>
          </a:p>
        </p:txBody>
      </p:sp>
    </p:spTree>
    <p:extLst>
      <p:ext uri="{BB962C8B-B14F-4D97-AF65-F5344CB8AC3E}">
        <p14:creationId xmlns:p14="http://schemas.microsoft.com/office/powerpoint/2010/main" val="351239007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99078-EF0D-4182-85ED-CCE03686362C}"/>
              </a:ext>
            </a:extLst>
          </p:cNvPr>
          <p:cNvSpPr>
            <a:spLocks noGrp="1"/>
          </p:cNvSpPr>
          <p:nvPr>
            <p:ph type="title"/>
          </p:nvPr>
        </p:nvSpPr>
        <p:spPr/>
        <p:txBody>
          <a:bodyPr/>
          <a:lstStyle/>
          <a:p>
            <a:r>
              <a:rPr lang="en-US" sz="3600" b="1" dirty="0"/>
              <a:t>Step 6: Relative timestamps, relative sequence numbers, TCP flags</a:t>
            </a:r>
          </a:p>
        </p:txBody>
      </p:sp>
      <p:sp>
        <p:nvSpPr>
          <p:cNvPr id="3" name="Content Placeholder 2">
            <a:extLst>
              <a:ext uri="{FF2B5EF4-FFF2-40B4-BE49-F238E27FC236}">
                <a16:creationId xmlns:a16="http://schemas.microsoft.com/office/drawing/2014/main" id="{64A7ED8F-5953-41DB-B8AD-0C2E550270E1}"/>
              </a:ext>
            </a:extLst>
          </p:cNvPr>
          <p:cNvSpPr>
            <a:spLocks noGrp="1"/>
          </p:cNvSpPr>
          <p:nvPr>
            <p:ph idx="1"/>
          </p:nvPr>
        </p:nvSpPr>
        <p:spPr/>
        <p:txBody>
          <a:bodyPr>
            <a:normAutofit fontScale="85000" lnSpcReduction="10000"/>
          </a:bodyPr>
          <a:lstStyle/>
          <a:p>
            <a:r>
              <a:rPr lang="en-US" dirty="0"/>
              <a:t>The TCP flags, relative sequence number, relative acknowledgement number and TCP payload lengths are printed next</a:t>
            </a:r>
          </a:p>
          <a:p>
            <a:r>
              <a:rPr lang="en-US" dirty="0"/>
              <a:t>Note, for example, the 3-way connection establishment handshake at packet numbers 2585, 2586 and 2587. Also note that the SYN-ACK came in about 307ms after the original SYN, and the ACK that followed was recorded less than 1ms after that; this is explained by the fact that the capture was taken on the client host, and the server was across the public internet.</a:t>
            </a:r>
          </a:p>
        </p:txBody>
      </p:sp>
      <p:sp>
        <p:nvSpPr>
          <p:cNvPr id="4" name="Date Placeholder 3">
            <a:extLst>
              <a:ext uri="{FF2B5EF4-FFF2-40B4-BE49-F238E27FC236}">
                <a16:creationId xmlns:a16="http://schemas.microsoft.com/office/drawing/2014/main" id="{E1F89694-B835-4D57-9A70-385ACDAC5BE2}"/>
              </a:ext>
            </a:extLst>
          </p:cNvPr>
          <p:cNvSpPr>
            <a:spLocks noGrp="1"/>
          </p:cNvSpPr>
          <p:nvPr>
            <p:ph type="dt" sz="half" idx="10"/>
          </p:nvPr>
        </p:nvSpPr>
        <p:spPr/>
        <p:txBody>
          <a:bodyPr/>
          <a:lstStyle/>
          <a:p>
            <a:pPr>
              <a:defRPr/>
            </a:pPr>
            <a:fld id="{0448F0B9-53B7-4733-B563-F0F1FC5A8ABC}" type="datetime1">
              <a:rPr lang="en-US" smtClean="0"/>
              <a:t>2/28/2021</a:t>
            </a:fld>
            <a:endParaRPr lang="en-CA" dirty="0"/>
          </a:p>
        </p:txBody>
      </p:sp>
      <p:sp>
        <p:nvSpPr>
          <p:cNvPr id="5" name="Slide Number Placeholder 4">
            <a:extLst>
              <a:ext uri="{FF2B5EF4-FFF2-40B4-BE49-F238E27FC236}">
                <a16:creationId xmlns:a16="http://schemas.microsoft.com/office/drawing/2014/main" id="{0057ACC3-38BD-458F-9ABC-744F47A0280B}"/>
              </a:ext>
            </a:extLst>
          </p:cNvPr>
          <p:cNvSpPr>
            <a:spLocks noGrp="1"/>
          </p:cNvSpPr>
          <p:nvPr>
            <p:ph type="sldNum" sz="quarter" idx="12"/>
          </p:nvPr>
        </p:nvSpPr>
        <p:spPr/>
        <p:txBody>
          <a:bodyPr/>
          <a:lstStyle/>
          <a:p>
            <a:pPr>
              <a:defRPr/>
            </a:pPr>
            <a:fld id="{DB965FF6-DD1D-43A0-A685-9F3E6FC58C96}" type="slidenum">
              <a:rPr lang="en-US" smtClean="0"/>
              <a:pPr>
                <a:defRPr/>
              </a:pPr>
              <a:t>100</a:t>
            </a:fld>
            <a:endParaRPr lang="en-US" dirty="0"/>
          </a:p>
        </p:txBody>
      </p:sp>
      <p:sp>
        <p:nvSpPr>
          <p:cNvPr id="6" name="Footer Placeholder 5">
            <a:extLst>
              <a:ext uri="{FF2B5EF4-FFF2-40B4-BE49-F238E27FC236}">
                <a16:creationId xmlns:a16="http://schemas.microsoft.com/office/drawing/2014/main" id="{51CD4EE3-B405-4D21-8099-36389FFC4400}"/>
              </a:ext>
            </a:extLst>
          </p:cNvPr>
          <p:cNvSpPr>
            <a:spLocks noGrp="1"/>
          </p:cNvSpPr>
          <p:nvPr>
            <p:ph type="ftr" sz="quarter" idx="11"/>
          </p:nvPr>
        </p:nvSpPr>
        <p:spPr/>
        <p:txBody>
          <a:bodyPr/>
          <a:lstStyle/>
          <a:p>
            <a:pPr>
              <a:defRPr/>
            </a:pPr>
            <a:r>
              <a:rPr lang="en-US"/>
              <a:t>Milli Micro Systems, Inc.</a:t>
            </a:r>
            <a:endParaRPr lang="en-US" dirty="0"/>
          </a:p>
        </p:txBody>
      </p:sp>
    </p:spTree>
    <p:extLst>
      <p:ext uri="{BB962C8B-B14F-4D97-AF65-F5344CB8AC3E}">
        <p14:creationId xmlns:p14="http://schemas.microsoft.com/office/powerpoint/2010/main" val="355971566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99078-EF0D-4182-85ED-CCE03686362C}"/>
              </a:ext>
            </a:extLst>
          </p:cNvPr>
          <p:cNvSpPr>
            <a:spLocks noGrp="1"/>
          </p:cNvSpPr>
          <p:nvPr>
            <p:ph type="title"/>
          </p:nvPr>
        </p:nvSpPr>
        <p:spPr/>
        <p:txBody>
          <a:bodyPr/>
          <a:lstStyle/>
          <a:p>
            <a:r>
              <a:rPr lang="en-US" dirty="0"/>
              <a:t>Step 7: Pickling</a:t>
            </a:r>
          </a:p>
        </p:txBody>
      </p:sp>
      <p:sp>
        <p:nvSpPr>
          <p:cNvPr id="3" name="Content Placeholder 2">
            <a:extLst>
              <a:ext uri="{FF2B5EF4-FFF2-40B4-BE49-F238E27FC236}">
                <a16:creationId xmlns:a16="http://schemas.microsoft.com/office/drawing/2014/main" id="{64A7ED8F-5953-41DB-B8AD-0C2E550270E1}"/>
              </a:ext>
            </a:extLst>
          </p:cNvPr>
          <p:cNvSpPr>
            <a:spLocks noGrp="1"/>
          </p:cNvSpPr>
          <p:nvPr>
            <p:ph idx="1"/>
          </p:nvPr>
        </p:nvSpPr>
        <p:spPr/>
        <p:txBody>
          <a:bodyPr>
            <a:normAutofit/>
          </a:bodyPr>
          <a:lstStyle/>
          <a:p>
            <a:r>
              <a:rPr lang="en-US" dirty="0"/>
              <a:t>If you’ve been executing the program in the previous steps, you will have noticed one thing: it is excruciatingly slow. </a:t>
            </a:r>
          </a:p>
          <a:p>
            <a:pPr lvl="1"/>
            <a:r>
              <a:rPr lang="en-US" dirty="0"/>
              <a:t>This is because of </a:t>
            </a:r>
            <a:r>
              <a:rPr lang="en-US" dirty="0" err="1"/>
              <a:t>scapy</a:t>
            </a:r>
            <a:r>
              <a:rPr lang="en-US" dirty="0"/>
              <a:t> - for every one of the thousands of packets read from the capture file, our code builds </a:t>
            </a:r>
            <a:r>
              <a:rPr lang="en-US" dirty="0" err="1"/>
              <a:t>scapy</a:t>
            </a:r>
            <a:r>
              <a:rPr lang="en-US" dirty="0"/>
              <a:t> objects which, as it turns out, is an expensive and slow process.</a:t>
            </a:r>
          </a:p>
        </p:txBody>
      </p:sp>
      <p:sp>
        <p:nvSpPr>
          <p:cNvPr id="4" name="Date Placeholder 3">
            <a:extLst>
              <a:ext uri="{FF2B5EF4-FFF2-40B4-BE49-F238E27FC236}">
                <a16:creationId xmlns:a16="http://schemas.microsoft.com/office/drawing/2014/main" id="{E1F89694-B835-4D57-9A70-385ACDAC5BE2}"/>
              </a:ext>
            </a:extLst>
          </p:cNvPr>
          <p:cNvSpPr>
            <a:spLocks noGrp="1"/>
          </p:cNvSpPr>
          <p:nvPr>
            <p:ph type="dt" sz="half" idx="10"/>
          </p:nvPr>
        </p:nvSpPr>
        <p:spPr/>
        <p:txBody>
          <a:bodyPr/>
          <a:lstStyle/>
          <a:p>
            <a:pPr>
              <a:defRPr/>
            </a:pPr>
            <a:fld id="{17A1ED16-919A-48CF-98AD-A66FD52694A4}" type="datetime1">
              <a:rPr lang="en-US" smtClean="0"/>
              <a:t>2/28/2021</a:t>
            </a:fld>
            <a:endParaRPr lang="en-CA" dirty="0"/>
          </a:p>
        </p:txBody>
      </p:sp>
      <p:sp>
        <p:nvSpPr>
          <p:cNvPr id="5" name="Slide Number Placeholder 4">
            <a:extLst>
              <a:ext uri="{FF2B5EF4-FFF2-40B4-BE49-F238E27FC236}">
                <a16:creationId xmlns:a16="http://schemas.microsoft.com/office/drawing/2014/main" id="{0057ACC3-38BD-458F-9ABC-744F47A0280B}"/>
              </a:ext>
            </a:extLst>
          </p:cNvPr>
          <p:cNvSpPr>
            <a:spLocks noGrp="1"/>
          </p:cNvSpPr>
          <p:nvPr>
            <p:ph type="sldNum" sz="quarter" idx="12"/>
          </p:nvPr>
        </p:nvSpPr>
        <p:spPr/>
        <p:txBody>
          <a:bodyPr/>
          <a:lstStyle/>
          <a:p>
            <a:pPr>
              <a:defRPr/>
            </a:pPr>
            <a:fld id="{DB965FF6-DD1D-43A0-A685-9F3E6FC58C96}" type="slidenum">
              <a:rPr lang="en-US" smtClean="0"/>
              <a:pPr>
                <a:defRPr/>
              </a:pPr>
              <a:t>101</a:t>
            </a:fld>
            <a:endParaRPr lang="en-US" dirty="0"/>
          </a:p>
        </p:txBody>
      </p:sp>
      <p:sp>
        <p:nvSpPr>
          <p:cNvPr id="6" name="Footer Placeholder 5">
            <a:extLst>
              <a:ext uri="{FF2B5EF4-FFF2-40B4-BE49-F238E27FC236}">
                <a16:creationId xmlns:a16="http://schemas.microsoft.com/office/drawing/2014/main" id="{A97DEAEA-0069-4C4F-A842-FFED7FA89B90}"/>
              </a:ext>
            </a:extLst>
          </p:cNvPr>
          <p:cNvSpPr>
            <a:spLocks noGrp="1"/>
          </p:cNvSpPr>
          <p:nvPr>
            <p:ph type="ftr" sz="quarter" idx="11"/>
          </p:nvPr>
        </p:nvSpPr>
        <p:spPr/>
        <p:txBody>
          <a:bodyPr/>
          <a:lstStyle/>
          <a:p>
            <a:pPr>
              <a:defRPr/>
            </a:pPr>
            <a:r>
              <a:rPr lang="en-US"/>
              <a:t>Milli Micro Systems, Inc.</a:t>
            </a:r>
            <a:endParaRPr lang="en-US" dirty="0"/>
          </a:p>
        </p:txBody>
      </p:sp>
    </p:spTree>
    <p:extLst>
      <p:ext uri="{BB962C8B-B14F-4D97-AF65-F5344CB8AC3E}">
        <p14:creationId xmlns:p14="http://schemas.microsoft.com/office/powerpoint/2010/main" val="147301312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99078-EF0D-4182-85ED-CCE03686362C}"/>
              </a:ext>
            </a:extLst>
          </p:cNvPr>
          <p:cNvSpPr>
            <a:spLocks noGrp="1"/>
          </p:cNvSpPr>
          <p:nvPr>
            <p:ph type="title"/>
          </p:nvPr>
        </p:nvSpPr>
        <p:spPr/>
        <p:txBody>
          <a:bodyPr/>
          <a:lstStyle/>
          <a:p>
            <a:r>
              <a:rPr lang="en-US" dirty="0"/>
              <a:t>Step 7: Pickling</a:t>
            </a:r>
          </a:p>
        </p:txBody>
      </p:sp>
      <p:sp>
        <p:nvSpPr>
          <p:cNvPr id="3" name="Content Placeholder 2">
            <a:extLst>
              <a:ext uri="{FF2B5EF4-FFF2-40B4-BE49-F238E27FC236}">
                <a16:creationId xmlns:a16="http://schemas.microsoft.com/office/drawing/2014/main" id="{64A7ED8F-5953-41DB-B8AD-0C2E550270E1}"/>
              </a:ext>
            </a:extLst>
          </p:cNvPr>
          <p:cNvSpPr>
            <a:spLocks noGrp="1"/>
          </p:cNvSpPr>
          <p:nvPr>
            <p:ph idx="1"/>
          </p:nvPr>
        </p:nvSpPr>
        <p:spPr/>
        <p:txBody>
          <a:bodyPr>
            <a:normAutofit fontScale="92500"/>
          </a:bodyPr>
          <a:lstStyle/>
          <a:p>
            <a:r>
              <a:rPr lang="en-US" dirty="0"/>
              <a:t>This is a serious issue because you are, after all, developing code: each time you run the program and examine its output, you will want to write more code to tweak something, or to gain some different insight. </a:t>
            </a:r>
          </a:p>
          <a:p>
            <a:r>
              <a:rPr lang="en-US" dirty="0"/>
              <a:t>Each time you make a small change to the code and run it, you will have to deal with its sluggishness which can get frustrating and impede progress.</a:t>
            </a:r>
          </a:p>
        </p:txBody>
      </p:sp>
      <p:sp>
        <p:nvSpPr>
          <p:cNvPr id="4" name="Date Placeholder 3">
            <a:extLst>
              <a:ext uri="{FF2B5EF4-FFF2-40B4-BE49-F238E27FC236}">
                <a16:creationId xmlns:a16="http://schemas.microsoft.com/office/drawing/2014/main" id="{E1F89694-B835-4D57-9A70-385ACDAC5BE2}"/>
              </a:ext>
            </a:extLst>
          </p:cNvPr>
          <p:cNvSpPr>
            <a:spLocks noGrp="1"/>
          </p:cNvSpPr>
          <p:nvPr>
            <p:ph type="dt" sz="half" idx="10"/>
          </p:nvPr>
        </p:nvSpPr>
        <p:spPr/>
        <p:txBody>
          <a:bodyPr/>
          <a:lstStyle/>
          <a:p>
            <a:pPr>
              <a:defRPr/>
            </a:pPr>
            <a:fld id="{17A1ED16-919A-48CF-98AD-A66FD52694A4}" type="datetime1">
              <a:rPr lang="en-US" smtClean="0"/>
              <a:t>2/28/2021</a:t>
            </a:fld>
            <a:endParaRPr lang="en-CA" dirty="0"/>
          </a:p>
        </p:txBody>
      </p:sp>
      <p:sp>
        <p:nvSpPr>
          <p:cNvPr id="5" name="Slide Number Placeholder 4">
            <a:extLst>
              <a:ext uri="{FF2B5EF4-FFF2-40B4-BE49-F238E27FC236}">
                <a16:creationId xmlns:a16="http://schemas.microsoft.com/office/drawing/2014/main" id="{0057ACC3-38BD-458F-9ABC-744F47A0280B}"/>
              </a:ext>
            </a:extLst>
          </p:cNvPr>
          <p:cNvSpPr>
            <a:spLocks noGrp="1"/>
          </p:cNvSpPr>
          <p:nvPr>
            <p:ph type="sldNum" sz="quarter" idx="12"/>
          </p:nvPr>
        </p:nvSpPr>
        <p:spPr/>
        <p:txBody>
          <a:bodyPr/>
          <a:lstStyle/>
          <a:p>
            <a:pPr>
              <a:defRPr/>
            </a:pPr>
            <a:fld id="{DB965FF6-DD1D-43A0-A685-9F3E6FC58C96}" type="slidenum">
              <a:rPr lang="en-US" smtClean="0"/>
              <a:pPr>
                <a:defRPr/>
              </a:pPr>
              <a:t>102</a:t>
            </a:fld>
            <a:endParaRPr lang="en-US" dirty="0"/>
          </a:p>
        </p:txBody>
      </p:sp>
      <p:sp>
        <p:nvSpPr>
          <p:cNvPr id="6" name="Footer Placeholder 5">
            <a:extLst>
              <a:ext uri="{FF2B5EF4-FFF2-40B4-BE49-F238E27FC236}">
                <a16:creationId xmlns:a16="http://schemas.microsoft.com/office/drawing/2014/main" id="{A97DEAEA-0069-4C4F-A842-FFED7FA89B90}"/>
              </a:ext>
            </a:extLst>
          </p:cNvPr>
          <p:cNvSpPr>
            <a:spLocks noGrp="1"/>
          </p:cNvSpPr>
          <p:nvPr>
            <p:ph type="ftr" sz="quarter" idx="11"/>
          </p:nvPr>
        </p:nvSpPr>
        <p:spPr/>
        <p:txBody>
          <a:bodyPr/>
          <a:lstStyle/>
          <a:p>
            <a:pPr>
              <a:defRPr/>
            </a:pPr>
            <a:r>
              <a:rPr lang="en-US"/>
              <a:t>Milli Micro Systems, Inc.</a:t>
            </a:r>
            <a:endParaRPr lang="en-US" dirty="0"/>
          </a:p>
        </p:txBody>
      </p:sp>
    </p:spTree>
    <p:extLst>
      <p:ext uri="{BB962C8B-B14F-4D97-AF65-F5344CB8AC3E}">
        <p14:creationId xmlns:p14="http://schemas.microsoft.com/office/powerpoint/2010/main" val="284465365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99078-EF0D-4182-85ED-CCE03686362C}"/>
              </a:ext>
            </a:extLst>
          </p:cNvPr>
          <p:cNvSpPr>
            <a:spLocks noGrp="1"/>
          </p:cNvSpPr>
          <p:nvPr>
            <p:ph type="title"/>
          </p:nvPr>
        </p:nvSpPr>
        <p:spPr/>
        <p:txBody>
          <a:bodyPr/>
          <a:lstStyle/>
          <a:p>
            <a:r>
              <a:rPr lang="en-US" dirty="0"/>
              <a:t>Step 7: Pickling</a:t>
            </a:r>
          </a:p>
        </p:txBody>
      </p:sp>
      <p:sp>
        <p:nvSpPr>
          <p:cNvPr id="3" name="Content Placeholder 2">
            <a:extLst>
              <a:ext uri="{FF2B5EF4-FFF2-40B4-BE49-F238E27FC236}">
                <a16:creationId xmlns:a16="http://schemas.microsoft.com/office/drawing/2014/main" id="{64A7ED8F-5953-41DB-B8AD-0C2E550270E1}"/>
              </a:ext>
            </a:extLst>
          </p:cNvPr>
          <p:cNvSpPr>
            <a:spLocks noGrp="1"/>
          </p:cNvSpPr>
          <p:nvPr>
            <p:ph idx="1"/>
          </p:nvPr>
        </p:nvSpPr>
        <p:spPr/>
        <p:txBody>
          <a:bodyPr>
            <a:normAutofit/>
          </a:bodyPr>
          <a:lstStyle/>
          <a:p>
            <a:pPr marL="514350" indent="-514350">
              <a:buFont typeface="+mj-lt"/>
              <a:buAutoNum type="arabicPeriod"/>
            </a:pPr>
            <a:r>
              <a:rPr lang="en-US" dirty="0"/>
              <a:t>use </a:t>
            </a:r>
            <a:r>
              <a:rPr lang="en-US" dirty="0" err="1"/>
              <a:t>scapy</a:t>
            </a:r>
            <a:r>
              <a:rPr lang="en-US" dirty="0"/>
              <a:t> (as in the above examples) to extract interesting packet data and metadata from the capture file</a:t>
            </a:r>
          </a:p>
          <a:p>
            <a:pPr marL="514350" indent="-514350">
              <a:buFont typeface="+mj-lt"/>
              <a:buAutoNum type="arabicPeriod"/>
            </a:pPr>
            <a:r>
              <a:rPr lang="en-US" dirty="0"/>
              <a:t>store the extracted data in a separate “custom” file on disk</a:t>
            </a:r>
          </a:p>
          <a:p>
            <a:pPr marL="514350" indent="-514350">
              <a:buFont typeface="+mj-lt"/>
              <a:buAutoNum type="arabicPeriod"/>
            </a:pPr>
            <a:r>
              <a:rPr lang="en-US" dirty="0"/>
              <a:t>subsequently, use the extracted data from the “custom” file for analysis, display, gaining insight etc.</a:t>
            </a:r>
          </a:p>
        </p:txBody>
      </p:sp>
      <p:sp>
        <p:nvSpPr>
          <p:cNvPr id="4" name="Date Placeholder 3">
            <a:extLst>
              <a:ext uri="{FF2B5EF4-FFF2-40B4-BE49-F238E27FC236}">
                <a16:creationId xmlns:a16="http://schemas.microsoft.com/office/drawing/2014/main" id="{E1F89694-B835-4D57-9A70-385ACDAC5BE2}"/>
              </a:ext>
            </a:extLst>
          </p:cNvPr>
          <p:cNvSpPr>
            <a:spLocks noGrp="1"/>
          </p:cNvSpPr>
          <p:nvPr>
            <p:ph type="dt" sz="half" idx="10"/>
          </p:nvPr>
        </p:nvSpPr>
        <p:spPr/>
        <p:txBody>
          <a:bodyPr/>
          <a:lstStyle/>
          <a:p>
            <a:pPr>
              <a:defRPr/>
            </a:pPr>
            <a:fld id="{0DC1317A-62AC-4755-8909-3219D5533AF2}" type="datetime1">
              <a:rPr lang="en-US" smtClean="0"/>
              <a:t>2/28/2021</a:t>
            </a:fld>
            <a:endParaRPr lang="en-CA" dirty="0"/>
          </a:p>
        </p:txBody>
      </p:sp>
      <p:sp>
        <p:nvSpPr>
          <p:cNvPr id="5" name="Slide Number Placeholder 4">
            <a:extLst>
              <a:ext uri="{FF2B5EF4-FFF2-40B4-BE49-F238E27FC236}">
                <a16:creationId xmlns:a16="http://schemas.microsoft.com/office/drawing/2014/main" id="{0057ACC3-38BD-458F-9ABC-744F47A0280B}"/>
              </a:ext>
            </a:extLst>
          </p:cNvPr>
          <p:cNvSpPr>
            <a:spLocks noGrp="1"/>
          </p:cNvSpPr>
          <p:nvPr>
            <p:ph type="sldNum" sz="quarter" idx="12"/>
          </p:nvPr>
        </p:nvSpPr>
        <p:spPr/>
        <p:txBody>
          <a:bodyPr/>
          <a:lstStyle/>
          <a:p>
            <a:pPr>
              <a:defRPr/>
            </a:pPr>
            <a:fld id="{DB965FF6-DD1D-43A0-A685-9F3E6FC58C96}" type="slidenum">
              <a:rPr lang="en-US" smtClean="0"/>
              <a:pPr>
                <a:defRPr/>
              </a:pPr>
              <a:t>103</a:t>
            </a:fld>
            <a:endParaRPr lang="en-US" dirty="0"/>
          </a:p>
        </p:txBody>
      </p:sp>
      <p:sp>
        <p:nvSpPr>
          <p:cNvPr id="6" name="Footer Placeholder 5">
            <a:extLst>
              <a:ext uri="{FF2B5EF4-FFF2-40B4-BE49-F238E27FC236}">
                <a16:creationId xmlns:a16="http://schemas.microsoft.com/office/drawing/2014/main" id="{3010B5F3-141E-4C3A-B103-5CE7193C4649}"/>
              </a:ext>
            </a:extLst>
          </p:cNvPr>
          <p:cNvSpPr>
            <a:spLocks noGrp="1"/>
          </p:cNvSpPr>
          <p:nvPr>
            <p:ph type="ftr" sz="quarter" idx="11"/>
          </p:nvPr>
        </p:nvSpPr>
        <p:spPr/>
        <p:txBody>
          <a:bodyPr/>
          <a:lstStyle/>
          <a:p>
            <a:pPr>
              <a:defRPr/>
            </a:pPr>
            <a:r>
              <a:rPr lang="en-US"/>
              <a:t>Milli Micro Systems, Inc.</a:t>
            </a:r>
            <a:endParaRPr lang="en-US" dirty="0"/>
          </a:p>
        </p:txBody>
      </p:sp>
    </p:spTree>
    <p:extLst>
      <p:ext uri="{BB962C8B-B14F-4D97-AF65-F5344CB8AC3E}">
        <p14:creationId xmlns:p14="http://schemas.microsoft.com/office/powerpoint/2010/main" val="104758195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99078-EF0D-4182-85ED-CCE03686362C}"/>
              </a:ext>
            </a:extLst>
          </p:cNvPr>
          <p:cNvSpPr>
            <a:spLocks noGrp="1"/>
          </p:cNvSpPr>
          <p:nvPr>
            <p:ph type="title"/>
          </p:nvPr>
        </p:nvSpPr>
        <p:spPr/>
        <p:txBody>
          <a:bodyPr/>
          <a:lstStyle/>
          <a:p>
            <a:r>
              <a:rPr lang="en-US" dirty="0"/>
              <a:t>Step 7: Pickling</a:t>
            </a:r>
          </a:p>
        </p:txBody>
      </p:sp>
      <p:sp>
        <p:nvSpPr>
          <p:cNvPr id="3" name="Content Placeholder 2">
            <a:extLst>
              <a:ext uri="{FF2B5EF4-FFF2-40B4-BE49-F238E27FC236}">
                <a16:creationId xmlns:a16="http://schemas.microsoft.com/office/drawing/2014/main" id="{64A7ED8F-5953-41DB-B8AD-0C2E550270E1}"/>
              </a:ext>
            </a:extLst>
          </p:cNvPr>
          <p:cNvSpPr>
            <a:spLocks noGrp="1"/>
          </p:cNvSpPr>
          <p:nvPr>
            <p:ph idx="1"/>
          </p:nvPr>
        </p:nvSpPr>
        <p:spPr/>
        <p:txBody>
          <a:bodyPr>
            <a:normAutofit/>
          </a:bodyPr>
          <a:lstStyle/>
          <a:p>
            <a:r>
              <a:rPr lang="en-US" dirty="0"/>
              <a:t>The Python 3 pickle module provides a generic mechanism to save (“pickle”) a bunch of Python data structures to a file on disk, and to read the file and restore (“unpickle”) the saved data structures. This is what we will be using.</a:t>
            </a:r>
          </a:p>
        </p:txBody>
      </p:sp>
      <p:sp>
        <p:nvSpPr>
          <p:cNvPr id="4" name="Date Placeholder 3">
            <a:extLst>
              <a:ext uri="{FF2B5EF4-FFF2-40B4-BE49-F238E27FC236}">
                <a16:creationId xmlns:a16="http://schemas.microsoft.com/office/drawing/2014/main" id="{E1F89694-B835-4D57-9A70-385ACDAC5BE2}"/>
              </a:ext>
            </a:extLst>
          </p:cNvPr>
          <p:cNvSpPr>
            <a:spLocks noGrp="1"/>
          </p:cNvSpPr>
          <p:nvPr>
            <p:ph type="dt" sz="half" idx="10"/>
          </p:nvPr>
        </p:nvSpPr>
        <p:spPr/>
        <p:txBody>
          <a:bodyPr/>
          <a:lstStyle/>
          <a:p>
            <a:pPr>
              <a:defRPr/>
            </a:pPr>
            <a:fld id="{2DD5801A-918F-4CA1-9C4C-C2D18C49F8A7}" type="datetime1">
              <a:rPr lang="en-US" smtClean="0"/>
              <a:t>2/28/2021</a:t>
            </a:fld>
            <a:endParaRPr lang="en-CA" dirty="0"/>
          </a:p>
        </p:txBody>
      </p:sp>
      <p:sp>
        <p:nvSpPr>
          <p:cNvPr id="5" name="Slide Number Placeholder 4">
            <a:extLst>
              <a:ext uri="{FF2B5EF4-FFF2-40B4-BE49-F238E27FC236}">
                <a16:creationId xmlns:a16="http://schemas.microsoft.com/office/drawing/2014/main" id="{0057ACC3-38BD-458F-9ABC-744F47A0280B}"/>
              </a:ext>
            </a:extLst>
          </p:cNvPr>
          <p:cNvSpPr>
            <a:spLocks noGrp="1"/>
          </p:cNvSpPr>
          <p:nvPr>
            <p:ph type="sldNum" sz="quarter" idx="12"/>
          </p:nvPr>
        </p:nvSpPr>
        <p:spPr/>
        <p:txBody>
          <a:bodyPr/>
          <a:lstStyle/>
          <a:p>
            <a:pPr>
              <a:defRPr/>
            </a:pPr>
            <a:fld id="{DB965FF6-DD1D-43A0-A685-9F3E6FC58C96}" type="slidenum">
              <a:rPr lang="en-US" smtClean="0"/>
              <a:pPr>
                <a:defRPr/>
              </a:pPr>
              <a:t>104</a:t>
            </a:fld>
            <a:endParaRPr lang="en-US" dirty="0"/>
          </a:p>
        </p:txBody>
      </p:sp>
      <p:sp>
        <p:nvSpPr>
          <p:cNvPr id="6" name="Footer Placeholder 5">
            <a:extLst>
              <a:ext uri="{FF2B5EF4-FFF2-40B4-BE49-F238E27FC236}">
                <a16:creationId xmlns:a16="http://schemas.microsoft.com/office/drawing/2014/main" id="{79221A3F-DC6D-4190-BE51-955F4734AB48}"/>
              </a:ext>
            </a:extLst>
          </p:cNvPr>
          <p:cNvSpPr>
            <a:spLocks noGrp="1"/>
          </p:cNvSpPr>
          <p:nvPr>
            <p:ph type="ftr" sz="quarter" idx="11"/>
          </p:nvPr>
        </p:nvSpPr>
        <p:spPr/>
        <p:txBody>
          <a:bodyPr/>
          <a:lstStyle/>
          <a:p>
            <a:pPr>
              <a:defRPr/>
            </a:pPr>
            <a:r>
              <a:rPr lang="en-US"/>
              <a:t>Milli Micro Systems, Inc.</a:t>
            </a:r>
            <a:endParaRPr lang="en-US" dirty="0"/>
          </a:p>
        </p:txBody>
      </p:sp>
    </p:spTree>
    <p:extLst>
      <p:ext uri="{BB962C8B-B14F-4D97-AF65-F5344CB8AC3E}">
        <p14:creationId xmlns:p14="http://schemas.microsoft.com/office/powerpoint/2010/main" val="45442357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99078-EF0D-4182-85ED-CCE03686362C}"/>
              </a:ext>
            </a:extLst>
          </p:cNvPr>
          <p:cNvSpPr>
            <a:spLocks noGrp="1"/>
          </p:cNvSpPr>
          <p:nvPr>
            <p:ph type="title"/>
          </p:nvPr>
        </p:nvSpPr>
        <p:spPr/>
        <p:txBody>
          <a:bodyPr/>
          <a:lstStyle/>
          <a:p>
            <a:r>
              <a:rPr lang="en-US" dirty="0"/>
              <a:t>Step 7: Pickling</a:t>
            </a:r>
          </a:p>
        </p:txBody>
      </p:sp>
      <p:sp>
        <p:nvSpPr>
          <p:cNvPr id="3" name="Content Placeholder 2">
            <a:extLst>
              <a:ext uri="{FF2B5EF4-FFF2-40B4-BE49-F238E27FC236}">
                <a16:creationId xmlns:a16="http://schemas.microsoft.com/office/drawing/2014/main" id="{64A7ED8F-5953-41DB-B8AD-0C2E550270E1}"/>
              </a:ext>
            </a:extLst>
          </p:cNvPr>
          <p:cNvSpPr>
            <a:spLocks noGrp="1"/>
          </p:cNvSpPr>
          <p:nvPr>
            <p:ph idx="1"/>
          </p:nvPr>
        </p:nvSpPr>
        <p:spPr/>
        <p:txBody>
          <a:bodyPr>
            <a:normAutofit/>
          </a:bodyPr>
          <a:lstStyle/>
          <a:p>
            <a:r>
              <a:rPr lang="en-US" dirty="0"/>
              <a:t>The program now has two ‘modes’ of operation:</a:t>
            </a:r>
          </a:p>
          <a:p>
            <a:r>
              <a:rPr lang="en-US" dirty="0">
                <a:latin typeface="Courier New" panose="02070309020205020404" pitchFamily="49" charset="0"/>
                <a:cs typeface="Courier New" panose="02070309020205020404" pitchFamily="49" charset="0"/>
              </a:rPr>
              <a:t>pcap-s.py pickle --</a:t>
            </a:r>
            <a:r>
              <a:rPr lang="en-US" dirty="0" err="1">
                <a:latin typeface="Courier New" panose="02070309020205020404" pitchFamily="49" charset="0"/>
                <a:cs typeface="Courier New" panose="02070309020205020404" pitchFamily="49" charset="0"/>
              </a:rPr>
              <a:t>pcap</a:t>
            </a:r>
            <a:r>
              <a:rPr lang="en-US" dirty="0">
                <a:latin typeface="Courier New" panose="02070309020205020404" pitchFamily="49" charset="0"/>
                <a:cs typeface="Courier New" panose="02070309020205020404" pitchFamily="49" charset="0"/>
              </a:rPr>
              <a:t> example-01.pcap --out example-01.dat </a:t>
            </a:r>
            <a:r>
              <a:rPr lang="en-US" dirty="0"/>
              <a:t>- this runs steps 1 and 2</a:t>
            </a:r>
          </a:p>
          <a:p>
            <a:r>
              <a:rPr lang="en-US" dirty="0">
                <a:latin typeface="Courier New" panose="02070309020205020404" pitchFamily="49" charset="0"/>
                <a:cs typeface="Courier New" panose="02070309020205020404" pitchFamily="49" charset="0"/>
              </a:rPr>
              <a:t>pcap-s.py analyze --in example-01.dat</a:t>
            </a:r>
            <a:r>
              <a:rPr lang="en-US" dirty="0"/>
              <a:t> - this runs step 3</a:t>
            </a:r>
          </a:p>
        </p:txBody>
      </p:sp>
      <p:sp>
        <p:nvSpPr>
          <p:cNvPr id="4" name="Date Placeholder 3">
            <a:extLst>
              <a:ext uri="{FF2B5EF4-FFF2-40B4-BE49-F238E27FC236}">
                <a16:creationId xmlns:a16="http://schemas.microsoft.com/office/drawing/2014/main" id="{E1F89694-B835-4D57-9A70-385ACDAC5BE2}"/>
              </a:ext>
            </a:extLst>
          </p:cNvPr>
          <p:cNvSpPr>
            <a:spLocks noGrp="1"/>
          </p:cNvSpPr>
          <p:nvPr>
            <p:ph type="dt" sz="half" idx="10"/>
          </p:nvPr>
        </p:nvSpPr>
        <p:spPr/>
        <p:txBody>
          <a:bodyPr/>
          <a:lstStyle/>
          <a:p>
            <a:pPr>
              <a:defRPr/>
            </a:pPr>
            <a:fld id="{D5FD9E48-88D6-4C92-B888-B76C6A45CF9F}" type="datetime1">
              <a:rPr lang="en-US" smtClean="0"/>
              <a:t>2/28/2021</a:t>
            </a:fld>
            <a:endParaRPr lang="en-CA" dirty="0"/>
          </a:p>
        </p:txBody>
      </p:sp>
      <p:sp>
        <p:nvSpPr>
          <p:cNvPr id="5" name="Slide Number Placeholder 4">
            <a:extLst>
              <a:ext uri="{FF2B5EF4-FFF2-40B4-BE49-F238E27FC236}">
                <a16:creationId xmlns:a16="http://schemas.microsoft.com/office/drawing/2014/main" id="{0057ACC3-38BD-458F-9ABC-744F47A0280B}"/>
              </a:ext>
            </a:extLst>
          </p:cNvPr>
          <p:cNvSpPr>
            <a:spLocks noGrp="1"/>
          </p:cNvSpPr>
          <p:nvPr>
            <p:ph type="sldNum" sz="quarter" idx="12"/>
          </p:nvPr>
        </p:nvSpPr>
        <p:spPr/>
        <p:txBody>
          <a:bodyPr/>
          <a:lstStyle/>
          <a:p>
            <a:pPr>
              <a:defRPr/>
            </a:pPr>
            <a:fld id="{DB965FF6-DD1D-43A0-A685-9F3E6FC58C96}" type="slidenum">
              <a:rPr lang="en-US" smtClean="0"/>
              <a:pPr>
                <a:defRPr/>
              </a:pPr>
              <a:t>105</a:t>
            </a:fld>
            <a:endParaRPr lang="en-US" dirty="0"/>
          </a:p>
        </p:txBody>
      </p:sp>
      <p:sp>
        <p:nvSpPr>
          <p:cNvPr id="6" name="Footer Placeholder 5">
            <a:extLst>
              <a:ext uri="{FF2B5EF4-FFF2-40B4-BE49-F238E27FC236}">
                <a16:creationId xmlns:a16="http://schemas.microsoft.com/office/drawing/2014/main" id="{D9C3608F-4D08-479C-ADE4-9CB1DB9E66DE}"/>
              </a:ext>
            </a:extLst>
          </p:cNvPr>
          <p:cNvSpPr>
            <a:spLocks noGrp="1"/>
          </p:cNvSpPr>
          <p:nvPr>
            <p:ph type="ftr" sz="quarter" idx="11"/>
          </p:nvPr>
        </p:nvSpPr>
        <p:spPr/>
        <p:txBody>
          <a:bodyPr/>
          <a:lstStyle/>
          <a:p>
            <a:pPr>
              <a:defRPr/>
            </a:pPr>
            <a:r>
              <a:rPr lang="en-US"/>
              <a:t>Milli Micro Systems, Inc.</a:t>
            </a:r>
            <a:endParaRPr lang="en-US" dirty="0"/>
          </a:p>
        </p:txBody>
      </p:sp>
    </p:spTree>
    <p:extLst>
      <p:ext uri="{BB962C8B-B14F-4D97-AF65-F5344CB8AC3E}">
        <p14:creationId xmlns:p14="http://schemas.microsoft.com/office/powerpoint/2010/main" val="349655088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99078-EF0D-4182-85ED-CCE03686362C}"/>
              </a:ext>
            </a:extLst>
          </p:cNvPr>
          <p:cNvSpPr>
            <a:spLocks noGrp="1"/>
          </p:cNvSpPr>
          <p:nvPr>
            <p:ph type="title"/>
          </p:nvPr>
        </p:nvSpPr>
        <p:spPr/>
        <p:txBody>
          <a:bodyPr/>
          <a:lstStyle/>
          <a:p>
            <a:r>
              <a:rPr lang="en-US" dirty="0"/>
              <a:t>Step 7: Pickling</a:t>
            </a:r>
          </a:p>
        </p:txBody>
      </p:sp>
      <p:sp>
        <p:nvSpPr>
          <p:cNvPr id="3" name="Content Placeholder 2">
            <a:extLst>
              <a:ext uri="{FF2B5EF4-FFF2-40B4-BE49-F238E27FC236}">
                <a16:creationId xmlns:a16="http://schemas.microsoft.com/office/drawing/2014/main" id="{64A7ED8F-5953-41DB-B8AD-0C2E550270E1}"/>
              </a:ext>
            </a:extLst>
          </p:cNvPr>
          <p:cNvSpPr>
            <a:spLocks noGrp="1"/>
          </p:cNvSpPr>
          <p:nvPr>
            <p:ph idx="1"/>
          </p:nvPr>
        </p:nvSpPr>
        <p:spPr/>
        <p:txBody>
          <a:bodyPr>
            <a:normAutofit/>
          </a:bodyPr>
          <a:lstStyle/>
          <a:p>
            <a:r>
              <a:rPr lang="en-US" dirty="0"/>
              <a:t>Why is this better? Because you only have to run the pickle step (steps 1 and 2) once. The analyze step (step 3) - the part which you have to run repetitively after tweaking the code each time - is very fast because it does not use </a:t>
            </a:r>
            <a:r>
              <a:rPr lang="en-US" dirty="0" err="1"/>
              <a:t>scapy</a:t>
            </a:r>
            <a:r>
              <a:rPr lang="en-US" dirty="0"/>
              <a:t> any more.</a:t>
            </a:r>
          </a:p>
        </p:txBody>
      </p:sp>
      <p:sp>
        <p:nvSpPr>
          <p:cNvPr id="4" name="Date Placeholder 3">
            <a:extLst>
              <a:ext uri="{FF2B5EF4-FFF2-40B4-BE49-F238E27FC236}">
                <a16:creationId xmlns:a16="http://schemas.microsoft.com/office/drawing/2014/main" id="{E1F89694-B835-4D57-9A70-385ACDAC5BE2}"/>
              </a:ext>
            </a:extLst>
          </p:cNvPr>
          <p:cNvSpPr>
            <a:spLocks noGrp="1"/>
          </p:cNvSpPr>
          <p:nvPr>
            <p:ph type="dt" sz="half" idx="10"/>
          </p:nvPr>
        </p:nvSpPr>
        <p:spPr/>
        <p:txBody>
          <a:bodyPr/>
          <a:lstStyle/>
          <a:p>
            <a:pPr>
              <a:defRPr/>
            </a:pPr>
            <a:fld id="{73E3250E-5723-4CD7-8A72-4E986D479BB1}" type="datetime1">
              <a:rPr lang="en-US" smtClean="0"/>
              <a:t>2/28/2021</a:t>
            </a:fld>
            <a:endParaRPr lang="en-CA" dirty="0"/>
          </a:p>
        </p:txBody>
      </p:sp>
      <p:sp>
        <p:nvSpPr>
          <p:cNvPr id="5" name="Slide Number Placeholder 4">
            <a:extLst>
              <a:ext uri="{FF2B5EF4-FFF2-40B4-BE49-F238E27FC236}">
                <a16:creationId xmlns:a16="http://schemas.microsoft.com/office/drawing/2014/main" id="{0057ACC3-38BD-458F-9ABC-744F47A0280B}"/>
              </a:ext>
            </a:extLst>
          </p:cNvPr>
          <p:cNvSpPr>
            <a:spLocks noGrp="1"/>
          </p:cNvSpPr>
          <p:nvPr>
            <p:ph type="sldNum" sz="quarter" idx="12"/>
          </p:nvPr>
        </p:nvSpPr>
        <p:spPr/>
        <p:txBody>
          <a:bodyPr/>
          <a:lstStyle/>
          <a:p>
            <a:pPr>
              <a:defRPr/>
            </a:pPr>
            <a:fld id="{DB965FF6-DD1D-43A0-A685-9F3E6FC58C96}" type="slidenum">
              <a:rPr lang="en-US" smtClean="0"/>
              <a:pPr>
                <a:defRPr/>
              </a:pPr>
              <a:t>106</a:t>
            </a:fld>
            <a:endParaRPr lang="en-US" dirty="0"/>
          </a:p>
        </p:txBody>
      </p:sp>
      <p:sp>
        <p:nvSpPr>
          <p:cNvPr id="6" name="Footer Placeholder 5">
            <a:extLst>
              <a:ext uri="{FF2B5EF4-FFF2-40B4-BE49-F238E27FC236}">
                <a16:creationId xmlns:a16="http://schemas.microsoft.com/office/drawing/2014/main" id="{74135F9A-93CC-40AE-BE4E-13A20F85467F}"/>
              </a:ext>
            </a:extLst>
          </p:cNvPr>
          <p:cNvSpPr>
            <a:spLocks noGrp="1"/>
          </p:cNvSpPr>
          <p:nvPr>
            <p:ph type="ftr" sz="quarter" idx="11"/>
          </p:nvPr>
        </p:nvSpPr>
        <p:spPr/>
        <p:txBody>
          <a:bodyPr/>
          <a:lstStyle/>
          <a:p>
            <a:pPr>
              <a:defRPr/>
            </a:pPr>
            <a:r>
              <a:rPr lang="en-US"/>
              <a:t>Milli Micro Systems, Inc.</a:t>
            </a:r>
            <a:endParaRPr lang="en-US" dirty="0"/>
          </a:p>
        </p:txBody>
      </p:sp>
    </p:spTree>
    <p:extLst>
      <p:ext uri="{BB962C8B-B14F-4D97-AF65-F5344CB8AC3E}">
        <p14:creationId xmlns:p14="http://schemas.microsoft.com/office/powerpoint/2010/main" val="365167025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99078-EF0D-4182-85ED-CCE03686362C}"/>
              </a:ext>
            </a:extLst>
          </p:cNvPr>
          <p:cNvSpPr>
            <a:spLocks noGrp="1"/>
          </p:cNvSpPr>
          <p:nvPr>
            <p:ph type="title"/>
          </p:nvPr>
        </p:nvSpPr>
        <p:spPr/>
        <p:txBody>
          <a:bodyPr/>
          <a:lstStyle/>
          <a:p>
            <a:r>
              <a:rPr lang="en-US" dirty="0"/>
              <a:t>Step 7: Pickling</a:t>
            </a:r>
          </a:p>
        </p:txBody>
      </p:sp>
      <p:sp>
        <p:nvSpPr>
          <p:cNvPr id="3" name="Content Placeholder 2">
            <a:extLst>
              <a:ext uri="{FF2B5EF4-FFF2-40B4-BE49-F238E27FC236}">
                <a16:creationId xmlns:a16="http://schemas.microsoft.com/office/drawing/2014/main" id="{64A7ED8F-5953-41DB-B8AD-0C2E550270E1}"/>
              </a:ext>
            </a:extLst>
          </p:cNvPr>
          <p:cNvSpPr>
            <a:spLocks noGrp="1"/>
          </p:cNvSpPr>
          <p:nvPr>
            <p:ph idx="1"/>
          </p:nvPr>
        </p:nvSpPr>
        <p:spPr/>
        <p:txBody>
          <a:bodyPr>
            <a:normAutofit fontScale="92500"/>
          </a:bodyPr>
          <a:lstStyle/>
          <a:p>
            <a:r>
              <a:rPr lang="en-US" dirty="0"/>
              <a:t>The code below implements</a:t>
            </a:r>
          </a:p>
          <a:p>
            <a:endParaRPr lang="en-US" dirty="0"/>
          </a:p>
          <a:p>
            <a:r>
              <a:rPr lang="en-US" dirty="0"/>
              <a:t>a </a:t>
            </a:r>
            <a:r>
              <a:rPr lang="en-US" dirty="0" err="1">
                <a:latin typeface="Courier New" panose="02070309020205020404" pitchFamily="49" charset="0"/>
                <a:cs typeface="Courier New" panose="02070309020205020404" pitchFamily="49" charset="0"/>
              </a:rPr>
              <a:t>pickle_pcap</a:t>
            </a:r>
            <a:r>
              <a:rPr lang="en-US" dirty="0">
                <a:latin typeface="Courier New" panose="02070309020205020404" pitchFamily="49" charset="0"/>
                <a:cs typeface="Courier New" panose="02070309020205020404" pitchFamily="49" charset="0"/>
              </a:rPr>
              <a:t> </a:t>
            </a:r>
            <a:r>
              <a:rPr lang="en-US" dirty="0"/>
              <a:t>function to read the given .</a:t>
            </a:r>
            <a:r>
              <a:rPr lang="en-US" dirty="0" err="1"/>
              <a:t>pcap</a:t>
            </a:r>
            <a:r>
              <a:rPr lang="en-US" dirty="0"/>
              <a:t> file and pickle the interesting data into a file</a:t>
            </a:r>
          </a:p>
          <a:p>
            <a:r>
              <a:rPr lang="en-US" dirty="0"/>
              <a:t>an </a:t>
            </a:r>
            <a:r>
              <a:rPr lang="en-US" dirty="0" err="1">
                <a:latin typeface="Courier New" panose="02070309020205020404" pitchFamily="49" charset="0"/>
                <a:cs typeface="Courier New" panose="02070309020205020404" pitchFamily="49" charset="0"/>
              </a:rPr>
              <a:t>analyze_pickle</a:t>
            </a:r>
            <a:r>
              <a:rPr lang="en-US" dirty="0">
                <a:latin typeface="Courier New" panose="02070309020205020404" pitchFamily="49" charset="0"/>
                <a:cs typeface="Courier New" panose="02070309020205020404" pitchFamily="49" charset="0"/>
              </a:rPr>
              <a:t> </a:t>
            </a:r>
            <a:r>
              <a:rPr lang="en-US" dirty="0"/>
              <a:t>function to read the pickled data and print the same information as we did in Step 6; except, of course, that the data is now coming from the pickle file.</a:t>
            </a:r>
          </a:p>
        </p:txBody>
      </p:sp>
      <p:sp>
        <p:nvSpPr>
          <p:cNvPr id="4" name="Date Placeholder 3">
            <a:extLst>
              <a:ext uri="{FF2B5EF4-FFF2-40B4-BE49-F238E27FC236}">
                <a16:creationId xmlns:a16="http://schemas.microsoft.com/office/drawing/2014/main" id="{E1F89694-B835-4D57-9A70-385ACDAC5BE2}"/>
              </a:ext>
            </a:extLst>
          </p:cNvPr>
          <p:cNvSpPr>
            <a:spLocks noGrp="1"/>
          </p:cNvSpPr>
          <p:nvPr>
            <p:ph type="dt" sz="half" idx="10"/>
          </p:nvPr>
        </p:nvSpPr>
        <p:spPr/>
        <p:txBody>
          <a:bodyPr/>
          <a:lstStyle/>
          <a:p>
            <a:pPr>
              <a:defRPr/>
            </a:pPr>
            <a:fld id="{3E201443-F23A-4912-B00D-F8F7B30B2CDE}" type="datetime1">
              <a:rPr lang="en-US" smtClean="0"/>
              <a:t>2/28/2021</a:t>
            </a:fld>
            <a:endParaRPr lang="en-CA" dirty="0"/>
          </a:p>
        </p:txBody>
      </p:sp>
      <p:sp>
        <p:nvSpPr>
          <p:cNvPr id="5" name="Slide Number Placeholder 4">
            <a:extLst>
              <a:ext uri="{FF2B5EF4-FFF2-40B4-BE49-F238E27FC236}">
                <a16:creationId xmlns:a16="http://schemas.microsoft.com/office/drawing/2014/main" id="{0057ACC3-38BD-458F-9ABC-744F47A0280B}"/>
              </a:ext>
            </a:extLst>
          </p:cNvPr>
          <p:cNvSpPr>
            <a:spLocks noGrp="1"/>
          </p:cNvSpPr>
          <p:nvPr>
            <p:ph type="sldNum" sz="quarter" idx="12"/>
          </p:nvPr>
        </p:nvSpPr>
        <p:spPr/>
        <p:txBody>
          <a:bodyPr/>
          <a:lstStyle/>
          <a:p>
            <a:pPr>
              <a:defRPr/>
            </a:pPr>
            <a:fld id="{DB965FF6-DD1D-43A0-A685-9F3E6FC58C96}" type="slidenum">
              <a:rPr lang="en-US" smtClean="0"/>
              <a:pPr>
                <a:defRPr/>
              </a:pPr>
              <a:t>107</a:t>
            </a:fld>
            <a:endParaRPr lang="en-US" dirty="0"/>
          </a:p>
        </p:txBody>
      </p:sp>
      <p:sp>
        <p:nvSpPr>
          <p:cNvPr id="6" name="Footer Placeholder 5">
            <a:extLst>
              <a:ext uri="{FF2B5EF4-FFF2-40B4-BE49-F238E27FC236}">
                <a16:creationId xmlns:a16="http://schemas.microsoft.com/office/drawing/2014/main" id="{63B75CE9-07F5-4E9B-8E64-7C0A4937ECAB}"/>
              </a:ext>
            </a:extLst>
          </p:cNvPr>
          <p:cNvSpPr>
            <a:spLocks noGrp="1"/>
          </p:cNvSpPr>
          <p:nvPr>
            <p:ph type="ftr" sz="quarter" idx="11"/>
          </p:nvPr>
        </p:nvSpPr>
        <p:spPr/>
        <p:txBody>
          <a:bodyPr/>
          <a:lstStyle/>
          <a:p>
            <a:pPr>
              <a:defRPr/>
            </a:pPr>
            <a:r>
              <a:rPr lang="en-US"/>
              <a:t>Milli Micro Systems, Inc.</a:t>
            </a:r>
            <a:endParaRPr lang="en-US" dirty="0"/>
          </a:p>
        </p:txBody>
      </p:sp>
    </p:spTree>
    <p:extLst>
      <p:ext uri="{BB962C8B-B14F-4D97-AF65-F5344CB8AC3E}">
        <p14:creationId xmlns:p14="http://schemas.microsoft.com/office/powerpoint/2010/main" val="100373482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99078-EF0D-4182-85ED-CCE03686362C}"/>
              </a:ext>
            </a:extLst>
          </p:cNvPr>
          <p:cNvSpPr>
            <a:spLocks noGrp="1"/>
          </p:cNvSpPr>
          <p:nvPr>
            <p:ph type="title"/>
          </p:nvPr>
        </p:nvSpPr>
        <p:spPr/>
        <p:txBody>
          <a:bodyPr/>
          <a:lstStyle/>
          <a:p>
            <a:r>
              <a:rPr lang="en-US" dirty="0"/>
              <a:t>Step 7: Pickling</a:t>
            </a:r>
          </a:p>
        </p:txBody>
      </p:sp>
      <p:sp>
        <p:nvSpPr>
          <p:cNvPr id="3" name="Content Placeholder 2">
            <a:extLst>
              <a:ext uri="{FF2B5EF4-FFF2-40B4-BE49-F238E27FC236}">
                <a16:creationId xmlns:a16="http://schemas.microsoft.com/office/drawing/2014/main" id="{64A7ED8F-5953-41DB-B8AD-0C2E550270E1}"/>
              </a:ext>
            </a:extLst>
          </p:cNvPr>
          <p:cNvSpPr>
            <a:spLocks noGrp="1"/>
          </p:cNvSpPr>
          <p:nvPr>
            <p:ph idx="1"/>
          </p:nvPr>
        </p:nvSpPr>
        <p:spPr/>
        <p:txBody>
          <a:bodyPr>
            <a:normAutofit fontScale="47500" lnSpcReduction="20000"/>
          </a:bodyPr>
          <a:lstStyle/>
          <a:p>
            <a:pPr marL="0" indent="0">
              <a:buNone/>
            </a:pPr>
            <a:r>
              <a:rPr lang="en-US" dirty="0">
                <a:latin typeface="Courier New" panose="02070309020205020404" pitchFamily="49" charset="0"/>
                <a:cs typeface="Courier New" panose="02070309020205020404" pitchFamily="49" charset="0"/>
              </a:rPr>
              <a:t>user:&gt; python3 ./pcap-s.py pickle --</a:t>
            </a:r>
            <a:r>
              <a:rPr lang="en-US" dirty="0" err="1">
                <a:latin typeface="Courier New" panose="02070309020205020404" pitchFamily="49" charset="0"/>
                <a:cs typeface="Courier New" panose="02070309020205020404" pitchFamily="49" charset="0"/>
              </a:rPr>
              <a:t>pcap</a:t>
            </a:r>
            <a:r>
              <a:rPr lang="en-US" dirty="0">
                <a:latin typeface="Courier New" panose="02070309020205020404" pitchFamily="49" charset="0"/>
                <a:cs typeface="Courier New" panose="02070309020205020404" pitchFamily="49" charset="0"/>
              </a:rPr>
              <a:t> example-01.pcap --out example-01.pickle</a:t>
            </a:r>
          </a:p>
          <a:p>
            <a:pPr marL="0" indent="0">
              <a:buNone/>
            </a:pPr>
            <a:r>
              <a:rPr lang="en-US" dirty="0">
                <a:latin typeface="Courier New" panose="02070309020205020404" pitchFamily="49" charset="0"/>
                <a:cs typeface="Courier New" panose="02070309020205020404" pitchFamily="49" charset="0"/>
              </a:rPr>
              <a:t>Processing example-01.pcap...</a:t>
            </a:r>
          </a:p>
          <a:p>
            <a:pPr marL="0" indent="0">
              <a:buNone/>
            </a:pPr>
            <a:r>
              <a:rPr lang="en-US" dirty="0">
                <a:latin typeface="Courier New" panose="02070309020205020404" pitchFamily="49" charset="0"/>
                <a:cs typeface="Courier New" panose="02070309020205020404" pitchFamily="49" charset="0"/>
              </a:rPr>
              <a:t>example-01.pcap contains 22639 packets (14975 interesting)</a:t>
            </a:r>
          </a:p>
          <a:p>
            <a:pPr marL="0" indent="0">
              <a:buNone/>
            </a:pPr>
            <a:r>
              <a:rPr lang="en-US" dirty="0">
                <a:latin typeface="Courier New" panose="02070309020205020404" pitchFamily="49" charset="0"/>
                <a:cs typeface="Courier New" panose="02070309020205020404" pitchFamily="49" charset="0"/>
              </a:rPr>
              <a:t>First packet in connection: Packet #2585 2018-09-26 21:21:02.883718124</a:t>
            </a:r>
          </a:p>
          <a:p>
            <a:pPr marL="0" indent="0">
              <a:buNone/>
            </a:pPr>
            <a:r>
              <a:rPr lang="en-US" dirty="0">
                <a:latin typeface="Courier New" panose="02070309020205020404" pitchFamily="49" charset="0"/>
                <a:cs typeface="Courier New" panose="02070309020205020404" pitchFamily="49" charset="0"/>
              </a:rPr>
              <a:t> Last packet in connection: Packet #22582 2018-09-26 21:22:04.324012912</a:t>
            </a:r>
          </a:p>
          <a:p>
            <a:pPr marL="0" indent="0">
              <a:buNone/>
            </a:pPr>
            <a:r>
              <a:rPr lang="en-US" dirty="0">
                <a:latin typeface="Courier New" panose="02070309020205020404" pitchFamily="49" charset="0"/>
                <a:cs typeface="Courier New" panose="02070309020205020404" pitchFamily="49" charset="0"/>
              </a:rPr>
              <a:t>Writing pickle file example-01.pickle...done.</a:t>
            </a:r>
          </a:p>
          <a:p>
            <a:pPr marL="0" indent="0">
              <a:buNone/>
            </a:pPr>
            <a:r>
              <a:rPr lang="en-US" dirty="0">
                <a:latin typeface="Courier New" panose="02070309020205020404" pitchFamily="49" charset="0"/>
                <a:cs typeface="Courier New" panose="02070309020205020404" pitchFamily="49" charset="0"/>
              </a:rPr>
              <a:t>user:&gt; ls -go --sort=time</a:t>
            </a:r>
          </a:p>
          <a:p>
            <a:pPr marL="0" indent="0">
              <a:buNone/>
            </a:pPr>
            <a:r>
              <a:rPr lang="en-US" dirty="0">
                <a:latin typeface="Courier New" panose="02070309020205020404" pitchFamily="49" charset="0"/>
                <a:cs typeface="Courier New" panose="02070309020205020404" pitchFamily="49" charset="0"/>
              </a:rPr>
              <a:t>total 3844</a:t>
            </a:r>
          </a:p>
          <a:p>
            <a:pPr marL="0" indent="0">
              <a:buNone/>
            </a:pP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rw</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rw</a:t>
            </a:r>
            <a:r>
              <a:rPr lang="en-US" dirty="0">
                <a:latin typeface="Courier New" panose="02070309020205020404" pitchFamily="49" charset="0"/>
                <a:cs typeface="Courier New" panose="02070309020205020404" pitchFamily="49" charset="0"/>
              </a:rPr>
              <a:t>-r-- 1  801200 Oct  8 11:36 example-01.pickle</a:t>
            </a:r>
          </a:p>
          <a:p>
            <a:pPr marL="0" indent="0">
              <a:buNone/>
            </a:pPr>
            <a:r>
              <a:rPr lang="en-US" dirty="0" err="1">
                <a:latin typeface="Courier New" panose="02070309020205020404" pitchFamily="49" charset="0"/>
                <a:cs typeface="Courier New" panose="02070309020205020404" pitchFamily="49" charset="0"/>
              </a:rPr>
              <a:t>lrwxrwxrwx</a:t>
            </a:r>
            <a:r>
              <a:rPr lang="en-US" dirty="0">
                <a:latin typeface="Courier New" panose="02070309020205020404" pitchFamily="49" charset="0"/>
                <a:cs typeface="Courier New" panose="02070309020205020404" pitchFamily="49" charset="0"/>
              </a:rPr>
              <a:t> 1      36 Oct  8 11:34 example-01.pcap -&gt; ../</a:t>
            </a:r>
            <a:r>
              <a:rPr lang="en-US" dirty="0" err="1">
                <a:latin typeface="Courier New" panose="02070309020205020404" pitchFamily="49" charset="0"/>
                <a:cs typeface="Courier New" panose="02070309020205020404" pitchFamily="49" charset="0"/>
              </a:rPr>
              <a:t>github</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pcap</a:t>
            </a:r>
            <a:r>
              <a:rPr lang="en-US" dirty="0">
                <a:latin typeface="Courier New" panose="02070309020205020404" pitchFamily="49" charset="0"/>
                <a:cs typeface="Courier New" panose="02070309020205020404" pitchFamily="49" charset="0"/>
              </a:rPr>
              <a:t>-files/example-01.pcap</a:t>
            </a:r>
          </a:p>
          <a:p>
            <a:pPr marL="0" indent="0">
              <a:buNone/>
            </a:pP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rwxrwxr</a:t>
            </a:r>
            <a:r>
              <a:rPr lang="en-US" dirty="0">
                <a:latin typeface="Courier New" panose="02070309020205020404" pitchFamily="49" charset="0"/>
                <a:cs typeface="Courier New" panose="02070309020205020404" pitchFamily="49" charset="0"/>
              </a:rPr>
              <a:t>-x 1    9199 Oct  8 08:54 pcap-s.py</a:t>
            </a:r>
          </a:p>
          <a:p>
            <a:pPr marL="0" indent="0">
              <a:buNone/>
            </a:pP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rw</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rw</a:t>
            </a:r>
            <a:r>
              <a:rPr lang="en-US" dirty="0">
                <a:latin typeface="Courier New" panose="02070309020205020404" pitchFamily="49" charset="0"/>
                <a:cs typeface="Courier New" panose="02070309020205020404" pitchFamily="49" charset="0"/>
              </a:rPr>
              <a:t>-r-- 1  684660 Sep 25 15:47 </a:t>
            </a:r>
            <a:r>
              <a:rPr lang="en-US" dirty="0" err="1">
                <a:latin typeface="Courier New" panose="02070309020205020404" pitchFamily="49" charset="0"/>
                <a:cs typeface="Courier New" panose="02070309020205020404" pitchFamily="49" charset="0"/>
              </a:rPr>
              <a:t>http_espn.pcapng</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rwxrwxr</a:t>
            </a:r>
            <a:r>
              <a:rPr lang="en-US" dirty="0">
                <a:latin typeface="Courier New" panose="02070309020205020404" pitchFamily="49" charset="0"/>
                <a:cs typeface="Courier New" panose="02070309020205020404" pitchFamily="49" charset="0"/>
              </a:rPr>
              <a:t>-x 1    3581 Sep 13 18:40 pcap.py</a:t>
            </a:r>
          </a:p>
          <a:p>
            <a:pPr marL="0" indent="0">
              <a:buNone/>
            </a:pP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rw</a:t>
            </a:r>
            <a:r>
              <a:rPr lang="en-US" dirty="0">
                <a:latin typeface="Courier New" panose="02070309020205020404" pitchFamily="49" charset="0"/>
                <a:cs typeface="Courier New" panose="02070309020205020404" pitchFamily="49" charset="0"/>
              </a:rPr>
              <a:t>------- 1 2425516 Sep 10 09:02 01.pcap</a:t>
            </a:r>
          </a:p>
          <a:p>
            <a:pPr marL="0" indent="0">
              <a:buNone/>
            </a:pPr>
            <a:r>
              <a:rPr lang="en-US" dirty="0">
                <a:latin typeface="Courier New" panose="02070309020205020404" pitchFamily="49" charset="0"/>
                <a:cs typeface="Courier New" panose="02070309020205020404" pitchFamily="49" charset="0"/>
              </a:rPr>
              <a:t>user:&gt;</a:t>
            </a:r>
          </a:p>
        </p:txBody>
      </p:sp>
      <p:sp>
        <p:nvSpPr>
          <p:cNvPr id="4" name="Date Placeholder 3">
            <a:extLst>
              <a:ext uri="{FF2B5EF4-FFF2-40B4-BE49-F238E27FC236}">
                <a16:creationId xmlns:a16="http://schemas.microsoft.com/office/drawing/2014/main" id="{E1F89694-B835-4D57-9A70-385ACDAC5BE2}"/>
              </a:ext>
            </a:extLst>
          </p:cNvPr>
          <p:cNvSpPr>
            <a:spLocks noGrp="1"/>
          </p:cNvSpPr>
          <p:nvPr>
            <p:ph type="dt" sz="half" idx="10"/>
          </p:nvPr>
        </p:nvSpPr>
        <p:spPr/>
        <p:txBody>
          <a:bodyPr/>
          <a:lstStyle/>
          <a:p>
            <a:pPr>
              <a:defRPr/>
            </a:pPr>
            <a:fld id="{ACA740DA-92DB-467B-B154-003D27409674}" type="datetime1">
              <a:rPr lang="en-US" smtClean="0"/>
              <a:t>2/28/2021</a:t>
            </a:fld>
            <a:endParaRPr lang="en-CA" dirty="0"/>
          </a:p>
        </p:txBody>
      </p:sp>
      <p:sp>
        <p:nvSpPr>
          <p:cNvPr id="5" name="Slide Number Placeholder 4">
            <a:extLst>
              <a:ext uri="{FF2B5EF4-FFF2-40B4-BE49-F238E27FC236}">
                <a16:creationId xmlns:a16="http://schemas.microsoft.com/office/drawing/2014/main" id="{0057ACC3-38BD-458F-9ABC-744F47A0280B}"/>
              </a:ext>
            </a:extLst>
          </p:cNvPr>
          <p:cNvSpPr>
            <a:spLocks noGrp="1"/>
          </p:cNvSpPr>
          <p:nvPr>
            <p:ph type="sldNum" sz="quarter" idx="12"/>
          </p:nvPr>
        </p:nvSpPr>
        <p:spPr/>
        <p:txBody>
          <a:bodyPr/>
          <a:lstStyle/>
          <a:p>
            <a:pPr>
              <a:defRPr/>
            </a:pPr>
            <a:fld id="{DB965FF6-DD1D-43A0-A685-9F3E6FC58C96}" type="slidenum">
              <a:rPr lang="en-US" smtClean="0"/>
              <a:pPr>
                <a:defRPr/>
              </a:pPr>
              <a:t>108</a:t>
            </a:fld>
            <a:endParaRPr lang="en-US" dirty="0"/>
          </a:p>
        </p:txBody>
      </p:sp>
      <p:sp>
        <p:nvSpPr>
          <p:cNvPr id="6" name="Footer Placeholder 5">
            <a:extLst>
              <a:ext uri="{FF2B5EF4-FFF2-40B4-BE49-F238E27FC236}">
                <a16:creationId xmlns:a16="http://schemas.microsoft.com/office/drawing/2014/main" id="{2D3D840C-460B-4EA0-931A-05552DF1170B}"/>
              </a:ext>
            </a:extLst>
          </p:cNvPr>
          <p:cNvSpPr>
            <a:spLocks noGrp="1"/>
          </p:cNvSpPr>
          <p:nvPr>
            <p:ph type="ftr" sz="quarter" idx="11"/>
          </p:nvPr>
        </p:nvSpPr>
        <p:spPr/>
        <p:txBody>
          <a:bodyPr/>
          <a:lstStyle/>
          <a:p>
            <a:pPr>
              <a:defRPr/>
            </a:pPr>
            <a:r>
              <a:rPr lang="en-US"/>
              <a:t>Milli Micro Systems, Inc.</a:t>
            </a:r>
            <a:endParaRPr lang="en-US" dirty="0"/>
          </a:p>
        </p:txBody>
      </p:sp>
    </p:spTree>
    <p:extLst>
      <p:ext uri="{BB962C8B-B14F-4D97-AF65-F5344CB8AC3E}">
        <p14:creationId xmlns:p14="http://schemas.microsoft.com/office/powerpoint/2010/main" val="173544061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99078-EF0D-4182-85ED-CCE03686362C}"/>
              </a:ext>
            </a:extLst>
          </p:cNvPr>
          <p:cNvSpPr>
            <a:spLocks noGrp="1"/>
          </p:cNvSpPr>
          <p:nvPr>
            <p:ph type="title"/>
          </p:nvPr>
        </p:nvSpPr>
        <p:spPr/>
        <p:txBody>
          <a:bodyPr/>
          <a:lstStyle/>
          <a:p>
            <a:r>
              <a:rPr lang="en-US" dirty="0"/>
              <a:t>Step 7: Pickling</a:t>
            </a:r>
          </a:p>
        </p:txBody>
      </p:sp>
      <p:sp>
        <p:nvSpPr>
          <p:cNvPr id="3" name="Content Placeholder 2">
            <a:extLst>
              <a:ext uri="{FF2B5EF4-FFF2-40B4-BE49-F238E27FC236}">
                <a16:creationId xmlns:a16="http://schemas.microsoft.com/office/drawing/2014/main" id="{64A7ED8F-5953-41DB-B8AD-0C2E550270E1}"/>
              </a:ext>
            </a:extLst>
          </p:cNvPr>
          <p:cNvSpPr>
            <a:spLocks noGrp="1"/>
          </p:cNvSpPr>
          <p:nvPr>
            <p:ph idx="1"/>
          </p:nvPr>
        </p:nvSpPr>
        <p:spPr/>
        <p:txBody>
          <a:bodyPr>
            <a:normAutofit lnSpcReduction="10000"/>
          </a:bodyPr>
          <a:lstStyle/>
          <a:p>
            <a:r>
              <a:rPr lang="en-US" dirty="0"/>
              <a:t>The run time for this step is the same as for the previous steps. This is because we have continued to use </a:t>
            </a:r>
            <a:r>
              <a:rPr lang="en-US" dirty="0" err="1"/>
              <a:t>scapy</a:t>
            </a:r>
            <a:r>
              <a:rPr lang="en-US" dirty="0"/>
              <a:t> to build packets from the </a:t>
            </a:r>
            <a:r>
              <a:rPr lang="en-US" dirty="0" err="1"/>
              <a:t>pcap</a:t>
            </a:r>
            <a:r>
              <a:rPr lang="en-US" dirty="0"/>
              <a:t> file and read their fields.</a:t>
            </a:r>
          </a:p>
          <a:p>
            <a:endParaRPr lang="en-US" dirty="0"/>
          </a:p>
          <a:p>
            <a:r>
              <a:rPr lang="en-US" dirty="0"/>
              <a:t>Note the ~800KB file that was created by the program. This </a:t>
            </a:r>
            <a:r>
              <a:rPr lang="en-US" dirty="0">
                <a:latin typeface="Courier New" panose="02070309020205020404" pitchFamily="49" charset="0"/>
                <a:cs typeface="Courier New" panose="02070309020205020404" pitchFamily="49" charset="0"/>
              </a:rPr>
              <a:t>example-01.pickle </a:t>
            </a:r>
            <a:r>
              <a:rPr lang="en-US" dirty="0"/>
              <a:t>file is then used in the analyze step:</a:t>
            </a:r>
          </a:p>
        </p:txBody>
      </p:sp>
      <p:sp>
        <p:nvSpPr>
          <p:cNvPr id="4" name="Date Placeholder 3">
            <a:extLst>
              <a:ext uri="{FF2B5EF4-FFF2-40B4-BE49-F238E27FC236}">
                <a16:creationId xmlns:a16="http://schemas.microsoft.com/office/drawing/2014/main" id="{E1F89694-B835-4D57-9A70-385ACDAC5BE2}"/>
              </a:ext>
            </a:extLst>
          </p:cNvPr>
          <p:cNvSpPr>
            <a:spLocks noGrp="1"/>
          </p:cNvSpPr>
          <p:nvPr>
            <p:ph type="dt" sz="half" idx="10"/>
          </p:nvPr>
        </p:nvSpPr>
        <p:spPr/>
        <p:txBody>
          <a:bodyPr/>
          <a:lstStyle/>
          <a:p>
            <a:pPr>
              <a:defRPr/>
            </a:pPr>
            <a:fld id="{D6E8460C-5FBF-4DEC-B662-587CF8813B1B}" type="datetime1">
              <a:rPr lang="en-US" smtClean="0"/>
              <a:t>2/28/2021</a:t>
            </a:fld>
            <a:endParaRPr lang="en-CA" dirty="0"/>
          </a:p>
        </p:txBody>
      </p:sp>
      <p:sp>
        <p:nvSpPr>
          <p:cNvPr id="5" name="Slide Number Placeholder 4">
            <a:extLst>
              <a:ext uri="{FF2B5EF4-FFF2-40B4-BE49-F238E27FC236}">
                <a16:creationId xmlns:a16="http://schemas.microsoft.com/office/drawing/2014/main" id="{0057ACC3-38BD-458F-9ABC-744F47A0280B}"/>
              </a:ext>
            </a:extLst>
          </p:cNvPr>
          <p:cNvSpPr>
            <a:spLocks noGrp="1"/>
          </p:cNvSpPr>
          <p:nvPr>
            <p:ph type="sldNum" sz="quarter" idx="12"/>
          </p:nvPr>
        </p:nvSpPr>
        <p:spPr/>
        <p:txBody>
          <a:bodyPr/>
          <a:lstStyle/>
          <a:p>
            <a:pPr>
              <a:defRPr/>
            </a:pPr>
            <a:fld id="{DB965FF6-DD1D-43A0-A685-9F3E6FC58C96}" type="slidenum">
              <a:rPr lang="en-US" smtClean="0"/>
              <a:pPr>
                <a:defRPr/>
              </a:pPr>
              <a:t>109</a:t>
            </a:fld>
            <a:endParaRPr lang="en-US" dirty="0"/>
          </a:p>
        </p:txBody>
      </p:sp>
      <p:sp>
        <p:nvSpPr>
          <p:cNvPr id="6" name="Footer Placeholder 5">
            <a:extLst>
              <a:ext uri="{FF2B5EF4-FFF2-40B4-BE49-F238E27FC236}">
                <a16:creationId xmlns:a16="http://schemas.microsoft.com/office/drawing/2014/main" id="{F17CF42E-8381-420A-9B97-3536D12A8D22}"/>
              </a:ext>
            </a:extLst>
          </p:cNvPr>
          <p:cNvSpPr>
            <a:spLocks noGrp="1"/>
          </p:cNvSpPr>
          <p:nvPr>
            <p:ph type="ftr" sz="quarter" idx="11"/>
          </p:nvPr>
        </p:nvSpPr>
        <p:spPr/>
        <p:txBody>
          <a:bodyPr/>
          <a:lstStyle/>
          <a:p>
            <a:pPr>
              <a:defRPr/>
            </a:pPr>
            <a:r>
              <a:rPr lang="en-US"/>
              <a:t>Milli Micro Systems, Inc.</a:t>
            </a:r>
            <a:endParaRPr lang="en-US" dirty="0"/>
          </a:p>
        </p:txBody>
      </p:sp>
    </p:spTree>
    <p:extLst>
      <p:ext uri="{BB962C8B-B14F-4D97-AF65-F5344CB8AC3E}">
        <p14:creationId xmlns:p14="http://schemas.microsoft.com/office/powerpoint/2010/main" val="1892131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5713D-64C3-46E5-B741-42A5138CA9C9}"/>
              </a:ext>
            </a:extLst>
          </p:cNvPr>
          <p:cNvSpPr>
            <a:spLocks noGrp="1"/>
          </p:cNvSpPr>
          <p:nvPr>
            <p:ph type="title"/>
          </p:nvPr>
        </p:nvSpPr>
        <p:spPr/>
        <p:txBody>
          <a:bodyPr/>
          <a:lstStyle/>
          <a:p>
            <a:pPr marL="0" indent="0"/>
            <a:r>
              <a:rPr lang="en-US" altLang="en-US" dirty="0"/>
              <a:t>Regular Expressions</a:t>
            </a:r>
          </a:p>
        </p:txBody>
      </p:sp>
      <p:sp>
        <p:nvSpPr>
          <p:cNvPr id="3" name="Content Placeholder 2">
            <a:extLst>
              <a:ext uri="{FF2B5EF4-FFF2-40B4-BE49-F238E27FC236}">
                <a16:creationId xmlns:a16="http://schemas.microsoft.com/office/drawing/2014/main" id="{D6D116B9-C754-4AC6-A545-13922FEC41BD}"/>
              </a:ext>
            </a:extLst>
          </p:cNvPr>
          <p:cNvSpPr>
            <a:spLocks noGrp="1"/>
          </p:cNvSpPr>
          <p:nvPr>
            <p:ph idx="1"/>
          </p:nvPr>
        </p:nvSpPr>
        <p:spPr/>
        <p:txBody>
          <a:bodyPr/>
          <a:lstStyle/>
          <a:p>
            <a:pPr marL="0" indent="0">
              <a:buNone/>
            </a:pP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aeiou</a:t>
            </a:r>
            <a:r>
              <a:rPr lang="en-US" dirty="0">
                <a:latin typeface="Courier New" panose="02070309020205020404" pitchFamily="49" charset="0"/>
                <a:cs typeface="Courier New" panose="02070309020205020404" pitchFamily="49" charset="0"/>
              </a:rPr>
              <a:t>]  </a:t>
            </a:r>
            <a:r>
              <a:rPr lang="en-US" dirty="0"/>
              <a:t>Matches a single character in the listed set</a:t>
            </a:r>
          </a:p>
          <a:p>
            <a:pPr marL="0" indent="0">
              <a:buNone/>
            </a:pPr>
            <a:endParaRPr lang="en-US" dirty="0"/>
          </a:p>
          <a:p>
            <a:pPr marL="0" indent="0">
              <a:buNone/>
            </a:pPr>
            <a:r>
              <a:rPr lang="en-US" dirty="0">
                <a:latin typeface="Courier New" panose="02070309020205020404" pitchFamily="49" charset="0"/>
                <a:cs typeface="Courier New" panose="02070309020205020404" pitchFamily="49" charset="0"/>
              </a:rPr>
              <a:t>[^XYZ]   </a:t>
            </a:r>
            <a:r>
              <a:rPr lang="en-US" dirty="0"/>
              <a:t>Matches a single character not in the listed set</a:t>
            </a:r>
          </a:p>
          <a:p>
            <a:pPr marL="0" indent="0">
              <a:buNone/>
            </a:pPr>
            <a:endParaRPr lang="en-US" dirty="0"/>
          </a:p>
          <a:p>
            <a:pPr marL="0" indent="0">
              <a:buNone/>
            </a:pPr>
            <a:r>
              <a:rPr lang="en-US" dirty="0">
                <a:latin typeface="Courier New" panose="02070309020205020404" pitchFamily="49" charset="0"/>
                <a:cs typeface="Courier New" panose="02070309020205020404" pitchFamily="49" charset="0"/>
              </a:rPr>
              <a:t>[a-z0-9] </a:t>
            </a:r>
            <a:r>
              <a:rPr lang="en-US" dirty="0"/>
              <a:t>The set of characters can include a range</a:t>
            </a:r>
          </a:p>
          <a:p>
            <a:endParaRPr lang="en-US" dirty="0"/>
          </a:p>
        </p:txBody>
      </p:sp>
      <p:sp>
        <p:nvSpPr>
          <p:cNvPr id="4" name="Date Placeholder 3">
            <a:extLst>
              <a:ext uri="{FF2B5EF4-FFF2-40B4-BE49-F238E27FC236}">
                <a16:creationId xmlns:a16="http://schemas.microsoft.com/office/drawing/2014/main" id="{C181EDF7-A81A-46F3-B09F-7A81DE5B55B4}"/>
              </a:ext>
            </a:extLst>
          </p:cNvPr>
          <p:cNvSpPr>
            <a:spLocks noGrp="1"/>
          </p:cNvSpPr>
          <p:nvPr>
            <p:ph type="dt" sz="half" idx="10"/>
          </p:nvPr>
        </p:nvSpPr>
        <p:spPr/>
        <p:txBody>
          <a:bodyPr/>
          <a:lstStyle/>
          <a:p>
            <a:pPr>
              <a:defRPr/>
            </a:pPr>
            <a:fld id="{2E4D0AB2-E2D0-4235-9E1C-CEB502589FF3}" type="datetime1">
              <a:rPr lang="en-US" smtClean="0"/>
              <a:t>2/28/2021</a:t>
            </a:fld>
            <a:endParaRPr lang="en-CA" dirty="0"/>
          </a:p>
        </p:txBody>
      </p:sp>
      <p:sp>
        <p:nvSpPr>
          <p:cNvPr id="5" name="Slide Number Placeholder 4">
            <a:extLst>
              <a:ext uri="{FF2B5EF4-FFF2-40B4-BE49-F238E27FC236}">
                <a16:creationId xmlns:a16="http://schemas.microsoft.com/office/drawing/2014/main" id="{E973BDF5-31E7-4D97-873A-91B38EFFF7EB}"/>
              </a:ext>
            </a:extLst>
          </p:cNvPr>
          <p:cNvSpPr>
            <a:spLocks noGrp="1"/>
          </p:cNvSpPr>
          <p:nvPr>
            <p:ph type="sldNum" sz="quarter" idx="12"/>
          </p:nvPr>
        </p:nvSpPr>
        <p:spPr/>
        <p:txBody>
          <a:bodyPr/>
          <a:lstStyle/>
          <a:p>
            <a:pPr>
              <a:defRPr/>
            </a:pPr>
            <a:fld id="{DB965FF6-DD1D-43A0-A685-9F3E6FC58C96}" type="slidenum">
              <a:rPr lang="en-US" smtClean="0"/>
              <a:pPr>
                <a:defRPr/>
              </a:pPr>
              <a:t>11</a:t>
            </a:fld>
            <a:endParaRPr lang="en-US" dirty="0"/>
          </a:p>
        </p:txBody>
      </p:sp>
      <p:sp>
        <p:nvSpPr>
          <p:cNvPr id="6" name="Footer Placeholder 5">
            <a:extLst>
              <a:ext uri="{FF2B5EF4-FFF2-40B4-BE49-F238E27FC236}">
                <a16:creationId xmlns:a16="http://schemas.microsoft.com/office/drawing/2014/main" id="{22D25046-4ECE-4AFD-AF93-AFA50C704F75}"/>
              </a:ext>
            </a:extLst>
          </p:cNvPr>
          <p:cNvSpPr>
            <a:spLocks noGrp="1"/>
          </p:cNvSpPr>
          <p:nvPr>
            <p:ph type="ftr" sz="quarter" idx="11"/>
          </p:nvPr>
        </p:nvSpPr>
        <p:spPr/>
        <p:txBody>
          <a:bodyPr/>
          <a:lstStyle/>
          <a:p>
            <a:pPr>
              <a:defRPr/>
            </a:pPr>
            <a:r>
              <a:rPr lang="en-US"/>
              <a:t>Milli Micro Systems, Inc.</a:t>
            </a:r>
            <a:endParaRPr lang="en-US" dirty="0"/>
          </a:p>
        </p:txBody>
      </p:sp>
    </p:spTree>
    <p:extLst>
      <p:ext uri="{BB962C8B-B14F-4D97-AF65-F5344CB8AC3E}">
        <p14:creationId xmlns:p14="http://schemas.microsoft.com/office/powerpoint/2010/main" val="283686579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A7ED8F-5953-41DB-B8AD-0C2E550270E1}"/>
              </a:ext>
            </a:extLst>
          </p:cNvPr>
          <p:cNvSpPr>
            <a:spLocks noGrp="1"/>
          </p:cNvSpPr>
          <p:nvPr>
            <p:ph idx="1"/>
          </p:nvPr>
        </p:nvSpPr>
        <p:spPr>
          <a:xfrm>
            <a:off x="457200" y="609600"/>
            <a:ext cx="8229600" cy="5516563"/>
          </a:xfrm>
        </p:spPr>
        <p:txBody>
          <a:bodyPr>
            <a:normAutofit fontScale="40000" lnSpcReduction="20000"/>
          </a:bodyPr>
          <a:lstStyle/>
          <a:p>
            <a:pPr marL="0" indent="0">
              <a:buNone/>
            </a:pPr>
            <a:r>
              <a:rPr lang="en-US" dirty="0">
                <a:latin typeface="Courier New" panose="02070309020205020404" pitchFamily="49" charset="0"/>
                <a:cs typeface="Courier New" panose="02070309020205020404" pitchFamily="49" charset="0"/>
              </a:rPr>
              <a:t>user:&gt; python3 ./pcap-s.py analyze --in example-01.pickle</a:t>
            </a:r>
          </a:p>
          <a:p>
            <a:pPr marL="0" indent="0">
              <a:buNone/>
            </a:pP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TCP session between client 192.168.1.137:57080 and server 152.19.134.43:80</a:t>
            </a:r>
          </a:p>
          <a:p>
            <a:pPr marL="0" indent="0">
              <a:buNone/>
            </a:pP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--&gt;[ 2585]  0.000000s S   seq=0        ack=0        </a:t>
            </a:r>
            <a:r>
              <a:rPr lang="en-US" dirty="0" err="1">
                <a:latin typeface="Courier New" panose="02070309020205020404" pitchFamily="49" charset="0"/>
                <a:cs typeface="Courier New" panose="02070309020205020404" pitchFamily="49" charset="0"/>
              </a:rPr>
              <a:t>len</a:t>
            </a:r>
            <a:r>
              <a:rPr lang="en-US" dirty="0">
                <a:latin typeface="Courier New" panose="02070309020205020404" pitchFamily="49" charset="0"/>
                <a:cs typeface="Courier New" panose="02070309020205020404" pitchFamily="49" charset="0"/>
              </a:rPr>
              <a:t>=0      win=3737600  </a:t>
            </a:r>
          </a:p>
          <a:p>
            <a:pPr marL="0" indent="0">
              <a:buNone/>
            </a:pPr>
            <a:r>
              <a:rPr lang="en-US" dirty="0">
                <a:latin typeface="Courier New" panose="02070309020205020404" pitchFamily="49" charset="0"/>
                <a:cs typeface="Courier New" panose="02070309020205020404" pitchFamily="49" charset="0"/>
              </a:rPr>
              <a:t>&lt;--[ 2586]  0.307193s SA  seq=0        ack=1        </a:t>
            </a:r>
            <a:r>
              <a:rPr lang="en-US" dirty="0" err="1">
                <a:latin typeface="Courier New" panose="02070309020205020404" pitchFamily="49" charset="0"/>
                <a:cs typeface="Courier New" panose="02070309020205020404" pitchFamily="49" charset="0"/>
              </a:rPr>
              <a:t>len</a:t>
            </a:r>
            <a:r>
              <a:rPr lang="en-US" dirty="0">
                <a:latin typeface="Courier New" panose="02070309020205020404" pitchFamily="49" charset="0"/>
                <a:cs typeface="Courier New" panose="02070309020205020404" pitchFamily="49" charset="0"/>
              </a:rPr>
              <a:t>=0      win=1853440  </a:t>
            </a:r>
          </a:p>
          <a:p>
            <a:pPr marL="0" indent="0">
              <a:buNone/>
            </a:pPr>
            <a:r>
              <a:rPr lang="en-US" dirty="0">
                <a:latin typeface="Courier New" panose="02070309020205020404" pitchFamily="49" charset="0"/>
                <a:cs typeface="Courier New" panose="02070309020205020404" pitchFamily="49" charset="0"/>
              </a:rPr>
              <a:t>--&gt;[ 2587]  0.307242s A   seq=1        ack=1        </a:t>
            </a:r>
            <a:r>
              <a:rPr lang="en-US" dirty="0" err="1">
                <a:latin typeface="Courier New" panose="02070309020205020404" pitchFamily="49" charset="0"/>
                <a:cs typeface="Courier New" panose="02070309020205020404" pitchFamily="49" charset="0"/>
              </a:rPr>
              <a:t>len</a:t>
            </a:r>
            <a:r>
              <a:rPr lang="en-US" dirty="0">
                <a:latin typeface="Courier New" panose="02070309020205020404" pitchFamily="49" charset="0"/>
                <a:cs typeface="Courier New" panose="02070309020205020404" pitchFamily="49" charset="0"/>
              </a:rPr>
              <a:t>=0      win=29312    </a:t>
            </a:r>
          </a:p>
          <a:p>
            <a:pPr marL="0" indent="0">
              <a:buNone/>
            </a:pPr>
            <a:r>
              <a:rPr lang="en-US" dirty="0">
                <a:latin typeface="Courier New" panose="02070309020205020404" pitchFamily="49" charset="0"/>
                <a:cs typeface="Courier New" panose="02070309020205020404" pitchFamily="49" charset="0"/>
              </a:rPr>
              <a:t>--&gt;[ 2588]  0.307359s PA  seq=1        ack=1        </a:t>
            </a:r>
            <a:r>
              <a:rPr lang="en-US" dirty="0" err="1">
                <a:latin typeface="Courier New" panose="02070309020205020404" pitchFamily="49" charset="0"/>
                <a:cs typeface="Courier New" panose="02070309020205020404" pitchFamily="49" charset="0"/>
              </a:rPr>
              <a:t>len</a:t>
            </a:r>
            <a:r>
              <a:rPr lang="en-US" dirty="0">
                <a:latin typeface="Courier New" panose="02070309020205020404" pitchFamily="49" charset="0"/>
                <a:cs typeface="Courier New" panose="02070309020205020404" pitchFamily="49" charset="0"/>
              </a:rPr>
              <a:t>=174    win=29312    </a:t>
            </a:r>
          </a:p>
          <a:p>
            <a:pPr marL="0" indent="0">
              <a:buNone/>
            </a:pPr>
            <a:r>
              <a:rPr lang="en-US" dirty="0">
                <a:latin typeface="Courier New" panose="02070309020205020404" pitchFamily="49" charset="0"/>
                <a:cs typeface="Courier New" panose="02070309020205020404" pitchFamily="49" charset="0"/>
              </a:rPr>
              <a:t>&lt;--[ 2589]  0.620760s A   seq=1        ack=175      </a:t>
            </a:r>
            <a:r>
              <a:rPr lang="en-US" dirty="0" err="1">
                <a:latin typeface="Courier New" panose="02070309020205020404" pitchFamily="49" charset="0"/>
                <a:cs typeface="Courier New" panose="02070309020205020404" pitchFamily="49" charset="0"/>
              </a:rPr>
              <a:t>len</a:t>
            </a:r>
            <a:r>
              <a:rPr lang="en-US" dirty="0">
                <a:latin typeface="Courier New" panose="02070309020205020404" pitchFamily="49" charset="0"/>
                <a:cs typeface="Courier New" panose="02070309020205020404" pitchFamily="49" charset="0"/>
              </a:rPr>
              <a:t>=0      win=15616    </a:t>
            </a:r>
          </a:p>
          <a:p>
            <a:pPr marL="0" indent="0">
              <a:buNone/>
            </a:pPr>
            <a:r>
              <a:rPr lang="en-US" dirty="0">
                <a:latin typeface="Courier New" panose="02070309020205020404" pitchFamily="49" charset="0"/>
                <a:cs typeface="Courier New" panose="02070309020205020404" pitchFamily="49" charset="0"/>
              </a:rPr>
              <a:t>&lt;--[ 2590]  0.620798s A   seq=1        ack=175      </a:t>
            </a:r>
            <a:r>
              <a:rPr lang="en-US" dirty="0" err="1">
                <a:latin typeface="Courier New" panose="02070309020205020404" pitchFamily="49" charset="0"/>
                <a:cs typeface="Courier New" panose="02070309020205020404" pitchFamily="49" charset="0"/>
              </a:rPr>
              <a:t>len</a:t>
            </a:r>
            <a:r>
              <a:rPr lang="en-US" dirty="0">
                <a:latin typeface="Courier New" panose="02070309020205020404" pitchFamily="49" charset="0"/>
                <a:cs typeface="Courier New" panose="02070309020205020404" pitchFamily="49" charset="0"/>
              </a:rPr>
              <a:t>=2880   win=15616    </a:t>
            </a:r>
          </a:p>
          <a:p>
            <a:pPr marL="0" indent="0">
              <a:buNone/>
            </a:pPr>
            <a:r>
              <a:rPr lang="en-US" dirty="0">
                <a:latin typeface="Courier New" panose="02070309020205020404" pitchFamily="49" charset="0"/>
                <a:cs typeface="Courier New" panose="02070309020205020404" pitchFamily="49" charset="0"/>
              </a:rPr>
              <a:t>--&gt;[ 2591]  0.620823s A   seq=175      ack=2881     </a:t>
            </a:r>
            <a:r>
              <a:rPr lang="en-US" dirty="0" err="1">
                <a:latin typeface="Courier New" panose="02070309020205020404" pitchFamily="49" charset="0"/>
                <a:cs typeface="Courier New" panose="02070309020205020404" pitchFamily="49" charset="0"/>
              </a:rPr>
              <a:t>len</a:t>
            </a:r>
            <a:r>
              <a:rPr lang="en-US" dirty="0">
                <a:latin typeface="Courier New" panose="02070309020205020404" pitchFamily="49" charset="0"/>
                <a:cs typeface="Courier New" panose="02070309020205020404" pitchFamily="49" charset="0"/>
              </a:rPr>
              <a:t>=0      win=35072    </a:t>
            </a:r>
          </a:p>
          <a:p>
            <a:pPr marL="0" indent="0">
              <a:buNone/>
            </a:pPr>
            <a:r>
              <a:rPr lang="en-US" dirty="0">
                <a:latin typeface="Courier New" panose="02070309020205020404" pitchFamily="49" charset="0"/>
                <a:cs typeface="Courier New" panose="02070309020205020404" pitchFamily="49" charset="0"/>
              </a:rPr>
              <a:t>&lt;--[ 2592]  0.620843s A   seq=2881     ack=175      </a:t>
            </a:r>
            <a:r>
              <a:rPr lang="en-US" dirty="0" err="1">
                <a:latin typeface="Courier New" panose="02070309020205020404" pitchFamily="49" charset="0"/>
                <a:cs typeface="Courier New" panose="02070309020205020404" pitchFamily="49" charset="0"/>
              </a:rPr>
              <a:t>len</a:t>
            </a:r>
            <a:r>
              <a:rPr lang="en-US" dirty="0">
                <a:latin typeface="Courier New" panose="02070309020205020404" pitchFamily="49" charset="0"/>
                <a:cs typeface="Courier New" panose="02070309020205020404" pitchFamily="49" charset="0"/>
              </a:rPr>
              <a:t>=1440   win=15616    </a:t>
            </a:r>
          </a:p>
          <a:p>
            <a:pPr marL="0" indent="0">
              <a:buNone/>
            </a:pPr>
            <a:r>
              <a:rPr lang="en-US" dirty="0">
                <a:latin typeface="Courier New" panose="02070309020205020404" pitchFamily="49" charset="0"/>
                <a:cs typeface="Courier New" panose="02070309020205020404" pitchFamily="49" charset="0"/>
              </a:rPr>
              <a:t>--&gt;[ 2593]  0.620849s A   seq=175      ack=4321     </a:t>
            </a:r>
            <a:r>
              <a:rPr lang="en-US" dirty="0" err="1">
                <a:latin typeface="Courier New" panose="02070309020205020404" pitchFamily="49" charset="0"/>
                <a:cs typeface="Courier New" panose="02070309020205020404" pitchFamily="49" charset="0"/>
              </a:rPr>
              <a:t>len</a:t>
            </a:r>
            <a:r>
              <a:rPr lang="en-US" dirty="0">
                <a:latin typeface="Courier New" panose="02070309020205020404" pitchFamily="49" charset="0"/>
                <a:cs typeface="Courier New" panose="02070309020205020404" pitchFamily="49" charset="0"/>
              </a:rPr>
              <a:t>=0      win=37888    </a:t>
            </a:r>
          </a:p>
          <a:p>
            <a:pPr marL="0" indent="0">
              <a:buNone/>
            </a:pPr>
            <a:r>
              <a:rPr lang="en-US" dirty="0">
                <a:latin typeface="Courier New" panose="02070309020205020404" pitchFamily="49" charset="0"/>
                <a:cs typeface="Courier New" panose="02070309020205020404" pitchFamily="49" charset="0"/>
              </a:rPr>
              <a:t>&lt;--[ 2594]  0.620870s A   seq=4321     ack=175      </a:t>
            </a:r>
            <a:r>
              <a:rPr lang="en-US" dirty="0" err="1">
                <a:latin typeface="Courier New" panose="02070309020205020404" pitchFamily="49" charset="0"/>
                <a:cs typeface="Courier New" panose="02070309020205020404" pitchFamily="49" charset="0"/>
              </a:rPr>
              <a:t>len</a:t>
            </a:r>
            <a:r>
              <a:rPr lang="en-US" dirty="0">
                <a:latin typeface="Courier New" panose="02070309020205020404" pitchFamily="49" charset="0"/>
                <a:cs typeface="Courier New" panose="02070309020205020404" pitchFamily="49" charset="0"/>
              </a:rPr>
              <a:t>=5760   win=15616    </a:t>
            </a:r>
          </a:p>
          <a:p>
            <a:pPr marL="0" indent="0">
              <a:buNone/>
            </a:pP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--&gt;[22574] 61.145550s A   seq=175      ack=52302241 </a:t>
            </a:r>
            <a:r>
              <a:rPr lang="en-US" dirty="0" err="1">
                <a:latin typeface="Courier New" panose="02070309020205020404" pitchFamily="49" charset="0"/>
                <a:cs typeface="Courier New" panose="02070309020205020404" pitchFamily="49" charset="0"/>
              </a:rPr>
              <a:t>len</a:t>
            </a:r>
            <a:r>
              <a:rPr lang="en-US" dirty="0">
                <a:latin typeface="Courier New" panose="02070309020205020404" pitchFamily="49" charset="0"/>
                <a:cs typeface="Courier New" panose="02070309020205020404" pitchFamily="49" charset="0"/>
              </a:rPr>
              <a:t>=0      win=1573504  </a:t>
            </a:r>
          </a:p>
          <a:p>
            <a:pPr marL="0" indent="0">
              <a:buNone/>
            </a:pPr>
            <a:r>
              <a:rPr lang="en-US" dirty="0">
                <a:latin typeface="Courier New" panose="02070309020205020404" pitchFamily="49" charset="0"/>
                <a:cs typeface="Courier New" panose="02070309020205020404" pitchFamily="49" charset="0"/>
              </a:rPr>
              <a:t>&lt;--[22575] 61.145725s A   seq=52302241 ack=175      </a:t>
            </a:r>
            <a:r>
              <a:rPr lang="en-US" dirty="0" err="1">
                <a:latin typeface="Courier New" panose="02070309020205020404" pitchFamily="49" charset="0"/>
                <a:cs typeface="Courier New" panose="02070309020205020404" pitchFamily="49" charset="0"/>
              </a:rPr>
              <a:t>len</a:t>
            </a:r>
            <a:r>
              <a:rPr lang="en-US" dirty="0">
                <a:latin typeface="Courier New" panose="02070309020205020404" pitchFamily="49" charset="0"/>
                <a:cs typeface="Courier New" panose="02070309020205020404" pitchFamily="49" charset="0"/>
              </a:rPr>
              <a:t>=11520  win=15616    </a:t>
            </a:r>
          </a:p>
          <a:p>
            <a:pPr marL="0" indent="0">
              <a:buNone/>
            </a:pPr>
            <a:r>
              <a:rPr lang="en-US" dirty="0">
                <a:latin typeface="Courier New" panose="02070309020205020404" pitchFamily="49" charset="0"/>
                <a:cs typeface="Courier New" panose="02070309020205020404" pitchFamily="49" charset="0"/>
              </a:rPr>
              <a:t>--&gt;[22576] 61.145739s A   seq=175      ack=52313761 </a:t>
            </a:r>
            <a:r>
              <a:rPr lang="en-US" dirty="0" err="1">
                <a:latin typeface="Courier New" panose="02070309020205020404" pitchFamily="49" charset="0"/>
                <a:cs typeface="Courier New" panose="02070309020205020404" pitchFamily="49" charset="0"/>
              </a:rPr>
              <a:t>len</a:t>
            </a:r>
            <a:r>
              <a:rPr lang="en-US" dirty="0">
                <a:latin typeface="Courier New" panose="02070309020205020404" pitchFamily="49" charset="0"/>
                <a:cs typeface="Courier New" panose="02070309020205020404" pitchFamily="49" charset="0"/>
              </a:rPr>
              <a:t>=0      win=1573504  </a:t>
            </a:r>
          </a:p>
          <a:p>
            <a:pPr marL="0" indent="0">
              <a:buNone/>
            </a:pPr>
            <a:r>
              <a:rPr lang="en-US" dirty="0">
                <a:latin typeface="Courier New" panose="02070309020205020404" pitchFamily="49" charset="0"/>
                <a:cs typeface="Courier New" panose="02070309020205020404" pitchFamily="49" charset="0"/>
              </a:rPr>
              <a:t>&lt;--[22577] 61.145751s A   seq=52313761 ack=175      </a:t>
            </a:r>
            <a:r>
              <a:rPr lang="en-US" dirty="0" err="1">
                <a:latin typeface="Courier New" panose="02070309020205020404" pitchFamily="49" charset="0"/>
                <a:cs typeface="Courier New" panose="02070309020205020404" pitchFamily="49" charset="0"/>
              </a:rPr>
              <a:t>len</a:t>
            </a:r>
            <a:r>
              <a:rPr lang="en-US" dirty="0">
                <a:latin typeface="Courier New" panose="02070309020205020404" pitchFamily="49" charset="0"/>
                <a:cs typeface="Courier New" panose="02070309020205020404" pitchFamily="49" charset="0"/>
              </a:rPr>
              <a:t>=1440   win=15616    </a:t>
            </a:r>
          </a:p>
          <a:p>
            <a:pPr marL="0" indent="0">
              <a:buNone/>
            </a:pPr>
            <a:r>
              <a:rPr lang="en-US" dirty="0">
                <a:latin typeface="Courier New" panose="02070309020205020404" pitchFamily="49" charset="0"/>
                <a:cs typeface="Courier New" panose="02070309020205020404" pitchFamily="49" charset="0"/>
              </a:rPr>
              <a:t>&lt;--[22578] 61.147645s PA  seq=52315201 ack=175      </a:t>
            </a:r>
            <a:r>
              <a:rPr lang="en-US" dirty="0" err="1">
                <a:latin typeface="Courier New" panose="02070309020205020404" pitchFamily="49" charset="0"/>
                <a:cs typeface="Courier New" panose="02070309020205020404" pitchFamily="49" charset="0"/>
              </a:rPr>
              <a:t>len</a:t>
            </a:r>
            <a:r>
              <a:rPr lang="en-US" dirty="0">
                <a:latin typeface="Courier New" panose="02070309020205020404" pitchFamily="49" charset="0"/>
                <a:cs typeface="Courier New" panose="02070309020205020404" pitchFamily="49" charset="0"/>
              </a:rPr>
              <a:t>=13483  win=15616    </a:t>
            </a:r>
          </a:p>
          <a:p>
            <a:pPr marL="0" indent="0">
              <a:buNone/>
            </a:pPr>
            <a:r>
              <a:rPr lang="en-US" dirty="0">
                <a:latin typeface="Courier New" panose="02070309020205020404" pitchFamily="49" charset="0"/>
                <a:cs typeface="Courier New" panose="02070309020205020404" pitchFamily="49" charset="0"/>
              </a:rPr>
              <a:t>--&gt;[22579] 61.147676s A   seq=175      ack=52328684 </a:t>
            </a:r>
            <a:r>
              <a:rPr lang="en-US" dirty="0" err="1">
                <a:latin typeface="Courier New" panose="02070309020205020404" pitchFamily="49" charset="0"/>
                <a:cs typeface="Courier New" panose="02070309020205020404" pitchFamily="49" charset="0"/>
              </a:rPr>
              <a:t>len</a:t>
            </a:r>
            <a:r>
              <a:rPr lang="en-US" dirty="0">
                <a:latin typeface="Courier New" panose="02070309020205020404" pitchFamily="49" charset="0"/>
                <a:cs typeface="Courier New" panose="02070309020205020404" pitchFamily="49" charset="0"/>
              </a:rPr>
              <a:t>=0      win=1573504  </a:t>
            </a:r>
          </a:p>
          <a:p>
            <a:pPr marL="0" indent="0">
              <a:buNone/>
            </a:pPr>
            <a:r>
              <a:rPr lang="en-US" dirty="0">
                <a:latin typeface="Courier New" panose="02070309020205020404" pitchFamily="49" charset="0"/>
                <a:cs typeface="Courier New" panose="02070309020205020404" pitchFamily="49" charset="0"/>
              </a:rPr>
              <a:t>--&gt;[22580] 61.148632s FA  seq=175      ack=52328684 </a:t>
            </a:r>
            <a:r>
              <a:rPr lang="en-US" dirty="0" err="1">
                <a:latin typeface="Courier New" panose="02070309020205020404" pitchFamily="49" charset="0"/>
                <a:cs typeface="Courier New" panose="02070309020205020404" pitchFamily="49" charset="0"/>
              </a:rPr>
              <a:t>len</a:t>
            </a:r>
            <a:r>
              <a:rPr lang="en-US" dirty="0">
                <a:latin typeface="Courier New" panose="02070309020205020404" pitchFamily="49" charset="0"/>
                <a:cs typeface="Courier New" panose="02070309020205020404" pitchFamily="49" charset="0"/>
              </a:rPr>
              <a:t>=0      win=1573504  </a:t>
            </a:r>
          </a:p>
          <a:p>
            <a:pPr marL="0" indent="0">
              <a:buNone/>
            </a:pPr>
            <a:r>
              <a:rPr lang="en-US" dirty="0">
                <a:latin typeface="Courier New" panose="02070309020205020404" pitchFamily="49" charset="0"/>
                <a:cs typeface="Courier New" panose="02070309020205020404" pitchFamily="49" charset="0"/>
              </a:rPr>
              <a:t>&lt;--[22581] 61.440260s FA  seq=52328684 ack=176      </a:t>
            </a:r>
            <a:r>
              <a:rPr lang="en-US" dirty="0" err="1">
                <a:latin typeface="Courier New" panose="02070309020205020404" pitchFamily="49" charset="0"/>
                <a:cs typeface="Courier New" panose="02070309020205020404" pitchFamily="49" charset="0"/>
              </a:rPr>
              <a:t>len</a:t>
            </a:r>
            <a:r>
              <a:rPr lang="en-US" dirty="0">
                <a:latin typeface="Courier New" panose="02070309020205020404" pitchFamily="49" charset="0"/>
                <a:cs typeface="Courier New" panose="02070309020205020404" pitchFamily="49" charset="0"/>
              </a:rPr>
              <a:t>=0      win=15616    </a:t>
            </a:r>
          </a:p>
          <a:p>
            <a:pPr marL="0" indent="0">
              <a:buNone/>
            </a:pPr>
            <a:r>
              <a:rPr lang="en-US" dirty="0">
                <a:latin typeface="Courier New" panose="02070309020205020404" pitchFamily="49" charset="0"/>
                <a:cs typeface="Courier New" panose="02070309020205020404" pitchFamily="49" charset="0"/>
              </a:rPr>
              <a:t>--&gt;[22582] 61.440295s A   seq=176      ack=52328685 </a:t>
            </a:r>
            <a:r>
              <a:rPr lang="en-US" dirty="0" err="1">
                <a:latin typeface="Courier New" panose="02070309020205020404" pitchFamily="49" charset="0"/>
                <a:cs typeface="Courier New" panose="02070309020205020404" pitchFamily="49" charset="0"/>
              </a:rPr>
              <a:t>len</a:t>
            </a:r>
            <a:r>
              <a:rPr lang="en-US" dirty="0">
                <a:latin typeface="Courier New" panose="02070309020205020404" pitchFamily="49" charset="0"/>
                <a:cs typeface="Courier New" panose="02070309020205020404" pitchFamily="49" charset="0"/>
              </a:rPr>
              <a:t>=0      win=1573504  </a:t>
            </a:r>
          </a:p>
          <a:p>
            <a:pPr marL="0" indent="0">
              <a:buNone/>
            </a:pPr>
            <a:r>
              <a:rPr lang="en-US" dirty="0">
                <a:latin typeface="Courier New" panose="02070309020205020404" pitchFamily="49" charset="0"/>
                <a:cs typeface="Courier New" panose="02070309020205020404" pitchFamily="49" charset="0"/>
              </a:rPr>
              <a:t>user:&gt; </a:t>
            </a:r>
          </a:p>
        </p:txBody>
      </p:sp>
      <p:sp>
        <p:nvSpPr>
          <p:cNvPr id="4" name="Date Placeholder 3">
            <a:extLst>
              <a:ext uri="{FF2B5EF4-FFF2-40B4-BE49-F238E27FC236}">
                <a16:creationId xmlns:a16="http://schemas.microsoft.com/office/drawing/2014/main" id="{E1F89694-B835-4D57-9A70-385ACDAC5BE2}"/>
              </a:ext>
            </a:extLst>
          </p:cNvPr>
          <p:cNvSpPr>
            <a:spLocks noGrp="1"/>
          </p:cNvSpPr>
          <p:nvPr>
            <p:ph type="dt" sz="half" idx="10"/>
          </p:nvPr>
        </p:nvSpPr>
        <p:spPr/>
        <p:txBody>
          <a:bodyPr/>
          <a:lstStyle/>
          <a:p>
            <a:pPr>
              <a:defRPr/>
            </a:pPr>
            <a:fld id="{96365777-5E97-43C2-95DB-7F3747CE5E56}" type="datetime1">
              <a:rPr lang="en-US" smtClean="0"/>
              <a:t>2/28/2021</a:t>
            </a:fld>
            <a:endParaRPr lang="en-CA" dirty="0"/>
          </a:p>
        </p:txBody>
      </p:sp>
      <p:sp>
        <p:nvSpPr>
          <p:cNvPr id="5" name="Slide Number Placeholder 4">
            <a:extLst>
              <a:ext uri="{FF2B5EF4-FFF2-40B4-BE49-F238E27FC236}">
                <a16:creationId xmlns:a16="http://schemas.microsoft.com/office/drawing/2014/main" id="{0057ACC3-38BD-458F-9ABC-744F47A0280B}"/>
              </a:ext>
            </a:extLst>
          </p:cNvPr>
          <p:cNvSpPr>
            <a:spLocks noGrp="1"/>
          </p:cNvSpPr>
          <p:nvPr>
            <p:ph type="sldNum" sz="quarter" idx="12"/>
          </p:nvPr>
        </p:nvSpPr>
        <p:spPr/>
        <p:txBody>
          <a:bodyPr/>
          <a:lstStyle/>
          <a:p>
            <a:pPr>
              <a:defRPr/>
            </a:pPr>
            <a:fld id="{DB965FF6-DD1D-43A0-A685-9F3E6FC58C96}" type="slidenum">
              <a:rPr lang="en-US" smtClean="0"/>
              <a:pPr>
                <a:defRPr/>
              </a:pPr>
              <a:t>110</a:t>
            </a:fld>
            <a:endParaRPr lang="en-US" dirty="0"/>
          </a:p>
        </p:txBody>
      </p:sp>
      <p:sp>
        <p:nvSpPr>
          <p:cNvPr id="6" name="Footer Placeholder 5">
            <a:extLst>
              <a:ext uri="{FF2B5EF4-FFF2-40B4-BE49-F238E27FC236}">
                <a16:creationId xmlns:a16="http://schemas.microsoft.com/office/drawing/2014/main" id="{FE137FC5-A8B7-441D-97E3-5FA672AB374F}"/>
              </a:ext>
            </a:extLst>
          </p:cNvPr>
          <p:cNvSpPr>
            <a:spLocks noGrp="1"/>
          </p:cNvSpPr>
          <p:nvPr>
            <p:ph type="ftr" sz="quarter" idx="11"/>
          </p:nvPr>
        </p:nvSpPr>
        <p:spPr/>
        <p:txBody>
          <a:bodyPr/>
          <a:lstStyle/>
          <a:p>
            <a:pPr>
              <a:defRPr/>
            </a:pPr>
            <a:r>
              <a:rPr lang="en-US"/>
              <a:t>Milli Micro Systems, Inc.</a:t>
            </a:r>
            <a:endParaRPr lang="en-US" dirty="0"/>
          </a:p>
        </p:txBody>
      </p:sp>
    </p:spTree>
    <p:extLst>
      <p:ext uri="{BB962C8B-B14F-4D97-AF65-F5344CB8AC3E}">
        <p14:creationId xmlns:p14="http://schemas.microsoft.com/office/powerpoint/2010/main" val="291628394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99078-EF0D-4182-85ED-CCE03686362C}"/>
              </a:ext>
            </a:extLst>
          </p:cNvPr>
          <p:cNvSpPr>
            <a:spLocks noGrp="1"/>
          </p:cNvSpPr>
          <p:nvPr>
            <p:ph type="title"/>
          </p:nvPr>
        </p:nvSpPr>
        <p:spPr/>
        <p:txBody>
          <a:bodyPr/>
          <a:lstStyle/>
          <a:p>
            <a:r>
              <a:rPr lang="en-US" dirty="0"/>
              <a:t>Step 7: Pickling</a:t>
            </a:r>
          </a:p>
        </p:txBody>
      </p:sp>
      <p:sp>
        <p:nvSpPr>
          <p:cNvPr id="3" name="Content Placeholder 2">
            <a:extLst>
              <a:ext uri="{FF2B5EF4-FFF2-40B4-BE49-F238E27FC236}">
                <a16:creationId xmlns:a16="http://schemas.microsoft.com/office/drawing/2014/main" id="{64A7ED8F-5953-41DB-B8AD-0C2E550270E1}"/>
              </a:ext>
            </a:extLst>
          </p:cNvPr>
          <p:cNvSpPr>
            <a:spLocks noGrp="1"/>
          </p:cNvSpPr>
          <p:nvPr>
            <p:ph idx="1"/>
          </p:nvPr>
        </p:nvSpPr>
        <p:spPr/>
        <p:txBody>
          <a:bodyPr>
            <a:normAutofit fontScale="85000" lnSpcReduction="10000"/>
          </a:bodyPr>
          <a:lstStyle/>
          <a:p>
            <a:r>
              <a:rPr lang="en-US" dirty="0"/>
              <a:t>This display is the same as in the previous step, but it appears very fast. This is because we are no longer using </a:t>
            </a:r>
            <a:r>
              <a:rPr lang="en-US" dirty="0" err="1"/>
              <a:t>scapy</a:t>
            </a:r>
            <a:r>
              <a:rPr lang="en-US" dirty="0"/>
              <a:t>; instead we are reading packet fields from the pickle file.</a:t>
            </a:r>
          </a:p>
          <a:p>
            <a:endParaRPr lang="en-US" dirty="0"/>
          </a:p>
          <a:p>
            <a:r>
              <a:rPr lang="en-US" dirty="0"/>
              <a:t>Note also that in this step we are printing the TCP window sizes as well. We first read the scale factor from the “Window Scale Factor” TCP options in the initial SYN and SYN-ACK packets, and then, for every packet, we compute the window size and store it in the pickle file.</a:t>
            </a:r>
          </a:p>
        </p:txBody>
      </p:sp>
      <p:sp>
        <p:nvSpPr>
          <p:cNvPr id="4" name="Date Placeholder 3">
            <a:extLst>
              <a:ext uri="{FF2B5EF4-FFF2-40B4-BE49-F238E27FC236}">
                <a16:creationId xmlns:a16="http://schemas.microsoft.com/office/drawing/2014/main" id="{E1F89694-B835-4D57-9A70-385ACDAC5BE2}"/>
              </a:ext>
            </a:extLst>
          </p:cNvPr>
          <p:cNvSpPr>
            <a:spLocks noGrp="1"/>
          </p:cNvSpPr>
          <p:nvPr>
            <p:ph type="dt" sz="half" idx="10"/>
          </p:nvPr>
        </p:nvSpPr>
        <p:spPr/>
        <p:txBody>
          <a:bodyPr/>
          <a:lstStyle/>
          <a:p>
            <a:pPr>
              <a:defRPr/>
            </a:pPr>
            <a:fld id="{FE7A9F05-40AB-47A4-8BC2-E96B80CA6796}" type="datetime1">
              <a:rPr lang="en-US" smtClean="0"/>
              <a:t>2/28/2021</a:t>
            </a:fld>
            <a:endParaRPr lang="en-CA" dirty="0"/>
          </a:p>
        </p:txBody>
      </p:sp>
      <p:sp>
        <p:nvSpPr>
          <p:cNvPr id="5" name="Slide Number Placeholder 4">
            <a:extLst>
              <a:ext uri="{FF2B5EF4-FFF2-40B4-BE49-F238E27FC236}">
                <a16:creationId xmlns:a16="http://schemas.microsoft.com/office/drawing/2014/main" id="{0057ACC3-38BD-458F-9ABC-744F47A0280B}"/>
              </a:ext>
            </a:extLst>
          </p:cNvPr>
          <p:cNvSpPr>
            <a:spLocks noGrp="1"/>
          </p:cNvSpPr>
          <p:nvPr>
            <p:ph type="sldNum" sz="quarter" idx="12"/>
          </p:nvPr>
        </p:nvSpPr>
        <p:spPr/>
        <p:txBody>
          <a:bodyPr/>
          <a:lstStyle/>
          <a:p>
            <a:pPr>
              <a:defRPr/>
            </a:pPr>
            <a:fld id="{DB965FF6-DD1D-43A0-A685-9F3E6FC58C96}" type="slidenum">
              <a:rPr lang="en-US" smtClean="0"/>
              <a:pPr>
                <a:defRPr/>
              </a:pPr>
              <a:t>111</a:t>
            </a:fld>
            <a:endParaRPr lang="en-US" dirty="0"/>
          </a:p>
        </p:txBody>
      </p:sp>
      <p:sp>
        <p:nvSpPr>
          <p:cNvPr id="6" name="Footer Placeholder 5">
            <a:extLst>
              <a:ext uri="{FF2B5EF4-FFF2-40B4-BE49-F238E27FC236}">
                <a16:creationId xmlns:a16="http://schemas.microsoft.com/office/drawing/2014/main" id="{77FA1D64-E7B0-4A15-BCE3-00207642ED10}"/>
              </a:ext>
            </a:extLst>
          </p:cNvPr>
          <p:cNvSpPr>
            <a:spLocks noGrp="1"/>
          </p:cNvSpPr>
          <p:nvPr>
            <p:ph type="ftr" sz="quarter" idx="11"/>
          </p:nvPr>
        </p:nvSpPr>
        <p:spPr/>
        <p:txBody>
          <a:bodyPr/>
          <a:lstStyle/>
          <a:p>
            <a:pPr>
              <a:defRPr/>
            </a:pPr>
            <a:r>
              <a:rPr lang="en-US"/>
              <a:t>Milli Micro Systems, Inc.</a:t>
            </a:r>
            <a:endParaRPr lang="en-US" dirty="0"/>
          </a:p>
        </p:txBody>
      </p:sp>
    </p:spTree>
    <p:extLst>
      <p:ext uri="{BB962C8B-B14F-4D97-AF65-F5344CB8AC3E}">
        <p14:creationId xmlns:p14="http://schemas.microsoft.com/office/powerpoint/2010/main" val="102573341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99078-EF0D-4182-85ED-CCE03686362C}"/>
              </a:ext>
            </a:extLst>
          </p:cNvPr>
          <p:cNvSpPr>
            <a:spLocks noGrp="1"/>
          </p:cNvSpPr>
          <p:nvPr>
            <p:ph type="title"/>
          </p:nvPr>
        </p:nvSpPr>
        <p:spPr/>
        <p:txBody>
          <a:bodyPr/>
          <a:lstStyle/>
          <a:p>
            <a:r>
              <a:rPr lang="en-US" dirty="0"/>
              <a:t>Step 7: Pickling</a:t>
            </a:r>
          </a:p>
        </p:txBody>
      </p:sp>
      <p:sp>
        <p:nvSpPr>
          <p:cNvPr id="3" name="Content Placeholder 2">
            <a:extLst>
              <a:ext uri="{FF2B5EF4-FFF2-40B4-BE49-F238E27FC236}">
                <a16:creationId xmlns:a16="http://schemas.microsoft.com/office/drawing/2014/main" id="{64A7ED8F-5953-41DB-B8AD-0C2E550270E1}"/>
              </a:ext>
            </a:extLst>
          </p:cNvPr>
          <p:cNvSpPr>
            <a:spLocks noGrp="1"/>
          </p:cNvSpPr>
          <p:nvPr>
            <p:ph idx="1"/>
          </p:nvPr>
        </p:nvSpPr>
        <p:spPr/>
        <p:txBody>
          <a:bodyPr>
            <a:normAutofit fontScale="92500" lnSpcReduction="10000"/>
          </a:bodyPr>
          <a:lstStyle/>
          <a:p>
            <a:r>
              <a:rPr lang="en-US" dirty="0"/>
              <a:t>In other words, for every packet we read from the </a:t>
            </a:r>
            <a:r>
              <a:rPr lang="en-US" dirty="0" err="1"/>
              <a:t>pcap</a:t>
            </a:r>
            <a:r>
              <a:rPr lang="en-US" dirty="0"/>
              <a:t>, we build a Python dictionary that contains the values of the packet attributes we are interested in (‘direction’, ‘ordinal’, ‘</a:t>
            </a:r>
            <a:r>
              <a:rPr lang="en-US" dirty="0" err="1"/>
              <a:t>relative_timestamp</a:t>
            </a:r>
            <a:r>
              <a:rPr lang="en-US" dirty="0"/>
              <a:t>’, ‘</a:t>
            </a:r>
            <a:r>
              <a:rPr lang="en-US" dirty="0" err="1"/>
              <a:t>tcp_flags</a:t>
            </a:r>
            <a:r>
              <a:rPr lang="en-US" dirty="0"/>
              <a:t>’, ‘</a:t>
            </a:r>
            <a:r>
              <a:rPr lang="en-US" dirty="0" err="1"/>
              <a:t>seqno</a:t>
            </a:r>
            <a:r>
              <a:rPr lang="en-US" dirty="0"/>
              <a:t>’, ‘</a:t>
            </a:r>
            <a:r>
              <a:rPr lang="en-US" dirty="0" err="1"/>
              <a:t>ackno</a:t>
            </a:r>
            <a:r>
              <a:rPr lang="en-US" dirty="0"/>
              <a:t>’, ‘</a:t>
            </a:r>
            <a:r>
              <a:rPr lang="en-US" dirty="0" err="1"/>
              <a:t>tcp_payload_len</a:t>
            </a:r>
            <a:r>
              <a:rPr lang="en-US" dirty="0"/>
              <a:t>’ and ‘window’). Each dictionary is then appended to a list (</a:t>
            </a:r>
            <a:r>
              <a:rPr lang="en-US" dirty="0" err="1"/>
              <a:t>packets_for_analysis</a:t>
            </a:r>
            <a:r>
              <a:rPr lang="en-US" dirty="0"/>
              <a:t>). Once all packets are processed, the list is “pickled” and stored in the file.</a:t>
            </a:r>
          </a:p>
        </p:txBody>
      </p:sp>
      <p:sp>
        <p:nvSpPr>
          <p:cNvPr id="4" name="Date Placeholder 3">
            <a:extLst>
              <a:ext uri="{FF2B5EF4-FFF2-40B4-BE49-F238E27FC236}">
                <a16:creationId xmlns:a16="http://schemas.microsoft.com/office/drawing/2014/main" id="{E1F89694-B835-4D57-9A70-385ACDAC5BE2}"/>
              </a:ext>
            </a:extLst>
          </p:cNvPr>
          <p:cNvSpPr>
            <a:spLocks noGrp="1"/>
          </p:cNvSpPr>
          <p:nvPr>
            <p:ph type="dt" sz="half" idx="10"/>
          </p:nvPr>
        </p:nvSpPr>
        <p:spPr/>
        <p:txBody>
          <a:bodyPr/>
          <a:lstStyle/>
          <a:p>
            <a:pPr>
              <a:defRPr/>
            </a:pPr>
            <a:fld id="{6EDE01C9-9706-4F32-82B4-36F07D265667}" type="datetime1">
              <a:rPr lang="en-US" smtClean="0"/>
              <a:t>2/28/2021</a:t>
            </a:fld>
            <a:endParaRPr lang="en-CA" dirty="0"/>
          </a:p>
        </p:txBody>
      </p:sp>
      <p:sp>
        <p:nvSpPr>
          <p:cNvPr id="5" name="Slide Number Placeholder 4">
            <a:extLst>
              <a:ext uri="{FF2B5EF4-FFF2-40B4-BE49-F238E27FC236}">
                <a16:creationId xmlns:a16="http://schemas.microsoft.com/office/drawing/2014/main" id="{0057ACC3-38BD-458F-9ABC-744F47A0280B}"/>
              </a:ext>
            </a:extLst>
          </p:cNvPr>
          <p:cNvSpPr>
            <a:spLocks noGrp="1"/>
          </p:cNvSpPr>
          <p:nvPr>
            <p:ph type="sldNum" sz="quarter" idx="12"/>
          </p:nvPr>
        </p:nvSpPr>
        <p:spPr/>
        <p:txBody>
          <a:bodyPr/>
          <a:lstStyle/>
          <a:p>
            <a:pPr>
              <a:defRPr/>
            </a:pPr>
            <a:fld id="{DB965FF6-DD1D-43A0-A685-9F3E6FC58C96}" type="slidenum">
              <a:rPr lang="en-US" smtClean="0"/>
              <a:pPr>
                <a:defRPr/>
              </a:pPr>
              <a:t>112</a:t>
            </a:fld>
            <a:endParaRPr lang="en-US" dirty="0"/>
          </a:p>
        </p:txBody>
      </p:sp>
      <p:sp>
        <p:nvSpPr>
          <p:cNvPr id="6" name="Footer Placeholder 5">
            <a:extLst>
              <a:ext uri="{FF2B5EF4-FFF2-40B4-BE49-F238E27FC236}">
                <a16:creationId xmlns:a16="http://schemas.microsoft.com/office/drawing/2014/main" id="{32C3C86F-096E-44BC-9FA4-9C7E15FD7921}"/>
              </a:ext>
            </a:extLst>
          </p:cNvPr>
          <p:cNvSpPr>
            <a:spLocks noGrp="1"/>
          </p:cNvSpPr>
          <p:nvPr>
            <p:ph type="ftr" sz="quarter" idx="11"/>
          </p:nvPr>
        </p:nvSpPr>
        <p:spPr/>
        <p:txBody>
          <a:bodyPr/>
          <a:lstStyle/>
          <a:p>
            <a:pPr>
              <a:defRPr/>
            </a:pPr>
            <a:r>
              <a:rPr lang="en-US"/>
              <a:t>Milli Micro Systems, Inc.</a:t>
            </a:r>
            <a:endParaRPr lang="en-US" dirty="0"/>
          </a:p>
        </p:txBody>
      </p:sp>
    </p:spTree>
    <p:extLst>
      <p:ext uri="{BB962C8B-B14F-4D97-AF65-F5344CB8AC3E}">
        <p14:creationId xmlns:p14="http://schemas.microsoft.com/office/powerpoint/2010/main" val="114055317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99078-EF0D-4182-85ED-CCE03686362C}"/>
              </a:ext>
            </a:extLst>
          </p:cNvPr>
          <p:cNvSpPr>
            <a:spLocks noGrp="1"/>
          </p:cNvSpPr>
          <p:nvPr>
            <p:ph type="title"/>
          </p:nvPr>
        </p:nvSpPr>
        <p:spPr/>
        <p:txBody>
          <a:bodyPr/>
          <a:lstStyle/>
          <a:p>
            <a:r>
              <a:rPr lang="en-US" dirty="0"/>
              <a:t>Step 8: Plotting the client window size</a:t>
            </a:r>
          </a:p>
        </p:txBody>
      </p:sp>
      <p:sp>
        <p:nvSpPr>
          <p:cNvPr id="3" name="Content Placeholder 2">
            <a:extLst>
              <a:ext uri="{FF2B5EF4-FFF2-40B4-BE49-F238E27FC236}">
                <a16:creationId xmlns:a16="http://schemas.microsoft.com/office/drawing/2014/main" id="{64A7ED8F-5953-41DB-B8AD-0C2E550270E1}"/>
              </a:ext>
            </a:extLst>
          </p:cNvPr>
          <p:cNvSpPr>
            <a:spLocks noGrp="1"/>
          </p:cNvSpPr>
          <p:nvPr>
            <p:ph idx="1"/>
          </p:nvPr>
        </p:nvSpPr>
        <p:spPr/>
        <p:txBody>
          <a:bodyPr>
            <a:normAutofit/>
          </a:bodyPr>
          <a:lstStyle/>
          <a:p>
            <a:r>
              <a:rPr lang="en-US" dirty="0"/>
              <a:t>The goal in this iteration of the code is to generate a graphical plot of the TCP Receive window on the Client. The end result is a graph that looks like this:</a:t>
            </a:r>
          </a:p>
        </p:txBody>
      </p:sp>
      <p:sp>
        <p:nvSpPr>
          <p:cNvPr id="4" name="Date Placeholder 3">
            <a:extLst>
              <a:ext uri="{FF2B5EF4-FFF2-40B4-BE49-F238E27FC236}">
                <a16:creationId xmlns:a16="http://schemas.microsoft.com/office/drawing/2014/main" id="{E1F89694-B835-4D57-9A70-385ACDAC5BE2}"/>
              </a:ext>
            </a:extLst>
          </p:cNvPr>
          <p:cNvSpPr>
            <a:spLocks noGrp="1"/>
          </p:cNvSpPr>
          <p:nvPr>
            <p:ph type="dt" sz="half" idx="10"/>
          </p:nvPr>
        </p:nvSpPr>
        <p:spPr/>
        <p:txBody>
          <a:bodyPr/>
          <a:lstStyle/>
          <a:p>
            <a:pPr>
              <a:defRPr/>
            </a:pPr>
            <a:fld id="{F580664D-AEC8-4E4B-A0D5-D77C220F2DFB}" type="datetime1">
              <a:rPr lang="en-US" smtClean="0"/>
              <a:t>2/28/2021</a:t>
            </a:fld>
            <a:endParaRPr lang="en-CA" dirty="0"/>
          </a:p>
        </p:txBody>
      </p:sp>
      <p:sp>
        <p:nvSpPr>
          <p:cNvPr id="5" name="Slide Number Placeholder 4">
            <a:extLst>
              <a:ext uri="{FF2B5EF4-FFF2-40B4-BE49-F238E27FC236}">
                <a16:creationId xmlns:a16="http://schemas.microsoft.com/office/drawing/2014/main" id="{0057ACC3-38BD-458F-9ABC-744F47A0280B}"/>
              </a:ext>
            </a:extLst>
          </p:cNvPr>
          <p:cNvSpPr>
            <a:spLocks noGrp="1"/>
          </p:cNvSpPr>
          <p:nvPr>
            <p:ph type="sldNum" sz="quarter" idx="12"/>
          </p:nvPr>
        </p:nvSpPr>
        <p:spPr/>
        <p:txBody>
          <a:bodyPr/>
          <a:lstStyle/>
          <a:p>
            <a:pPr>
              <a:defRPr/>
            </a:pPr>
            <a:fld id="{DB965FF6-DD1D-43A0-A685-9F3E6FC58C96}" type="slidenum">
              <a:rPr lang="en-US" smtClean="0"/>
              <a:pPr>
                <a:defRPr/>
              </a:pPr>
              <a:t>113</a:t>
            </a:fld>
            <a:endParaRPr lang="en-US" dirty="0"/>
          </a:p>
        </p:txBody>
      </p:sp>
      <p:sp>
        <p:nvSpPr>
          <p:cNvPr id="6" name="Footer Placeholder 5">
            <a:extLst>
              <a:ext uri="{FF2B5EF4-FFF2-40B4-BE49-F238E27FC236}">
                <a16:creationId xmlns:a16="http://schemas.microsoft.com/office/drawing/2014/main" id="{BA44DBB5-7B30-45B6-8FCF-89C6621A5779}"/>
              </a:ext>
            </a:extLst>
          </p:cNvPr>
          <p:cNvSpPr>
            <a:spLocks noGrp="1"/>
          </p:cNvSpPr>
          <p:nvPr>
            <p:ph type="ftr" sz="quarter" idx="11"/>
          </p:nvPr>
        </p:nvSpPr>
        <p:spPr/>
        <p:txBody>
          <a:bodyPr/>
          <a:lstStyle/>
          <a:p>
            <a:pPr>
              <a:defRPr/>
            </a:pPr>
            <a:r>
              <a:rPr lang="en-US"/>
              <a:t>Milli Micro Systems, Inc.</a:t>
            </a:r>
            <a:endParaRPr lang="en-US" dirty="0"/>
          </a:p>
        </p:txBody>
      </p:sp>
    </p:spTree>
    <p:extLst>
      <p:ext uri="{BB962C8B-B14F-4D97-AF65-F5344CB8AC3E}">
        <p14:creationId xmlns:p14="http://schemas.microsoft.com/office/powerpoint/2010/main" val="48443768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99078-EF0D-4182-85ED-CCE03686362C}"/>
              </a:ext>
            </a:extLst>
          </p:cNvPr>
          <p:cNvSpPr>
            <a:spLocks noGrp="1"/>
          </p:cNvSpPr>
          <p:nvPr>
            <p:ph type="title"/>
          </p:nvPr>
        </p:nvSpPr>
        <p:spPr/>
        <p:txBody>
          <a:bodyPr/>
          <a:lstStyle/>
          <a:p>
            <a:r>
              <a:rPr lang="en-US" dirty="0"/>
              <a:t>Step 8: Plotting the client window size</a:t>
            </a:r>
          </a:p>
        </p:txBody>
      </p:sp>
      <p:pic>
        <p:nvPicPr>
          <p:cNvPr id="6" name="Content Placeholder 5">
            <a:extLst>
              <a:ext uri="{FF2B5EF4-FFF2-40B4-BE49-F238E27FC236}">
                <a16:creationId xmlns:a16="http://schemas.microsoft.com/office/drawing/2014/main" id="{EBA6C2CD-F05C-4D8B-A352-FDC7B610D451}"/>
              </a:ext>
            </a:extLst>
          </p:cNvPr>
          <p:cNvPicPr>
            <a:picLocks noGrp="1" noChangeAspect="1"/>
          </p:cNvPicPr>
          <p:nvPr>
            <p:ph idx="1"/>
          </p:nvPr>
        </p:nvPicPr>
        <p:blipFill>
          <a:blip r:embed="rId2"/>
          <a:stretch>
            <a:fillRect/>
          </a:stretch>
        </p:blipFill>
        <p:spPr>
          <a:xfrm>
            <a:off x="915780" y="1600200"/>
            <a:ext cx="7312439" cy="4525963"/>
          </a:xfrm>
          <a:prstGeom prst="rect">
            <a:avLst/>
          </a:prstGeom>
        </p:spPr>
      </p:pic>
      <p:sp>
        <p:nvSpPr>
          <p:cNvPr id="4" name="Date Placeholder 3">
            <a:extLst>
              <a:ext uri="{FF2B5EF4-FFF2-40B4-BE49-F238E27FC236}">
                <a16:creationId xmlns:a16="http://schemas.microsoft.com/office/drawing/2014/main" id="{E1F89694-B835-4D57-9A70-385ACDAC5BE2}"/>
              </a:ext>
            </a:extLst>
          </p:cNvPr>
          <p:cNvSpPr>
            <a:spLocks noGrp="1"/>
          </p:cNvSpPr>
          <p:nvPr>
            <p:ph type="dt" sz="half" idx="10"/>
          </p:nvPr>
        </p:nvSpPr>
        <p:spPr/>
        <p:txBody>
          <a:bodyPr/>
          <a:lstStyle/>
          <a:p>
            <a:pPr>
              <a:defRPr/>
            </a:pPr>
            <a:fld id="{D8CC5C48-BE90-42D8-8998-F51A59F73418}" type="datetime1">
              <a:rPr lang="en-US" smtClean="0"/>
              <a:t>2/28/2021</a:t>
            </a:fld>
            <a:endParaRPr lang="en-CA" dirty="0"/>
          </a:p>
        </p:txBody>
      </p:sp>
      <p:sp>
        <p:nvSpPr>
          <p:cNvPr id="5" name="Slide Number Placeholder 4">
            <a:extLst>
              <a:ext uri="{FF2B5EF4-FFF2-40B4-BE49-F238E27FC236}">
                <a16:creationId xmlns:a16="http://schemas.microsoft.com/office/drawing/2014/main" id="{0057ACC3-38BD-458F-9ABC-744F47A0280B}"/>
              </a:ext>
            </a:extLst>
          </p:cNvPr>
          <p:cNvSpPr>
            <a:spLocks noGrp="1"/>
          </p:cNvSpPr>
          <p:nvPr>
            <p:ph type="sldNum" sz="quarter" idx="12"/>
          </p:nvPr>
        </p:nvSpPr>
        <p:spPr/>
        <p:txBody>
          <a:bodyPr/>
          <a:lstStyle/>
          <a:p>
            <a:pPr>
              <a:defRPr/>
            </a:pPr>
            <a:fld id="{DB965FF6-DD1D-43A0-A685-9F3E6FC58C96}" type="slidenum">
              <a:rPr lang="en-US" smtClean="0"/>
              <a:pPr>
                <a:defRPr/>
              </a:pPr>
              <a:t>114</a:t>
            </a:fld>
            <a:endParaRPr lang="en-US" dirty="0"/>
          </a:p>
        </p:txBody>
      </p:sp>
      <p:sp>
        <p:nvSpPr>
          <p:cNvPr id="3" name="Footer Placeholder 2">
            <a:extLst>
              <a:ext uri="{FF2B5EF4-FFF2-40B4-BE49-F238E27FC236}">
                <a16:creationId xmlns:a16="http://schemas.microsoft.com/office/drawing/2014/main" id="{DCBBEB93-1734-40B6-B9DB-E4257239FC6C}"/>
              </a:ext>
            </a:extLst>
          </p:cNvPr>
          <p:cNvSpPr>
            <a:spLocks noGrp="1"/>
          </p:cNvSpPr>
          <p:nvPr>
            <p:ph type="ftr" sz="quarter" idx="11"/>
          </p:nvPr>
        </p:nvSpPr>
        <p:spPr/>
        <p:txBody>
          <a:bodyPr/>
          <a:lstStyle/>
          <a:p>
            <a:pPr>
              <a:defRPr/>
            </a:pPr>
            <a:r>
              <a:rPr lang="en-US"/>
              <a:t>Milli Micro Systems, Inc.</a:t>
            </a:r>
            <a:endParaRPr lang="en-US" dirty="0"/>
          </a:p>
        </p:txBody>
      </p:sp>
    </p:spTree>
    <p:extLst>
      <p:ext uri="{BB962C8B-B14F-4D97-AF65-F5344CB8AC3E}">
        <p14:creationId xmlns:p14="http://schemas.microsoft.com/office/powerpoint/2010/main" val="7546312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99078-EF0D-4182-85ED-CCE03686362C}"/>
              </a:ext>
            </a:extLst>
          </p:cNvPr>
          <p:cNvSpPr>
            <a:spLocks noGrp="1"/>
          </p:cNvSpPr>
          <p:nvPr>
            <p:ph type="title"/>
          </p:nvPr>
        </p:nvSpPr>
        <p:spPr/>
        <p:txBody>
          <a:bodyPr/>
          <a:lstStyle/>
          <a:p>
            <a:r>
              <a:rPr lang="en-US" dirty="0"/>
              <a:t>Step 8: Plotting the client window size</a:t>
            </a:r>
          </a:p>
        </p:txBody>
      </p:sp>
      <p:sp>
        <p:nvSpPr>
          <p:cNvPr id="3" name="Content Placeholder 2">
            <a:extLst>
              <a:ext uri="{FF2B5EF4-FFF2-40B4-BE49-F238E27FC236}">
                <a16:creationId xmlns:a16="http://schemas.microsoft.com/office/drawing/2014/main" id="{64A7ED8F-5953-41DB-B8AD-0C2E550270E1}"/>
              </a:ext>
            </a:extLst>
          </p:cNvPr>
          <p:cNvSpPr>
            <a:spLocks noGrp="1"/>
          </p:cNvSpPr>
          <p:nvPr>
            <p:ph idx="1"/>
          </p:nvPr>
        </p:nvSpPr>
        <p:spPr/>
        <p:txBody>
          <a:bodyPr>
            <a:normAutofit/>
          </a:bodyPr>
          <a:lstStyle/>
          <a:p>
            <a:r>
              <a:rPr lang="en-US" dirty="0"/>
              <a:t>The code for generating the plot shown above, using pandas and matplotlib, is almost ridiculously easy (I am only showing the </a:t>
            </a:r>
            <a:r>
              <a:rPr lang="en-US" dirty="0" err="1"/>
              <a:t>analyze_pickle</a:t>
            </a:r>
            <a:r>
              <a:rPr lang="en-US" dirty="0"/>
              <a:t> function):</a:t>
            </a:r>
          </a:p>
        </p:txBody>
      </p:sp>
      <p:sp>
        <p:nvSpPr>
          <p:cNvPr id="4" name="Date Placeholder 3">
            <a:extLst>
              <a:ext uri="{FF2B5EF4-FFF2-40B4-BE49-F238E27FC236}">
                <a16:creationId xmlns:a16="http://schemas.microsoft.com/office/drawing/2014/main" id="{E1F89694-B835-4D57-9A70-385ACDAC5BE2}"/>
              </a:ext>
            </a:extLst>
          </p:cNvPr>
          <p:cNvSpPr>
            <a:spLocks noGrp="1"/>
          </p:cNvSpPr>
          <p:nvPr>
            <p:ph type="dt" sz="half" idx="10"/>
          </p:nvPr>
        </p:nvSpPr>
        <p:spPr/>
        <p:txBody>
          <a:bodyPr/>
          <a:lstStyle/>
          <a:p>
            <a:pPr>
              <a:defRPr/>
            </a:pPr>
            <a:fld id="{0864667A-3C03-4CBC-8713-ED09DF89DDC9}" type="datetime1">
              <a:rPr lang="en-US" smtClean="0"/>
              <a:t>2/28/2021</a:t>
            </a:fld>
            <a:endParaRPr lang="en-CA" dirty="0"/>
          </a:p>
        </p:txBody>
      </p:sp>
      <p:sp>
        <p:nvSpPr>
          <p:cNvPr id="5" name="Slide Number Placeholder 4">
            <a:extLst>
              <a:ext uri="{FF2B5EF4-FFF2-40B4-BE49-F238E27FC236}">
                <a16:creationId xmlns:a16="http://schemas.microsoft.com/office/drawing/2014/main" id="{0057ACC3-38BD-458F-9ABC-744F47A0280B}"/>
              </a:ext>
            </a:extLst>
          </p:cNvPr>
          <p:cNvSpPr>
            <a:spLocks noGrp="1"/>
          </p:cNvSpPr>
          <p:nvPr>
            <p:ph type="sldNum" sz="quarter" idx="12"/>
          </p:nvPr>
        </p:nvSpPr>
        <p:spPr/>
        <p:txBody>
          <a:bodyPr/>
          <a:lstStyle/>
          <a:p>
            <a:pPr>
              <a:defRPr/>
            </a:pPr>
            <a:fld id="{DB965FF6-DD1D-43A0-A685-9F3E6FC58C96}" type="slidenum">
              <a:rPr lang="en-US" smtClean="0"/>
              <a:pPr>
                <a:defRPr/>
              </a:pPr>
              <a:t>115</a:t>
            </a:fld>
            <a:endParaRPr lang="en-US" dirty="0"/>
          </a:p>
        </p:txBody>
      </p:sp>
      <p:sp>
        <p:nvSpPr>
          <p:cNvPr id="6" name="Footer Placeholder 5">
            <a:extLst>
              <a:ext uri="{FF2B5EF4-FFF2-40B4-BE49-F238E27FC236}">
                <a16:creationId xmlns:a16="http://schemas.microsoft.com/office/drawing/2014/main" id="{CC147F98-8479-46F6-A51D-347C55459303}"/>
              </a:ext>
            </a:extLst>
          </p:cNvPr>
          <p:cNvSpPr>
            <a:spLocks noGrp="1"/>
          </p:cNvSpPr>
          <p:nvPr>
            <p:ph type="ftr" sz="quarter" idx="11"/>
          </p:nvPr>
        </p:nvSpPr>
        <p:spPr/>
        <p:txBody>
          <a:bodyPr/>
          <a:lstStyle/>
          <a:p>
            <a:pPr>
              <a:defRPr/>
            </a:pPr>
            <a:r>
              <a:rPr lang="en-US"/>
              <a:t>Milli Micro Systems, Inc.</a:t>
            </a:r>
            <a:endParaRPr lang="en-US" dirty="0"/>
          </a:p>
        </p:txBody>
      </p:sp>
    </p:spTree>
    <p:extLst>
      <p:ext uri="{BB962C8B-B14F-4D97-AF65-F5344CB8AC3E}">
        <p14:creationId xmlns:p14="http://schemas.microsoft.com/office/powerpoint/2010/main" val="322618940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99078-EF0D-4182-85ED-CCE03686362C}"/>
              </a:ext>
            </a:extLst>
          </p:cNvPr>
          <p:cNvSpPr>
            <a:spLocks noGrp="1"/>
          </p:cNvSpPr>
          <p:nvPr>
            <p:ph type="title"/>
          </p:nvPr>
        </p:nvSpPr>
        <p:spPr/>
        <p:txBody>
          <a:bodyPr/>
          <a:lstStyle/>
          <a:p>
            <a:r>
              <a:rPr lang="en-US" dirty="0"/>
              <a:t>Step 8: Plotting the client window size</a:t>
            </a:r>
          </a:p>
        </p:txBody>
      </p:sp>
      <p:sp>
        <p:nvSpPr>
          <p:cNvPr id="3" name="Content Placeholder 2">
            <a:extLst>
              <a:ext uri="{FF2B5EF4-FFF2-40B4-BE49-F238E27FC236}">
                <a16:creationId xmlns:a16="http://schemas.microsoft.com/office/drawing/2014/main" id="{64A7ED8F-5953-41DB-B8AD-0C2E550270E1}"/>
              </a:ext>
            </a:extLst>
          </p:cNvPr>
          <p:cNvSpPr>
            <a:spLocks noGrp="1"/>
          </p:cNvSpPr>
          <p:nvPr>
            <p:ph idx="1"/>
          </p:nvPr>
        </p:nvSpPr>
        <p:spPr/>
        <p:txBody>
          <a:bodyPr>
            <a:normAutofit fontScale="25000" lnSpcReduction="20000"/>
          </a:bodyPr>
          <a:lstStyle/>
          <a:p>
            <a:pPr marL="0" indent="0">
              <a:buNone/>
            </a:pPr>
            <a:r>
              <a:rPr lang="en-US" dirty="0">
                <a:latin typeface="Courier New" panose="02070309020205020404" pitchFamily="49" charset="0"/>
                <a:cs typeface="Courier New" panose="02070309020205020404" pitchFamily="49" charset="0"/>
              </a:rPr>
              <a:t>import pandas as pd</a:t>
            </a:r>
          </a:p>
          <a:p>
            <a:pPr marL="0" indent="0">
              <a:buNone/>
            </a:pPr>
            <a:r>
              <a:rPr lang="en-US" dirty="0">
                <a:latin typeface="Courier New" panose="02070309020205020404" pitchFamily="49" charset="0"/>
                <a:cs typeface="Courier New" panose="02070309020205020404" pitchFamily="49" charset="0"/>
              </a:rPr>
              <a:t>import matplotlib</a:t>
            </a:r>
          </a:p>
          <a:p>
            <a:pPr marL="0" indent="0">
              <a:buNone/>
            </a:pPr>
            <a:r>
              <a:rPr lang="en-US" dirty="0">
                <a:latin typeface="Courier New" panose="02070309020205020404" pitchFamily="49" charset="0"/>
                <a:cs typeface="Courier New" panose="02070309020205020404" pitchFamily="49" charset="0"/>
              </a:rPr>
              <a:t>import </a:t>
            </a:r>
            <a:r>
              <a:rPr lang="en-US" dirty="0" err="1">
                <a:latin typeface="Courier New" panose="02070309020205020404" pitchFamily="49" charset="0"/>
                <a:cs typeface="Courier New" panose="02070309020205020404" pitchFamily="49" charset="0"/>
              </a:rPr>
              <a:t>matplotlib.pyplot</a:t>
            </a:r>
            <a:r>
              <a:rPr lang="en-US" dirty="0">
                <a:latin typeface="Courier New" panose="02070309020205020404" pitchFamily="49" charset="0"/>
                <a:cs typeface="Courier New" panose="02070309020205020404" pitchFamily="49" charset="0"/>
              </a:rPr>
              <a:t> as </a:t>
            </a:r>
            <a:r>
              <a:rPr lang="en-US" dirty="0" err="1">
                <a:latin typeface="Courier New" panose="02070309020205020404" pitchFamily="49" charset="0"/>
                <a:cs typeface="Courier New" panose="02070309020205020404" pitchFamily="49" charset="0"/>
              </a:rPr>
              <a:t>plt</a:t>
            </a: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def </a:t>
            </a:r>
            <a:r>
              <a:rPr lang="en-US" dirty="0" err="1">
                <a:latin typeface="Courier New" panose="02070309020205020404" pitchFamily="49" charset="0"/>
                <a:cs typeface="Courier New" panose="02070309020205020404" pitchFamily="49" charset="0"/>
              </a:rPr>
              <a:t>analyze_pickle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pickle_file_in</a:t>
            </a:r>
            <a:r>
              <a:rPr lang="en-US" dirty="0">
                <a:latin typeface="Courier New" panose="02070309020205020404" pitchFamily="49" charset="0"/>
                <a:cs typeface="Courier New" panose="02070309020205020404" pitchFamily="49" charset="0"/>
              </a:rPr>
              <a: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packets_for_analysis</a:t>
            </a:r>
            <a:r>
              <a:rPr lang="en-US" dirty="0">
                <a:latin typeface="Courier New" panose="02070309020205020404" pitchFamily="49" charset="0"/>
                <a:cs typeface="Courier New" panose="02070309020205020404" pitchFamily="49" charset="0"/>
              </a:rPr>
              <a:t> = []</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with open(</a:t>
            </a:r>
            <a:r>
              <a:rPr lang="en-US" dirty="0" err="1">
                <a:latin typeface="Courier New" panose="02070309020205020404" pitchFamily="49" charset="0"/>
                <a:cs typeface="Courier New" panose="02070309020205020404" pitchFamily="49" charset="0"/>
              </a:rPr>
              <a:t>pickle_file_in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rb</a:t>
            </a:r>
            <a:r>
              <a:rPr lang="en-US" dirty="0">
                <a:latin typeface="Courier New" panose="02070309020205020404" pitchFamily="49" charset="0"/>
                <a:cs typeface="Courier New" panose="02070309020205020404" pitchFamily="49" charset="0"/>
              </a:rPr>
              <a:t>') as </a:t>
            </a:r>
            <a:r>
              <a:rPr lang="en-US" dirty="0" err="1">
                <a:latin typeface="Courier New" panose="02070309020205020404" pitchFamily="49" charset="0"/>
                <a:cs typeface="Courier New" panose="02070309020205020404" pitchFamily="49" charset="0"/>
              </a:rPr>
              <a:t>pickle_fd</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client_ip_addr_port</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pickle.load</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pickle_fd</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server_ip_addr_port</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pickle.load</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pickle_fd</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packets_for_analysis</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pickle.load</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pickle_fd</a:t>
            </a:r>
            <a:r>
              <a:rPr lang="en-US" dirty="0">
                <a:latin typeface="Courier New" panose="02070309020205020404" pitchFamily="49" charset="0"/>
                <a:cs typeface="Courier New" panose="02070309020205020404" pitchFamily="49" charset="0"/>
              </a:rPr>
              <a: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 Plot the receive window size on the client side.</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client_pkts</a:t>
            </a:r>
            <a:r>
              <a:rPr lang="en-US" dirty="0">
                <a:latin typeface="Courier New" panose="02070309020205020404" pitchFamily="49" charset="0"/>
                <a:cs typeface="Courier New" panose="02070309020205020404" pitchFamily="49" charset="0"/>
              </a:rPr>
              <a:t> = []</a:t>
            </a:r>
          </a:p>
          <a:p>
            <a:pPr marL="0" indent="0">
              <a:buNone/>
            </a:pPr>
            <a:r>
              <a:rPr lang="en-US" dirty="0">
                <a:latin typeface="Courier New" panose="02070309020205020404" pitchFamily="49" charset="0"/>
                <a:cs typeface="Courier New" panose="02070309020205020404" pitchFamily="49" charset="0"/>
              </a:rPr>
              <a:t>    for </a:t>
            </a:r>
            <a:r>
              <a:rPr lang="en-US" dirty="0" err="1">
                <a:latin typeface="Courier New" panose="02070309020205020404" pitchFamily="49" charset="0"/>
                <a:cs typeface="Courier New" panose="02070309020205020404" pitchFamily="49" charset="0"/>
              </a:rPr>
              <a:t>pkt_data</a:t>
            </a:r>
            <a:r>
              <a:rPr lang="en-US" dirty="0">
                <a:latin typeface="Courier New" panose="02070309020205020404" pitchFamily="49" charset="0"/>
                <a:cs typeface="Courier New" panose="02070309020205020404" pitchFamily="49" charset="0"/>
              </a:rPr>
              <a:t> in </a:t>
            </a:r>
            <a:r>
              <a:rPr lang="en-US" dirty="0" err="1">
                <a:latin typeface="Courier New" panose="02070309020205020404" pitchFamily="49" charset="0"/>
                <a:cs typeface="Courier New" panose="02070309020205020404" pitchFamily="49" charset="0"/>
              </a:rPr>
              <a:t>packets_for_analysis</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pkt_data</a:t>
            </a:r>
            <a:r>
              <a:rPr lang="en-US" dirty="0">
                <a:latin typeface="Courier New" panose="02070309020205020404" pitchFamily="49" charset="0"/>
                <a:cs typeface="Courier New" panose="02070309020205020404" pitchFamily="49" charset="0"/>
              </a:rPr>
              <a:t>['direction'] == </a:t>
            </a:r>
            <a:r>
              <a:rPr lang="en-US" dirty="0" err="1">
                <a:latin typeface="Courier New" panose="02070309020205020404" pitchFamily="49" charset="0"/>
                <a:cs typeface="Courier New" panose="02070309020205020404" pitchFamily="49" charset="0"/>
              </a:rPr>
              <a:t>PktDirection.server_to_client</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continue</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 Don't include the SYN packet</a:t>
            </a:r>
          </a:p>
          <a:p>
            <a:pPr marL="0" indent="0">
              <a:buNone/>
            </a:pPr>
            <a:r>
              <a:rPr lang="en-US" dirty="0">
                <a:latin typeface="Courier New" panose="02070309020205020404" pitchFamily="49" charset="0"/>
                <a:cs typeface="Courier New" panose="02070309020205020404" pitchFamily="49" charset="0"/>
              </a:rPr>
              <a:t>        if 'S' in </a:t>
            </a:r>
            <a:r>
              <a:rPr lang="en-US" dirty="0" err="1">
                <a:latin typeface="Courier New" panose="02070309020205020404" pitchFamily="49" charset="0"/>
                <a:cs typeface="Courier New" panose="02070309020205020404" pitchFamily="49" charset="0"/>
              </a:rPr>
              <a:t>pkt_data</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tcp_flags</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continue</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client_pkts.append</a:t>
            </a:r>
            <a:r>
              <a:rPr lang="en-US" dirty="0">
                <a:latin typeface="Courier New" panose="02070309020205020404" pitchFamily="49" charset="0"/>
                <a:cs typeface="Courier New" panose="02070309020205020404" pitchFamily="49" charset="0"/>
              </a:rPr>
              <a:t>({'Time': </a:t>
            </a:r>
            <a:r>
              <a:rPr lang="en-US" dirty="0" err="1">
                <a:latin typeface="Courier New" panose="02070309020205020404" pitchFamily="49" charset="0"/>
                <a:cs typeface="Courier New" panose="02070309020205020404" pitchFamily="49" charset="0"/>
              </a:rPr>
              <a:t>pkt_data</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relative_timestamp</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'Client window size': </a:t>
            </a:r>
            <a:r>
              <a:rPr lang="en-US" dirty="0" err="1">
                <a:latin typeface="Courier New" panose="02070309020205020404" pitchFamily="49" charset="0"/>
                <a:cs typeface="Courier New" panose="02070309020205020404" pitchFamily="49" charset="0"/>
              </a:rPr>
              <a:t>pkt_data</a:t>
            </a:r>
            <a:r>
              <a:rPr lang="en-US" dirty="0">
                <a:latin typeface="Courier New" panose="02070309020205020404" pitchFamily="49" charset="0"/>
                <a:cs typeface="Courier New" panose="02070309020205020404" pitchFamily="49" charset="0"/>
              </a:rPr>
              <a:t>['window']})</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df = </a:t>
            </a:r>
            <a:r>
              <a:rPr lang="en-US" dirty="0" err="1">
                <a:latin typeface="Courier New" panose="02070309020205020404" pitchFamily="49" charset="0"/>
                <a:cs typeface="Courier New" panose="02070309020205020404" pitchFamily="49" charset="0"/>
              </a:rPr>
              <a:t>pd.DataFrame</a:t>
            </a:r>
            <a:r>
              <a:rPr lang="en-US" dirty="0">
                <a:latin typeface="Courier New" panose="02070309020205020404" pitchFamily="49" charset="0"/>
                <a:cs typeface="Courier New" panose="02070309020205020404" pitchFamily="49" charset="0"/>
              </a:rPr>
              <a:t>(data=</a:t>
            </a:r>
            <a:r>
              <a:rPr lang="en-US" dirty="0" err="1">
                <a:latin typeface="Courier New" panose="02070309020205020404" pitchFamily="49" charset="0"/>
                <a:cs typeface="Courier New" panose="02070309020205020404" pitchFamily="49" charset="0"/>
              </a:rPr>
              <a:t>client_pkts</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df.plot</a:t>
            </a:r>
            <a:r>
              <a:rPr lang="en-US" dirty="0">
                <a:latin typeface="Courier New" panose="02070309020205020404" pitchFamily="49" charset="0"/>
                <a:cs typeface="Courier New" panose="02070309020205020404" pitchFamily="49" charset="0"/>
              </a:rPr>
              <a:t>(x='Time', y='Client window size', color='r')</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plt.show</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plt.close</a:t>
            </a:r>
            <a:r>
              <a:rPr lang="en-US" dirty="0">
                <a:latin typeface="Courier New" panose="02070309020205020404" pitchFamily="49" charset="0"/>
                <a:cs typeface="Courier New" panose="02070309020205020404" pitchFamily="49" charset="0"/>
              </a:rPr>
              <a:t>()</a:t>
            </a:r>
          </a:p>
        </p:txBody>
      </p:sp>
      <p:sp>
        <p:nvSpPr>
          <p:cNvPr id="4" name="Date Placeholder 3">
            <a:extLst>
              <a:ext uri="{FF2B5EF4-FFF2-40B4-BE49-F238E27FC236}">
                <a16:creationId xmlns:a16="http://schemas.microsoft.com/office/drawing/2014/main" id="{E1F89694-B835-4D57-9A70-385ACDAC5BE2}"/>
              </a:ext>
            </a:extLst>
          </p:cNvPr>
          <p:cNvSpPr>
            <a:spLocks noGrp="1"/>
          </p:cNvSpPr>
          <p:nvPr>
            <p:ph type="dt" sz="half" idx="10"/>
          </p:nvPr>
        </p:nvSpPr>
        <p:spPr/>
        <p:txBody>
          <a:bodyPr/>
          <a:lstStyle/>
          <a:p>
            <a:pPr>
              <a:defRPr/>
            </a:pPr>
            <a:fld id="{2CCA379E-2499-4475-BE74-ED0BCDBD5FAD}" type="datetime1">
              <a:rPr lang="en-US" smtClean="0"/>
              <a:t>2/28/2021</a:t>
            </a:fld>
            <a:endParaRPr lang="en-CA" dirty="0"/>
          </a:p>
        </p:txBody>
      </p:sp>
      <p:sp>
        <p:nvSpPr>
          <p:cNvPr id="5" name="Slide Number Placeholder 4">
            <a:extLst>
              <a:ext uri="{FF2B5EF4-FFF2-40B4-BE49-F238E27FC236}">
                <a16:creationId xmlns:a16="http://schemas.microsoft.com/office/drawing/2014/main" id="{0057ACC3-38BD-458F-9ABC-744F47A0280B}"/>
              </a:ext>
            </a:extLst>
          </p:cNvPr>
          <p:cNvSpPr>
            <a:spLocks noGrp="1"/>
          </p:cNvSpPr>
          <p:nvPr>
            <p:ph type="sldNum" sz="quarter" idx="12"/>
          </p:nvPr>
        </p:nvSpPr>
        <p:spPr/>
        <p:txBody>
          <a:bodyPr/>
          <a:lstStyle/>
          <a:p>
            <a:pPr>
              <a:defRPr/>
            </a:pPr>
            <a:fld id="{DB965FF6-DD1D-43A0-A685-9F3E6FC58C96}" type="slidenum">
              <a:rPr lang="en-US" smtClean="0"/>
              <a:pPr>
                <a:defRPr/>
              </a:pPr>
              <a:t>116</a:t>
            </a:fld>
            <a:endParaRPr lang="en-US" dirty="0"/>
          </a:p>
        </p:txBody>
      </p:sp>
      <p:sp>
        <p:nvSpPr>
          <p:cNvPr id="6" name="Footer Placeholder 5">
            <a:extLst>
              <a:ext uri="{FF2B5EF4-FFF2-40B4-BE49-F238E27FC236}">
                <a16:creationId xmlns:a16="http://schemas.microsoft.com/office/drawing/2014/main" id="{A82BCED8-A6F8-45B0-8804-7D4FA33BE7F0}"/>
              </a:ext>
            </a:extLst>
          </p:cNvPr>
          <p:cNvSpPr>
            <a:spLocks noGrp="1"/>
          </p:cNvSpPr>
          <p:nvPr>
            <p:ph type="ftr" sz="quarter" idx="11"/>
          </p:nvPr>
        </p:nvSpPr>
        <p:spPr/>
        <p:txBody>
          <a:bodyPr/>
          <a:lstStyle/>
          <a:p>
            <a:pPr>
              <a:defRPr/>
            </a:pPr>
            <a:r>
              <a:rPr lang="en-US"/>
              <a:t>Milli Micro Systems, Inc.</a:t>
            </a:r>
            <a:endParaRPr lang="en-US" dirty="0"/>
          </a:p>
        </p:txBody>
      </p:sp>
    </p:spTree>
    <p:extLst>
      <p:ext uri="{BB962C8B-B14F-4D97-AF65-F5344CB8AC3E}">
        <p14:creationId xmlns:p14="http://schemas.microsoft.com/office/powerpoint/2010/main" val="22955279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99078-EF0D-4182-85ED-CCE03686362C}"/>
              </a:ext>
            </a:extLst>
          </p:cNvPr>
          <p:cNvSpPr>
            <a:spLocks noGrp="1"/>
          </p:cNvSpPr>
          <p:nvPr>
            <p:ph type="title"/>
          </p:nvPr>
        </p:nvSpPr>
        <p:spPr/>
        <p:txBody>
          <a:bodyPr/>
          <a:lstStyle/>
          <a:p>
            <a:r>
              <a:rPr lang="en-US" dirty="0"/>
              <a:t>Step 8: Plotting the client window size</a:t>
            </a:r>
          </a:p>
        </p:txBody>
      </p:sp>
      <p:sp>
        <p:nvSpPr>
          <p:cNvPr id="3" name="Content Placeholder 2">
            <a:extLst>
              <a:ext uri="{FF2B5EF4-FFF2-40B4-BE49-F238E27FC236}">
                <a16:creationId xmlns:a16="http://schemas.microsoft.com/office/drawing/2014/main" id="{64A7ED8F-5953-41DB-B8AD-0C2E550270E1}"/>
              </a:ext>
            </a:extLst>
          </p:cNvPr>
          <p:cNvSpPr>
            <a:spLocks noGrp="1"/>
          </p:cNvSpPr>
          <p:nvPr>
            <p:ph idx="1"/>
          </p:nvPr>
        </p:nvSpPr>
        <p:spPr/>
        <p:txBody>
          <a:bodyPr>
            <a:normAutofit/>
          </a:bodyPr>
          <a:lstStyle/>
          <a:p>
            <a:r>
              <a:rPr lang="en-US" dirty="0">
                <a:cs typeface="Courier New" panose="02070309020205020404" pitchFamily="49" charset="0"/>
              </a:rPr>
              <a:t>You will notice from the graph that the window size shows a sudden dip to some value between 400000 and 500000 shortly after timestamp 21.1. If you find this suspicious, you can again write more code to help you narrow down the exact packet number in the capture:</a:t>
            </a:r>
          </a:p>
        </p:txBody>
      </p:sp>
      <p:sp>
        <p:nvSpPr>
          <p:cNvPr id="4" name="Date Placeholder 3">
            <a:extLst>
              <a:ext uri="{FF2B5EF4-FFF2-40B4-BE49-F238E27FC236}">
                <a16:creationId xmlns:a16="http://schemas.microsoft.com/office/drawing/2014/main" id="{E1F89694-B835-4D57-9A70-385ACDAC5BE2}"/>
              </a:ext>
            </a:extLst>
          </p:cNvPr>
          <p:cNvSpPr>
            <a:spLocks noGrp="1"/>
          </p:cNvSpPr>
          <p:nvPr>
            <p:ph type="dt" sz="half" idx="10"/>
          </p:nvPr>
        </p:nvSpPr>
        <p:spPr/>
        <p:txBody>
          <a:bodyPr/>
          <a:lstStyle/>
          <a:p>
            <a:pPr>
              <a:defRPr/>
            </a:pPr>
            <a:fld id="{7B233FDE-12EB-4452-B2E8-659FD823A05C}" type="datetime1">
              <a:rPr lang="en-US" smtClean="0"/>
              <a:t>2/28/2021</a:t>
            </a:fld>
            <a:endParaRPr lang="en-CA" dirty="0"/>
          </a:p>
        </p:txBody>
      </p:sp>
      <p:sp>
        <p:nvSpPr>
          <p:cNvPr id="5" name="Slide Number Placeholder 4">
            <a:extLst>
              <a:ext uri="{FF2B5EF4-FFF2-40B4-BE49-F238E27FC236}">
                <a16:creationId xmlns:a16="http://schemas.microsoft.com/office/drawing/2014/main" id="{0057ACC3-38BD-458F-9ABC-744F47A0280B}"/>
              </a:ext>
            </a:extLst>
          </p:cNvPr>
          <p:cNvSpPr>
            <a:spLocks noGrp="1"/>
          </p:cNvSpPr>
          <p:nvPr>
            <p:ph type="sldNum" sz="quarter" idx="12"/>
          </p:nvPr>
        </p:nvSpPr>
        <p:spPr/>
        <p:txBody>
          <a:bodyPr/>
          <a:lstStyle/>
          <a:p>
            <a:pPr>
              <a:defRPr/>
            </a:pPr>
            <a:fld id="{DB965FF6-DD1D-43A0-A685-9F3E6FC58C96}" type="slidenum">
              <a:rPr lang="en-US" smtClean="0"/>
              <a:pPr>
                <a:defRPr/>
              </a:pPr>
              <a:t>117</a:t>
            </a:fld>
            <a:endParaRPr lang="en-US" dirty="0"/>
          </a:p>
        </p:txBody>
      </p:sp>
      <p:sp>
        <p:nvSpPr>
          <p:cNvPr id="6" name="Footer Placeholder 5">
            <a:extLst>
              <a:ext uri="{FF2B5EF4-FFF2-40B4-BE49-F238E27FC236}">
                <a16:creationId xmlns:a16="http://schemas.microsoft.com/office/drawing/2014/main" id="{FEA0A238-E5AE-4867-B384-57A8433F2AC1}"/>
              </a:ext>
            </a:extLst>
          </p:cNvPr>
          <p:cNvSpPr>
            <a:spLocks noGrp="1"/>
          </p:cNvSpPr>
          <p:nvPr>
            <p:ph type="ftr" sz="quarter" idx="11"/>
          </p:nvPr>
        </p:nvSpPr>
        <p:spPr/>
        <p:txBody>
          <a:bodyPr/>
          <a:lstStyle/>
          <a:p>
            <a:pPr>
              <a:defRPr/>
            </a:pPr>
            <a:r>
              <a:rPr lang="en-US"/>
              <a:t>Milli Micro Systems, Inc.</a:t>
            </a:r>
            <a:endParaRPr lang="en-US" dirty="0"/>
          </a:p>
        </p:txBody>
      </p:sp>
    </p:spTree>
    <p:extLst>
      <p:ext uri="{BB962C8B-B14F-4D97-AF65-F5344CB8AC3E}">
        <p14:creationId xmlns:p14="http://schemas.microsoft.com/office/powerpoint/2010/main" val="34041318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99078-EF0D-4182-85ED-CCE03686362C}"/>
              </a:ext>
            </a:extLst>
          </p:cNvPr>
          <p:cNvSpPr>
            <a:spLocks noGrp="1"/>
          </p:cNvSpPr>
          <p:nvPr>
            <p:ph type="title"/>
          </p:nvPr>
        </p:nvSpPr>
        <p:spPr/>
        <p:txBody>
          <a:bodyPr/>
          <a:lstStyle/>
          <a:p>
            <a:r>
              <a:rPr lang="en-US" dirty="0"/>
              <a:t>Step 8: Plotting the client window size</a:t>
            </a:r>
          </a:p>
        </p:txBody>
      </p:sp>
      <p:sp>
        <p:nvSpPr>
          <p:cNvPr id="3" name="Content Placeholder 2">
            <a:extLst>
              <a:ext uri="{FF2B5EF4-FFF2-40B4-BE49-F238E27FC236}">
                <a16:creationId xmlns:a16="http://schemas.microsoft.com/office/drawing/2014/main" id="{64A7ED8F-5953-41DB-B8AD-0C2E550270E1}"/>
              </a:ext>
            </a:extLst>
          </p:cNvPr>
          <p:cNvSpPr>
            <a:spLocks noGrp="1"/>
          </p:cNvSpPr>
          <p:nvPr>
            <p:ph idx="1"/>
          </p:nvPr>
        </p:nvSpPr>
        <p:spPr/>
        <p:txBody>
          <a:bodyPr>
            <a:normAutofit fontScale="32500" lnSpcReduction="20000"/>
          </a:bodyPr>
          <a:lstStyle/>
          <a:p>
            <a:pPr marL="0" indent="0">
              <a:buNone/>
            </a:pPr>
            <a:r>
              <a:rPr lang="en-US" dirty="0">
                <a:latin typeface="Courier New" panose="02070309020205020404" pitchFamily="49" charset="0"/>
                <a:cs typeface="Courier New" panose="02070309020205020404" pitchFamily="49" charset="0"/>
              </a:rPr>
              <a:t>def </a:t>
            </a:r>
            <a:r>
              <a:rPr lang="en-US" dirty="0" err="1">
                <a:latin typeface="Courier New" panose="02070309020205020404" pitchFamily="49" charset="0"/>
                <a:cs typeface="Courier New" panose="02070309020205020404" pitchFamily="49" charset="0"/>
              </a:rPr>
              <a:t>analyze_pickle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pickle_file_in</a:t>
            </a:r>
            <a:r>
              <a:rPr lang="en-US" dirty="0">
                <a:latin typeface="Courier New" panose="02070309020205020404" pitchFamily="49" charset="0"/>
                <a:cs typeface="Courier New" panose="02070309020205020404" pitchFamily="49" charset="0"/>
              </a:rPr>
              <a: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packets_for_analysis</a:t>
            </a:r>
            <a:r>
              <a:rPr lang="en-US" dirty="0">
                <a:latin typeface="Courier New" panose="02070309020205020404" pitchFamily="49" charset="0"/>
                <a:cs typeface="Courier New" panose="02070309020205020404" pitchFamily="49" charset="0"/>
              </a:rPr>
              <a:t> = []</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with open(</a:t>
            </a:r>
            <a:r>
              <a:rPr lang="en-US" dirty="0" err="1">
                <a:latin typeface="Courier New" panose="02070309020205020404" pitchFamily="49" charset="0"/>
                <a:cs typeface="Courier New" panose="02070309020205020404" pitchFamily="49" charset="0"/>
              </a:rPr>
              <a:t>pickle_file_in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rb</a:t>
            </a:r>
            <a:r>
              <a:rPr lang="en-US" dirty="0">
                <a:latin typeface="Courier New" panose="02070309020205020404" pitchFamily="49" charset="0"/>
                <a:cs typeface="Courier New" panose="02070309020205020404" pitchFamily="49" charset="0"/>
              </a:rPr>
              <a:t>') as </a:t>
            </a:r>
            <a:r>
              <a:rPr lang="en-US" dirty="0" err="1">
                <a:latin typeface="Courier New" panose="02070309020205020404" pitchFamily="49" charset="0"/>
                <a:cs typeface="Courier New" panose="02070309020205020404" pitchFamily="49" charset="0"/>
              </a:rPr>
              <a:t>pickle_fd</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client_ip_addr_port</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pickle.load</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pickle_fd</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server_ip_addr_port</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pickle.load</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pickle_fd</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packets_for_analysis</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pickle.load</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pickle_fd</a:t>
            </a:r>
            <a:r>
              <a:rPr lang="en-US" dirty="0">
                <a:latin typeface="Courier New" panose="02070309020205020404" pitchFamily="49" charset="0"/>
                <a:cs typeface="Courier New" panose="02070309020205020404" pitchFamily="49" charset="0"/>
              </a:rPr>
              <a: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for </a:t>
            </a:r>
            <a:r>
              <a:rPr lang="en-US" dirty="0" err="1">
                <a:latin typeface="Courier New" panose="02070309020205020404" pitchFamily="49" charset="0"/>
                <a:cs typeface="Courier New" panose="02070309020205020404" pitchFamily="49" charset="0"/>
              </a:rPr>
              <a:t>pkt_data</a:t>
            </a:r>
            <a:r>
              <a:rPr lang="en-US" dirty="0">
                <a:latin typeface="Courier New" panose="02070309020205020404" pitchFamily="49" charset="0"/>
                <a:cs typeface="Courier New" panose="02070309020205020404" pitchFamily="49" charset="0"/>
              </a:rPr>
              <a:t> in </a:t>
            </a:r>
            <a:r>
              <a:rPr lang="en-US" dirty="0" err="1">
                <a:latin typeface="Courier New" panose="02070309020205020404" pitchFamily="49" charset="0"/>
                <a:cs typeface="Courier New" panose="02070309020205020404" pitchFamily="49" charset="0"/>
              </a:rPr>
              <a:t>packets_for_analysis</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pkt_data</a:t>
            </a:r>
            <a:r>
              <a:rPr lang="en-US" dirty="0">
                <a:latin typeface="Courier New" panose="02070309020205020404" pitchFamily="49" charset="0"/>
                <a:cs typeface="Courier New" panose="02070309020205020404" pitchFamily="49" charset="0"/>
              </a:rPr>
              <a:t>['direction'] == </a:t>
            </a:r>
            <a:r>
              <a:rPr lang="en-US" dirty="0" err="1">
                <a:latin typeface="Courier New" panose="02070309020205020404" pitchFamily="49" charset="0"/>
                <a:cs typeface="Courier New" panose="02070309020205020404" pitchFamily="49" charset="0"/>
              </a:rPr>
              <a:t>PktDirection.server_to_client</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continue</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 Don't include the SYN packet</a:t>
            </a:r>
          </a:p>
          <a:p>
            <a:pPr marL="0" indent="0">
              <a:buNone/>
            </a:pPr>
            <a:r>
              <a:rPr lang="en-US" dirty="0">
                <a:latin typeface="Courier New" panose="02070309020205020404" pitchFamily="49" charset="0"/>
                <a:cs typeface="Courier New" panose="02070309020205020404" pitchFamily="49" charset="0"/>
              </a:rPr>
              <a:t>        if 'S' in </a:t>
            </a:r>
            <a:r>
              <a:rPr lang="en-US" dirty="0" err="1">
                <a:latin typeface="Courier New" panose="02070309020205020404" pitchFamily="49" charset="0"/>
                <a:cs typeface="Courier New" panose="02070309020205020404" pitchFamily="49" charset="0"/>
              </a:rPr>
              <a:t>pkt_data</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tcp_flags</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continue</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pkt_data</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relative_timestamp</a:t>
            </a:r>
            <a:r>
              <a:rPr lang="en-US" dirty="0">
                <a:latin typeface="Courier New" panose="02070309020205020404" pitchFamily="49" charset="0"/>
                <a:cs typeface="Courier New" panose="02070309020205020404" pitchFamily="49" charset="0"/>
              </a:rPr>
              <a:t>'] &lt; 21.1:</a:t>
            </a:r>
          </a:p>
          <a:p>
            <a:pPr marL="0" indent="0">
              <a:buNone/>
            </a:pPr>
            <a:r>
              <a:rPr lang="en-US" dirty="0">
                <a:latin typeface="Courier New" panose="02070309020205020404" pitchFamily="49" charset="0"/>
                <a:cs typeface="Courier New" panose="02070309020205020404" pitchFamily="49" charset="0"/>
              </a:rPr>
              <a:t>            continue</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pkt_data</a:t>
            </a:r>
            <a:r>
              <a:rPr lang="en-US" dirty="0">
                <a:latin typeface="Courier New" panose="02070309020205020404" pitchFamily="49" charset="0"/>
                <a:cs typeface="Courier New" panose="02070309020205020404" pitchFamily="49" charset="0"/>
              </a:rPr>
              <a:t>['window'] &lt; 500000:</a:t>
            </a:r>
          </a:p>
          <a:p>
            <a:pPr marL="0" indent="0">
              <a:buNone/>
            </a:pPr>
            <a:r>
              <a:rPr lang="en-US" dirty="0">
                <a:latin typeface="Courier New" panose="02070309020205020404" pitchFamily="49" charset="0"/>
                <a:cs typeface="Courier New" panose="02070309020205020404" pitchFamily="49" charset="0"/>
              </a:rPr>
              <a:t>            print('Packet ordinal {} has a suspicious TCP window size ({})'.</a:t>
            </a:r>
          </a:p>
          <a:p>
            <a:pPr marL="0" indent="0">
              <a:buNone/>
            </a:pPr>
            <a:r>
              <a:rPr lang="en-US" dirty="0">
                <a:latin typeface="Courier New" panose="02070309020205020404" pitchFamily="49" charset="0"/>
                <a:cs typeface="Courier New" panose="02070309020205020404" pitchFamily="49" charset="0"/>
              </a:rPr>
              <a:t>                  format(</a:t>
            </a:r>
            <a:r>
              <a:rPr lang="en-US" dirty="0" err="1">
                <a:latin typeface="Courier New" panose="02070309020205020404" pitchFamily="49" charset="0"/>
                <a:cs typeface="Courier New" panose="02070309020205020404" pitchFamily="49" charset="0"/>
              </a:rPr>
              <a:t>pkt_data</a:t>
            </a:r>
            <a:r>
              <a:rPr lang="en-US" dirty="0">
                <a:latin typeface="Courier New" panose="02070309020205020404" pitchFamily="49" charset="0"/>
                <a:cs typeface="Courier New" panose="02070309020205020404" pitchFamily="49" charset="0"/>
              </a:rPr>
              <a:t>['ordinal'], </a:t>
            </a:r>
            <a:r>
              <a:rPr lang="en-US" dirty="0" err="1">
                <a:latin typeface="Courier New" panose="02070309020205020404" pitchFamily="49" charset="0"/>
                <a:cs typeface="Courier New" panose="02070309020205020404" pitchFamily="49" charset="0"/>
              </a:rPr>
              <a:t>pkt_data</a:t>
            </a:r>
            <a:r>
              <a:rPr lang="en-US" dirty="0">
                <a:latin typeface="Courier New" panose="02070309020205020404" pitchFamily="49" charset="0"/>
                <a:cs typeface="Courier New" panose="02070309020205020404" pitchFamily="49" charset="0"/>
              </a:rPr>
              <a:t>['window']))</a:t>
            </a:r>
          </a:p>
        </p:txBody>
      </p:sp>
      <p:sp>
        <p:nvSpPr>
          <p:cNvPr id="4" name="Date Placeholder 3">
            <a:extLst>
              <a:ext uri="{FF2B5EF4-FFF2-40B4-BE49-F238E27FC236}">
                <a16:creationId xmlns:a16="http://schemas.microsoft.com/office/drawing/2014/main" id="{E1F89694-B835-4D57-9A70-385ACDAC5BE2}"/>
              </a:ext>
            </a:extLst>
          </p:cNvPr>
          <p:cNvSpPr>
            <a:spLocks noGrp="1"/>
          </p:cNvSpPr>
          <p:nvPr>
            <p:ph type="dt" sz="half" idx="10"/>
          </p:nvPr>
        </p:nvSpPr>
        <p:spPr/>
        <p:txBody>
          <a:bodyPr/>
          <a:lstStyle/>
          <a:p>
            <a:pPr>
              <a:defRPr/>
            </a:pPr>
            <a:fld id="{87E58F6E-6096-4BDC-A93E-E1F12EA75CA9}" type="datetime1">
              <a:rPr lang="en-US" smtClean="0"/>
              <a:t>2/28/2021</a:t>
            </a:fld>
            <a:endParaRPr lang="en-CA" dirty="0"/>
          </a:p>
        </p:txBody>
      </p:sp>
      <p:sp>
        <p:nvSpPr>
          <p:cNvPr id="5" name="Slide Number Placeholder 4">
            <a:extLst>
              <a:ext uri="{FF2B5EF4-FFF2-40B4-BE49-F238E27FC236}">
                <a16:creationId xmlns:a16="http://schemas.microsoft.com/office/drawing/2014/main" id="{0057ACC3-38BD-458F-9ABC-744F47A0280B}"/>
              </a:ext>
            </a:extLst>
          </p:cNvPr>
          <p:cNvSpPr>
            <a:spLocks noGrp="1"/>
          </p:cNvSpPr>
          <p:nvPr>
            <p:ph type="sldNum" sz="quarter" idx="12"/>
          </p:nvPr>
        </p:nvSpPr>
        <p:spPr/>
        <p:txBody>
          <a:bodyPr/>
          <a:lstStyle/>
          <a:p>
            <a:pPr>
              <a:defRPr/>
            </a:pPr>
            <a:fld id="{DB965FF6-DD1D-43A0-A685-9F3E6FC58C96}" type="slidenum">
              <a:rPr lang="en-US" smtClean="0"/>
              <a:pPr>
                <a:defRPr/>
              </a:pPr>
              <a:t>118</a:t>
            </a:fld>
            <a:endParaRPr lang="en-US" dirty="0"/>
          </a:p>
        </p:txBody>
      </p:sp>
      <p:sp>
        <p:nvSpPr>
          <p:cNvPr id="6" name="Footer Placeholder 5">
            <a:extLst>
              <a:ext uri="{FF2B5EF4-FFF2-40B4-BE49-F238E27FC236}">
                <a16:creationId xmlns:a16="http://schemas.microsoft.com/office/drawing/2014/main" id="{53A1C4DC-EEF4-45D3-B84A-85C08339CC6A}"/>
              </a:ext>
            </a:extLst>
          </p:cNvPr>
          <p:cNvSpPr>
            <a:spLocks noGrp="1"/>
          </p:cNvSpPr>
          <p:nvPr>
            <p:ph type="ftr" sz="quarter" idx="11"/>
          </p:nvPr>
        </p:nvSpPr>
        <p:spPr/>
        <p:txBody>
          <a:bodyPr/>
          <a:lstStyle/>
          <a:p>
            <a:pPr>
              <a:defRPr/>
            </a:pPr>
            <a:r>
              <a:rPr lang="en-US"/>
              <a:t>Milli Micro Systems, Inc.</a:t>
            </a:r>
            <a:endParaRPr lang="en-US" dirty="0"/>
          </a:p>
        </p:txBody>
      </p:sp>
    </p:spTree>
    <p:extLst>
      <p:ext uri="{BB962C8B-B14F-4D97-AF65-F5344CB8AC3E}">
        <p14:creationId xmlns:p14="http://schemas.microsoft.com/office/powerpoint/2010/main" val="135569448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99078-EF0D-4182-85ED-CCE03686362C}"/>
              </a:ext>
            </a:extLst>
          </p:cNvPr>
          <p:cNvSpPr>
            <a:spLocks noGrp="1"/>
          </p:cNvSpPr>
          <p:nvPr>
            <p:ph type="title"/>
          </p:nvPr>
        </p:nvSpPr>
        <p:spPr/>
        <p:txBody>
          <a:bodyPr/>
          <a:lstStyle/>
          <a:p>
            <a:r>
              <a:rPr lang="en-US" dirty="0"/>
              <a:t>Step 8: Plotting the client window size</a:t>
            </a:r>
          </a:p>
        </p:txBody>
      </p:sp>
      <p:sp>
        <p:nvSpPr>
          <p:cNvPr id="3" name="Content Placeholder 2">
            <a:extLst>
              <a:ext uri="{FF2B5EF4-FFF2-40B4-BE49-F238E27FC236}">
                <a16:creationId xmlns:a16="http://schemas.microsoft.com/office/drawing/2014/main" id="{64A7ED8F-5953-41DB-B8AD-0C2E550270E1}"/>
              </a:ext>
            </a:extLst>
          </p:cNvPr>
          <p:cNvSpPr>
            <a:spLocks noGrp="1"/>
          </p:cNvSpPr>
          <p:nvPr>
            <p:ph idx="1"/>
          </p:nvPr>
        </p:nvSpPr>
        <p:spPr/>
        <p:txBody>
          <a:bodyPr>
            <a:normAutofit fontScale="92500" lnSpcReduction="10000"/>
          </a:bodyPr>
          <a:lstStyle/>
          <a:p>
            <a:r>
              <a:rPr lang="en-US" dirty="0">
                <a:cs typeface="Courier New" panose="02070309020205020404" pitchFamily="49" charset="0"/>
              </a:rPr>
              <a:t>Armed with this data, you can now open the capture file in Wireshark and take a closer look at what happened shortly before packet #9539.</a:t>
            </a:r>
          </a:p>
          <a:p>
            <a:endParaRPr lang="en-US" dirty="0">
              <a:cs typeface="Courier New" panose="02070309020205020404" pitchFamily="49" charset="0"/>
            </a:endParaRPr>
          </a:p>
          <a:p>
            <a:r>
              <a:rPr lang="en-US" dirty="0">
                <a:cs typeface="Courier New" panose="02070309020205020404" pitchFamily="49" charset="0"/>
              </a:rPr>
              <a:t>Here’s a fancier plot, where I am plotting two parameters - the client window size, and the ack number sent by the client (i.e. the number of bytes received thus far from the server):</a:t>
            </a:r>
          </a:p>
        </p:txBody>
      </p:sp>
      <p:sp>
        <p:nvSpPr>
          <p:cNvPr id="4" name="Date Placeholder 3">
            <a:extLst>
              <a:ext uri="{FF2B5EF4-FFF2-40B4-BE49-F238E27FC236}">
                <a16:creationId xmlns:a16="http://schemas.microsoft.com/office/drawing/2014/main" id="{E1F89694-B835-4D57-9A70-385ACDAC5BE2}"/>
              </a:ext>
            </a:extLst>
          </p:cNvPr>
          <p:cNvSpPr>
            <a:spLocks noGrp="1"/>
          </p:cNvSpPr>
          <p:nvPr>
            <p:ph type="dt" sz="half" idx="10"/>
          </p:nvPr>
        </p:nvSpPr>
        <p:spPr/>
        <p:txBody>
          <a:bodyPr/>
          <a:lstStyle/>
          <a:p>
            <a:pPr>
              <a:defRPr/>
            </a:pPr>
            <a:fld id="{34909564-24FC-47B0-B1CB-D0912A85D569}" type="datetime1">
              <a:rPr lang="en-US" smtClean="0"/>
              <a:t>2/28/2021</a:t>
            </a:fld>
            <a:endParaRPr lang="en-CA" dirty="0"/>
          </a:p>
        </p:txBody>
      </p:sp>
      <p:sp>
        <p:nvSpPr>
          <p:cNvPr id="5" name="Slide Number Placeholder 4">
            <a:extLst>
              <a:ext uri="{FF2B5EF4-FFF2-40B4-BE49-F238E27FC236}">
                <a16:creationId xmlns:a16="http://schemas.microsoft.com/office/drawing/2014/main" id="{0057ACC3-38BD-458F-9ABC-744F47A0280B}"/>
              </a:ext>
            </a:extLst>
          </p:cNvPr>
          <p:cNvSpPr>
            <a:spLocks noGrp="1"/>
          </p:cNvSpPr>
          <p:nvPr>
            <p:ph type="sldNum" sz="quarter" idx="12"/>
          </p:nvPr>
        </p:nvSpPr>
        <p:spPr/>
        <p:txBody>
          <a:bodyPr/>
          <a:lstStyle/>
          <a:p>
            <a:pPr>
              <a:defRPr/>
            </a:pPr>
            <a:fld id="{DB965FF6-DD1D-43A0-A685-9F3E6FC58C96}" type="slidenum">
              <a:rPr lang="en-US" smtClean="0"/>
              <a:pPr>
                <a:defRPr/>
              </a:pPr>
              <a:t>119</a:t>
            </a:fld>
            <a:endParaRPr lang="en-US" dirty="0"/>
          </a:p>
        </p:txBody>
      </p:sp>
      <p:sp>
        <p:nvSpPr>
          <p:cNvPr id="6" name="Footer Placeholder 5">
            <a:extLst>
              <a:ext uri="{FF2B5EF4-FFF2-40B4-BE49-F238E27FC236}">
                <a16:creationId xmlns:a16="http://schemas.microsoft.com/office/drawing/2014/main" id="{AE9C0EB1-946E-4841-877D-8ADEEC696BCC}"/>
              </a:ext>
            </a:extLst>
          </p:cNvPr>
          <p:cNvSpPr>
            <a:spLocks noGrp="1"/>
          </p:cNvSpPr>
          <p:nvPr>
            <p:ph type="ftr" sz="quarter" idx="11"/>
          </p:nvPr>
        </p:nvSpPr>
        <p:spPr/>
        <p:txBody>
          <a:bodyPr/>
          <a:lstStyle/>
          <a:p>
            <a:pPr>
              <a:defRPr/>
            </a:pPr>
            <a:r>
              <a:rPr lang="en-US"/>
              <a:t>Milli Micro Systems, Inc.</a:t>
            </a:r>
            <a:endParaRPr lang="en-US" dirty="0"/>
          </a:p>
        </p:txBody>
      </p:sp>
    </p:spTree>
    <p:extLst>
      <p:ext uri="{BB962C8B-B14F-4D97-AF65-F5344CB8AC3E}">
        <p14:creationId xmlns:p14="http://schemas.microsoft.com/office/powerpoint/2010/main" val="2299589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5713D-64C3-46E5-B741-42A5138CA9C9}"/>
              </a:ext>
            </a:extLst>
          </p:cNvPr>
          <p:cNvSpPr>
            <a:spLocks noGrp="1"/>
          </p:cNvSpPr>
          <p:nvPr>
            <p:ph type="title"/>
          </p:nvPr>
        </p:nvSpPr>
        <p:spPr/>
        <p:txBody>
          <a:bodyPr/>
          <a:lstStyle/>
          <a:p>
            <a:pPr marL="0" indent="0"/>
            <a:r>
              <a:rPr lang="en-US" altLang="en-US" dirty="0"/>
              <a:t>Regular Expressions</a:t>
            </a:r>
          </a:p>
        </p:txBody>
      </p:sp>
      <p:sp>
        <p:nvSpPr>
          <p:cNvPr id="3" name="Content Placeholder 2">
            <a:extLst>
              <a:ext uri="{FF2B5EF4-FFF2-40B4-BE49-F238E27FC236}">
                <a16:creationId xmlns:a16="http://schemas.microsoft.com/office/drawing/2014/main" id="{D6D116B9-C754-4AC6-A545-13922FEC41BD}"/>
              </a:ext>
            </a:extLst>
          </p:cNvPr>
          <p:cNvSpPr>
            <a:spLocks noGrp="1"/>
          </p:cNvSpPr>
          <p:nvPr>
            <p:ph idx="1"/>
          </p:nvPr>
        </p:nvSpPr>
        <p:spPr/>
        <p:txBody>
          <a:bodyPr/>
          <a:lstStyle/>
          <a:p>
            <a:pPr marL="0" indent="0">
              <a:buNone/>
            </a:pPr>
            <a:r>
              <a:rPr lang="en-US" dirty="0">
                <a:latin typeface="Courier New" panose="02070309020205020404" pitchFamily="49" charset="0"/>
                <a:cs typeface="Courier New" panose="02070309020205020404" pitchFamily="49" charset="0"/>
              </a:rPr>
              <a:t>(</a:t>
            </a:r>
            <a:r>
              <a:rPr lang="en-US" dirty="0"/>
              <a:t>        Indicates where string extraction is to start</a:t>
            </a:r>
          </a:p>
          <a:p>
            <a:pPr marL="0" indent="0">
              <a:buNone/>
            </a:pPr>
            <a:endParaRPr lang="en-US" dirty="0"/>
          </a:p>
          <a:p>
            <a:pPr marL="0" indent="0">
              <a:buNone/>
            </a:pPr>
            <a:r>
              <a:rPr lang="en-US" dirty="0">
                <a:latin typeface="Courier New" panose="02070309020205020404" pitchFamily="49" charset="0"/>
                <a:cs typeface="Courier New" panose="02070309020205020404" pitchFamily="49" charset="0"/>
              </a:rPr>
              <a:t>) </a:t>
            </a:r>
            <a:r>
              <a:rPr lang="en-US" dirty="0"/>
              <a:t>       Indicates where string extraction is to end</a:t>
            </a:r>
          </a:p>
          <a:p>
            <a:endParaRPr lang="en-US" dirty="0"/>
          </a:p>
        </p:txBody>
      </p:sp>
      <p:sp>
        <p:nvSpPr>
          <p:cNvPr id="4" name="Date Placeholder 3">
            <a:extLst>
              <a:ext uri="{FF2B5EF4-FFF2-40B4-BE49-F238E27FC236}">
                <a16:creationId xmlns:a16="http://schemas.microsoft.com/office/drawing/2014/main" id="{C181EDF7-A81A-46F3-B09F-7A81DE5B55B4}"/>
              </a:ext>
            </a:extLst>
          </p:cNvPr>
          <p:cNvSpPr>
            <a:spLocks noGrp="1"/>
          </p:cNvSpPr>
          <p:nvPr>
            <p:ph type="dt" sz="half" idx="10"/>
          </p:nvPr>
        </p:nvSpPr>
        <p:spPr/>
        <p:txBody>
          <a:bodyPr/>
          <a:lstStyle/>
          <a:p>
            <a:pPr>
              <a:defRPr/>
            </a:pPr>
            <a:fld id="{8A473F7A-DFDC-4DFA-ABD1-7181775478BB}" type="datetime1">
              <a:rPr lang="en-US" smtClean="0"/>
              <a:t>2/28/2021</a:t>
            </a:fld>
            <a:endParaRPr lang="en-CA" dirty="0"/>
          </a:p>
        </p:txBody>
      </p:sp>
      <p:sp>
        <p:nvSpPr>
          <p:cNvPr id="5" name="Slide Number Placeholder 4">
            <a:extLst>
              <a:ext uri="{FF2B5EF4-FFF2-40B4-BE49-F238E27FC236}">
                <a16:creationId xmlns:a16="http://schemas.microsoft.com/office/drawing/2014/main" id="{E973BDF5-31E7-4D97-873A-91B38EFFF7EB}"/>
              </a:ext>
            </a:extLst>
          </p:cNvPr>
          <p:cNvSpPr>
            <a:spLocks noGrp="1"/>
          </p:cNvSpPr>
          <p:nvPr>
            <p:ph type="sldNum" sz="quarter" idx="12"/>
          </p:nvPr>
        </p:nvSpPr>
        <p:spPr/>
        <p:txBody>
          <a:bodyPr/>
          <a:lstStyle/>
          <a:p>
            <a:pPr>
              <a:defRPr/>
            </a:pPr>
            <a:fld id="{DB965FF6-DD1D-43A0-A685-9F3E6FC58C96}" type="slidenum">
              <a:rPr lang="en-US" smtClean="0"/>
              <a:pPr>
                <a:defRPr/>
              </a:pPr>
              <a:t>12</a:t>
            </a:fld>
            <a:endParaRPr lang="en-US" dirty="0"/>
          </a:p>
        </p:txBody>
      </p:sp>
      <p:sp>
        <p:nvSpPr>
          <p:cNvPr id="6" name="Footer Placeholder 5">
            <a:extLst>
              <a:ext uri="{FF2B5EF4-FFF2-40B4-BE49-F238E27FC236}">
                <a16:creationId xmlns:a16="http://schemas.microsoft.com/office/drawing/2014/main" id="{0299BDA6-4BA3-4D02-897B-D5F633F1A4C2}"/>
              </a:ext>
            </a:extLst>
          </p:cNvPr>
          <p:cNvSpPr>
            <a:spLocks noGrp="1"/>
          </p:cNvSpPr>
          <p:nvPr>
            <p:ph type="ftr" sz="quarter" idx="11"/>
          </p:nvPr>
        </p:nvSpPr>
        <p:spPr/>
        <p:txBody>
          <a:bodyPr/>
          <a:lstStyle/>
          <a:p>
            <a:pPr>
              <a:defRPr/>
            </a:pPr>
            <a:r>
              <a:rPr lang="en-US"/>
              <a:t>Milli Micro Systems, Inc.</a:t>
            </a:r>
            <a:endParaRPr lang="en-US" dirty="0"/>
          </a:p>
        </p:txBody>
      </p:sp>
    </p:spTree>
    <p:extLst>
      <p:ext uri="{BB962C8B-B14F-4D97-AF65-F5344CB8AC3E}">
        <p14:creationId xmlns:p14="http://schemas.microsoft.com/office/powerpoint/2010/main" val="387538759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99078-EF0D-4182-85ED-CCE03686362C}"/>
              </a:ext>
            </a:extLst>
          </p:cNvPr>
          <p:cNvSpPr>
            <a:spLocks noGrp="1"/>
          </p:cNvSpPr>
          <p:nvPr>
            <p:ph type="title"/>
          </p:nvPr>
        </p:nvSpPr>
        <p:spPr/>
        <p:txBody>
          <a:bodyPr/>
          <a:lstStyle/>
          <a:p>
            <a:r>
              <a:rPr lang="en-US" dirty="0"/>
              <a:t>Step 8: Plotting the client window size</a:t>
            </a:r>
          </a:p>
        </p:txBody>
      </p:sp>
      <p:pic>
        <p:nvPicPr>
          <p:cNvPr id="6" name="Content Placeholder 5">
            <a:extLst>
              <a:ext uri="{FF2B5EF4-FFF2-40B4-BE49-F238E27FC236}">
                <a16:creationId xmlns:a16="http://schemas.microsoft.com/office/drawing/2014/main" id="{01E455D3-420A-4BE9-A5AB-5BCDB42C0677}"/>
              </a:ext>
            </a:extLst>
          </p:cNvPr>
          <p:cNvPicPr>
            <a:picLocks noGrp="1" noChangeAspect="1"/>
          </p:cNvPicPr>
          <p:nvPr>
            <p:ph idx="1"/>
          </p:nvPr>
        </p:nvPicPr>
        <p:blipFill>
          <a:blip r:embed="rId3"/>
          <a:stretch>
            <a:fillRect/>
          </a:stretch>
        </p:blipFill>
        <p:spPr>
          <a:xfrm>
            <a:off x="1899845" y="1600200"/>
            <a:ext cx="5344310" cy="4525963"/>
          </a:xfrm>
          <a:prstGeom prst="rect">
            <a:avLst/>
          </a:prstGeom>
        </p:spPr>
      </p:pic>
      <p:sp>
        <p:nvSpPr>
          <p:cNvPr id="4" name="Date Placeholder 3">
            <a:extLst>
              <a:ext uri="{FF2B5EF4-FFF2-40B4-BE49-F238E27FC236}">
                <a16:creationId xmlns:a16="http://schemas.microsoft.com/office/drawing/2014/main" id="{E1F89694-B835-4D57-9A70-385ACDAC5BE2}"/>
              </a:ext>
            </a:extLst>
          </p:cNvPr>
          <p:cNvSpPr>
            <a:spLocks noGrp="1"/>
          </p:cNvSpPr>
          <p:nvPr>
            <p:ph type="dt" sz="half" idx="10"/>
          </p:nvPr>
        </p:nvSpPr>
        <p:spPr/>
        <p:txBody>
          <a:bodyPr/>
          <a:lstStyle/>
          <a:p>
            <a:pPr>
              <a:defRPr/>
            </a:pPr>
            <a:fld id="{19D5720A-61D1-44CF-89CB-37044C396F5C}" type="datetime1">
              <a:rPr lang="en-US" smtClean="0"/>
              <a:t>2/28/2021</a:t>
            </a:fld>
            <a:endParaRPr lang="en-CA" dirty="0"/>
          </a:p>
        </p:txBody>
      </p:sp>
      <p:sp>
        <p:nvSpPr>
          <p:cNvPr id="5" name="Slide Number Placeholder 4">
            <a:extLst>
              <a:ext uri="{FF2B5EF4-FFF2-40B4-BE49-F238E27FC236}">
                <a16:creationId xmlns:a16="http://schemas.microsoft.com/office/drawing/2014/main" id="{0057ACC3-38BD-458F-9ABC-744F47A0280B}"/>
              </a:ext>
            </a:extLst>
          </p:cNvPr>
          <p:cNvSpPr>
            <a:spLocks noGrp="1"/>
          </p:cNvSpPr>
          <p:nvPr>
            <p:ph type="sldNum" sz="quarter" idx="12"/>
          </p:nvPr>
        </p:nvSpPr>
        <p:spPr/>
        <p:txBody>
          <a:bodyPr/>
          <a:lstStyle/>
          <a:p>
            <a:pPr>
              <a:defRPr/>
            </a:pPr>
            <a:fld id="{DB965FF6-DD1D-43A0-A685-9F3E6FC58C96}" type="slidenum">
              <a:rPr lang="en-US" smtClean="0"/>
              <a:pPr>
                <a:defRPr/>
              </a:pPr>
              <a:t>120</a:t>
            </a:fld>
            <a:endParaRPr lang="en-US" dirty="0"/>
          </a:p>
        </p:txBody>
      </p:sp>
      <p:sp>
        <p:nvSpPr>
          <p:cNvPr id="3" name="Footer Placeholder 2">
            <a:extLst>
              <a:ext uri="{FF2B5EF4-FFF2-40B4-BE49-F238E27FC236}">
                <a16:creationId xmlns:a16="http://schemas.microsoft.com/office/drawing/2014/main" id="{71C6BAE6-DBD6-48FB-B6E5-2F0EBBCC4720}"/>
              </a:ext>
            </a:extLst>
          </p:cNvPr>
          <p:cNvSpPr>
            <a:spLocks noGrp="1"/>
          </p:cNvSpPr>
          <p:nvPr>
            <p:ph type="ftr" sz="quarter" idx="11"/>
          </p:nvPr>
        </p:nvSpPr>
        <p:spPr/>
        <p:txBody>
          <a:bodyPr/>
          <a:lstStyle/>
          <a:p>
            <a:pPr>
              <a:defRPr/>
            </a:pPr>
            <a:r>
              <a:rPr lang="en-US"/>
              <a:t>Milli Micro Systems, Inc.</a:t>
            </a:r>
            <a:endParaRPr lang="en-US" dirty="0"/>
          </a:p>
        </p:txBody>
      </p:sp>
    </p:spTree>
    <p:extLst>
      <p:ext uri="{BB962C8B-B14F-4D97-AF65-F5344CB8AC3E}">
        <p14:creationId xmlns:p14="http://schemas.microsoft.com/office/powerpoint/2010/main" val="393279375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99078-EF0D-4182-85ED-CCE03686362C}"/>
              </a:ext>
            </a:extLst>
          </p:cNvPr>
          <p:cNvSpPr>
            <a:spLocks noGrp="1"/>
          </p:cNvSpPr>
          <p:nvPr>
            <p:ph type="title"/>
          </p:nvPr>
        </p:nvSpPr>
        <p:spPr/>
        <p:txBody>
          <a:bodyPr/>
          <a:lstStyle/>
          <a:p>
            <a:r>
              <a:rPr lang="en-US" dirty="0"/>
              <a:t>Step 8: Plotting the client window size</a:t>
            </a:r>
          </a:p>
        </p:txBody>
      </p:sp>
      <p:sp>
        <p:nvSpPr>
          <p:cNvPr id="3" name="Content Placeholder 2">
            <a:extLst>
              <a:ext uri="{FF2B5EF4-FFF2-40B4-BE49-F238E27FC236}">
                <a16:creationId xmlns:a16="http://schemas.microsoft.com/office/drawing/2014/main" id="{64A7ED8F-5953-41DB-B8AD-0C2E550270E1}"/>
              </a:ext>
            </a:extLst>
          </p:cNvPr>
          <p:cNvSpPr>
            <a:spLocks noGrp="1"/>
          </p:cNvSpPr>
          <p:nvPr>
            <p:ph idx="1"/>
          </p:nvPr>
        </p:nvSpPr>
        <p:spPr/>
        <p:txBody>
          <a:bodyPr>
            <a:normAutofit fontScale="92500" lnSpcReduction="10000"/>
          </a:bodyPr>
          <a:lstStyle/>
          <a:p>
            <a:r>
              <a:rPr lang="en-US" b="1" dirty="0">
                <a:cs typeface="Courier New" panose="02070309020205020404" pitchFamily="49" charset="0"/>
              </a:rPr>
              <a:t>Summary</a:t>
            </a:r>
          </a:p>
          <a:p>
            <a:pPr lvl="1"/>
            <a:r>
              <a:rPr lang="en-US" dirty="0">
                <a:cs typeface="Courier New" panose="02070309020205020404" pitchFamily="49" charset="0"/>
              </a:rPr>
              <a:t>With Python code, you can iterate over the packets in a </a:t>
            </a:r>
            <a:r>
              <a:rPr lang="en-US" dirty="0" err="1">
                <a:cs typeface="Courier New" panose="02070309020205020404" pitchFamily="49" charset="0"/>
              </a:rPr>
              <a:t>pcap</a:t>
            </a:r>
            <a:r>
              <a:rPr lang="en-US" dirty="0">
                <a:cs typeface="Courier New" panose="02070309020205020404" pitchFamily="49" charset="0"/>
              </a:rPr>
              <a:t>, extract relevant data, and process that data in ways that make sense to you. You can use code to go over the </a:t>
            </a:r>
            <a:r>
              <a:rPr lang="en-US" dirty="0" err="1">
                <a:cs typeface="Courier New" panose="02070309020205020404" pitchFamily="49" charset="0"/>
              </a:rPr>
              <a:t>pcap</a:t>
            </a:r>
            <a:r>
              <a:rPr lang="en-US" dirty="0">
                <a:cs typeface="Courier New" panose="02070309020205020404" pitchFamily="49" charset="0"/>
              </a:rPr>
              <a:t> and locate a specific sequence of packets (i.e. locate the needle in the haystack) for later analysis in a GUI tool like Wireshark. Or you can create customized graphical plots that can help you visualize the packet information. Further, since this is all code, you can do this repeatedly with multiple </a:t>
            </a:r>
            <a:r>
              <a:rPr lang="en-US" dirty="0" err="1">
                <a:cs typeface="Courier New" panose="02070309020205020404" pitchFamily="49" charset="0"/>
              </a:rPr>
              <a:t>pcaps</a:t>
            </a:r>
            <a:r>
              <a:rPr lang="en-US" dirty="0">
                <a:cs typeface="Courier New" panose="02070309020205020404" pitchFamily="49" charset="0"/>
              </a:rPr>
              <a:t>.</a:t>
            </a:r>
          </a:p>
        </p:txBody>
      </p:sp>
      <p:sp>
        <p:nvSpPr>
          <p:cNvPr id="4" name="Date Placeholder 3">
            <a:extLst>
              <a:ext uri="{FF2B5EF4-FFF2-40B4-BE49-F238E27FC236}">
                <a16:creationId xmlns:a16="http://schemas.microsoft.com/office/drawing/2014/main" id="{E1F89694-B835-4D57-9A70-385ACDAC5BE2}"/>
              </a:ext>
            </a:extLst>
          </p:cNvPr>
          <p:cNvSpPr>
            <a:spLocks noGrp="1"/>
          </p:cNvSpPr>
          <p:nvPr>
            <p:ph type="dt" sz="half" idx="10"/>
          </p:nvPr>
        </p:nvSpPr>
        <p:spPr/>
        <p:txBody>
          <a:bodyPr/>
          <a:lstStyle/>
          <a:p>
            <a:pPr>
              <a:defRPr/>
            </a:pPr>
            <a:fld id="{7A8F7184-20D4-43BA-BBDB-0370EA8C13DD}" type="datetime1">
              <a:rPr lang="en-US" smtClean="0"/>
              <a:t>2/28/2021</a:t>
            </a:fld>
            <a:endParaRPr lang="en-CA" dirty="0"/>
          </a:p>
        </p:txBody>
      </p:sp>
      <p:sp>
        <p:nvSpPr>
          <p:cNvPr id="5" name="Slide Number Placeholder 4">
            <a:extLst>
              <a:ext uri="{FF2B5EF4-FFF2-40B4-BE49-F238E27FC236}">
                <a16:creationId xmlns:a16="http://schemas.microsoft.com/office/drawing/2014/main" id="{0057ACC3-38BD-458F-9ABC-744F47A0280B}"/>
              </a:ext>
            </a:extLst>
          </p:cNvPr>
          <p:cNvSpPr>
            <a:spLocks noGrp="1"/>
          </p:cNvSpPr>
          <p:nvPr>
            <p:ph type="sldNum" sz="quarter" idx="12"/>
          </p:nvPr>
        </p:nvSpPr>
        <p:spPr/>
        <p:txBody>
          <a:bodyPr/>
          <a:lstStyle/>
          <a:p>
            <a:pPr>
              <a:defRPr/>
            </a:pPr>
            <a:fld id="{DB965FF6-DD1D-43A0-A685-9F3E6FC58C96}" type="slidenum">
              <a:rPr lang="en-US" smtClean="0"/>
              <a:pPr>
                <a:defRPr/>
              </a:pPr>
              <a:t>121</a:t>
            </a:fld>
            <a:endParaRPr lang="en-US" dirty="0"/>
          </a:p>
        </p:txBody>
      </p:sp>
      <p:sp>
        <p:nvSpPr>
          <p:cNvPr id="6" name="Footer Placeholder 5">
            <a:extLst>
              <a:ext uri="{FF2B5EF4-FFF2-40B4-BE49-F238E27FC236}">
                <a16:creationId xmlns:a16="http://schemas.microsoft.com/office/drawing/2014/main" id="{FC37573D-0C14-42EA-9F8B-AC821146550C}"/>
              </a:ext>
            </a:extLst>
          </p:cNvPr>
          <p:cNvSpPr>
            <a:spLocks noGrp="1"/>
          </p:cNvSpPr>
          <p:nvPr>
            <p:ph type="ftr" sz="quarter" idx="11"/>
          </p:nvPr>
        </p:nvSpPr>
        <p:spPr/>
        <p:txBody>
          <a:bodyPr/>
          <a:lstStyle/>
          <a:p>
            <a:pPr>
              <a:defRPr/>
            </a:pPr>
            <a:r>
              <a:rPr lang="en-US"/>
              <a:t>Milli Micro Systems, Inc.</a:t>
            </a:r>
            <a:endParaRPr lang="en-US" dirty="0"/>
          </a:p>
        </p:txBody>
      </p:sp>
    </p:spTree>
    <p:extLst>
      <p:ext uri="{BB962C8B-B14F-4D97-AF65-F5344CB8AC3E}">
        <p14:creationId xmlns:p14="http://schemas.microsoft.com/office/powerpoint/2010/main" val="3243321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5713D-64C3-46E5-B741-42A5138CA9C9}"/>
              </a:ext>
            </a:extLst>
          </p:cNvPr>
          <p:cNvSpPr>
            <a:spLocks noGrp="1"/>
          </p:cNvSpPr>
          <p:nvPr>
            <p:ph type="title"/>
          </p:nvPr>
        </p:nvSpPr>
        <p:spPr/>
        <p:txBody>
          <a:bodyPr/>
          <a:lstStyle/>
          <a:p>
            <a:pPr marL="0" indent="0"/>
            <a:r>
              <a:rPr lang="en-US" altLang="en-US" dirty="0"/>
              <a:t>Regular Expressions</a:t>
            </a:r>
          </a:p>
        </p:txBody>
      </p:sp>
      <p:sp>
        <p:nvSpPr>
          <p:cNvPr id="3" name="Content Placeholder 2">
            <a:extLst>
              <a:ext uri="{FF2B5EF4-FFF2-40B4-BE49-F238E27FC236}">
                <a16:creationId xmlns:a16="http://schemas.microsoft.com/office/drawing/2014/main" id="{D6D116B9-C754-4AC6-A545-13922FEC41BD}"/>
              </a:ext>
            </a:extLst>
          </p:cNvPr>
          <p:cNvSpPr>
            <a:spLocks noGrp="1"/>
          </p:cNvSpPr>
          <p:nvPr>
            <p:ph idx="1"/>
          </p:nvPr>
        </p:nvSpPr>
        <p:spPr/>
        <p:txBody>
          <a:bodyPr/>
          <a:lstStyle/>
          <a:p>
            <a:r>
              <a:rPr lang="en-US" dirty="0"/>
              <a:t>Before you can use regular expressions in your program, you must import the library using "</a:t>
            </a:r>
            <a:r>
              <a:rPr lang="en-US" dirty="0">
                <a:latin typeface="Courier New" panose="02070309020205020404" pitchFamily="49" charset="0"/>
                <a:cs typeface="Courier New" panose="02070309020205020404" pitchFamily="49" charset="0"/>
              </a:rPr>
              <a:t>import re</a:t>
            </a:r>
            <a:r>
              <a:rPr lang="en-US" dirty="0"/>
              <a:t>"</a:t>
            </a:r>
          </a:p>
          <a:p>
            <a:endParaRPr lang="en-US" dirty="0"/>
          </a:p>
          <a:p>
            <a:r>
              <a:rPr lang="en-US" dirty="0"/>
              <a:t>You can use </a:t>
            </a:r>
            <a:r>
              <a:rPr lang="en-US" dirty="0" err="1">
                <a:latin typeface="Courier New" panose="02070309020205020404" pitchFamily="49" charset="0"/>
                <a:cs typeface="Courier New" panose="02070309020205020404" pitchFamily="49" charset="0"/>
              </a:rPr>
              <a:t>re.search</a:t>
            </a:r>
            <a:r>
              <a:rPr lang="en-US" dirty="0">
                <a:latin typeface="Courier New" panose="02070309020205020404" pitchFamily="49" charset="0"/>
                <a:cs typeface="Courier New" panose="02070309020205020404" pitchFamily="49" charset="0"/>
              </a:rPr>
              <a:t>() </a:t>
            </a:r>
            <a:r>
              <a:rPr lang="en-US" dirty="0"/>
              <a:t>to see if a string matches a regular expression similar to using the </a:t>
            </a:r>
            <a:r>
              <a:rPr lang="en-US" dirty="0">
                <a:latin typeface="Courier New" panose="02070309020205020404" pitchFamily="49" charset="0"/>
                <a:cs typeface="Courier New" panose="02070309020205020404" pitchFamily="49" charset="0"/>
              </a:rPr>
              <a:t>find() </a:t>
            </a:r>
            <a:r>
              <a:rPr lang="en-US" dirty="0"/>
              <a:t>method for strings</a:t>
            </a:r>
          </a:p>
          <a:p>
            <a:endParaRPr lang="en-US" dirty="0"/>
          </a:p>
        </p:txBody>
      </p:sp>
      <p:sp>
        <p:nvSpPr>
          <p:cNvPr id="4" name="Date Placeholder 3">
            <a:extLst>
              <a:ext uri="{FF2B5EF4-FFF2-40B4-BE49-F238E27FC236}">
                <a16:creationId xmlns:a16="http://schemas.microsoft.com/office/drawing/2014/main" id="{C181EDF7-A81A-46F3-B09F-7A81DE5B55B4}"/>
              </a:ext>
            </a:extLst>
          </p:cNvPr>
          <p:cNvSpPr>
            <a:spLocks noGrp="1"/>
          </p:cNvSpPr>
          <p:nvPr>
            <p:ph type="dt" sz="half" idx="10"/>
          </p:nvPr>
        </p:nvSpPr>
        <p:spPr/>
        <p:txBody>
          <a:bodyPr/>
          <a:lstStyle/>
          <a:p>
            <a:pPr>
              <a:defRPr/>
            </a:pPr>
            <a:fld id="{C1630F07-DFA2-48B3-AD9E-8F4104DEFCB0}" type="datetime1">
              <a:rPr lang="en-US" smtClean="0"/>
              <a:t>2/28/2021</a:t>
            </a:fld>
            <a:endParaRPr lang="en-CA" dirty="0"/>
          </a:p>
        </p:txBody>
      </p:sp>
      <p:sp>
        <p:nvSpPr>
          <p:cNvPr id="5" name="Slide Number Placeholder 4">
            <a:extLst>
              <a:ext uri="{FF2B5EF4-FFF2-40B4-BE49-F238E27FC236}">
                <a16:creationId xmlns:a16="http://schemas.microsoft.com/office/drawing/2014/main" id="{E973BDF5-31E7-4D97-873A-91B38EFFF7EB}"/>
              </a:ext>
            </a:extLst>
          </p:cNvPr>
          <p:cNvSpPr>
            <a:spLocks noGrp="1"/>
          </p:cNvSpPr>
          <p:nvPr>
            <p:ph type="sldNum" sz="quarter" idx="12"/>
          </p:nvPr>
        </p:nvSpPr>
        <p:spPr/>
        <p:txBody>
          <a:bodyPr/>
          <a:lstStyle/>
          <a:p>
            <a:pPr>
              <a:defRPr/>
            </a:pPr>
            <a:fld id="{DB965FF6-DD1D-43A0-A685-9F3E6FC58C96}" type="slidenum">
              <a:rPr lang="en-US" smtClean="0"/>
              <a:pPr>
                <a:defRPr/>
              </a:pPr>
              <a:t>13</a:t>
            </a:fld>
            <a:endParaRPr lang="en-US" dirty="0"/>
          </a:p>
        </p:txBody>
      </p:sp>
      <p:sp>
        <p:nvSpPr>
          <p:cNvPr id="6" name="Footer Placeholder 5">
            <a:extLst>
              <a:ext uri="{FF2B5EF4-FFF2-40B4-BE49-F238E27FC236}">
                <a16:creationId xmlns:a16="http://schemas.microsoft.com/office/drawing/2014/main" id="{38E68809-61ED-4A0E-9085-C7476F462D23}"/>
              </a:ext>
            </a:extLst>
          </p:cNvPr>
          <p:cNvSpPr>
            <a:spLocks noGrp="1"/>
          </p:cNvSpPr>
          <p:nvPr>
            <p:ph type="ftr" sz="quarter" idx="11"/>
          </p:nvPr>
        </p:nvSpPr>
        <p:spPr/>
        <p:txBody>
          <a:bodyPr/>
          <a:lstStyle/>
          <a:p>
            <a:pPr>
              <a:defRPr/>
            </a:pPr>
            <a:r>
              <a:rPr lang="en-US"/>
              <a:t>Milli Micro Systems, Inc.</a:t>
            </a:r>
            <a:endParaRPr lang="en-US" dirty="0"/>
          </a:p>
        </p:txBody>
      </p:sp>
    </p:spTree>
    <p:extLst>
      <p:ext uri="{BB962C8B-B14F-4D97-AF65-F5344CB8AC3E}">
        <p14:creationId xmlns:p14="http://schemas.microsoft.com/office/powerpoint/2010/main" val="19998616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5713D-64C3-46E5-B741-42A5138CA9C9}"/>
              </a:ext>
            </a:extLst>
          </p:cNvPr>
          <p:cNvSpPr>
            <a:spLocks noGrp="1"/>
          </p:cNvSpPr>
          <p:nvPr>
            <p:ph type="title"/>
          </p:nvPr>
        </p:nvSpPr>
        <p:spPr/>
        <p:txBody>
          <a:bodyPr/>
          <a:lstStyle/>
          <a:p>
            <a:pPr marL="0" indent="0"/>
            <a:r>
              <a:rPr lang="en-US" altLang="en-US" dirty="0"/>
              <a:t>Regular Expressions</a:t>
            </a:r>
          </a:p>
        </p:txBody>
      </p:sp>
      <p:sp>
        <p:nvSpPr>
          <p:cNvPr id="3" name="Content Placeholder 2">
            <a:extLst>
              <a:ext uri="{FF2B5EF4-FFF2-40B4-BE49-F238E27FC236}">
                <a16:creationId xmlns:a16="http://schemas.microsoft.com/office/drawing/2014/main" id="{D6D116B9-C754-4AC6-A545-13922FEC41BD}"/>
              </a:ext>
            </a:extLst>
          </p:cNvPr>
          <p:cNvSpPr>
            <a:spLocks noGrp="1"/>
          </p:cNvSpPr>
          <p:nvPr>
            <p:ph idx="1"/>
          </p:nvPr>
        </p:nvSpPr>
        <p:spPr/>
        <p:txBody>
          <a:bodyPr/>
          <a:lstStyle/>
          <a:p>
            <a:r>
              <a:rPr lang="en-US" dirty="0"/>
              <a:t>You can use </a:t>
            </a:r>
            <a:r>
              <a:rPr lang="en-US" dirty="0" err="1">
                <a:latin typeface="Courier New" panose="02070309020205020404" pitchFamily="49" charset="0"/>
                <a:cs typeface="Courier New" panose="02070309020205020404" pitchFamily="49" charset="0"/>
              </a:rPr>
              <a:t>re.findall</a:t>
            </a:r>
            <a:r>
              <a:rPr lang="en-US" dirty="0">
                <a:latin typeface="Courier New" panose="02070309020205020404" pitchFamily="49" charset="0"/>
                <a:cs typeface="Courier New" panose="02070309020205020404" pitchFamily="49" charset="0"/>
              </a:rPr>
              <a:t>() </a:t>
            </a:r>
            <a:r>
              <a:rPr lang="en-US" dirty="0"/>
              <a:t>extract portions of a string that match your regular expression similar to a combination of </a:t>
            </a:r>
            <a:r>
              <a:rPr lang="en-US" dirty="0">
                <a:latin typeface="Courier New" panose="02070309020205020404" pitchFamily="49" charset="0"/>
                <a:cs typeface="Courier New" panose="02070309020205020404" pitchFamily="49" charset="0"/>
              </a:rPr>
              <a:t>find() </a:t>
            </a:r>
            <a:r>
              <a:rPr lang="en-US" dirty="0"/>
              <a:t>and slicing:       </a:t>
            </a:r>
            <a:r>
              <a:rPr lang="en-US" dirty="0">
                <a:latin typeface="Courier New" panose="02070309020205020404" pitchFamily="49" charset="0"/>
                <a:cs typeface="Courier New" panose="02070309020205020404" pitchFamily="49" charset="0"/>
              </a:rPr>
              <a:t>var[5:10] </a:t>
            </a:r>
          </a:p>
          <a:p>
            <a:endParaRPr lang="en-US" dirty="0"/>
          </a:p>
        </p:txBody>
      </p:sp>
      <p:sp>
        <p:nvSpPr>
          <p:cNvPr id="4" name="Date Placeholder 3">
            <a:extLst>
              <a:ext uri="{FF2B5EF4-FFF2-40B4-BE49-F238E27FC236}">
                <a16:creationId xmlns:a16="http://schemas.microsoft.com/office/drawing/2014/main" id="{C181EDF7-A81A-46F3-B09F-7A81DE5B55B4}"/>
              </a:ext>
            </a:extLst>
          </p:cNvPr>
          <p:cNvSpPr>
            <a:spLocks noGrp="1"/>
          </p:cNvSpPr>
          <p:nvPr>
            <p:ph type="dt" sz="half" idx="10"/>
          </p:nvPr>
        </p:nvSpPr>
        <p:spPr/>
        <p:txBody>
          <a:bodyPr/>
          <a:lstStyle/>
          <a:p>
            <a:pPr>
              <a:defRPr/>
            </a:pPr>
            <a:fld id="{40302E52-261A-4410-9F35-DA5CEFE57313}" type="datetime1">
              <a:rPr lang="en-US" smtClean="0"/>
              <a:t>2/28/2021</a:t>
            </a:fld>
            <a:endParaRPr lang="en-CA" dirty="0"/>
          </a:p>
        </p:txBody>
      </p:sp>
      <p:sp>
        <p:nvSpPr>
          <p:cNvPr id="5" name="Slide Number Placeholder 4">
            <a:extLst>
              <a:ext uri="{FF2B5EF4-FFF2-40B4-BE49-F238E27FC236}">
                <a16:creationId xmlns:a16="http://schemas.microsoft.com/office/drawing/2014/main" id="{E973BDF5-31E7-4D97-873A-91B38EFFF7EB}"/>
              </a:ext>
            </a:extLst>
          </p:cNvPr>
          <p:cNvSpPr>
            <a:spLocks noGrp="1"/>
          </p:cNvSpPr>
          <p:nvPr>
            <p:ph type="sldNum" sz="quarter" idx="12"/>
          </p:nvPr>
        </p:nvSpPr>
        <p:spPr/>
        <p:txBody>
          <a:bodyPr/>
          <a:lstStyle/>
          <a:p>
            <a:pPr>
              <a:defRPr/>
            </a:pPr>
            <a:fld id="{DB965FF6-DD1D-43A0-A685-9F3E6FC58C96}" type="slidenum">
              <a:rPr lang="en-US" smtClean="0"/>
              <a:pPr>
                <a:defRPr/>
              </a:pPr>
              <a:t>14</a:t>
            </a:fld>
            <a:endParaRPr lang="en-US" dirty="0"/>
          </a:p>
        </p:txBody>
      </p:sp>
      <p:sp>
        <p:nvSpPr>
          <p:cNvPr id="6" name="Footer Placeholder 5">
            <a:extLst>
              <a:ext uri="{FF2B5EF4-FFF2-40B4-BE49-F238E27FC236}">
                <a16:creationId xmlns:a16="http://schemas.microsoft.com/office/drawing/2014/main" id="{4BB05ED3-63FE-4069-B236-0056A42A2620}"/>
              </a:ext>
            </a:extLst>
          </p:cNvPr>
          <p:cNvSpPr>
            <a:spLocks noGrp="1"/>
          </p:cNvSpPr>
          <p:nvPr>
            <p:ph type="ftr" sz="quarter" idx="11"/>
          </p:nvPr>
        </p:nvSpPr>
        <p:spPr/>
        <p:txBody>
          <a:bodyPr/>
          <a:lstStyle/>
          <a:p>
            <a:pPr>
              <a:defRPr/>
            </a:pPr>
            <a:r>
              <a:rPr lang="en-US"/>
              <a:t>Milli Micro Systems, Inc.</a:t>
            </a:r>
            <a:endParaRPr lang="en-US" dirty="0"/>
          </a:p>
        </p:txBody>
      </p:sp>
    </p:spTree>
    <p:extLst>
      <p:ext uri="{BB962C8B-B14F-4D97-AF65-F5344CB8AC3E}">
        <p14:creationId xmlns:p14="http://schemas.microsoft.com/office/powerpoint/2010/main" val="3639911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5713D-64C3-46E5-B741-42A5138CA9C9}"/>
              </a:ext>
            </a:extLst>
          </p:cNvPr>
          <p:cNvSpPr>
            <a:spLocks noGrp="1"/>
          </p:cNvSpPr>
          <p:nvPr>
            <p:ph type="title"/>
          </p:nvPr>
        </p:nvSpPr>
        <p:spPr/>
        <p:txBody>
          <a:bodyPr/>
          <a:lstStyle/>
          <a:p>
            <a:pPr marL="0" indent="0"/>
            <a:r>
              <a:rPr lang="en-US" altLang="en-US" dirty="0"/>
              <a:t>Regular Expressions</a:t>
            </a:r>
          </a:p>
        </p:txBody>
      </p:sp>
      <p:sp>
        <p:nvSpPr>
          <p:cNvPr id="3" name="Content Placeholder 2">
            <a:extLst>
              <a:ext uri="{FF2B5EF4-FFF2-40B4-BE49-F238E27FC236}">
                <a16:creationId xmlns:a16="http://schemas.microsoft.com/office/drawing/2014/main" id="{D6D116B9-C754-4AC6-A545-13922FEC41BD}"/>
              </a:ext>
            </a:extLst>
          </p:cNvPr>
          <p:cNvSpPr>
            <a:spLocks noGrp="1"/>
          </p:cNvSpPr>
          <p:nvPr>
            <p:ph idx="1"/>
          </p:nvPr>
        </p:nvSpPr>
        <p:spPr/>
        <p:txBody>
          <a:bodyPr/>
          <a:lstStyle/>
          <a:p>
            <a:r>
              <a:rPr lang="en-US" dirty="0"/>
              <a:t>The </a:t>
            </a:r>
            <a:r>
              <a:rPr lang="en-US" dirty="0" err="1">
                <a:latin typeface="Courier New" panose="02070309020205020404" pitchFamily="49" charset="0"/>
                <a:cs typeface="Courier New" panose="02070309020205020404" pitchFamily="49" charset="0"/>
              </a:rPr>
              <a:t>re.search</a:t>
            </a:r>
            <a:r>
              <a:rPr lang="en-US" dirty="0">
                <a:latin typeface="Courier New" panose="02070309020205020404" pitchFamily="49" charset="0"/>
                <a:cs typeface="Courier New" panose="02070309020205020404" pitchFamily="49" charset="0"/>
              </a:rPr>
              <a:t>() </a:t>
            </a:r>
            <a:r>
              <a:rPr lang="en-US" dirty="0"/>
              <a:t>returns a True/False depending on whether the string matches  the regular expression</a:t>
            </a:r>
          </a:p>
          <a:p>
            <a:endParaRPr lang="en-US" dirty="0"/>
          </a:p>
          <a:p>
            <a:r>
              <a:rPr lang="en-US" dirty="0"/>
              <a:t>If we actually want the matching strings to be extracted, we use </a:t>
            </a:r>
            <a:r>
              <a:rPr lang="en-US" dirty="0" err="1">
                <a:latin typeface="Courier New" panose="02070309020205020404" pitchFamily="49" charset="0"/>
                <a:cs typeface="Courier New" panose="02070309020205020404" pitchFamily="49" charset="0"/>
              </a:rPr>
              <a:t>re.findall</a:t>
            </a:r>
            <a:r>
              <a:rPr lang="en-US" dirty="0">
                <a:latin typeface="Courier New" panose="02070309020205020404" pitchFamily="49" charset="0"/>
                <a:cs typeface="Courier New" panose="02070309020205020404" pitchFamily="49" charset="0"/>
              </a:rPr>
              <a:t>()</a:t>
            </a:r>
          </a:p>
          <a:p>
            <a:endParaRPr lang="en-US" dirty="0"/>
          </a:p>
        </p:txBody>
      </p:sp>
      <p:sp>
        <p:nvSpPr>
          <p:cNvPr id="4" name="Date Placeholder 3">
            <a:extLst>
              <a:ext uri="{FF2B5EF4-FFF2-40B4-BE49-F238E27FC236}">
                <a16:creationId xmlns:a16="http://schemas.microsoft.com/office/drawing/2014/main" id="{C181EDF7-A81A-46F3-B09F-7A81DE5B55B4}"/>
              </a:ext>
            </a:extLst>
          </p:cNvPr>
          <p:cNvSpPr>
            <a:spLocks noGrp="1"/>
          </p:cNvSpPr>
          <p:nvPr>
            <p:ph type="dt" sz="half" idx="10"/>
          </p:nvPr>
        </p:nvSpPr>
        <p:spPr/>
        <p:txBody>
          <a:bodyPr/>
          <a:lstStyle/>
          <a:p>
            <a:pPr>
              <a:defRPr/>
            </a:pPr>
            <a:fld id="{3C3381A7-141B-4704-A7E3-A93975F6BCBA}" type="datetime1">
              <a:rPr lang="en-US" smtClean="0"/>
              <a:t>2/28/2021</a:t>
            </a:fld>
            <a:endParaRPr lang="en-CA" dirty="0"/>
          </a:p>
        </p:txBody>
      </p:sp>
      <p:sp>
        <p:nvSpPr>
          <p:cNvPr id="5" name="Slide Number Placeholder 4">
            <a:extLst>
              <a:ext uri="{FF2B5EF4-FFF2-40B4-BE49-F238E27FC236}">
                <a16:creationId xmlns:a16="http://schemas.microsoft.com/office/drawing/2014/main" id="{E973BDF5-31E7-4D97-873A-91B38EFFF7EB}"/>
              </a:ext>
            </a:extLst>
          </p:cNvPr>
          <p:cNvSpPr>
            <a:spLocks noGrp="1"/>
          </p:cNvSpPr>
          <p:nvPr>
            <p:ph type="sldNum" sz="quarter" idx="12"/>
          </p:nvPr>
        </p:nvSpPr>
        <p:spPr/>
        <p:txBody>
          <a:bodyPr/>
          <a:lstStyle/>
          <a:p>
            <a:pPr>
              <a:defRPr/>
            </a:pPr>
            <a:fld id="{DB965FF6-DD1D-43A0-A685-9F3E6FC58C96}" type="slidenum">
              <a:rPr lang="en-US" smtClean="0"/>
              <a:pPr>
                <a:defRPr/>
              </a:pPr>
              <a:t>15</a:t>
            </a:fld>
            <a:endParaRPr lang="en-US" dirty="0"/>
          </a:p>
        </p:txBody>
      </p:sp>
      <p:sp>
        <p:nvSpPr>
          <p:cNvPr id="6" name="Footer Placeholder 5">
            <a:extLst>
              <a:ext uri="{FF2B5EF4-FFF2-40B4-BE49-F238E27FC236}">
                <a16:creationId xmlns:a16="http://schemas.microsoft.com/office/drawing/2014/main" id="{569104C4-5EB8-4579-9FFE-7128036F356F}"/>
              </a:ext>
            </a:extLst>
          </p:cNvPr>
          <p:cNvSpPr>
            <a:spLocks noGrp="1"/>
          </p:cNvSpPr>
          <p:nvPr>
            <p:ph type="ftr" sz="quarter" idx="11"/>
          </p:nvPr>
        </p:nvSpPr>
        <p:spPr/>
        <p:txBody>
          <a:bodyPr/>
          <a:lstStyle/>
          <a:p>
            <a:pPr>
              <a:defRPr/>
            </a:pPr>
            <a:r>
              <a:rPr lang="en-US"/>
              <a:t>Milli Micro Systems, Inc.</a:t>
            </a:r>
            <a:endParaRPr lang="en-US" dirty="0"/>
          </a:p>
        </p:txBody>
      </p:sp>
    </p:spTree>
    <p:extLst>
      <p:ext uri="{BB962C8B-B14F-4D97-AF65-F5344CB8AC3E}">
        <p14:creationId xmlns:p14="http://schemas.microsoft.com/office/powerpoint/2010/main" val="10679965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5713D-64C3-46E5-B741-42A5138CA9C9}"/>
              </a:ext>
            </a:extLst>
          </p:cNvPr>
          <p:cNvSpPr>
            <a:spLocks noGrp="1"/>
          </p:cNvSpPr>
          <p:nvPr>
            <p:ph type="title"/>
          </p:nvPr>
        </p:nvSpPr>
        <p:spPr/>
        <p:txBody>
          <a:bodyPr/>
          <a:lstStyle/>
          <a:p>
            <a:pPr marL="0" indent="0"/>
            <a:r>
              <a:rPr lang="en-US" altLang="en-US" dirty="0"/>
              <a:t>Regular Expressions</a:t>
            </a:r>
          </a:p>
        </p:txBody>
      </p:sp>
      <p:sp>
        <p:nvSpPr>
          <p:cNvPr id="3" name="Content Placeholder 2">
            <a:extLst>
              <a:ext uri="{FF2B5EF4-FFF2-40B4-BE49-F238E27FC236}">
                <a16:creationId xmlns:a16="http://schemas.microsoft.com/office/drawing/2014/main" id="{D6D116B9-C754-4AC6-A545-13922FEC41BD}"/>
              </a:ext>
            </a:extLst>
          </p:cNvPr>
          <p:cNvSpPr>
            <a:spLocks noGrp="1"/>
          </p:cNvSpPr>
          <p:nvPr>
            <p:ph idx="1"/>
          </p:nvPr>
        </p:nvSpPr>
        <p:spPr/>
        <p:txBody>
          <a:bodyPr>
            <a:normAutofit fontScale="92500" lnSpcReduction="10000"/>
          </a:bodyPr>
          <a:lstStyle/>
          <a:p>
            <a:r>
              <a:rPr lang="en-US" dirty="0"/>
              <a:t>When we use </a:t>
            </a:r>
            <a:r>
              <a:rPr lang="en-US" dirty="0" err="1">
                <a:latin typeface="Courier New" panose="02070309020205020404" pitchFamily="49" charset="0"/>
                <a:cs typeface="Courier New" panose="02070309020205020404" pitchFamily="49" charset="0"/>
              </a:rPr>
              <a:t>re.findall</a:t>
            </a:r>
            <a:r>
              <a:rPr lang="en-US" dirty="0">
                <a:latin typeface="Courier New" panose="02070309020205020404" pitchFamily="49" charset="0"/>
                <a:cs typeface="Courier New" panose="02070309020205020404" pitchFamily="49" charset="0"/>
              </a:rPr>
              <a:t>() </a:t>
            </a:r>
            <a:r>
              <a:rPr lang="en-US" dirty="0"/>
              <a:t>it returns a list of zero or more sub-strings that match the regular expression</a:t>
            </a:r>
          </a:p>
          <a:p>
            <a:pPr marL="0" indent="0">
              <a:buNone/>
            </a:pPr>
            <a:r>
              <a:rPr lang="en-US" sz="2600" dirty="0"/>
              <a:t>Ex:</a:t>
            </a:r>
          </a:p>
          <a:p>
            <a:pPr marL="0" indent="0">
              <a:buNone/>
            </a:pPr>
            <a:r>
              <a:rPr lang="en-US" sz="2600" dirty="0">
                <a:latin typeface="Courier New" panose="02070309020205020404" pitchFamily="49" charset="0"/>
                <a:cs typeface="Courier New" panose="02070309020205020404" pitchFamily="49" charset="0"/>
              </a:rPr>
              <a:t>import re</a:t>
            </a:r>
          </a:p>
          <a:p>
            <a:pPr marL="0" indent="0">
              <a:buNone/>
            </a:pPr>
            <a:r>
              <a:rPr lang="en-US" sz="2600" dirty="0">
                <a:latin typeface="Courier New" panose="02070309020205020404" pitchFamily="49" charset="0"/>
                <a:cs typeface="Courier New" panose="02070309020205020404" pitchFamily="49" charset="0"/>
              </a:rPr>
              <a:t>x = 'My 2 favorite numbers are 19 and 42’</a:t>
            </a:r>
          </a:p>
          <a:p>
            <a:pPr marL="0" indent="0">
              <a:buNone/>
            </a:pPr>
            <a:r>
              <a:rPr lang="en-US" sz="2600" dirty="0">
                <a:latin typeface="Courier New" panose="02070309020205020404" pitchFamily="49" charset="0"/>
                <a:cs typeface="Courier New" panose="02070309020205020404" pitchFamily="49" charset="0"/>
              </a:rPr>
              <a:t>y = </a:t>
            </a:r>
            <a:r>
              <a:rPr lang="en-US" sz="2600" dirty="0" err="1">
                <a:latin typeface="Courier New" panose="02070309020205020404" pitchFamily="49" charset="0"/>
                <a:cs typeface="Courier New" panose="02070309020205020404" pitchFamily="49" charset="0"/>
              </a:rPr>
              <a:t>re.findall</a:t>
            </a:r>
            <a:r>
              <a:rPr lang="en-US" sz="2600" dirty="0">
                <a:latin typeface="Courier New" panose="02070309020205020404" pitchFamily="49" charset="0"/>
                <a:cs typeface="Courier New" panose="02070309020205020404" pitchFamily="49" charset="0"/>
              </a:rPr>
              <a:t>('[0-9]+’,x)</a:t>
            </a:r>
          </a:p>
          <a:p>
            <a:pPr marL="0" indent="0">
              <a:buNone/>
            </a:pPr>
            <a:r>
              <a:rPr lang="en-US" sz="2600" dirty="0">
                <a:latin typeface="Courier New" panose="02070309020205020404" pitchFamily="49" charset="0"/>
                <a:cs typeface="Courier New" panose="02070309020205020404" pitchFamily="49" charset="0"/>
              </a:rPr>
              <a:t>print y['2', '19', '42']</a:t>
            </a:r>
          </a:p>
          <a:p>
            <a:pPr marL="0" indent="0">
              <a:buNone/>
            </a:pPr>
            <a:r>
              <a:rPr lang="en-US" sz="2600" dirty="0">
                <a:latin typeface="Courier New" panose="02070309020205020404" pitchFamily="49" charset="0"/>
                <a:cs typeface="Courier New" panose="02070309020205020404" pitchFamily="49" charset="0"/>
              </a:rPr>
              <a:t>y = </a:t>
            </a:r>
            <a:r>
              <a:rPr lang="en-US" sz="2600" dirty="0" err="1">
                <a:latin typeface="Courier New" panose="02070309020205020404" pitchFamily="49" charset="0"/>
                <a:cs typeface="Courier New" panose="02070309020205020404" pitchFamily="49" charset="0"/>
              </a:rPr>
              <a:t>re.findall</a:t>
            </a:r>
            <a:r>
              <a:rPr lang="en-US" sz="2600" dirty="0">
                <a:latin typeface="Courier New" panose="02070309020205020404" pitchFamily="49" charset="0"/>
                <a:cs typeface="Courier New" panose="02070309020205020404" pitchFamily="49" charset="0"/>
              </a:rPr>
              <a:t>('[AEIOU]+',x)</a:t>
            </a:r>
          </a:p>
          <a:p>
            <a:pPr marL="0" indent="0">
              <a:buNone/>
            </a:pPr>
            <a:r>
              <a:rPr lang="en-US" sz="2600" dirty="0">
                <a:latin typeface="Courier New" panose="02070309020205020404" pitchFamily="49" charset="0"/>
                <a:cs typeface="Courier New" panose="02070309020205020404" pitchFamily="49" charset="0"/>
              </a:rPr>
              <a:t>print y</a:t>
            </a:r>
          </a:p>
          <a:p>
            <a:endParaRPr lang="en-US" dirty="0"/>
          </a:p>
        </p:txBody>
      </p:sp>
      <p:sp>
        <p:nvSpPr>
          <p:cNvPr id="4" name="Date Placeholder 3">
            <a:extLst>
              <a:ext uri="{FF2B5EF4-FFF2-40B4-BE49-F238E27FC236}">
                <a16:creationId xmlns:a16="http://schemas.microsoft.com/office/drawing/2014/main" id="{C181EDF7-A81A-46F3-B09F-7A81DE5B55B4}"/>
              </a:ext>
            </a:extLst>
          </p:cNvPr>
          <p:cNvSpPr>
            <a:spLocks noGrp="1"/>
          </p:cNvSpPr>
          <p:nvPr>
            <p:ph type="dt" sz="half" idx="10"/>
          </p:nvPr>
        </p:nvSpPr>
        <p:spPr/>
        <p:txBody>
          <a:bodyPr/>
          <a:lstStyle/>
          <a:p>
            <a:pPr>
              <a:defRPr/>
            </a:pPr>
            <a:fld id="{65366EF9-CF53-43D4-B212-88879A3DA16F}" type="datetime1">
              <a:rPr lang="en-US" smtClean="0"/>
              <a:t>2/28/2021</a:t>
            </a:fld>
            <a:endParaRPr lang="en-CA" dirty="0"/>
          </a:p>
        </p:txBody>
      </p:sp>
      <p:sp>
        <p:nvSpPr>
          <p:cNvPr id="5" name="Slide Number Placeholder 4">
            <a:extLst>
              <a:ext uri="{FF2B5EF4-FFF2-40B4-BE49-F238E27FC236}">
                <a16:creationId xmlns:a16="http://schemas.microsoft.com/office/drawing/2014/main" id="{E973BDF5-31E7-4D97-873A-91B38EFFF7EB}"/>
              </a:ext>
            </a:extLst>
          </p:cNvPr>
          <p:cNvSpPr>
            <a:spLocks noGrp="1"/>
          </p:cNvSpPr>
          <p:nvPr>
            <p:ph type="sldNum" sz="quarter" idx="12"/>
          </p:nvPr>
        </p:nvSpPr>
        <p:spPr/>
        <p:txBody>
          <a:bodyPr/>
          <a:lstStyle/>
          <a:p>
            <a:pPr>
              <a:defRPr/>
            </a:pPr>
            <a:fld id="{DB965FF6-DD1D-43A0-A685-9F3E6FC58C96}" type="slidenum">
              <a:rPr lang="en-US" smtClean="0"/>
              <a:pPr>
                <a:defRPr/>
              </a:pPr>
              <a:t>16</a:t>
            </a:fld>
            <a:endParaRPr lang="en-US" dirty="0"/>
          </a:p>
        </p:txBody>
      </p:sp>
      <p:sp>
        <p:nvSpPr>
          <p:cNvPr id="6" name="Footer Placeholder 5">
            <a:extLst>
              <a:ext uri="{FF2B5EF4-FFF2-40B4-BE49-F238E27FC236}">
                <a16:creationId xmlns:a16="http://schemas.microsoft.com/office/drawing/2014/main" id="{BD2823BF-46FA-49A7-8212-87306A2247C8}"/>
              </a:ext>
            </a:extLst>
          </p:cNvPr>
          <p:cNvSpPr>
            <a:spLocks noGrp="1"/>
          </p:cNvSpPr>
          <p:nvPr>
            <p:ph type="ftr" sz="quarter" idx="11"/>
          </p:nvPr>
        </p:nvSpPr>
        <p:spPr/>
        <p:txBody>
          <a:bodyPr/>
          <a:lstStyle/>
          <a:p>
            <a:pPr>
              <a:defRPr/>
            </a:pPr>
            <a:r>
              <a:rPr lang="en-US"/>
              <a:t>Milli Micro Systems, Inc.</a:t>
            </a:r>
            <a:endParaRPr lang="en-US" dirty="0"/>
          </a:p>
        </p:txBody>
      </p:sp>
    </p:spTree>
    <p:extLst>
      <p:ext uri="{BB962C8B-B14F-4D97-AF65-F5344CB8AC3E}">
        <p14:creationId xmlns:p14="http://schemas.microsoft.com/office/powerpoint/2010/main" val="3650212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B2DEC-57C1-4C1D-B80C-500B71E47C12}"/>
              </a:ext>
            </a:extLst>
          </p:cNvPr>
          <p:cNvSpPr>
            <a:spLocks noGrp="1"/>
          </p:cNvSpPr>
          <p:nvPr>
            <p:ph type="title"/>
          </p:nvPr>
        </p:nvSpPr>
        <p:spPr/>
        <p:txBody>
          <a:bodyPr/>
          <a:lstStyle/>
          <a:p>
            <a:r>
              <a:rPr lang="en-US" altLang="en-US" dirty="0"/>
              <a:t>Regular Expressions</a:t>
            </a:r>
            <a:endParaRPr lang="en-US" dirty="0"/>
          </a:p>
        </p:txBody>
      </p:sp>
      <p:sp>
        <p:nvSpPr>
          <p:cNvPr id="3" name="Content Placeholder 2">
            <a:extLst>
              <a:ext uri="{FF2B5EF4-FFF2-40B4-BE49-F238E27FC236}">
                <a16:creationId xmlns:a16="http://schemas.microsoft.com/office/drawing/2014/main" id="{F29C01A7-6CD3-426F-ABC6-B2CEDF756DA5}"/>
              </a:ext>
            </a:extLst>
          </p:cNvPr>
          <p:cNvSpPr>
            <a:spLocks noGrp="1"/>
          </p:cNvSpPr>
          <p:nvPr>
            <p:ph idx="1"/>
          </p:nvPr>
        </p:nvSpPr>
        <p:spPr/>
        <p:txBody>
          <a:bodyPr/>
          <a:lstStyle/>
          <a:p>
            <a:pPr marL="0" indent="0">
              <a:buNone/>
            </a:pPr>
            <a:r>
              <a:rPr lang="en-US" b="1" dirty="0">
                <a:solidFill>
                  <a:srgbClr val="FF0000"/>
                </a:solidFill>
              </a:rPr>
              <a:t>Warning: Greedy Matching</a:t>
            </a:r>
          </a:p>
          <a:p>
            <a:endParaRPr lang="en-US" dirty="0"/>
          </a:p>
          <a:p>
            <a:r>
              <a:rPr lang="en-US" dirty="0"/>
              <a:t>The repeat characters (* and +) push outward in both directions (greedy) to match the largest possible string</a:t>
            </a:r>
          </a:p>
        </p:txBody>
      </p:sp>
      <p:sp>
        <p:nvSpPr>
          <p:cNvPr id="4" name="Date Placeholder 3">
            <a:extLst>
              <a:ext uri="{FF2B5EF4-FFF2-40B4-BE49-F238E27FC236}">
                <a16:creationId xmlns:a16="http://schemas.microsoft.com/office/drawing/2014/main" id="{FF97A751-5FAE-4CB6-8DF4-7798448B1993}"/>
              </a:ext>
            </a:extLst>
          </p:cNvPr>
          <p:cNvSpPr>
            <a:spLocks noGrp="1"/>
          </p:cNvSpPr>
          <p:nvPr>
            <p:ph type="dt" sz="half" idx="10"/>
          </p:nvPr>
        </p:nvSpPr>
        <p:spPr/>
        <p:txBody>
          <a:bodyPr/>
          <a:lstStyle/>
          <a:p>
            <a:pPr>
              <a:defRPr/>
            </a:pPr>
            <a:fld id="{94E5DCFB-56BE-485C-8E5E-5EC3EA477CB6}" type="datetime1">
              <a:rPr lang="en-US" smtClean="0"/>
              <a:t>2/28/2021</a:t>
            </a:fld>
            <a:endParaRPr lang="en-CA" dirty="0"/>
          </a:p>
        </p:txBody>
      </p:sp>
      <p:sp>
        <p:nvSpPr>
          <p:cNvPr id="5" name="Slide Number Placeholder 4">
            <a:extLst>
              <a:ext uri="{FF2B5EF4-FFF2-40B4-BE49-F238E27FC236}">
                <a16:creationId xmlns:a16="http://schemas.microsoft.com/office/drawing/2014/main" id="{F5BD4845-84F6-490E-B299-71C7015EC960}"/>
              </a:ext>
            </a:extLst>
          </p:cNvPr>
          <p:cNvSpPr>
            <a:spLocks noGrp="1"/>
          </p:cNvSpPr>
          <p:nvPr>
            <p:ph type="sldNum" sz="quarter" idx="12"/>
          </p:nvPr>
        </p:nvSpPr>
        <p:spPr/>
        <p:txBody>
          <a:bodyPr/>
          <a:lstStyle/>
          <a:p>
            <a:pPr>
              <a:defRPr/>
            </a:pPr>
            <a:fld id="{DB965FF6-DD1D-43A0-A685-9F3E6FC58C96}" type="slidenum">
              <a:rPr lang="en-US" smtClean="0"/>
              <a:pPr>
                <a:defRPr/>
              </a:pPr>
              <a:t>17</a:t>
            </a:fld>
            <a:endParaRPr lang="en-US" dirty="0"/>
          </a:p>
        </p:txBody>
      </p:sp>
      <p:sp>
        <p:nvSpPr>
          <p:cNvPr id="6" name="Footer Placeholder 5">
            <a:extLst>
              <a:ext uri="{FF2B5EF4-FFF2-40B4-BE49-F238E27FC236}">
                <a16:creationId xmlns:a16="http://schemas.microsoft.com/office/drawing/2014/main" id="{915C637D-DA37-4A93-BD12-3179C8ED1F7D}"/>
              </a:ext>
            </a:extLst>
          </p:cNvPr>
          <p:cNvSpPr>
            <a:spLocks noGrp="1"/>
          </p:cNvSpPr>
          <p:nvPr>
            <p:ph type="ftr" sz="quarter" idx="11"/>
          </p:nvPr>
        </p:nvSpPr>
        <p:spPr/>
        <p:txBody>
          <a:bodyPr/>
          <a:lstStyle/>
          <a:p>
            <a:pPr>
              <a:defRPr/>
            </a:pPr>
            <a:r>
              <a:rPr lang="en-US"/>
              <a:t>Milli Micro Systems, Inc.</a:t>
            </a:r>
            <a:endParaRPr lang="en-US" dirty="0"/>
          </a:p>
        </p:txBody>
      </p:sp>
    </p:spTree>
    <p:extLst>
      <p:ext uri="{BB962C8B-B14F-4D97-AF65-F5344CB8AC3E}">
        <p14:creationId xmlns:p14="http://schemas.microsoft.com/office/powerpoint/2010/main" val="36895236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B2DEC-57C1-4C1D-B80C-500B71E47C12}"/>
              </a:ext>
            </a:extLst>
          </p:cNvPr>
          <p:cNvSpPr>
            <a:spLocks noGrp="1"/>
          </p:cNvSpPr>
          <p:nvPr>
            <p:ph type="title"/>
          </p:nvPr>
        </p:nvSpPr>
        <p:spPr/>
        <p:txBody>
          <a:bodyPr/>
          <a:lstStyle/>
          <a:p>
            <a:r>
              <a:rPr lang="en-US" altLang="en-US" dirty="0"/>
              <a:t>Regular Expressions</a:t>
            </a:r>
            <a:endParaRPr lang="en-US" dirty="0"/>
          </a:p>
        </p:txBody>
      </p:sp>
      <p:sp>
        <p:nvSpPr>
          <p:cNvPr id="3" name="Content Placeholder 2">
            <a:extLst>
              <a:ext uri="{FF2B5EF4-FFF2-40B4-BE49-F238E27FC236}">
                <a16:creationId xmlns:a16="http://schemas.microsoft.com/office/drawing/2014/main" id="{F29C01A7-6CD3-426F-ABC6-B2CEDF756DA5}"/>
              </a:ext>
            </a:extLst>
          </p:cNvPr>
          <p:cNvSpPr>
            <a:spLocks noGrp="1"/>
          </p:cNvSpPr>
          <p:nvPr>
            <p:ph idx="1"/>
          </p:nvPr>
        </p:nvSpPr>
        <p:spPr>
          <a:xfrm>
            <a:off x="228600" y="1600200"/>
            <a:ext cx="8915400" cy="4525963"/>
          </a:xfrm>
        </p:spPr>
        <p:txBody>
          <a:bodyPr>
            <a:normAutofit/>
          </a:bodyPr>
          <a:lstStyle/>
          <a:p>
            <a:pPr marL="0" indent="0">
              <a:buNone/>
            </a:pPr>
            <a:r>
              <a:rPr lang="en-US" b="1" dirty="0"/>
              <a:t>Non-greedy matching</a:t>
            </a:r>
            <a:endParaRPr lang="en-US" dirty="0"/>
          </a:p>
          <a:p>
            <a:r>
              <a:rPr lang="en-US" dirty="0"/>
              <a:t>Backtracks when too few characters matched</a:t>
            </a:r>
          </a:p>
          <a:p>
            <a:r>
              <a:rPr lang="en-US" dirty="0"/>
              <a:t>Expands characters one a time</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import re</a:t>
            </a:r>
          </a:p>
          <a:p>
            <a:pPr marL="0" indent="0">
              <a:buNone/>
            </a:pPr>
            <a:r>
              <a:rPr lang="en-US" dirty="0" err="1">
                <a:latin typeface="Courier New" panose="02070309020205020404" pitchFamily="49" charset="0"/>
                <a:cs typeface="Courier New" panose="02070309020205020404" pitchFamily="49" charset="0"/>
              </a:rPr>
              <a:t>re.match</a:t>
            </a:r>
            <a:r>
              <a:rPr lang="en-US" dirty="0">
                <a:latin typeface="Courier New" panose="02070309020205020404" pitchFamily="49" charset="0"/>
                <a:cs typeface="Courier New" panose="02070309020205020404" pitchFamily="49" charset="0"/>
              </a:rPr>
              <a:t>(r".*?hello", "</a:t>
            </a:r>
            <a:r>
              <a:rPr lang="en-US" dirty="0" err="1">
                <a:latin typeface="Courier New" panose="02070309020205020404" pitchFamily="49" charset="0"/>
                <a:cs typeface="Courier New" panose="02070309020205020404" pitchFamily="49" charset="0"/>
              </a:rPr>
              <a:t>xhelloxxx</a:t>
            </a:r>
            <a:r>
              <a:rPr lang="en-US" dirty="0">
                <a:latin typeface="Courier New" panose="02070309020205020404" pitchFamily="49" charset="0"/>
                <a:cs typeface="Courier New" panose="02070309020205020404" pitchFamily="49" charset="0"/>
              </a:rPr>
              <a:t>")</a:t>
            </a:r>
          </a:p>
        </p:txBody>
      </p:sp>
      <p:sp>
        <p:nvSpPr>
          <p:cNvPr id="4" name="Date Placeholder 3">
            <a:extLst>
              <a:ext uri="{FF2B5EF4-FFF2-40B4-BE49-F238E27FC236}">
                <a16:creationId xmlns:a16="http://schemas.microsoft.com/office/drawing/2014/main" id="{FF97A751-5FAE-4CB6-8DF4-7798448B1993}"/>
              </a:ext>
            </a:extLst>
          </p:cNvPr>
          <p:cNvSpPr>
            <a:spLocks noGrp="1"/>
          </p:cNvSpPr>
          <p:nvPr>
            <p:ph type="dt" sz="half" idx="10"/>
          </p:nvPr>
        </p:nvSpPr>
        <p:spPr/>
        <p:txBody>
          <a:bodyPr/>
          <a:lstStyle/>
          <a:p>
            <a:pPr>
              <a:defRPr/>
            </a:pPr>
            <a:fld id="{91159142-5586-41A7-AB1A-0E98E6CB5A28}" type="datetime1">
              <a:rPr lang="en-US" smtClean="0"/>
              <a:t>2/28/2021</a:t>
            </a:fld>
            <a:endParaRPr lang="en-CA" dirty="0"/>
          </a:p>
        </p:txBody>
      </p:sp>
      <p:sp>
        <p:nvSpPr>
          <p:cNvPr id="5" name="Slide Number Placeholder 4">
            <a:extLst>
              <a:ext uri="{FF2B5EF4-FFF2-40B4-BE49-F238E27FC236}">
                <a16:creationId xmlns:a16="http://schemas.microsoft.com/office/drawing/2014/main" id="{F5BD4845-84F6-490E-B299-71C7015EC960}"/>
              </a:ext>
            </a:extLst>
          </p:cNvPr>
          <p:cNvSpPr>
            <a:spLocks noGrp="1"/>
          </p:cNvSpPr>
          <p:nvPr>
            <p:ph type="sldNum" sz="quarter" idx="12"/>
          </p:nvPr>
        </p:nvSpPr>
        <p:spPr/>
        <p:txBody>
          <a:bodyPr/>
          <a:lstStyle/>
          <a:p>
            <a:pPr>
              <a:defRPr/>
            </a:pPr>
            <a:fld id="{DB965FF6-DD1D-43A0-A685-9F3E6FC58C96}" type="slidenum">
              <a:rPr lang="en-US" smtClean="0"/>
              <a:pPr>
                <a:defRPr/>
              </a:pPr>
              <a:t>18</a:t>
            </a:fld>
            <a:endParaRPr lang="en-US" dirty="0"/>
          </a:p>
        </p:txBody>
      </p:sp>
      <p:sp>
        <p:nvSpPr>
          <p:cNvPr id="6" name="Footer Placeholder 5">
            <a:extLst>
              <a:ext uri="{FF2B5EF4-FFF2-40B4-BE49-F238E27FC236}">
                <a16:creationId xmlns:a16="http://schemas.microsoft.com/office/drawing/2014/main" id="{743C9216-4C5B-4D62-975A-1F4902433E3B}"/>
              </a:ext>
            </a:extLst>
          </p:cNvPr>
          <p:cNvSpPr>
            <a:spLocks noGrp="1"/>
          </p:cNvSpPr>
          <p:nvPr>
            <p:ph type="ftr" sz="quarter" idx="11"/>
          </p:nvPr>
        </p:nvSpPr>
        <p:spPr/>
        <p:txBody>
          <a:bodyPr/>
          <a:lstStyle/>
          <a:p>
            <a:pPr>
              <a:defRPr/>
            </a:pPr>
            <a:r>
              <a:rPr lang="en-US"/>
              <a:t>Milli Micro Systems, Inc.</a:t>
            </a:r>
            <a:endParaRPr lang="en-US" dirty="0"/>
          </a:p>
        </p:txBody>
      </p:sp>
    </p:spTree>
    <p:extLst>
      <p:ext uri="{BB962C8B-B14F-4D97-AF65-F5344CB8AC3E}">
        <p14:creationId xmlns:p14="http://schemas.microsoft.com/office/powerpoint/2010/main" val="13751618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B2DEC-57C1-4C1D-B80C-500B71E47C12}"/>
              </a:ext>
            </a:extLst>
          </p:cNvPr>
          <p:cNvSpPr>
            <a:spLocks noGrp="1"/>
          </p:cNvSpPr>
          <p:nvPr>
            <p:ph type="title"/>
          </p:nvPr>
        </p:nvSpPr>
        <p:spPr/>
        <p:txBody>
          <a:bodyPr/>
          <a:lstStyle/>
          <a:p>
            <a:r>
              <a:rPr lang="en-US" altLang="en-US" dirty="0"/>
              <a:t>Building a regex</a:t>
            </a:r>
            <a:endParaRPr lang="en-US" dirty="0"/>
          </a:p>
        </p:txBody>
      </p:sp>
      <p:sp>
        <p:nvSpPr>
          <p:cNvPr id="3" name="Content Placeholder 2">
            <a:extLst>
              <a:ext uri="{FF2B5EF4-FFF2-40B4-BE49-F238E27FC236}">
                <a16:creationId xmlns:a16="http://schemas.microsoft.com/office/drawing/2014/main" id="{F29C01A7-6CD3-426F-ABC6-B2CEDF756DA5}"/>
              </a:ext>
            </a:extLst>
          </p:cNvPr>
          <p:cNvSpPr>
            <a:spLocks noGrp="1"/>
          </p:cNvSpPr>
          <p:nvPr>
            <p:ph idx="1"/>
          </p:nvPr>
        </p:nvSpPr>
        <p:spPr>
          <a:xfrm>
            <a:off x="457200" y="1600200"/>
            <a:ext cx="8229600" cy="4525963"/>
          </a:xfrm>
        </p:spPr>
        <p:txBody>
          <a:bodyPr/>
          <a:lstStyle/>
          <a:p>
            <a:r>
              <a:rPr lang="en-US" dirty="0">
                <a:cs typeface="Courier New" panose="02070309020205020404" pitchFamily="49" charset="0"/>
              </a:rPr>
              <a:t>Each distinct, matchable character in the pattern is an atom</a:t>
            </a:r>
          </a:p>
          <a:p>
            <a:pPr lvl="1"/>
            <a:r>
              <a:rPr lang="en-US" dirty="0">
                <a:cs typeface="Courier New" panose="02070309020205020404" pitchFamily="49" charset="0"/>
              </a:rPr>
              <a:t>a single atom is a valid, minimal regex</a:t>
            </a:r>
          </a:p>
          <a:p>
            <a:endParaRPr lang="en-US" dirty="0">
              <a:cs typeface="Courier New" panose="02070309020205020404" pitchFamily="49" charset="0"/>
            </a:endParaRPr>
          </a:p>
          <a:p>
            <a:r>
              <a:rPr lang="en-US" dirty="0">
                <a:cs typeface="Courier New" panose="02070309020205020404" pitchFamily="49" charset="0"/>
              </a:rPr>
              <a:t>Two adjacent atoms are a conjunction</a:t>
            </a:r>
          </a:p>
          <a:p>
            <a:pPr lvl="1"/>
            <a:r>
              <a:rPr lang="en-US" dirty="0">
                <a:cs typeface="Courier New" panose="02070309020205020404" pitchFamily="49" charset="0"/>
              </a:rPr>
              <a:t>logical "AND"</a:t>
            </a:r>
          </a:p>
          <a:p>
            <a:pPr lvl="1"/>
            <a:r>
              <a:rPr lang="en-US" dirty="0">
                <a:cs typeface="Courier New" panose="02070309020205020404" pitchFamily="49" charset="0"/>
              </a:rPr>
              <a:t>a conjunction is also a valid regex</a:t>
            </a:r>
          </a:p>
        </p:txBody>
      </p:sp>
      <p:sp>
        <p:nvSpPr>
          <p:cNvPr id="4" name="Date Placeholder 3">
            <a:extLst>
              <a:ext uri="{FF2B5EF4-FFF2-40B4-BE49-F238E27FC236}">
                <a16:creationId xmlns:a16="http://schemas.microsoft.com/office/drawing/2014/main" id="{FF97A751-5FAE-4CB6-8DF4-7798448B1993}"/>
              </a:ext>
            </a:extLst>
          </p:cNvPr>
          <p:cNvSpPr>
            <a:spLocks noGrp="1"/>
          </p:cNvSpPr>
          <p:nvPr>
            <p:ph type="dt" sz="half" idx="10"/>
          </p:nvPr>
        </p:nvSpPr>
        <p:spPr/>
        <p:txBody>
          <a:bodyPr/>
          <a:lstStyle/>
          <a:p>
            <a:pPr>
              <a:defRPr/>
            </a:pPr>
            <a:fld id="{FFABC77A-310F-4BBE-9FB5-04807150D11D}" type="datetime1">
              <a:rPr lang="en-US" smtClean="0"/>
              <a:t>2/28/2021</a:t>
            </a:fld>
            <a:endParaRPr lang="en-CA" dirty="0"/>
          </a:p>
        </p:txBody>
      </p:sp>
      <p:sp>
        <p:nvSpPr>
          <p:cNvPr id="5" name="Slide Number Placeholder 4">
            <a:extLst>
              <a:ext uri="{FF2B5EF4-FFF2-40B4-BE49-F238E27FC236}">
                <a16:creationId xmlns:a16="http://schemas.microsoft.com/office/drawing/2014/main" id="{F5BD4845-84F6-490E-B299-71C7015EC960}"/>
              </a:ext>
            </a:extLst>
          </p:cNvPr>
          <p:cNvSpPr>
            <a:spLocks noGrp="1"/>
          </p:cNvSpPr>
          <p:nvPr>
            <p:ph type="sldNum" sz="quarter" idx="12"/>
          </p:nvPr>
        </p:nvSpPr>
        <p:spPr/>
        <p:txBody>
          <a:bodyPr/>
          <a:lstStyle/>
          <a:p>
            <a:pPr>
              <a:defRPr/>
            </a:pPr>
            <a:fld id="{DB965FF6-DD1D-43A0-A685-9F3E6FC58C96}" type="slidenum">
              <a:rPr lang="en-US" smtClean="0"/>
              <a:pPr>
                <a:defRPr/>
              </a:pPr>
              <a:t>19</a:t>
            </a:fld>
            <a:endParaRPr lang="en-US" dirty="0"/>
          </a:p>
        </p:txBody>
      </p:sp>
      <p:sp>
        <p:nvSpPr>
          <p:cNvPr id="6" name="Footer Placeholder 5">
            <a:extLst>
              <a:ext uri="{FF2B5EF4-FFF2-40B4-BE49-F238E27FC236}">
                <a16:creationId xmlns:a16="http://schemas.microsoft.com/office/drawing/2014/main" id="{B802D989-D591-4D39-9F97-916A74FD2D98}"/>
              </a:ext>
            </a:extLst>
          </p:cNvPr>
          <p:cNvSpPr>
            <a:spLocks noGrp="1"/>
          </p:cNvSpPr>
          <p:nvPr>
            <p:ph type="ftr" sz="quarter" idx="11"/>
          </p:nvPr>
        </p:nvSpPr>
        <p:spPr/>
        <p:txBody>
          <a:bodyPr/>
          <a:lstStyle/>
          <a:p>
            <a:pPr>
              <a:defRPr/>
            </a:pPr>
            <a:r>
              <a:rPr lang="en-US"/>
              <a:t>Milli Micro Systems, Inc.</a:t>
            </a:r>
            <a:endParaRPr lang="en-US" dirty="0"/>
          </a:p>
        </p:txBody>
      </p:sp>
    </p:spTree>
    <p:extLst>
      <p:ext uri="{BB962C8B-B14F-4D97-AF65-F5344CB8AC3E}">
        <p14:creationId xmlns:p14="http://schemas.microsoft.com/office/powerpoint/2010/main" val="1093857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Operations</a:t>
            </a:r>
          </a:p>
        </p:txBody>
      </p:sp>
      <p:sp>
        <p:nvSpPr>
          <p:cNvPr id="3" name="Content Placeholder 2"/>
          <p:cNvSpPr>
            <a:spLocks noGrp="1"/>
          </p:cNvSpPr>
          <p:nvPr>
            <p:ph idx="1"/>
          </p:nvPr>
        </p:nvSpPr>
        <p:spPr/>
        <p:txBody>
          <a:bodyPr/>
          <a:lstStyle/>
          <a:p>
            <a:r>
              <a:rPr lang="en-US" dirty="0"/>
              <a:t>Opening Files in Python</a:t>
            </a:r>
          </a:p>
          <a:p>
            <a:pPr lvl="1"/>
            <a:r>
              <a:rPr lang="en-US" dirty="0"/>
              <a:t>Python has a built-in open() function to open a file. This function returns a file object, also called a handle, as it is used to read or modify the file accordingly</a:t>
            </a:r>
          </a:p>
          <a:p>
            <a:pPr lvl="1"/>
            <a:r>
              <a:rPr lang="en-US" dirty="0">
                <a:latin typeface="Courier New" panose="02070309020205020404" pitchFamily="49" charset="0"/>
                <a:cs typeface="Courier New" panose="02070309020205020404" pitchFamily="49" charset="0"/>
              </a:rPr>
              <a:t>f = open(“file.txt")    </a:t>
            </a:r>
          </a:p>
          <a:p>
            <a:pPr lvl="1"/>
            <a:r>
              <a:rPr lang="en-US" dirty="0">
                <a:latin typeface="Courier New" panose="02070309020205020404" pitchFamily="49" charset="0"/>
                <a:cs typeface="Courier New" panose="02070309020205020404" pitchFamily="49" charset="0"/>
              </a:rPr>
              <a:t>f = open("C:/file.txt“)</a:t>
            </a:r>
          </a:p>
        </p:txBody>
      </p:sp>
      <p:sp>
        <p:nvSpPr>
          <p:cNvPr id="5" name="Slide Number Placeholder 4"/>
          <p:cNvSpPr>
            <a:spLocks noGrp="1"/>
          </p:cNvSpPr>
          <p:nvPr>
            <p:ph type="sldNum" sz="quarter" idx="12"/>
          </p:nvPr>
        </p:nvSpPr>
        <p:spPr>
          <a:xfrm>
            <a:off x="6553200" y="6356350"/>
            <a:ext cx="2133600" cy="365125"/>
          </a:xfrm>
        </p:spPr>
        <p:txBody>
          <a:bodyPr/>
          <a:lstStyle/>
          <a:p>
            <a:fld id="{CB39A874-47FD-4420-AB36-0E83316345DD}" type="slidenum">
              <a:rPr lang="en-CA" altLang="en-US" smtClean="0"/>
              <a:pPr/>
              <a:t>2</a:t>
            </a:fld>
            <a:endParaRPr lang="en-CA" altLang="en-US"/>
          </a:p>
        </p:txBody>
      </p:sp>
      <p:sp>
        <p:nvSpPr>
          <p:cNvPr id="6" name="Date Placeholder 5">
            <a:extLst>
              <a:ext uri="{FF2B5EF4-FFF2-40B4-BE49-F238E27FC236}">
                <a16:creationId xmlns:a16="http://schemas.microsoft.com/office/drawing/2014/main" id="{AA417D16-CD6B-4845-A011-90C646009DCF}"/>
              </a:ext>
            </a:extLst>
          </p:cNvPr>
          <p:cNvSpPr>
            <a:spLocks noGrp="1"/>
          </p:cNvSpPr>
          <p:nvPr>
            <p:ph type="dt" sz="half" idx="10"/>
          </p:nvPr>
        </p:nvSpPr>
        <p:spPr>
          <a:xfrm>
            <a:off x="457200" y="6356350"/>
            <a:ext cx="2133600" cy="365125"/>
          </a:xfrm>
        </p:spPr>
        <p:txBody>
          <a:bodyPr/>
          <a:lstStyle/>
          <a:p>
            <a:pPr>
              <a:defRPr/>
            </a:pPr>
            <a:fld id="{B71B62A0-30AA-4B89-BD3A-E798DC662796}" type="datetime1">
              <a:rPr lang="en-US" smtClean="0"/>
              <a:t>2/28/2021</a:t>
            </a:fld>
            <a:endParaRPr lang="en-CA"/>
          </a:p>
        </p:txBody>
      </p:sp>
      <p:sp>
        <p:nvSpPr>
          <p:cNvPr id="4" name="Footer Placeholder 3">
            <a:extLst>
              <a:ext uri="{FF2B5EF4-FFF2-40B4-BE49-F238E27FC236}">
                <a16:creationId xmlns:a16="http://schemas.microsoft.com/office/drawing/2014/main" id="{5E727DD0-009C-415A-9EDC-FADAB72C0595}"/>
              </a:ext>
            </a:extLst>
          </p:cNvPr>
          <p:cNvSpPr>
            <a:spLocks noGrp="1"/>
          </p:cNvSpPr>
          <p:nvPr>
            <p:ph type="ftr" sz="quarter" idx="11"/>
          </p:nvPr>
        </p:nvSpPr>
        <p:spPr/>
        <p:txBody>
          <a:bodyPr/>
          <a:lstStyle/>
          <a:p>
            <a:pPr>
              <a:defRPr/>
            </a:pPr>
            <a:r>
              <a:rPr lang="en-US"/>
              <a:t>Milli Micro Systems, Inc.</a:t>
            </a:r>
            <a:endParaRPr lang="en-US" dirty="0"/>
          </a:p>
        </p:txBody>
      </p:sp>
    </p:spTree>
    <p:extLst>
      <p:ext uri="{BB962C8B-B14F-4D97-AF65-F5344CB8AC3E}">
        <p14:creationId xmlns:p14="http://schemas.microsoft.com/office/powerpoint/2010/main" val="27324479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B2DEC-57C1-4C1D-B80C-500B71E47C12}"/>
              </a:ext>
            </a:extLst>
          </p:cNvPr>
          <p:cNvSpPr>
            <a:spLocks noGrp="1"/>
          </p:cNvSpPr>
          <p:nvPr>
            <p:ph type="title"/>
          </p:nvPr>
        </p:nvSpPr>
        <p:spPr/>
        <p:txBody>
          <a:bodyPr/>
          <a:lstStyle/>
          <a:p>
            <a:r>
              <a:rPr lang="en-US" altLang="en-US" dirty="0"/>
              <a:t>Building a regex</a:t>
            </a:r>
            <a:endParaRPr lang="en-US" dirty="0"/>
          </a:p>
        </p:txBody>
      </p:sp>
      <p:sp>
        <p:nvSpPr>
          <p:cNvPr id="3" name="Content Placeholder 2">
            <a:extLst>
              <a:ext uri="{FF2B5EF4-FFF2-40B4-BE49-F238E27FC236}">
                <a16:creationId xmlns:a16="http://schemas.microsoft.com/office/drawing/2014/main" id="{F29C01A7-6CD3-426F-ABC6-B2CEDF756DA5}"/>
              </a:ext>
            </a:extLst>
          </p:cNvPr>
          <p:cNvSpPr>
            <a:spLocks noGrp="1"/>
          </p:cNvSpPr>
          <p:nvPr>
            <p:ph idx="1"/>
          </p:nvPr>
        </p:nvSpPr>
        <p:spPr>
          <a:xfrm>
            <a:off x="457200" y="1600200"/>
            <a:ext cx="8229600" cy="4525963"/>
          </a:xfrm>
        </p:spPr>
        <p:txBody>
          <a:bodyPr/>
          <a:lstStyle/>
          <a:p>
            <a:r>
              <a:rPr lang="en-US" dirty="0">
                <a:cs typeface="Courier New" panose="02070309020205020404" pitchFamily="49" charset="0"/>
              </a:rPr>
              <a:t>A disjunction (logical "OR") of two regexes forms a regex</a:t>
            </a:r>
          </a:p>
          <a:p>
            <a:pPr lvl="1"/>
            <a:r>
              <a:rPr lang="en-US" dirty="0">
                <a:cs typeface="Courier New" panose="02070309020205020404" pitchFamily="49" charset="0"/>
              </a:rPr>
              <a:t>symbolized with "</a:t>
            </a:r>
            <a:r>
              <a:rPr lang="en-US" dirty="0">
                <a:latin typeface="Courier New" panose="02070309020205020404" pitchFamily="49" charset="0"/>
                <a:cs typeface="Courier New" panose="02070309020205020404" pitchFamily="49" charset="0"/>
              </a:rPr>
              <a:t>|</a:t>
            </a:r>
            <a:r>
              <a:rPr lang="en-US" dirty="0">
                <a:cs typeface="Courier New" panose="02070309020205020404" pitchFamily="49" charset="0"/>
              </a:rPr>
              <a:t>" (a "pipe" or "vertical bar")</a:t>
            </a:r>
          </a:p>
          <a:p>
            <a:endParaRPr lang="en-US" dirty="0">
              <a:cs typeface="Courier New" panose="02070309020205020404" pitchFamily="49" charset="0"/>
            </a:endParaRPr>
          </a:p>
          <a:p>
            <a:r>
              <a:rPr lang="en-US" dirty="0">
                <a:cs typeface="Courier New" panose="02070309020205020404" pitchFamily="49" charset="0"/>
              </a:rPr>
              <a:t>A regex in parentheses is an "atomic" regex</a:t>
            </a:r>
          </a:p>
          <a:p>
            <a:pPr lvl="1"/>
            <a:r>
              <a:rPr lang="en-US" dirty="0">
                <a:cs typeface="Courier New" panose="02070309020205020404" pitchFamily="49" charset="0"/>
              </a:rPr>
              <a:t>Can be used in a conjunction or disjunction</a:t>
            </a:r>
          </a:p>
        </p:txBody>
      </p:sp>
      <p:sp>
        <p:nvSpPr>
          <p:cNvPr id="4" name="Date Placeholder 3">
            <a:extLst>
              <a:ext uri="{FF2B5EF4-FFF2-40B4-BE49-F238E27FC236}">
                <a16:creationId xmlns:a16="http://schemas.microsoft.com/office/drawing/2014/main" id="{FF97A751-5FAE-4CB6-8DF4-7798448B1993}"/>
              </a:ext>
            </a:extLst>
          </p:cNvPr>
          <p:cNvSpPr>
            <a:spLocks noGrp="1"/>
          </p:cNvSpPr>
          <p:nvPr>
            <p:ph type="dt" sz="half" idx="10"/>
          </p:nvPr>
        </p:nvSpPr>
        <p:spPr/>
        <p:txBody>
          <a:bodyPr/>
          <a:lstStyle/>
          <a:p>
            <a:pPr>
              <a:defRPr/>
            </a:pPr>
            <a:fld id="{F67AF1A5-2C47-48D2-8FA7-898D6079345C}" type="datetime1">
              <a:rPr lang="en-US" smtClean="0"/>
              <a:t>2/28/2021</a:t>
            </a:fld>
            <a:endParaRPr lang="en-CA" dirty="0"/>
          </a:p>
        </p:txBody>
      </p:sp>
      <p:sp>
        <p:nvSpPr>
          <p:cNvPr id="5" name="Slide Number Placeholder 4">
            <a:extLst>
              <a:ext uri="{FF2B5EF4-FFF2-40B4-BE49-F238E27FC236}">
                <a16:creationId xmlns:a16="http://schemas.microsoft.com/office/drawing/2014/main" id="{F5BD4845-84F6-490E-B299-71C7015EC960}"/>
              </a:ext>
            </a:extLst>
          </p:cNvPr>
          <p:cNvSpPr>
            <a:spLocks noGrp="1"/>
          </p:cNvSpPr>
          <p:nvPr>
            <p:ph type="sldNum" sz="quarter" idx="12"/>
          </p:nvPr>
        </p:nvSpPr>
        <p:spPr/>
        <p:txBody>
          <a:bodyPr/>
          <a:lstStyle/>
          <a:p>
            <a:pPr>
              <a:defRPr/>
            </a:pPr>
            <a:fld id="{DB965FF6-DD1D-43A0-A685-9F3E6FC58C96}" type="slidenum">
              <a:rPr lang="en-US" smtClean="0"/>
              <a:pPr>
                <a:defRPr/>
              </a:pPr>
              <a:t>20</a:t>
            </a:fld>
            <a:endParaRPr lang="en-US" dirty="0"/>
          </a:p>
        </p:txBody>
      </p:sp>
      <p:sp>
        <p:nvSpPr>
          <p:cNvPr id="6" name="Footer Placeholder 5">
            <a:extLst>
              <a:ext uri="{FF2B5EF4-FFF2-40B4-BE49-F238E27FC236}">
                <a16:creationId xmlns:a16="http://schemas.microsoft.com/office/drawing/2014/main" id="{49BD7B2D-4F7E-442E-B680-B98EE5367235}"/>
              </a:ext>
            </a:extLst>
          </p:cNvPr>
          <p:cNvSpPr>
            <a:spLocks noGrp="1"/>
          </p:cNvSpPr>
          <p:nvPr>
            <p:ph type="ftr" sz="quarter" idx="11"/>
          </p:nvPr>
        </p:nvSpPr>
        <p:spPr/>
        <p:txBody>
          <a:bodyPr/>
          <a:lstStyle/>
          <a:p>
            <a:pPr>
              <a:defRPr/>
            </a:pPr>
            <a:r>
              <a:rPr lang="en-US"/>
              <a:t>Milli Micro Systems, Inc.</a:t>
            </a:r>
            <a:endParaRPr lang="en-US" dirty="0"/>
          </a:p>
        </p:txBody>
      </p:sp>
    </p:spTree>
    <p:extLst>
      <p:ext uri="{BB962C8B-B14F-4D97-AF65-F5344CB8AC3E}">
        <p14:creationId xmlns:p14="http://schemas.microsoft.com/office/powerpoint/2010/main" val="37873161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B2DEC-57C1-4C1D-B80C-500B71E47C12}"/>
              </a:ext>
            </a:extLst>
          </p:cNvPr>
          <p:cNvSpPr>
            <a:spLocks noGrp="1"/>
          </p:cNvSpPr>
          <p:nvPr>
            <p:ph type="title"/>
          </p:nvPr>
        </p:nvSpPr>
        <p:spPr/>
        <p:txBody>
          <a:bodyPr/>
          <a:lstStyle/>
          <a:p>
            <a:r>
              <a:rPr lang="en-US" altLang="en-US" dirty="0"/>
              <a:t>Building a regex</a:t>
            </a:r>
            <a:endParaRPr lang="en-US" dirty="0"/>
          </a:p>
        </p:txBody>
      </p:sp>
      <p:graphicFrame>
        <p:nvGraphicFramePr>
          <p:cNvPr id="6" name="Table 6">
            <a:extLst>
              <a:ext uri="{FF2B5EF4-FFF2-40B4-BE49-F238E27FC236}">
                <a16:creationId xmlns:a16="http://schemas.microsoft.com/office/drawing/2014/main" id="{482C8496-D1A2-4C25-BB73-EC9E16D147E6}"/>
              </a:ext>
            </a:extLst>
          </p:cNvPr>
          <p:cNvGraphicFramePr>
            <a:graphicFrameLocks noGrp="1"/>
          </p:cNvGraphicFramePr>
          <p:nvPr>
            <p:ph idx="1"/>
            <p:extLst>
              <p:ext uri="{D42A27DB-BD31-4B8C-83A1-F6EECF244321}">
                <p14:modId xmlns:p14="http://schemas.microsoft.com/office/powerpoint/2010/main" val="3000935899"/>
              </p:ext>
            </p:extLst>
          </p:nvPr>
        </p:nvGraphicFramePr>
        <p:xfrm>
          <a:off x="457200" y="1600200"/>
          <a:ext cx="8229600" cy="4079240"/>
        </p:xfrm>
        <a:graphic>
          <a:graphicData uri="http://schemas.openxmlformats.org/drawingml/2006/table">
            <a:tbl>
              <a:tblPr firstRow="1" bandRow="1">
                <a:tableStyleId>{5C22544A-7EE6-4342-B048-85BDC9FD1C3A}</a:tableStyleId>
              </a:tblPr>
              <a:tblGrid>
                <a:gridCol w="2819400">
                  <a:extLst>
                    <a:ext uri="{9D8B030D-6E8A-4147-A177-3AD203B41FA5}">
                      <a16:colId xmlns:a16="http://schemas.microsoft.com/office/drawing/2014/main" val="1347353869"/>
                    </a:ext>
                  </a:extLst>
                </a:gridCol>
                <a:gridCol w="5410200">
                  <a:extLst>
                    <a:ext uri="{9D8B030D-6E8A-4147-A177-3AD203B41FA5}">
                      <a16:colId xmlns:a16="http://schemas.microsoft.com/office/drawing/2014/main" val="2074855489"/>
                    </a:ext>
                  </a:extLst>
                </a:gridCol>
              </a:tblGrid>
              <a:tr h="370840">
                <a:tc>
                  <a:txBody>
                    <a:bodyPr/>
                    <a:lstStyle/>
                    <a:p>
                      <a:pPr algn="ctr"/>
                      <a:r>
                        <a:rPr lang="en-US" dirty="0"/>
                        <a:t>Pattern</a:t>
                      </a:r>
                    </a:p>
                  </a:txBody>
                  <a:tcPr/>
                </a:tc>
                <a:tc>
                  <a:txBody>
                    <a:bodyPr/>
                    <a:lstStyle/>
                    <a:p>
                      <a:pPr algn="l"/>
                      <a:r>
                        <a:rPr lang="en-US" dirty="0"/>
                        <a:t>Matches</a:t>
                      </a:r>
                    </a:p>
                  </a:txBody>
                  <a:tcPr/>
                </a:tc>
                <a:extLst>
                  <a:ext uri="{0D108BD9-81ED-4DB2-BD59-A6C34878D82A}">
                    <a16:rowId xmlns:a16="http://schemas.microsoft.com/office/drawing/2014/main" val="2436346864"/>
                  </a:ext>
                </a:extLst>
              </a:tr>
              <a:tr h="370840">
                <a:tc>
                  <a:txBody>
                    <a:bodyPr/>
                    <a:lstStyle/>
                    <a:p>
                      <a:pPr algn="ctr"/>
                      <a:r>
                        <a:rPr lang="en-US" dirty="0" err="1">
                          <a:latin typeface="Courier New" panose="02070309020205020404" pitchFamily="49" charset="0"/>
                          <a:cs typeface="Courier New" panose="02070309020205020404" pitchFamily="49" charset="0"/>
                        </a:rPr>
                        <a:t>d.g</a:t>
                      </a:r>
                      <a:endParaRPr lang="en-US" dirty="0">
                        <a:latin typeface="Courier New" panose="02070309020205020404" pitchFamily="49" charset="0"/>
                        <a:cs typeface="Courier New" panose="02070309020205020404" pitchFamily="49" charset="0"/>
                      </a:endParaRPr>
                    </a:p>
                  </a:txBody>
                  <a:tcPr/>
                </a:tc>
                <a:tc>
                  <a:txBody>
                    <a:bodyPr/>
                    <a:lstStyle/>
                    <a:p>
                      <a:r>
                        <a:rPr lang="en-US" dirty="0"/>
                        <a:t>dog, dig, </a:t>
                      </a:r>
                      <a:r>
                        <a:rPr lang="en-US" dirty="0" err="1"/>
                        <a:t>dDg</a:t>
                      </a:r>
                      <a:r>
                        <a:rPr lang="en-US" dirty="0"/>
                        <a:t>, </a:t>
                      </a:r>
                      <a:r>
                        <a:rPr lang="en-US" dirty="0" err="1"/>
                        <a:t>d.g</a:t>
                      </a:r>
                      <a:r>
                        <a:rPr lang="en-US" dirty="0"/>
                        <a:t> …</a:t>
                      </a:r>
                    </a:p>
                  </a:txBody>
                  <a:tcPr/>
                </a:tc>
                <a:extLst>
                  <a:ext uri="{0D108BD9-81ED-4DB2-BD59-A6C34878D82A}">
                    <a16:rowId xmlns:a16="http://schemas.microsoft.com/office/drawing/2014/main" val="1356033549"/>
                  </a:ext>
                </a:extLst>
              </a:tr>
              <a:tr h="370840">
                <a:tc>
                  <a:txBody>
                    <a:bodyPr/>
                    <a:lstStyle/>
                    <a:p>
                      <a:pPr algn="ctr"/>
                      <a:r>
                        <a:rPr lang="en-US" dirty="0">
                          <a:latin typeface="Courier New" panose="02070309020205020404" pitchFamily="49" charset="0"/>
                          <a:cs typeface="Courier New" panose="02070309020205020404" pitchFamily="49" charset="0"/>
                        </a:rPr>
                        <a:t>d\.g</a:t>
                      </a:r>
                    </a:p>
                  </a:txBody>
                  <a:tcPr/>
                </a:tc>
                <a:tc>
                  <a:txBody>
                    <a:bodyPr/>
                    <a:lstStyle/>
                    <a:p>
                      <a:r>
                        <a:rPr lang="en-US" dirty="0" err="1"/>
                        <a:t>d.g</a:t>
                      </a:r>
                      <a:r>
                        <a:rPr lang="en-US" dirty="0"/>
                        <a:t> only</a:t>
                      </a:r>
                    </a:p>
                  </a:txBody>
                  <a:tcPr/>
                </a:tc>
                <a:extLst>
                  <a:ext uri="{0D108BD9-81ED-4DB2-BD59-A6C34878D82A}">
                    <a16:rowId xmlns:a16="http://schemas.microsoft.com/office/drawing/2014/main" val="3187815342"/>
                  </a:ext>
                </a:extLst>
              </a:tr>
              <a:tr h="370840">
                <a:tc>
                  <a:txBody>
                    <a:bodyPr/>
                    <a:lstStyle/>
                    <a:p>
                      <a:pPr algn="ctr"/>
                      <a:r>
                        <a:rPr lang="en-US" dirty="0">
                          <a:latin typeface="Courier New" panose="02070309020205020404" pitchFamily="49" charset="0"/>
                          <a:cs typeface="Courier New" panose="02070309020205020404" pitchFamily="49" charset="0"/>
                        </a:rPr>
                        <a:t>dog*</a:t>
                      </a:r>
                    </a:p>
                  </a:txBody>
                  <a:tcPr/>
                </a:tc>
                <a:tc>
                  <a:txBody>
                    <a:bodyPr/>
                    <a:lstStyle/>
                    <a:p>
                      <a:r>
                        <a:rPr lang="en-US" dirty="0"/>
                        <a:t>do, dog, </a:t>
                      </a:r>
                      <a:r>
                        <a:rPr lang="en-US" dirty="0" err="1"/>
                        <a:t>dogg</a:t>
                      </a:r>
                      <a:r>
                        <a:rPr lang="en-US" dirty="0"/>
                        <a:t>, </a:t>
                      </a:r>
                      <a:r>
                        <a:rPr lang="en-US" dirty="0" err="1"/>
                        <a:t>doggggggggggg</a:t>
                      </a:r>
                      <a:r>
                        <a:rPr lang="en-US" dirty="0"/>
                        <a:t> …</a:t>
                      </a:r>
                    </a:p>
                  </a:txBody>
                  <a:tcPr/>
                </a:tc>
                <a:extLst>
                  <a:ext uri="{0D108BD9-81ED-4DB2-BD59-A6C34878D82A}">
                    <a16:rowId xmlns:a16="http://schemas.microsoft.com/office/drawing/2014/main" val="4127987697"/>
                  </a:ext>
                </a:extLst>
              </a:tr>
              <a:tr h="370840">
                <a:tc>
                  <a:txBody>
                    <a:bodyPr/>
                    <a:lstStyle/>
                    <a:p>
                      <a:pPr algn="ctr"/>
                      <a:r>
                        <a:rPr lang="en-US" dirty="0">
                          <a:latin typeface="Courier New" panose="02070309020205020404" pitchFamily="49" charset="0"/>
                          <a:cs typeface="Courier New" panose="02070309020205020404" pitchFamily="49" charset="0"/>
                        </a:rPr>
                        <a:t>dog+</a:t>
                      </a:r>
                    </a:p>
                  </a:txBody>
                  <a:tcPr/>
                </a:tc>
                <a:tc>
                  <a:txBody>
                    <a:bodyPr/>
                    <a:lstStyle/>
                    <a:p>
                      <a:r>
                        <a:rPr lang="en-US" dirty="0"/>
                        <a:t>dog, </a:t>
                      </a:r>
                      <a:r>
                        <a:rPr lang="en-US" dirty="0" err="1"/>
                        <a:t>dogg</a:t>
                      </a:r>
                      <a:r>
                        <a:rPr lang="en-US" dirty="0"/>
                        <a:t>, </a:t>
                      </a:r>
                      <a:r>
                        <a:rPr lang="en-US" dirty="0" err="1"/>
                        <a:t>dogggggggggg</a:t>
                      </a:r>
                      <a:r>
                        <a:rPr lang="en-US" dirty="0"/>
                        <a:t> …</a:t>
                      </a:r>
                    </a:p>
                  </a:txBody>
                  <a:tcPr/>
                </a:tc>
                <a:extLst>
                  <a:ext uri="{0D108BD9-81ED-4DB2-BD59-A6C34878D82A}">
                    <a16:rowId xmlns:a16="http://schemas.microsoft.com/office/drawing/2014/main" val="3884270231"/>
                  </a:ext>
                </a:extLst>
              </a:tr>
              <a:tr h="370840">
                <a:tc>
                  <a:txBody>
                    <a:bodyPr/>
                    <a:lstStyle/>
                    <a:p>
                      <a:pPr algn="ctr"/>
                      <a:r>
                        <a:rPr lang="en-US" dirty="0">
                          <a:latin typeface="Courier New" panose="02070309020205020404" pitchFamily="49" charset="0"/>
                          <a:cs typeface="Courier New" panose="02070309020205020404" pitchFamily="49" charset="0"/>
                        </a:rPr>
                        <a:t>dog?</a:t>
                      </a:r>
                    </a:p>
                  </a:txBody>
                  <a:tcPr/>
                </a:tc>
                <a:tc>
                  <a:txBody>
                    <a:bodyPr/>
                    <a:lstStyle/>
                    <a:p>
                      <a:r>
                        <a:rPr lang="en-US" dirty="0"/>
                        <a:t>do, dog</a:t>
                      </a:r>
                    </a:p>
                  </a:txBody>
                  <a:tcPr/>
                </a:tc>
                <a:extLst>
                  <a:ext uri="{0D108BD9-81ED-4DB2-BD59-A6C34878D82A}">
                    <a16:rowId xmlns:a16="http://schemas.microsoft.com/office/drawing/2014/main" val="2943497535"/>
                  </a:ext>
                </a:extLst>
              </a:tr>
              <a:tr h="370840">
                <a:tc>
                  <a:txBody>
                    <a:bodyPr/>
                    <a:lstStyle/>
                    <a:p>
                      <a:pPr algn="ctr"/>
                      <a:r>
                        <a:rPr lang="en-US" dirty="0">
                          <a:latin typeface="Courier New" panose="02070309020205020404" pitchFamily="49" charset="0"/>
                          <a:cs typeface="Courier New" panose="02070309020205020404" pitchFamily="49" charset="0"/>
                        </a:rPr>
                        <a:t>^dog</a:t>
                      </a:r>
                    </a:p>
                  </a:txBody>
                  <a:tcPr/>
                </a:tc>
                <a:tc>
                  <a:txBody>
                    <a:bodyPr/>
                    <a:lstStyle/>
                    <a:p>
                      <a:r>
                        <a:rPr lang="en-US" dirty="0"/>
                        <a:t>dog at beginning of string only</a:t>
                      </a:r>
                    </a:p>
                  </a:txBody>
                  <a:tcPr/>
                </a:tc>
                <a:extLst>
                  <a:ext uri="{0D108BD9-81ED-4DB2-BD59-A6C34878D82A}">
                    <a16:rowId xmlns:a16="http://schemas.microsoft.com/office/drawing/2014/main" val="4215957198"/>
                  </a:ext>
                </a:extLst>
              </a:tr>
              <a:tr h="370840">
                <a:tc>
                  <a:txBody>
                    <a:bodyPr/>
                    <a:lstStyle/>
                    <a:p>
                      <a:pPr algn="ctr"/>
                      <a:r>
                        <a:rPr lang="en-US" dirty="0">
                          <a:latin typeface="Courier New" panose="02070309020205020404" pitchFamily="49" charset="0"/>
                          <a:cs typeface="Courier New" panose="02070309020205020404" pitchFamily="49" charset="0"/>
                        </a:rPr>
                        <a:t>dog$</a:t>
                      </a:r>
                    </a:p>
                  </a:txBody>
                  <a:tcPr/>
                </a:tc>
                <a:tc>
                  <a:txBody>
                    <a:bodyPr/>
                    <a:lstStyle/>
                    <a:p>
                      <a:r>
                        <a:rPr lang="en-US" dirty="0"/>
                        <a:t>dog at end of string only</a:t>
                      </a:r>
                    </a:p>
                  </a:txBody>
                  <a:tcPr/>
                </a:tc>
                <a:extLst>
                  <a:ext uri="{0D108BD9-81ED-4DB2-BD59-A6C34878D82A}">
                    <a16:rowId xmlns:a16="http://schemas.microsoft.com/office/drawing/2014/main" val="162075627"/>
                  </a:ext>
                </a:extLst>
              </a:tr>
              <a:tr h="370840">
                <a:tc>
                  <a:txBody>
                    <a:bodyPr/>
                    <a:lstStyle/>
                    <a:p>
                      <a:pPr algn="ctr"/>
                      <a:r>
                        <a:rPr lang="en-US" dirty="0">
                          <a:latin typeface="Courier New" panose="02070309020205020404" pitchFamily="49" charset="0"/>
                          <a:cs typeface="Courier New" panose="02070309020205020404" pitchFamily="49" charset="0"/>
                        </a:rPr>
                        <a:t>[dog]</a:t>
                      </a:r>
                    </a:p>
                  </a:txBody>
                  <a:tcPr/>
                </a:tc>
                <a:tc>
                  <a:txBody>
                    <a:bodyPr/>
                    <a:lstStyle/>
                    <a:p>
                      <a:r>
                        <a:rPr lang="en-US" dirty="0"/>
                        <a:t>d, o, or g only</a:t>
                      </a:r>
                    </a:p>
                  </a:txBody>
                  <a:tcPr/>
                </a:tc>
                <a:extLst>
                  <a:ext uri="{0D108BD9-81ED-4DB2-BD59-A6C34878D82A}">
                    <a16:rowId xmlns:a16="http://schemas.microsoft.com/office/drawing/2014/main" val="2239783868"/>
                  </a:ext>
                </a:extLst>
              </a:tr>
              <a:tr h="370840">
                <a:tc>
                  <a:txBody>
                    <a:bodyPr/>
                    <a:lstStyle/>
                    <a:p>
                      <a:pPr algn="ct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aeiouAEIOU</a:t>
                      </a:r>
                      <a:r>
                        <a:rPr lang="en-US" dirty="0">
                          <a:latin typeface="Courier New" panose="02070309020205020404" pitchFamily="49" charset="0"/>
                          <a:cs typeface="Courier New" panose="02070309020205020404" pitchFamily="49" charset="0"/>
                        </a:rPr>
                        <a:t>]</a:t>
                      </a:r>
                    </a:p>
                  </a:txBody>
                  <a:tcPr/>
                </a:tc>
                <a:tc>
                  <a:txBody>
                    <a:bodyPr/>
                    <a:lstStyle/>
                    <a:p>
                      <a:r>
                        <a:rPr lang="en-US" dirty="0"/>
                        <a:t>any uppercase or lowercase vowel</a:t>
                      </a:r>
                    </a:p>
                  </a:txBody>
                  <a:tcPr/>
                </a:tc>
                <a:extLst>
                  <a:ext uri="{0D108BD9-81ED-4DB2-BD59-A6C34878D82A}">
                    <a16:rowId xmlns:a16="http://schemas.microsoft.com/office/drawing/2014/main" val="1572613328"/>
                  </a:ext>
                </a:extLst>
              </a:tr>
              <a:tr h="370840">
                <a:tc>
                  <a:txBody>
                    <a:bodyPr/>
                    <a:lstStyle/>
                    <a:p>
                      <a:pPr algn="ctr"/>
                      <a:r>
                        <a:rPr lang="en-US" dirty="0">
                          <a:latin typeface="Courier New" panose="02070309020205020404" pitchFamily="49" charset="0"/>
                          <a:cs typeface="Courier New" panose="02070309020205020404" pitchFamily="49" charset="0"/>
                        </a:rPr>
                        <a:t>(dog)</a:t>
                      </a:r>
                    </a:p>
                  </a:txBody>
                  <a:tcPr/>
                </a:tc>
                <a:tc>
                  <a:txBody>
                    <a:bodyPr/>
                    <a:lstStyle/>
                    <a:p>
                      <a:r>
                        <a:rPr lang="en-US" dirty="0"/>
                        <a:t>dog as a group</a:t>
                      </a:r>
                    </a:p>
                  </a:txBody>
                  <a:tcPr/>
                </a:tc>
                <a:extLst>
                  <a:ext uri="{0D108BD9-81ED-4DB2-BD59-A6C34878D82A}">
                    <a16:rowId xmlns:a16="http://schemas.microsoft.com/office/drawing/2014/main" val="1541542878"/>
                  </a:ext>
                </a:extLst>
              </a:tr>
            </a:tbl>
          </a:graphicData>
        </a:graphic>
      </p:graphicFrame>
      <p:sp>
        <p:nvSpPr>
          <p:cNvPr id="4" name="Date Placeholder 3">
            <a:extLst>
              <a:ext uri="{FF2B5EF4-FFF2-40B4-BE49-F238E27FC236}">
                <a16:creationId xmlns:a16="http://schemas.microsoft.com/office/drawing/2014/main" id="{FF97A751-5FAE-4CB6-8DF4-7798448B1993}"/>
              </a:ext>
            </a:extLst>
          </p:cNvPr>
          <p:cNvSpPr>
            <a:spLocks noGrp="1"/>
          </p:cNvSpPr>
          <p:nvPr>
            <p:ph type="dt" sz="half" idx="10"/>
          </p:nvPr>
        </p:nvSpPr>
        <p:spPr/>
        <p:txBody>
          <a:bodyPr/>
          <a:lstStyle/>
          <a:p>
            <a:pPr>
              <a:defRPr/>
            </a:pPr>
            <a:fld id="{441D8782-F3D7-4213-BFA3-079928CADFF6}" type="datetime1">
              <a:rPr lang="en-US" smtClean="0"/>
              <a:t>2/28/2021</a:t>
            </a:fld>
            <a:endParaRPr lang="en-CA" dirty="0"/>
          </a:p>
        </p:txBody>
      </p:sp>
      <p:sp>
        <p:nvSpPr>
          <p:cNvPr id="5" name="Slide Number Placeholder 4">
            <a:extLst>
              <a:ext uri="{FF2B5EF4-FFF2-40B4-BE49-F238E27FC236}">
                <a16:creationId xmlns:a16="http://schemas.microsoft.com/office/drawing/2014/main" id="{F5BD4845-84F6-490E-B299-71C7015EC960}"/>
              </a:ext>
            </a:extLst>
          </p:cNvPr>
          <p:cNvSpPr>
            <a:spLocks noGrp="1"/>
          </p:cNvSpPr>
          <p:nvPr>
            <p:ph type="sldNum" sz="quarter" idx="12"/>
          </p:nvPr>
        </p:nvSpPr>
        <p:spPr/>
        <p:txBody>
          <a:bodyPr/>
          <a:lstStyle/>
          <a:p>
            <a:pPr>
              <a:defRPr/>
            </a:pPr>
            <a:fld id="{DB965FF6-DD1D-43A0-A685-9F3E6FC58C96}" type="slidenum">
              <a:rPr lang="en-US" smtClean="0"/>
              <a:pPr>
                <a:defRPr/>
              </a:pPr>
              <a:t>21</a:t>
            </a:fld>
            <a:endParaRPr lang="en-US" dirty="0"/>
          </a:p>
        </p:txBody>
      </p:sp>
      <p:sp>
        <p:nvSpPr>
          <p:cNvPr id="3" name="Footer Placeholder 2">
            <a:extLst>
              <a:ext uri="{FF2B5EF4-FFF2-40B4-BE49-F238E27FC236}">
                <a16:creationId xmlns:a16="http://schemas.microsoft.com/office/drawing/2014/main" id="{A667769E-E3EF-4E72-907A-AE42778CF259}"/>
              </a:ext>
            </a:extLst>
          </p:cNvPr>
          <p:cNvSpPr>
            <a:spLocks noGrp="1"/>
          </p:cNvSpPr>
          <p:nvPr>
            <p:ph type="ftr" sz="quarter" idx="11"/>
          </p:nvPr>
        </p:nvSpPr>
        <p:spPr/>
        <p:txBody>
          <a:bodyPr/>
          <a:lstStyle/>
          <a:p>
            <a:pPr>
              <a:defRPr/>
            </a:pPr>
            <a:r>
              <a:rPr lang="en-US"/>
              <a:t>Milli Micro Systems, Inc.</a:t>
            </a:r>
            <a:endParaRPr lang="en-US" dirty="0"/>
          </a:p>
        </p:txBody>
      </p:sp>
    </p:spTree>
    <p:extLst>
      <p:ext uri="{BB962C8B-B14F-4D97-AF65-F5344CB8AC3E}">
        <p14:creationId xmlns:p14="http://schemas.microsoft.com/office/powerpoint/2010/main" val="2839931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478C1-3ABC-4930-BBAD-FC32AA3C5DB6}"/>
              </a:ext>
            </a:extLst>
          </p:cNvPr>
          <p:cNvSpPr>
            <a:spLocks noGrp="1"/>
          </p:cNvSpPr>
          <p:nvPr>
            <p:ph type="title"/>
          </p:nvPr>
        </p:nvSpPr>
        <p:spPr/>
        <p:txBody>
          <a:bodyPr/>
          <a:lstStyle/>
          <a:p>
            <a:r>
              <a:rPr lang="en-US" dirty="0"/>
              <a:t>Quantifiers</a:t>
            </a:r>
          </a:p>
        </p:txBody>
      </p:sp>
      <p:sp>
        <p:nvSpPr>
          <p:cNvPr id="3" name="Content Placeholder 2">
            <a:extLst>
              <a:ext uri="{FF2B5EF4-FFF2-40B4-BE49-F238E27FC236}">
                <a16:creationId xmlns:a16="http://schemas.microsoft.com/office/drawing/2014/main" id="{2C4A121E-3D69-4EA4-9982-660B61C8717F}"/>
              </a:ext>
            </a:extLst>
          </p:cNvPr>
          <p:cNvSpPr>
            <a:spLocks noGrp="1"/>
          </p:cNvSpPr>
          <p:nvPr>
            <p:ph idx="1"/>
          </p:nvPr>
        </p:nvSpPr>
        <p:spPr/>
        <p:txBody>
          <a:bodyPr/>
          <a:lstStyle/>
          <a:p>
            <a:r>
              <a:rPr lang="en-US" dirty="0"/>
              <a:t>A particular strength of regexes is the ability to specify repetitions of a simple pattern.</a:t>
            </a:r>
          </a:p>
          <a:p>
            <a:endParaRPr lang="en-US" dirty="0"/>
          </a:p>
          <a:p>
            <a:r>
              <a:rPr lang="en-US" dirty="0"/>
              <a:t>Quantifiers control how many occurrences of an atom to match.</a:t>
            </a:r>
          </a:p>
          <a:p>
            <a:endParaRPr lang="en-US" dirty="0"/>
          </a:p>
        </p:txBody>
      </p:sp>
      <p:sp>
        <p:nvSpPr>
          <p:cNvPr id="4" name="Date Placeholder 3">
            <a:extLst>
              <a:ext uri="{FF2B5EF4-FFF2-40B4-BE49-F238E27FC236}">
                <a16:creationId xmlns:a16="http://schemas.microsoft.com/office/drawing/2014/main" id="{CF587C9D-0A49-4E92-AE2F-531214E52E75}"/>
              </a:ext>
            </a:extLst>
          </p:cNvPr>
          <p:cNvSpPr>
            <a:spLocks noGrp="1"/>
          </p:cNvSpPr>
          <p:nvPr>
            <p:ph type="dt" sz="half" idx="10"/>
          </p:nvPr>
        </p:nvSpPr>
        <p:spPr/>
        <p:txBody>
          <a:bodyPr/>
          <a:lstStyle/>
          <a:p>
            <a:pPr>
              <a:defRPr/>
            </a:pPr>
            <a:fld id="{14D2EB84-D035-45B9-B654-1F02F9BB7E2E}" type="datetime1">
              <a:rPr lang="en-US" smtClean="0"/>
              <a:t>2/28/2021</a:t>
            </a:fld>
            <a:endParaRPr lang="en-CA" dirty="0"/>
          </a:p>
        </p:txBody>
      </p:sp>
      <p:sp>
        <p:nvSpPr>
          <p:cNvPr id="5" name="Slide Number Placeholder 4">
            <a:extLst>
              <a:ext uri="{FF2B5EF4-FFF2-40B4-BE49-F238E27FC236}">
                <a16:creationId xmlns:a16="http://schemas.microsoft.com/office/drawing/2014/main" id="{4FE161A8-4476-43BD-A408-5F33A2E4715E}"/>
              </a:ext>
            </a:extLst>
          </p:cNvPr>
          <p:cNvSpPr>
            <a:spLocks noGrp="1"/>
          </p:cNvSpPr>
          <p:nvPr>
            <p:ph type="sldNum" sz="quarter" idx="12"/>
          </p:nvPr>
        </p:nvSpPr>
        <p:spPr/>
        <p:txBody>
          <a:bodyPr/>
          <a:lstStyle/>
          <a:p>
            <a:pPr>
              <a:defRPr/>
            </a:pPr>
            <a:fld id="{DB965FF6-DD1D-43A0-A685-9F3E6FC58C96}" type="slidenum">
              <a:rPr lang="en-US" smtClean="0"/>
              <a:pPr>
                <a:defRPr/>
              </a:pPr>
              <a:t>22</a:t>
            </a:fld>
            <a:endParaRPr lang="en-US" dirty="0"/>
          </a:p>
        </p:txBody>
      </p:sp>
      <p:sp>
        <p:nvSpPr>
          <p:cNvPr id="6" name="Footer Placeholder 5">
            <a:extLst>
              <a:ext uri="{FF2B5EF4-FFF2-40B4-BE49-F238E27FC236}">
                <a16:creationId xmlns:a16="http://schemas.microsoft.com/office/drawing/2014/main" id="{07F3DB93-EDD8-4B96-A0EF-200AC4FDC7FC}"/>
              </a:ext>
            </a:extLst>
          </p:cNvPr>
          <p:cNvSpPr>
            <a:spLocks noGrp="1"/>
          </p:cNvSpPr>
          <p:nvPr>
            <p:ph type="ftr" sz="quarter" idx="11"/>
          </p:nvPr>
        </p:nvSpPr>
        <p:spPr/>
        <p:txBody>
          <a:bodyPr/>
          <a:lstStyle/>
          <a:p>
            <a:pPr>
              <a:defRPr/>
            </a:pPr>
            <a:r>
              <a:rPr lang="en-US"/>
              <a:t>Milli Micro Systems, Inc.</a:t>
            </a:r>
            <a:endParaRPr lang="en-US" dirty="0"/>
          </a:p>
        </p:txBody>
      </p:sp>
    </p:spTree>
    <p:extLst>
      <p:ext uri="{BB962C8B-B14F-4D97-AF65-F5344CB8AC3E}">
        <p14:creationId xmlns:p14="http://schemas.microsoft.com/office/powerpoint/2010/main" val="15548363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478C1-3ABC-4930-BBAD-FC32AA3C5DB6}"/>
              </a:ext>
            </a:extLst>
          </p:cNvPr>
          <p:cNvSpPr>
            <a:spLocks noGrp="1"/>
          </p:cNvSpPr>
          <p:nvPr>
            <p:ph type="title"/>
          </p:nvPr>
        </p:nvSpPr>
        <p:spPr/>
        <p:txBody>
          <a:bodyPr/>
          <a:lstStyle/>
          <a:p>
            <a:r>
              <a:rPr lang="en-US" dirty="0"/>
              <a:t>Quantifiers</a:t>
            </a:r>
          </a:p>
        </p:txBody>
      </p:sp>
      <p:sp>
        <p:nvSpPr>
          <p:cNvPr id="3" name="Content Placeholder 2">
            <a:extLst>
              <a:ext uri="{FF2B5EF4-FFF2-40B4-BE49-F238E27FC236}">
                <a16:creationId xmlns:a16="http://schemas.microsoft.com/office/drawing/2014/main" id="{2C4A121E-3D69-4EA4-9982-660B61C8717F}"/>
              </a:ext>
            </a:extLst>
          </p:cNvPr>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a:t>
            </a:r>
            <a:r>
              <a:rPr lang="en-US" dirty="0"/>
              <a:t> – match 0 or 1 occurrence of preceding atom</a:t>
            </a:r>
          </a:p>
          <a:p>
            <a:r>
              <a:rPr lang="en-US" dirty="0">
                <a:latin typeface="Courier New" panose="02070309020205020404" pitchFamily="49" charset="0"/>
                <a:cs typeface="Courier New" panose="02070309020205020404" pitchFamily="49" charset="0"/>
              </a:rPr>
              <a:t>+</a:t>
            </a:r>
            <a:r>
              <a:rPr lang="en-US" dirty="0"/>
              <a:t> – match 1 or more occurrences of preceding atom</a:t>
            </a:r>
          </a:p>
          <a:p>
            <a:r>
              <a:rPr lang="en-US" dirty="0">
                <a:latin typeface="Courier New" panose="02070309020205020404" pitchFamily="49" charset="0"/>
                <a:cs typeface="Courier New" panose="02070309020205020404" pitchFamily="49" charset="0"/>
              </a:rPr>
              <a:t>*</a:t>
            </a:r>
            <a:r>
              <a:rPr lang="en-US" dirty="0"/>
              <a:t> – match 0 or more occurrences of preceding atom</a:t>
            </a:r>
          </a:p>
          <a:p>
            <a:r>
              <a:rPr lang="en-US" b="1" dirty="0"/>
              <a:t>By default, quantifiers are greedy </a:t>
            </a:r>
            <a:r>
              <a:rPr lang="en-US" dirty="0"/>
              <a:t>– they match as many occurrences as possible</a:t>
            </a:r>
          </a:p>
          <a:p>
            <a:endParaRPr lang="en-US" dirty="0"/>
          </a:p>
        </p:txBody>
      </p:sp>
      <p:sp>
        <p:nvSpPr>
          <p:cNvPr id="4" name="Date Placeholder 3">
            <a:extLst>
              <a:ext uri="{FF2B5EF4-FFF2-40B4-BE49-F238E27FC236}">
                <a16:creationId xmlns:a16="http://schemas.microsoft.com/office/drawing/2014/main" id="{CF587C9D-0A49-4E92-AE2F-531214E52E75}"/>
              </a:ext>
            </a:extLst>
          </p:cNvPr>
          <p:cNvSpPr>
            <a:spLocks noGrp="1"/>
          </p:cNvSpPr>
          <p:nvPr>
            <p:ph type="dt" sz="half" idx="10"/>
          </p:nvPr>
        </p:nvSpPr>
        <p:spPr/>
        <p:txBody>
          <a:bodyPr/>
          <a:lstStyle/>
          <a:p>
            <a:pPr>
              <a:defRPr/>
            </a:pPr>
            <a:fld id="{09704C07-BFE3-472E-A5F4-0F068E2671A2}" type="datetime1">
              <a:rPr lang="en-US" smtClean="0"/>
              <a:t>2/28/2021</a:t>
            </a:fld>
            <a:endParaRPr lang="en-CA" dirty="0"/>
          </a:p>
        </p:txBody>
      </p:sp>
      <p:sp>
        <p:nvSpPr>
          <p:cNvPr id="5" name="Slide Number Placeholder 4">
            <a:extLst>
              <a:ext uri="{FF2B5EF4-FFF2-40B4-BE49-F238E27FC236}">
                <a16:creationId xmlns:a16="http://schemas.microsoft.com/office/drawing/2014/main" id="{4FE161A8-4476-43BD-A408-5F33A2E4715E}"/>
              </a:ext>
            </a:extLst>
          </p:cNvPr>
          <p:cNvSpPr>
            <a:spLocks noGrp="1"/>
          </p:cNvSpPr>
          <p:nvPr>
            <p:ph type="sldNum" sz="quarter" idx="12"/>
          </p:nvPr>
        </p:nvSpPr>
        <p:spPr/>
        <p:txBody>
          <a:bodyPr/>
          <a:lstStyle/>
          <a:p>
            <a:pPr>
              <a:defRPr/>
            </a:pPr>
            <a:fld id="{DB965FF6-DD1D-43A0-A685-9F3E6FC58C96}" type="slidenum">
              <a:rPr lang="en-US" smtClean="0"/>
              <a:pPr>
                <a:defRPr/>
              </a:pPr>
              <a:t>23</a:t>
            </a:fld>
            <a:endParaRPr lang="en-US" dirty="0"/>
          </a:p>
        </p:txBody>
      </p:sp>
      <p:sp>
        <p:nvSpPr>
          <p:cNvPr id="6" name="Footer Placeholder 5">
            <a:extLst>
              <a:ext uri="{FF2B5EF4-FFF2-40B4-BE49-F238E27FC236}">
                <a16:creationId xmlns:a16="http://schemas.microsoft.com/office/drawing/2014/main" id="{714DF6E1-2875-467E-B058-CFFDBDF1EC67}"/>
              </a:ext>
            </a:extLst>
          </p:cNvPr>
          <p:cNvSpPr>
            <a:spLocks noGrp="1"/>
          </p:cNvSpPr>
          <p:nvPr>
            <p:ph type="ftr" sz="quarter" idx="11"/>
          </p:nvPr>
        </p:nvSpPr>
        <p:spPr/>
        <p:txBody>
          <a:bodyPr/>
          <a:lstStyle/>
          <a:p>
            <a:pPr>
              <a:defRPr/>
            </a:pPr>
            <a:r>
              <a:rPr lang="en-US"/>
              <a:t>Milli Micro Systems, Inc.</a:t>
            </a:r>
            <a:endParaRPr lang="en-US" dirty="0"/>
          </a:p>
        </p:txBody>
      </p:sp>
    </p:spTree>
    <p:extLst>
      <p:ext uri="{BB962C8B-B14F-4D97-AF65-F5344CB8AC3E}">
        <p14:creationId xmlns:p14="http://schemas.microsoft.com/office/powerpoint/2010/main" val="21738212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B2DEC-57C1-4C1D-B80C-500B71E47C12}"/>
              </a:ext>
            </a:extLst>
          </p:cNvPr>
          <p:cNvSpPr>
            <a:spLocks noGrp="1"/>
          </p:cNvSpPr>
          <p:nvPr>
            <p:ph type="title"/>
          </p:nvPr>
        </p:nvSpPr>
        <p:spPr/>
        <p:txBody>
          <a:bodyPr/>
          <a:lstStyle/>
          <a:p>
            <a:r>
              <a:rPr lang="en-US" altLang="en-US" dirty="0"/>
              <a:t>Regular Expressions</a:t>
            </a:r>
            <a:endParaRPr lang="en-US" dirty="0"/>
          </a:p>
        </p:txBody>
      </p:sp>
      <p:sp>
        <p:nvSpPr>
          <p:cNvPr id="3" name="Content Placeholder 2">
            <a:extLst>
              <a:ext uri="{FF2B5EF4-FFF2-40B4-BE49-F238E27FC236}">
                <a16:creationId xmlns:a16="http://schemas.microsoft.com/office/drawing/2014/main" id="{F29C01A7-6CD3-426F-ABC6-B2CEDF756DA5}"/>
              </a:ext>
            </a:extLst>
          </p:cNvPr>
          <p:cNvSpPr>
            <a:spLocks noGrp="1"/>
          </p:cNvSpPr>
          <p:nvPr>
            <p:ph idx="1"/>
          </p:nvPr>
        </p:nvSpPr>
        <p:spPr/>
        <p:txBody>
          <a:bodyPr/>
          <a:lstStyle/>
          <a:p>
            <a:r>
              <a:rPr lang="en-US" b="1" dirty="0"/>
              <a:t>Escape Character</a:t>
            </a:r>
          </a:p>
          <a:p>
            <a:r>
              <a:rPr lang="en-US" dirty="0"/>
              <a:t>If you want a special regular expression character to just behave normally (most of the time) you prefix it with '</a:t>
            </a:r>
            <a:r>
              <a:rPr lang="en-US" dirty="0">
                <a:latin typeface="Courier New" panose="02070309020205020404" pitchFamily="49" charset="0"/>
                <a:cs typeface="Courier New" panose="02070309020205020404" pitchFamily="49" charset="0"/>
              </a:rPr>
              <a:t>\</a:t>
            </a:r>
            <a:r>
              <a:rPr lang="en-US" dirty="0"/>
              <a:t>'</a:t>
            </a:r>
          </a:p>
          <a:p>
            <a:endParaRPr lang="en-US" dirty="0"/>
          </a:p>
        </p:txBody>
      </p:sp>
      <p:sp>
        <p:nvSpPr>
          <p:cNvPr id="4" name="Date Placeholder 3">
            <a:extLst>
              <a:ext uri="{FF2B5EF4-FFF2-40B4-BE49-F238E27FC236}">
                <a16:creationId xmlns:a16="http://schemas.microsoft.com/office/drawing/2014/main" id="{FF97A751-5FAE-4CB6-8DF4-7798448B1993}"/>
              </a:ext>
            </a:extLst>
          </p:cNvPr>
          <p:cNvSpPr>
            <a:spLocks noGrp="1"/>
          </p:cNvSpPr>
          <p:nvPr>
            <p:ph type="dt" sz="half" idx="10"/>
          </p:nvPr>
        </p:nvSpPr>
        <p:spPr/>
        <p:txBody>
          <a:bodyPr/>
          <a:lstStyle/>
          <a:p>
            <a:pPr>
              <a:defRPr/>
            </a:pPr>
            <a:fld id="{9BBFFDEB-A3C5-4649-9BF8-7BB8CA2B424F}" type="datetime1">
              <a:rPr lang="en-US" smtClean="0"/>
              <a:t>2/28/2021</a:t>
            </a:fld>
            <a:endParaRPr lang="en-CA" dirty="0"/>
          </a:p>
        </p:txBody>
      </p:sp>
      <p:sp>
        <p:nvSpPr>
          <p:cNvPr id="5" name="Slide Number Placeholder 4">
            <a:extLst>
              <a:ext uri="{FF2B5EF4-FFF2-40B4-BE49-F238E27FC236}">
                <a16:creationId xmlns:a16="http://schemas.microsoft.com/office/drawing/2014/main" id="{F5BD4845-84F6-490E-B299-71C7015EC960}"/>
              </a:ext>
            </a:extLst>
          </p:cNvPr>
          <p:cNvSpPr>
            <a:spLocks noGrp="1"/>
          </p:cNvSpPr>
          <p:nvPr>
            <p:ph type="sldNum" sz="quarter" idx="12"/>
          </p:nvPr>
        </p:nvSpPr>
        <p:spPr/>
        <p:txBody>
          <a:bodyPr/>
          <a:lstStyle/>
          <a:p>
            <a:pPr>
              <a:defRPr/>
            </a:pPr>
            <a:fld id="{DB965FF6-DD1D-43A0-A685-9F3E6FC58C96}" type="slidenum">
              <a:rPr lang="en-US" smtClean="0"/>
              <a:pPr>
                <a:defRPr/>
              </a:pPr>
              <a:t>24</a:t>
            </a:fld>
            <a:endParaRPr lang="en-US" dirty="0"/>
          </a:p>
        </p:txBody>
      </p:sp>
      <p:sp>
        <p:nvSpPr>
          <p:cNvPr id="6" name="Footer Placeholder 5">
            <a:extLst>
              <a:ext uri="{FF2B5EF4-FFF2-40B4-BE49-F238E27FC236}">
                <a16:creationId xmlns:a16="http://schemas.microsoft.com/office/drawing/2014/main" id="{637C792B-73A5-49D8-B84B-38B4EB220E16}"/>
              </a:ext>
            </a:extLst>
          </p:cNvPr>
          <p:cNvSpPr>
            <a:spLocks noGrp="1"/>
          </p:cNvSpPr>
          <p:nvPr>
            <p:ph type="ftr" sz="quarter" idx="11"/>
          </p:nvPr>
        </p:nvSpPr>
        <p:spPr/>
        <p:txBody>
          <a:bodyPr/>
          <a:lstStyle/>
          <a:p>
            <a:pPr>
              <a:defRPr/>
            </a:pPr>
            <a:r>
              <a:rPr lang="en-US"/>
              <a:t>Milli Micro Systems, Inc.</a:t>
            </a:r>
            <a:endParaRPr lang="en-US" dirty="0"/>
          </a:p>
        </p:txBody>
      </p:sp>
    </p:spTree>
    <p:extLst>
      <p:ext uri="{BB962C8B-B14F-4D97-AF65-F5344CB8AC3E}">
        <p14:creationId xmlns:p14="http://schemas.microsoft.com/office/powerpoint/2010/main" val="13514489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B2DEC-57C1-4C1D-B80C-500B71E47C12}"/>
              </a:ext>
            </a:extLst>
          </p:cNvPr>
          <p:cNvSpPr>
            <a:spLocks noGrp="1"/>
          </p:cNvSpPr>
          <p:nvPr>
            <p:ph type="title"/>
          </p:nvPr>
        </p:nvSpPr>
        <p:spPr/>
        <p:txBody>
          <a:bodyPr/>
          <a:lstStyle/>
          <a:p>
            <a:r>
              <a:rPr lang="en-US" dirty="0"/>
              <a:t>Log Parsing</a:t>
            </a:r>
          </a:p>
        </p:txBody>
      </p:sp>
      <p:sp>
        <p:nvSpPr>
          <p:cNvPr id="3" name="Content Placeholder 2">
            <a:extLst>
              <a:ext uri="{FF2B5EF4-FFF2-40B4-BE49-F238E27FC236}">
                <a16:creationId xmlns:a16="http://schemas.microsoft.com/office/drawing/2014/main" id="{F29C01A7-6CD3-426F-ABC6-B2CEDF756DA5}"/>
              </a:ext>
            </a:extLst>
          </p:cNvPr>
          <p:cNvSpPr>
            <a:spLocks noGrp="1"/>
          </p:cNvSpPr>
          <p:nvPr>
            <p:ph idx="1"/>
          </p:nvPr>
        </p:nvSpPr>
        <p:spPr/>
        <p:txBody>
          <a:bodyPr>
            <a:normAutofit/>
          </a:bodyPr>
          <a:lstStyle/>
          <a:p>
            <a:r>
              <a:rPr lang="en-US" dirty="0"/>
              <a:t>Open Log file</a:t>
            </a:r>
          </a:p>
          <a:p>
            <a:pPr marL="457200" lvl="1" indent="0">
              <a:buNone/>
            </a:pPr>
            <a:r>
              <a:rPr lang="en-US" i="1" dirty="0"/>
              <a:t>We have to open the log file, read each line and look for specific text in that line using regex. </a:t>
            </a:r>
          </a:p>
          <a:p>
            <a:pPr lvl="1"/>
            <a:endParaRPr lang="en-US" dirty="0"/>
          </a:p>
          <a:p>
            <a:r>
              <a:rPr lang="en-US" dirty="0" err="1"/>
              <a:t>Regexr</a:t>
            </a:r>
            <a:r>
              <a:rPr lang="en-US" dirty="0"/>
              <a:t> site: </a:t>
            </a:r>
            <a:r>
              <a:rPr lang="en-US" dirty="0">
                <a:hlinkClick r:id="rId2"/>
              </a:rPr>
              <a:t>https://regexr.com/3cnbu</a:t>
            </a:r>
            <a:r>
              <a:rPr lang="en-US" dirty="0"/>
              <a:t> </a:t>
            </a:r>
            <a:br>
              <a:rPr lang="en-US" dirty="0"/>
            </a:br>
            <a:endParaRPr lang="en-US" dirty="0"/>
          </a:p>
        </p:txBody>
      </p:sp>
      <p:sp>
        <p:nvSpPr>
          <p:cNvPr id="4" name="Date Placeholder 3">
            <a:extLst>
              <a:ext uri="{FF2B5EF4-FFF2-40B4-BE49-F238E27FC236}">
                <a16:creationId xmlns:a16="http://schemas.microsoft.com/office/drawing/2014/main" id="{FF97A751-5FAE-4CB6-8DF4-7798448B1993}"/>
              </a:ext>
            </a:extLst>
          </p:cNvPr>
          <p:cNvSpPr>
            <a:spLocks noGrp="1"/>
          </p:cNvSpPr>
          <p:nvPr>
            <p:ph type="dt" sz="half" idx="10"/>
          </p:nvPr>
        </p:nvSpPr>
        <p:spPr/>
        <p:txBody>
          <a:bodyPr/>
          <a:lstStyle/>
          <a:p>
            <a:pPr>
              <a:defRPr/>
            </a:pPr>
            <a:fld id="{4711857E-927C-48B4-B9F0-B26FD1960A6B}" type="datetime1">
              <a:rPr lang="en-US" smtClean="0"/>
              <a:t>2/28/2021</a:t>
            </a:fld>
            <a:endParaRPr lang="en-CA" dirty="0"/>
          </a:p>
        </p:txBody>
      </p:sp>
      <p:sp>
        <p:nvSpPr>
          <p:cNvPr id="5" name="Slide Number Placeholder 4">
            <a:extLst>
              <a:ext uri="{FF2B5EF4-FFF2-40B4-BE49-F238E27FC236}">
                <a16:creationId xmlns:a16="http://schemas.microsoft.com/office/drawing/2014/main" id="{F5BD4845-84F6-490E-B299-71C7015EC960}"/>
              </a:ext>
            </a:extLst>
          </p:cNvPr>
          <p:cNvSpPr>
            <a:spLocks noGrp="1"/>
          </p:cNvSpPr>
          <p:nvPr>
            <p:ph type="sldNum" sz="quarter" idx="12"/>
          </p:nvPr>
        </p:nvSpPr>
        <p:spPr/>
        <p:txBody>
          <a:bodyPr/>
          <a:lstStyle/>
          <a:p>
            <a:pPr>
              <a:defRPr/>
            </a:pPr>
            <a:fld id="{DB965FF6-DD1D-43A0-A685-9F3E6FC58C96}" type="slidenum">
              <a:rPr lang="en-US" smtClean="0"/>
              <a:pPr>
                <a:defRPr/>
              </a:pPr>
              <a:t>25</a:t>
            </a:fld>
            <a:endParaRPr lang="en-US" dirty="0"/>
          </a:p>
        </p:txBody>
      </p:sp>
      <p:sp>
        <p:nvSpPr>
          <p:cNvPr id="6" name="Footer Placeholder 5">
            <a:extLst>
              <a:ext uri="{FF2B5EF4-FFF2-40B4-BE49-F238E27FC236}">
                <a16:creationId xmlns:a16="http://schemas.microsoft.com/office/drawing/2014/main" id="{F2EBED92-F91D-4D10-BE28-800B5ED1BFC6}"/>
              </a:ext>
            </a:extLst>
          </p:cNvPr>
          <p:cNvSpPr>
            <a:spLocks noGrp="1"/>
          </p:cNvSpPr>
          <p:nvPr>
            <p:ph type="ftr" sz="quarter" idx="11"/>
          </p:nvPr>
        </p:nvSpPr>
        <p:spPr/>
        <p:txBody>
          <a:bodyPr/>
          <a:lstStyle/>
          <a:p>
            <a:pPr>
              <a:defRPr/>
            </a:pPr>
            <a:r>
              <a:rPr lang="en-US"/>
              <a:t>Milli Micro Systems, Inc.</a:t>
            </a:r>
            <a:endParaRPr lang="en-US" dirty="0"/>
          </a:p>
        </p:txBody>
      </p:sp>
    </p:spTree>
    <p:extLst>
      <p:ext uri="{BB962C8B-B14F-4D97-AF65-F5344CB8AC3E}">
        <p14:creationId xmlns:p14="http://schemas.microsoft.com/office/powerpoint/2010/main" val="18700477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B97F3-9336-4B42-8F0C-66DD85400655}"/>
              </a:ext>
            </a:extLst>
          </p:cNvPr>
          <p:cNvSpPr>
            <a:spLocks noGrp="1"/>
          </p:cNvSpPr>
          <p:nvPr>
            <p:ph type="title"/>
          </p:nvPr>
        </p:nvSpPr>
        <p:spPr/>
        <p:txBody>
          <a:bodyPr/>
          <a:lstStyle/>
          <a:p>
            <a:r>
              <a:rPr lang="en-US" dirty="0"/>
              <a:t>Log Parsing</a:t>
            </a:r>
          </a:p>
        </p:txBody>
      </p:sp>
      <p:sp>
        <p:nvSpPr>
          <p:cNvPr id="3" name="Content Placeholder 2">
            <a:extLst>
              <a:ext uri="{FF2B5EF4-FFF2-40B4-BE49-F238E27FC236}">
                <a16:creationId xmlns:a16="http://schemas.microsoft.com/office/drawing/2014/main" id="{0C5F365E-5D00-4FDE-B3FE-3F5169702403}"/>
              </a:ext>
            </a:extLst>
          </p:cNvPr>
          <p:cNvSpPr>
            <a:spLocks noGrp="1"/>
          </p:cNvSpPr>
          <p:nvPr>
            <p:ph idx="1"/>
          </p:nvPr>
        </p:nvSpPr>
        <p:spPr/>
        <p:txBody>
          <a:bodyPr/>
          <a:lstStyle/>
          <a:p>
            <a:pPr marL="0" indent="0">
              <a:buNone/>
            </a:pPr>
            <a:r>
              <a:rPr lang="en-US" sz="2000" dirty="0">
                <a:latin typeface="Courier New" panose="02070309020205020404" pitchFamily="49" charset="0"/>
                <a:cs typeface="Courier New" panose="02070309020205020404" pitchFamily="49" charset="0"/>
              </a:rPr>
              <a:t>import re</a:t>
            </a:r>
          </a:p>
          <a:p>
            <a:endParaRPr lang="en-US" sz="2000" dirty="0">
              <a:latin typeface="Courier New" panose="02070309020205020404" pitchFamily="49" charset="0"/>
              <a:cs typeface="Courier New" panose="02070309020205020404" pitchFamily="49" charset="0"/>
            </a:endParaRPr>
          </a:p>
          <a:p>
            <a:pPr marL="0" indent="0">
              <a:buNone/>
            </a:pPr>
            <a:r>
              <a:rPr lang="en-US" sz="2000" dirty="0" err="1">
                <a:latin typeface="Courier New" panose="02070309020205020404" pitchFamily="49" charset="0"/>
                <a:cs typeface="Courier New" panose="02070309020205020404" pitchFamily="49" charset="0"/>
              </a:rPr>
              <a:t>log_file_path</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r"C</a:t>
            </a:r>
            <a:r>
              <a:rPr lang="en-US" sz="2000" dirty="0">
                <a:latin typeface="Courier New" panose="02070309020205020404" pitchFamily="49" charset="0"/>
                <a:cs typeface="Courier New" panose="02070309020205020404" pitchFamily="49" charset="0"/>
              </a:rPr>
              <a:t>:\ios logs\sysfile.log"</a:t>
            </a:r>
          </a:p>
          <a:p>
            <a:pPr marL="0" indent="0">
              <a:buNone/>
            </a:pPr>
            <a:r>
              <a:rPr lang="en-US" sz="2000" dirty="0">
                <a:latin typeface="Courier New" panose="02070309020205020404" pitchFamily="49" charset="0"/>
                <a:cs typeface="Courier New" panose="02070309020205020404" pitchFamily="49" charset="0"/>
              </a:rPr>
              <a:t>regex = '(&lt;property name="(.*?)"&gt;(.*?)&lt;\/property&gt;)'</a:t>
            </a:r>
          </a:p>
          <a:p>
            <a:pPr marL="0" indent="0">
              <a:buNone/>
            </a:pPr>
            <a:r>
              <a:rPr lang="en-US" sz="2000" dirty="0">
                <a:latin typeface="Courier New" panose="02070309020205020404" pitchFamily="49" charset="0"/>
                <a:cs typeface="Courier New" panose="02070309020205020404" pitchFamily="49" charset="0"/>
              </a:rPr>
              <a:t> </a:t>
            </a:r>
          </a:p>
          <a:p>
            <a:pPr marL="0" indent="0">
              <a:buNone/>
            </a:pPr>
            <a:r>
              <a:rPr lang="en-US" sz="2000" dirty="0" err="1">
                <a:latin typeface="Courier New" panose="02070309020205020404" pitchFamily="49" charset="0"/>
                <a:cs typeface="Courier New" panose="02070309020205020404" pitchFamily="49" charset="0"/>
              </a:rPr>
              <a:t>match_list</a:t>
            </a:r>
            <a:r>
              <a:rPr lang="en-US" sz="2000" dirty="0">
                <a:latin typeface="Courier New" panose="02070309020205020404" pitchFamily="49" charset="0"/>
                <a:cs typeface="Courier New" panose="02070309020205020404" pitchFamily="49" charset="0"/>
              </a:rPr>
              <a:t> = []</a:t>
            </a:r>
          </a:p>
          <a:p>
            <a:pPr marL="0" indent="0">
              <a:buNone/>
            </a:pPr>
            <a:r>
              <a:rPr lang="en-US" sz="2000" dirty="0">
                <a:latin typeface="Courier New" panose="02070309020205020404" pitchFamily="49" charset="0"/>
                <a:cs typeface="Courier New" panose="02070309020205020404" pitchFamily="49" charset="0"/>
              </a:rPr>
              <a:t>with open(</a:t>
            </a:r>
            <a:r>
              <a:rPr lang="en-US" sz="2000" dirty="0" err="1">
                <a:latin typeface="Courier New" panose="02070309020205020404" pitchFamily="49" charset="0"/>
                <a:cs typeface="Courier New" panose="02070309020205020404" pitchFamily="49" charset="0"/>
              </a:rPr>
              <a:t>log_file_path</a:t>
            </a:r>
            <a:r>
              <a:rPr lang="en-US" sz="2000" dirty="0">
                <a:latin typeface="Courier New" panose="02070309020205020404" pitchFamily="49" charset="0"/>
                <a:cs typeface="Courier New" panose="02070309020205020404" pitchFamily="49" charset="0"/>
              </a:rPr>
              <a:t>, "r") as file:</a:t>
            </a:r>
          </a:p>
          <a:p>
            <a:pPr marL="0" indent="0">
              <a:buNone/>
            </a:pPr>
            <a:r>
              <a:rPr lang="en-US" sz="2000" dirty="0">
                <a:latin typeface="Courier New" panose="02070309020205020404" pitchFamily="49" charset="0"/>
                <a:cs typeface="Courier New" panose="02070309020205020404" pitchFamily="49" charset="0"/>
              </a:rPr>
              <a:t>    for line in file:</a:t>
            </a:r>
          </a:p>
          <a:p>
            <a:pPr marL="0" indent="0">
              <a:buNone/>
            </a:pPr>
            <a:r>
              <a:rPr lang="en-US" sz="2000" dirty="0">
                <a:latin typeface="Courier New" panose="02070309020205020404" pitchFamily="49" charset="0"/>
                <a:cs typeface="Courier New" panose="02070309020205020404" pitchFamily="49" charset="0"/>
              </a:rPr>
              <a:t>        for match in </a:t>
            </a:r>
            <a:r>
              <a:rPr lang="en-US" sz="2000" dirty="0" err="1">
                <a:latin typeface="Courier New" panose="02070309020205020404" pitchFamily="49" charset="0"/>
                <a:cs typeface="Courier New" panose="02070309020205020404" pitchFamily="49" charset="0"/>
              </a:rPr>
              <a:t>re.finditer</a:t>
            </a:r>
            <a:r>
              <a:rPr lang="en-US" sz="2000" dirty="0">
                <a:latin typeface="Courier New" panose="02070309020205020404" pitchFamily="49" charset="0"/>
                <a:cs typeface="Courier New" panose="02070309020205020404" pitchFamily="49" charset="0"/>
              </a:rPr>
              <a:t>(regex, line, </a:t>
            </a:r>
            <a:r>
              <a:rPr lang="en-US" sz="2000" dirty="0" err="1">
                <a:latin typeface="Courier New" panose="02070309020205020404" pitchFamily="49" charset="0"/>
                <a:cs typeface="Courier New" panose="02070309020205020404" pitchFamily="49" charset="0"/>
              </a:rPr>
              <a:t>re.S</a:t>
            </a:r>
            <a:r>
              <a:rPr lang="en-US" sz="2000" dirty="0">
                <a:latin typeface="Courier New" panose="02070309020205020404" pitchFamily="49" charset="0"/>
                <a:cs typeface="Courier New" panose="02070309020205020404" pitchFamily="49" charset="0"/>
              </a:rPr>
              <a:t>):</a:t>
            </a:r>
          </a:p>
          <a:p>
            <a:pPr marL="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match_text</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match.group</a:t>
            </a:r>
            <a:r>
              <a:rPr lang="en-US" sz="2000" dirty="0">
                <a:latin typeface="Courier New" panose="02070309020205020404" pitchFamily="49" charset="0"/>
                <a:cs typeface="Courier New" panose="02070309020205020404" pitchFamily="49" charset="0"/>
              </a:rPr>
              <a:t>()</a:t>
            </a:r>
          </a:p>
          <a:p>
            <a:pPr marL="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match_list.append</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match_text</a:t>
            </a:r>
            <a:r>
              <a:rPr lang="en-US" sz="2000" dirty="0">
                <a:latin typeface="Courier New" panose="02070309020205020404" pitchFamily="49" charset="0"/>
                <a:cs typeface="Courier New" panose="02070309020205020404" pitchFamily="49" charset="0"/>
              </a:rPr>
              <a:t>)</a:t>
            </a:r>
          </a:p>
          <a:p>
            <a:pPr marL="0" indent="0">
              <a:buNone/>
            </a:pPr>
            <a:r>
              <a:rPr lang="en-US" sz="2000" dirty="0">
                <a:latin typeface="Courier New" panose="02070309020205020404" pitchFamily="49" charset="0"/>
                <a:cs typeface="Courier New" panose="02070309020205020404" pitchFamily="49" charset="0"/>
              </a:rPr>
              <a:t>            print </a:t>
            </a:r>
            <a:r>
              <a:rPr lang="en-US" sz="2000" dirty="0" err="1">
                <a:latin typeface="Courier New" panose="02070309020205020404" pitchFamily="49" charset="0"/>
                <a:cs typeface="Courier New" panose="02070309020205020404" pitchFamily="49" charset="0"/>
              </a:rPr>
              <a:t>match_text</a:t>
            </a:r>
            <a:endParaRPr lang="en-US" sz="2000" dirty="0">
              <a:latin typeface="Courier New" panose="02070309020205020404" pitchFamily="49" charset="0"/>
              <a:cs typeface="Courier New" panose="02070309020205020404" pitchFamily="49" charset="0"/>
            </a:endParaRPr>
          </a:p>
        </p:txBody>
      </p:sp>
      <p:sp>
        <p:nvSpPr>
          <p:cNvPr id="4" name="Date Placeholder 3">
            <a:extLst>
              <a:ext uri="{FF2B5EF4-FFF2-40B4-BE49-F238E27FC236}">
                <a16:creationId xmlns:a16="http://schemas.microsoft.com/office/drawing/2014/main" id="{FA79D995-8D93-49E8-9919-0B99516C4226}"/>
              </a:ext>
            </a:extLst>
          </p:cNvPr>
          <p:cNvSpPr>
            <a:spLocks noGrp="1"/>
          </p:cNvSpPr>
          <p:nvPr>
            <p:ph type="dt" sz="half" idx="10"/>
          </p:nvPr>
        </p:nvSpPr>
        <p:spPr/>
        <p:txBody>
          <a:bodyPr/>
          <a:lstStyle/>
          <a:p>
            <a:pPr>
              <a:defRPr/>
            </a:pPr>
            <a:fld id="{09E1EE0F-67FF-4E9E-AA1F-8ED81E44C17E}" type="datetime1">
              <a:rPr lang="en-US" smtClean="0"/>
              <a:t>2/28/2021</a:t>
            </a:fld>
            <a:endParaRPr lang="en-CA" dirty="0"/>
          </a:p>
        </p:txBody>
      </p:sp>
      <p:sp>
        <p:nvSpPr>
          <p:cNvPr id="5" name="Slide Number Placeholder 4">
            <a:extLst>
              <a:ext uri="{FF2B5EF4-FFF2-40B4-BE49-F238E27FC236}">
                <a16:creationId xmlns:a16="http://schemas.microsoft.com/office/drawing/2014/main" id="{FBAC9E33-5700-4B12-995A-107018402641}"/>
              </a:ext>
            </a:extLst>
          </p:cNvPr>
          <p:cNvSpPr>
            <a:spLocks noGrp="1"/>
          </p:cNvSpPr>
          <p:nvPr>
            <p:ph type="sldNum" sz="quarter" idx="12"/>
          </p:nvPr>
        </p:nvSpPr>
        <p:spPr/>
        <p:txBody>
          <a:bodyPr/>
          <a:lstStyle/>
          <a:p>
            <a:pPr>
              <a:defRPr/>
            </a:pPr>
            <a:fld id="{DB965FF6-DD1D-43A0-A685-9F3E6FC58C96}" type="slidenum">
              <a:rPr lang="en-US" smtClean="0"/>
              <a:pPr>
                <a:defRPr/>
              </a:pPr>
              <a:t>26</a:t>
            </a:fld>
            <a:endParaRPr lang="en-US" dirty="0"/>
          </a:p>
        </p:txBody>
      </p:sp>
      <p:sp>
        <p:nvSpPr>
          <p:cNvPr id="6" name="Footer Placeholder 5">
            <a:extLst>
              <a:ext uri="{FF2B5EF4-FFF2-40B4-BE49-F238E27FC236}">
                <a16:creationId xmlns:a16="http://schemas.microsoft.com/office/drawing/2014/main" id="{2509044D-61CA-4FCA-9810-A18289687947}"/>
              </a:ext>
            </a:extLst>
          </p:cNvPr>
          <p:cNvSpPr>
            <a:spLocks noGrp="1"/>
          </p:cNvSpPr>
          <p:nvPr>
            <p:ph type="ftr" sz="quarter" idx="11"/>
          </p:nvPr>
        </p:nvSpPr>
        <p:spPr/>
        <p:txBody>
          <a:bodyPr/>
          <a:lstStyle/>
          <a:p>
            <a:pPr>
              <a:defRPr/>
            </a:pPr>
            <a:r>
              <a:rPr lang="en-US"/>
              <a:t>Milli Micro Systems, Inc.</a:t>
            </a:r>
            <a:endParaRPr lang="en-US" dirty="0"/>
          </a:p>
        </p:txBody>
      </p:sp>
    </p:spTree>
    <p:extLst>
      <p:ext uri="{BB962C8B-B14F-4D97-AF65-F5344CB8AC3E}">
        <p14:creationId xmlns:p14="http://schemas.microsoft.com/office/powerpoint/2010/main" val="32945750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17F51-4246-4328-A1EF-75D695B390B6}"/>
              </a:ext>
            </a:extLst>
          </p:cNvPr>
          <p:cNvSpPr>
            <a:spLocks noGrp="1"/>
          </p:cNvSpPr>
          <p:nvPr>
            <p:ph type="title"/>
          </p:nvPr>
        </p:nvSpPr>
        <p:spPr/>
        <p:txBody>
          <a:bodyPr/>
          <a:lstStyle/>
          <a:p>
            <a:r>
              <a:rPr lang="en-US" dirty="0"/>
              <a:t>Parse more than one Line</a:t>
            </a:r>
          </a:p>
        </p:txBody>
      </p:sp>
      <p:sp>
        <p:nvSpPr>
          <p:cNvPr id="3" name="Content Placeholder 2">
            <a:extLst>
              <a:ext uri="{FF2B5EF4-FFF2-40B4-BE49-F238E27FC236}">
                <a16:creationId xmlns:a16="http://schemas.microsoft.com/office/drawing/2014/main" id="{174286EC-DD85-42DA-B0D3-8EB19A576E1C}"/>
              </a:ext>
            </a:extLst>
          </p:cNvPr>
          <p:cNvSpPr>
            <a:spLocks noGrp="1"/>
          </p:cNvSpPr>
          <p:nvPr>
            <p:ph idx="1"/>
          </p:nvPr>
        </p:nvSpPr>
        <p:spPr/>
        <p:txBody>
          <a:bodyPr>
            <a:normAutofit/>
          </a:bodyPr>
          <a:lstStyle/>
          <a:p>
            <a:r>
              <a:rPr lang="en-US" dirty="0"/>
              <a:t>Sometimes you need to parse more than one line, in this case “for match in line” is not going work. </a:t>
            </a:r>
          </a:p>
          <a:p>
            <a:endParaRPr lang="en-US" dirty="0"/>
          </a:p>
          <a:p>
            <a:r>
              <a:rPr lang="en-US" dirty="0"/>
              <a:t>In order to read a block of content you need to assign the whole file’s data to variable as in the example below with </a:t>
            </a:r>
            <a:r>
              <a:rPr lang="en-US" dirty="0">
                <a:latin typeface="Courier New" panose="02070309020205020404" pitchFamily="49" charset="0"/>
                <a:cs typeface="Courier New" panose="02070309020205020404" pitchFamily="49" charset="0"/>
              </a:rPr>
              <a:t>data = </a:t>
            </a:r>
            <a:r>
              <a:rPr lang="en-US" dirty="0" err="1">
                <a:latin typeface="Courier New" panose="02070309020205020404" pitchFamily="49" charset="0"/>
                <a:cs typeface="Courier New" panose="02070309020205020404" pitchFamily="49" charset="0"/>
              </a:rPr>
              <a:t>f.read</a:t>
            </a:r>
            <a:r>
              <a:rPr lang="en-US" dirty="0">
                <a:latin typeface="Courier New" panose="02070309020205020404" pitchFamily="49" charset="0"/>
                <a:cs typeface="Courier New" panose="02070309020205020404" pitchFamily="49" charset="0"/>
              </a:rPr>
              <a:t>(). </a:t>
            </a:r>
          </a:p>
        </p:txBody>
      </p:sp>
      <p:sp>
        <p:nvSpPr>
          <p:cNvPr id="4" name="Date Placeholder 3">
            <a:extLst>
              <a:ext uri="{FF2B5EF4-FFF2-40B4-BE49-F238E27FC236}">
                <a16:creationId xmlns:a16="http://schemas.microsoft.com/office/drawing/2014/main" id="{6B2C9E24-B8F6-41E1-85CC-E6DA8AED5AFD}"/>
              </a:ext>
            </a:extLst>
          </p:cNvPr>
          <p:cNvSpPr>
            <a:spLocks noGrp="1"/>
          </p:cNvSpPr>
          <p:nvPr>
            <p:ph type="dt" sz="half" idx="10"/>
          </p:nvPr>
        </p:nvSpPr>
        <p:spPr/>
        <p:txBody>
          <a:bodyPr/>
          <a:lstStyle/>
          <a:p>
            <a:pPr>
              <a:defRPr/>
            </a:pPr>
            <a:fld id="{46138557-67FB-47BE-A75A-FCF663922462}" type="datetime1">
              <a:rPr lang="en-US" smtClean="0"/>
              <a:t>2/28/2021</a:t>
            </a:fld>
            <a:endParaRPr lang="en-CA" dirty="0"/>
          </a:p>
        </p:txBody>
      </p:sp>
      <p:sp>
        <p:nvSpPr>
          <p:cNvPr id="5" name="Slide Number Placeholder 4">
            <a:extLst>
              <a:ext uri="{FF2B5EF4-FFF2-40B4-BE49-F238E27FC236}">
                <a16:creationId xmlns:a16="http://schemas.microsoft.com/office/drawing/2014/main" id="{92D7A52F-3A3C-4BE7-8043-6A1784BE8FDE}"/>
              </a:ext>
            </a:extLst>
          </p:cNvPr>
          <p:cNvSpPr>
            <a:spLocks noGrp="1"/>
          </p:cNvSpPr>
          <p:nvPr>
            <p:ph type="sldNum" sz="quarter" idx="12"/>
          </p:nvPr>
        </p:nvSpPr>
        <p:spPr/>
        <p:txBody>
          <a:bodyPr/>
          <a:lstStyle/>
          <a:p>
            <a:pPr>
              <a:defRPr/>
            </a:pPr>
            <a:fld id="{DB965FF6-DD1D-43A0-A685-9F3E6FC58C96}" type="slidenum">
              <a:rPr lang="en-US" smtClean="0"/>
              <a:pPr>
                <a:defRPr/>
              </a:pPr>
              <a:t>27</a:t>
            </a:fld>
            <a:endParaRPr lang="en-US" dirty="0"/>
          </a:p>
        </p:txBody>
      </p:sp>
      <p:sp>
        <p:nvSpPr>
          <p:cNvPr id="6" name="Footer Placeholder 5">
            <a:extLst>
              <a:ext uri="{FF2B5EF4-FFF2-40B4-BE49-F238E27FC236}">
                <a16:creationId xmlns:a16="http://schemas.microsoft.com/office/drawing/2014/main" id="{6C2338E5-73EB-4320-B261-CDFDFDD7212F}"/>
              </a:ext>
            </a:extLst>
          </p:cNvPr>
          <p:cNvSpPr>
            <a:spLocks noGrp="1"/>
          </p:cNvSpPr>
          <p:nvPr>
            <p:ph type="ftr" sz="quarter" idx="11"/>
          </p:nvPr>
        </p:nvSpPr>
        <p:spPr/>
        <p:txBody>
          <a:bodyPr/>
          <a:lstStyle/>
          <a:p>
            <a:pPr>
              <a:defRPr/>
            </a:pPr>
            <a:r>
              <a:rPr lang="en-US"/>
              <a:t>Milli Micro Systems, Inc.</a:t>
            </a:r>
            <a:endParaRPr lang="en-US" dirty="0"/>
          </a:p>
        </p:txBody>
      </p:sp>
    </p:spTree>
    <p:extLst>
      <p:ext uri="{BB962C8B-B14F-4D97-AF65-F5344CB8AC3E}">
        <p14:creationId xmlns:p14="http://schemas.microsoft.com/office/powerpoint/2010/main" val="4269783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17F51-4246-4328-A1EF-75D695B390B6}"/>
              </a:ext>
            </a:extLst>
          </p:cNvPr>
          <p:cNvSpPr>
            <a:spLocks noGrp="1"/>
          </p:cNvSpPr>
          <p:nvPr>
            <p:ph type="title"/>
          </p:nvPr>
        </p:nvSpPr>
        <p:spPr/>
        <p:txBody>
          <a:bodyPr/>
          <a:lstStyle/>
          <a:p>
            <a:r>
              <a:rPr lang="en-US" dirty="0"/>
              <a:t>Parse more than one Line</a:t>
            </a:r>
          </a:p>
        </p:txBody>
      </p:sp>
      <p:sp>
        <p:nvSpPr>
          <p:cNvPr id="3" name="Content Placeholder 2">
            <a:extLst>
              <a:ext uri="{FF2B5EF4-FFF2-40B4-BE49-F238E27FC236}">
                <a16:creationId xmlns:a16="http://schemas.microsoft.com/office/drawing/2014/main" id="{174286EC-DD85-42DA-B0D3-8EB19A576E1C}"/>
              </a:ext>
            </a:extLst>
          </p:cNvPr>
          <p:cNvSpPr>
            <a:spLocks noGrp="1"/>
          </p:cNvSpPr>
          <p:nvPr>
            <p:ph idx="1"/>
          </p:nvPr>
        </p:nvSpPr>
        <p:spPr/>
        <p:txBody>
          <a:bodyPr>
            <a:normAutofit/>
          </a:bodyPr>
          <a:lstStyle/>
          <a:p>
            <a:r>
              <a:rPr lang="en-US" dirty="0"/>
              <a:t>Also </a:t>
            </a:r>
            <a:r>
              <a:rPr lang="en-US" dirty="0" err="1">
                <a:latin typeface="Courier New" panose="02070309020205020404" pitchFamily="49" charset="0"/>
                <a:cs typeface="Courier New" panose="02070309020205020404" pitchFamily="49" charset="0"/>
              </a:rPr>
              <a:t>read_line</a:t>
            </a:r>
            <a:r>
              <a:rPr lang="en-US" dirty="0">
                <a:latin typeface="Courier New" panose="02070309020205020404" pitchFamily="49" charset="0"/>
                <a:cs typeface="Courier New" panose="02070309020205020404" pitchFamily="49" charset="0"/>
              </a:rPr>
              <a:t> </a:t>
            </a:r>
            <a:r>
              <a:rPr lang="en-US" dirty="0"/>
              <a:t>variable is introduced which let’s you decide on which type of parsing you want to use. </a:t>
            </a:r>
          </a:p>
          <a:p>
            <a:endParaRPr lang="en-US" dirty="0"/>
          </a:p>
          <a:p>
            <a:r>
              <a:rPr lang="en-US" dirty="0"/>
              <a:t>If value is set to True script is going to parse by line, any other case by reading the whole file.</a:t>
            </a:r>
          </a:p>
        </p:txBody>
      </p:sp>
      <p:sp>
        <p:nvSpPr>
          <p:cNvPr id="4" name="Date Placeholder 3">
            <a:extLst>
              <a:ext uri="{FF2B5EF4-FFF2-40B4-BE49-F238E27FC236}">
                <a16:creationId xmlns:a16="http://schemas.microsoft.com/office/drawing/2014/main" id="{6B2C9E24-B8F6-41E1-85CC-E6DA8AED5AFD}"/>
              </a:ext>
            </a:extLst>
          </p:cNvPr>
          <p:cNvSpPr>
            <a:spLocks noGrp="1"/>
          </p:cNvSpPr>
          <p:nvPr>
            <p:ph type="dt" sz="half" idx="10"/>
          </p:nvPr>
        </p:nvSpPr>
        <p:spPr/>
        <p:txBody>
          <a:bodyPr/>
          <a:lstStyle/>
          <a:p>
            <a:pPr>
              <a:defRPr/>
            </a:pPr>
            <a:fld id="{46138557-67FB-47BE-A75A-FCF663922462}" type="datetime1">
              <a:rPr lang="en-US" smtClean="0"/>
              <a:t>2/28/2021</a:t>
            </a:fld>
            <a:endParaRPr lang="en-CA" dirty="0"/>
          </a:p>
        </p:txBody>
      </p:sp>
      <p:sp>
        <p:nvSpPr>
          <p:cNvPr id="5" name="Slide Number Placeholder 4">
            <a:extLst>
              <a:ext uri="{FF2B5EF4-FFF2-40B4-BE49-F238E27FC236}">
                <a16:creationId xmlns:a16="http://schemas.microsoft.com/office/drawing/2014/main" id="{92D7A52F-3A3C-4BE7-8043-6A1784BE8FDE}"/>
              </a:ext>
            </a:extLst>
          </p:cNvPr>
          <p:cNvSpPr>
            <a:spLocks noGrp="1"/>
          </p:cNvSpPr>
          <p:nvPr>
            <p:ph type="sldNum" sz="quarter" idx="12"/>
          </p:nvPr>
        </p:nvSpPr>
        <p:spPr/>
        <p:txBody>
          <a:bodyPr/>
          <a:lstStyle/>
          <a:p>
            <a:pPr>
              <a:defRPr/>
            </a:pPr>
            <a:fld id="{DB965FF6-DD1D-43A0-A685-9F3E6FC58C96}" type="slidenum">
              <a:rPr lang="en-US" smtClean="0"/>
              <a:pPr>
                <a:defRPr/>
              </a:pPr>
              <a:t>28</a:t>
            </a:fld>
            <a:endParaRPr lang="en-US" dirty="0"/>
          </a:p>
        </p:txBody>
      </p:sp>
      <p:sp>
        <p:nvSpPr>
          <p:cNvPr id="6" name="Footer Placeholder 5">
            <a:extLst>
              <a:ext uri="{FF2B5EF4-FFF2-40B4-BE49-F238E27FC236}">
                <a16:creationId xmlns:a16="http://schemas.microsoft.com/office/drawing/2014/main" id="{6C2338E5-73EB-4320-B261-CDFDFDD7212F}"/>
              </a:ext>
            </a:extLst>
          </p:cNvPr>
          <p:cNvSpPr>
            <a:spLocks noGrp="1"/>
          </p:cNvSpPr>
          <p:nvPr>
            <p:ph type="ftr" sz="quarter" idx="11"/>
          </p:nvPr>
        </p:nvSpPr>
        <p:spPr/>
        <p:txBody>
          <a:bodyPr/>
          <a:lstStyle/>
          <a:p>
            <a:pPr>
              <a:defRPr/>
            </a:pPr>
            <a:r>
              <a:rPr lang="en-US"/>
              <a:t>Milli Micro Systems, Inc.</a:t>
            </a:r>
            <a:endParaRPr lang="en-US" dirty="0"/>
          </a:p>
        </p:txBody>
      </p:sp>
    </p:spTree>
    <p:extLst>
      <p:ext uri="{BB962C8B-B14F-4D97-AF65-F5344CB8AC3E}">
        <p14:creationId xmlns:p14="http://schemas.microsoft.com/office/powerpoint/2010/main" val="19037541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17F51-4246-4328-A1EF-75D695B390B6}"/>
              </a:ext>
            </a:extLst>
          </p:cNvPr>
          <p:cNvSpPr>
            <a:spLocks noGrp="1"/>
          </p:cNvSpPr>
          <p:nvPr>
            <p:ph type="title"/>
          </p:nvPr>
        </p:nvSpPr>
        <p:spPr/>
        <p:txBody>
          <a:bodyPr/>
          <a:lstStyle/>
          <a:p>
            <a:r>
              <a:rPr lang="en-US" dirty="0"/>
              <a:t>Parse more than one Line</a:t>
            </a:r>
          </a:p>
        </p:txBody>
      </p:sp>
      <p:sp>
        <p:nvSpPr>
          <p:cNvPr id="3" name="Content Placeholder 2">
            <a:extLst>
              <a:ext uri="{FF2B5EF4-FFF2-40B4-BE49-F238E27FC236}">
                <a16:creationId xmlns:a16="http://schemas.microsoft.com/office/drawing/2014/main" id="{174286EC-DD85-42DA-B0D3-8EB19A576E1C}"/>
              </a:ext>
            </a:extLst>
          </p:cNvPr>
          <p:cNvSpPr>
            <a:spLocks noGrp="1"/>
          </p:cNvSpPr>
          <p:nvPr>
            <p:ph idx="1"/>
          </p:nvPr>
        </p:nvSpPr>
        <p:spPr/>
        <p:txBody>
          <a:bodyPr>
            <a:normAutofit fontScale="47500" lnSpcReduction="20000"/>
          </a:bodyPr>
          <a:lstStyle/>
          <a:p>
            <a:pPr marL="0" indent="0">
              <a:buNone/>
            </a:pPr>
            <a:r>
              <a:rPr lang="en-US" dirty="0" err="1">
                <a:latin typeface="Courier New" panose="02070309020205020404" pitchFamily="49" charset="0"/>
                <a:cs typeface="Courier New" panose="02070309020205020404" pitchFamily="49" charset="0"/>
              </a:rPr>
              <a:t>log_file_path</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r"C</a:t>
            </a:r>
            <a:r>
              <a:rPr lang="en-US" dirty="0">
                <a:latin typeface="Courier New" panose="02070309020205020404" pitchFamily="49" charset="0"/>
                <a:cs typeface="Courier New" panose="02070309020205020404" pitchFamily="49" charset="0"/>
              </a:rPr>
              <a:t>:\ios logs\sfbios.log"</a:t>
            </a:r>
          </a:p>
          <a:p>
            <a:pPr marL="0" indent="0">
              <a:buNone/>
            </a:pPr>
            <a:r>
              <a:rPr lang="en-US" dirty="0">
                <a:latin typeface="Courier New" panose="02070309020205020404" pitchFamily="49" charset="0"/>
                <a:cs typeface="Courier New" panose="02070309020205020404" pitchFamily="49" charset="0"/>
              </a:rPr>
              <a:t>regex = '(&lt;property name="(.*?)"&gt;(.*?)&lt;\/property&gt;)'</a:t>
            </a:r>
          </a:p>
          <a:p>
            <a:pPr marL="0" indent="0">
              <a:buNone/>
            </a:pPr>
            <a:r>
              <a:rPr lang="en-US" dirty="0" err="1">
                <a:latin typeface="Courier New" panose="02070309020205020404" pitchFamily="49" charset="0"/>
                <a:cs typeface="Courier New" panose="02070309020205020404" pitchFamily="49" charset="0"/>
              </a:rPr>
              <a:t>read_line</a:t>
            </a:r>
            <a:r>
              <a:rPr lang="en-US" dirty="0">
                <a:latin typeface="Courier New" panose="02070309020205020404" pitchFamily="49" charset="0"/>
                <a:cs typeface="Courier New" panose="02070309020205020404" pitchFamily="49" charset="0"/>
              </a:rPr>
              <a:t> = True</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with open(</a:t>
            </a:r>
            <a:r>
              <a:rPr lang="en-US" dirty="0" err="1">
                <a:latin typeface="Courier New" panose="02070309020205020404" pitchFamily="49" charset="0"/>
                <a:cs typeface="Courier New" panose="02070309020205020404" pitchFamily="49" charset="0"/>
              </a:rPr>
              <a:t>log_file_path</a:t>
            </a:r>
            <a:r>
              <a:rPr lang="en-US" dirty="0">
                <a:latin typeface="Courier New" panose="02070309020205020404" pitchFamily="49" charset="0"/>
                <a:cs typeface="Courier New" panose="02070309020205020404" pitchFamily="49" charset="0"/>
              </a:rPr>
              <a:t>, "r") as file:</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match_list</a:t>
            </a:r>
            <a:r>
              <a:rPr lang="en-US" dirty="0">
                <a:latin typeface="Courier New" panose="02070309020205020404" pitchFamily="49" charset="0"/>
                <a:cs typeface="Courier New" panose="02070309020205020404" pitchFamily="49" charset="0"/>
              </a:rPr>
              <a:t> = []</a:t>
            </a:r>
          </a:p>
          <a:p>
            <a:pPr marL="0" indent="0">
              <a:buNone/>
            </a:pPr>
            <a:r>
              <a:rPr lang="en-US" dirty="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read_line</a:t>
            </a:r>
            <a:r>
              <a:rPr lang="en-US" dirty="0">
                <a:latin typeface="Courier New" panose="02070309020205020404" pitchFamily="49" charset="0"/>
                <a:cs typeface="Courier New" panose="02070309020205020404" pitchFamily="49" charset="0"/>
              </a:rPr>
              <a:t> == True:</a:t>
            </a:r>
          </a:p>
          <a:p>
            <a:pPr marL="0" indent="0">
              <a:buNone/>
            </a:pPr>
            <a:r>
              <a:rPr lang="en-US" dirty="0">
                <a:latin typeface="Courier New" panose="02070309020205020404" pitchFamily="49" charset="0"/>
                <a:cs typeface="Courier New" panose="02070309020205020404" pitchFamily="49" charset="0"/>
              </a:rPr>
              <a:t>        for line in file:</a:t>
            </a:r>
          </a:p>
          <a:p>
            <a:pPr marL="0" indent="0">
              <a:buNone/>
            </a:pPr>
            <a:r>
              <a:rPr lang="en-US" dirty="0">
                <a:latin typeface="Courier New" panose="02070309020205020404" pitchFamily="49" charset="0"/>
                <a:cs typeface="Courier New" panose="02070309020205020404" pitchFamily="49" charset="0"/>
              </a:rPr>
              <a:t>            for match in </a:t>
            </a:r>
            <a:r>
              <a:rPr lang="en-US" dirty="0" err="1">
                <a:latin typeface="Courier New" panose="02070309020205020404" pitchFamily="49" charset="0"/>
                <a:cs typeface="Courier New" panose="02070309020205020404" pitchFamily="49" charset="0"/>
              </a:rPr>
              <a:t>re.finditer</a:t>
            </a:r>
            <a:r>
              <a:rPr lang="en-US" dirty="0">
                <a:latin typeface="Courier New" panose="02070309020205020404" pitchFamily="49" charset="0"/>
                <a:cs typeface="Courier New" panose="02070309020205020404" pitchFamily="49" charset="0"/>
              </a:rPr>
              <a:t>(regex, line, </a:t>
            </a:r>
            <a:r>
              <a:rPr lang="en-US" dirty="0" err="1">
                <a:latin typeface="Courier New" panose="02070309020205020404" pitchFamily="49" charset="0"/>
                <a:cs typeface="Courier New" panose="02070309020205020404" pitchFamily="49" charset="0"/>
              </a:rPr>
              <a:t>re.S</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match_text</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match.group</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match_list.append</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match_text</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print </a:t>
            </a:r>
            <a:r>
              <a:rPr lang="en-US" dirty="0" err="1">
                <a:latin typeface="Courier New" panose="02070309020205020404" pitchFamily="49" charset="0"/>
                <a:cs typeface="Courier New" panose="02070309020205020404" pitchFamily="49" charset="0"/>
              </a:rPr>
              <a:t>match_text</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else:</a:t>
            </a:r>
          </a:p>
          <a:p>
            <a:pPr marL="0" indent="0">
              <a:buNone/>
            </a:pPr>
            <a:r>
              <a:rPr lang="en-US" dirty="0">
                <a:latin typeface="Courier New" panose="02070309020205020404" pitchFamily="49" charset="0"/>
                <a:cs typeface="Courier New" panose="02070309020205020404" pitchFamily="49" charset="0"/>
              </a:rPr>
              <a:t>        data = </a:t>
            </a:r>
            <a:r>
              <a:rPr lang="en-US" dirty="0" err="1">
                <a:latin typeface="Courier New" panose="02070309020205020404" pitchFamily="49" charset="0"/>
                <a:cs typeface="Courier New" panose="02070309020205020404" pitchFamily="49" charset="0"/>
              </a:rPr>
              <a:t>f.read</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for match in </a:t>
            </a:r>
            <a:r>
              <a:rPr lang="en-US" dirty="0" err="1">
                <a:latin typeface="Courier New" panose="02070309020205020404" pitchFamily="49" charset="0"/>
                <a:cs typeface="Courier New" panose="02070309020205020404" pitchFamily="49" charset="0"/>
              </a:rPr>
              <a:t>re.finditer</a:t>
            </a:r>
            <a:r>
              <a:rPr lang="en-US" dirty="0">
                <a:latin typeface="Courier New" panose="02070309020205020404" pitchFamily="49" charset="0"/>
                <a:cs typeface="Courier New" panose="02070309020205020404" pitchFamily="49" charset="0"/>
              </a:rPr>
              <a:t>(regex, data, </a:t>
            </a:r>
            <a:r>
              <a:rPr lang="en-US" dirty="0" err="1">
                <a:latin typeface="Courier New" panose="02070309020205020404" pitchFamily="49" charset="0"/>
                <a:cs typeface="Courier New" panose="02070309020205020404" pitchFamily="49" charset="0"/>
              </a:rPr>
              <a:t>re.S</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match_text</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match.group</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match_list.append</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match_text</a:t>
            </a:r>
            <a:r>
              <a:rPr lang="en-US" dirty="0">
                <a:latin typeface="Courier New" panose="02070309020205020404" pitchFamily="49" charset="0"/>
                <a:cs typeface="Courier New" panose="02070309020205020404" pitchFamily="49" charset="0"/>
              </a:rPr>
              <a:t>)</a:t>
            </a:r>
          </a:p>
          <a:p>
            <a:pPr marL="0" indent="0">
              <a:buNone/>
            </a:pPr>
            <a:r>
              <a:rPr lang="en-US" dirty="0" err="1">
                <a:latin typeface="Courier New" panose="02070309020205020404" pitchFamily="49" charset="0"/>
                <a:cs typeface="Courier New" panose="02070309020205020404" pitchFamily="49" charset="0"/>
              </a:rPr>
              <a:t>file.close</a:t>
            </a:r>
            <a:r>
              <a:rPr lang="en-US" dirty="0">
                <a:latin typeface="Courier New" panose="02070309020205020404" pitchFamily="49" charset="0"/>
                <a:cs typeface="Courier New" panose="02070309020205020404" pitchFamily="49" charset="0"/>
              </a:rPr>
              <a:t>()</a:t>
            </a:r>
          </a:p>
        </p:txBody>
      </p:sp>
      <p:sp>
        <p:nvSpPr>
          <p:cNvPr id="4" name="Date Placeholder 3">
            <a:extLst>
              <a:ext uri="{FF2B5EF4-FFF2-40B4-BE49-F238E27FC236}">
                <a16:creationId xmlns:a16="http://schemas.microsoft.com/office/drawing/2014/main" id="{6B2C9E24-B8F6-41E1-85CC-E6DA8AED5AFD}"/>
              </a:ext>
            </a:extLst>
          </p:cNvPr>
          <p:cNvSpPr>
            <a:spLocks noGrp="1"/>
          </p:cNvSpPr>
          <p:nvPr>
            <p:ph type="dt" sz="half" idx="10"/>
          </p:nvPr>
        </p:nvSpPr>
        <p:spPr/>
        <p:txBody>
          <a:bodyPr/>
          <a:lstStyle/>
          <a:p>
            <a:pPr>
              <a:defRPr/>
            </a:pPr>
            <a:fld id="{52000E1A-3F02-4A5A-854E-EA9F6F173421}" type="datetime1">
              <a:rPr lang="en-US" smtClean="0"/>
              <a:t>2/28/2021</a:t>
            </a:fld>
            <a:endParaRPr lang="en-CA" dirty="0"/>
          </a:p>
        </p:txBody>
      </p:sp>
      <p:sp>
        <p:nvSpPr>
          <p:cNvPr id="5" name="Slide Number Placeholder 4">
            <a:extLst>
              <a:ext uri="{FF2B5EF4-FFF2-40B4-BE49-F238E27FC236}">
                <a16:creationId xmlns:a16="http://schemas.microsoft.com/office/drawing/2014/main" id="{92D7A52F-3A3C-4BE7-8043-6A1784BE8FDE}"/>
              </a:ext>
            </a:extLst>
          </p:cNvPr>
          <p:cNvSpPr>
            <a:spLocks noGrp="1"/>
          </p:cNvSpPr>
          <p:nvPr>
            <p:ph type="sldNum" sz="quarter" idx="12"/>
          </p:nvPr>
        </p:nvSpPr>
        <p:spPr/>
        <p:txBody>
          <a:bodyPr/>
          <a:lstStyle/>
          <a:p>
            <a:pPr>
              <a:defRPr/>
            </a:pPr>
            <a:fld id="{DB965FF6-DD1D-43A0-A685-9F3E6FC58C96}" type="slidenum">
              <a:rPr lang="en-US" smtClean="0"/>
              <a:pPr>
                <a:defRPr/>
              </a:pPr>
              <a:t>29</a:t>
            </a:fld>
            <a:endParaRPr lang="en-US" dirty="0"/>
          </a:p>
        </p:txBody>
      </p:sp>
      <p:sp>
        <p:nvSpPr>
          <p:cNvPr id="6" name="Footer Placeholder 5">
            <a:extLst>
              <a:ext uri="{FF2B5EF4-FFF2-40B4-BE49-F238E27FC236}">
                <a16:creationId xmlns:a16="http://schemas.microsoft.com/office/drawing/2014/main" id="{B42B1B64-42A6-4252-B2D6-1D0033D09CB8}"/>
              </a:ext>
            </a:extLst>
          </p:cNvPr>
          <p:cNvSpPr>
            <a:spLocks noGrp="1"/>
          </p:cNvSpPr>
          <p:nvPr>
            <p:ph type="ftr" sz="quarter" idx="11"/>
          </p:nvPr>
        </p:nvSpPr>
        <p:spPr/>
        <p:txBody>
          <a:bodyPr/>
          <a:lstStyle/>
          <a:p>
            <a:pPr>
              <a:defRPr/>
            </a:pPr>
            <a:r>
              <a:rPr lang="en-US"/>
              <a:t>Milli Micro Systems, Inc.</a:t>
            </a:r>
            <a:endParaRPr lang="en-US" dirty="0"/>
          </a:p>
        </p:txBody>
      </p:sp>
    </p:spTree>
    <p:extLst>
      <p:ext uri="{BB962C8B-B14F-4D97-AF65-F5344CB8AC3E}">
        <p14:creationId xmlns:p14="http://schemas.microsoft.com/office/powerpoint/2010/main" val="2045310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5713D-64C3-46E5-B741-42A5138CA9C9}"/>
              </a:ext>
            </a:extLst>
          </p:cNvPr>
          <p:cNvSpPr>
            <a:spLocks noGrp="1"/>
          </p:cNvSpPr>
          <p:nvPr>
            <p:ph type="title"/>
          </p:nvPr>
        </p:nvSpPr>
        <p:spPr/>
        <p:txBody>
          <a:bodyPr/>
          <a:lstStyle/>
          <a:p>
            <a:r>
              <a:rPr lang="en-US" dirty="0"/>
              <a:t>Python Sets</a:t>
            </a:r>
          </a:p>
        </p:txBody>
      </p:sp>
      <p:sp>
        <p:nvSpPr>
          <p:cNvPr id="3" name="Content Placeholder 2">
            <a:extLst>
              <a:ext uri="{FF2B5EF4-FFF2-40B4-BE49-F238E27FC236}">
                <a16:creationId xmlns:a16="http://schemas.microsoft.com/office/drawing/2014/main" id="{D6D116B9-C754-4AC6-A545-13922FEC41BD}"/>
              </a:ext>
            </a:extLst>
          </p:cNvPr>
          <p:cNvSpPr>
            <a:spLocks noGrp="1"/>
          </p:cNvSpPr>
          <p:nvPr>
            <p:ph idx="1"/>
          </p:nvPr>
        </p:nvSpPr>
        <p:spPr/>
        <p:txBody>
          <a:bodyPr/>
          <a:lstStyle/>
          <a:p>
            <a:r>
              <a:rPr lang="en-US" dirty="0"/>
              <a:t>Sets are used to store multiple items in a single variable.</a:t>
            </a:r>
          </a:p>
          <a:p>
            <a:endParaRPr lang="en-US" dirty="0"/>
          </a:p>
          <a:p>
            <a:r>
              <a:rPr lang="en-US" dirty="0"/>
              <a:t>one of 4 built-in data types in Python used to store collections of data</a:t>
            </a:r>
          </a:p>
        </p:txBody>
      </p:sp>
      <p:sp>
        <p:nvSpPr>
          <p:cNvPr id="4" name="Date Placeholder 3">
            <a:extLst>
              <a:ext uri="{FF2B5EF4-FFF2-40B4-BE49-F238E27FC236}">
                <a16:creationId xmlns:a16="http://schemas.microsoft.com/office/drawing/2014/main" id="{C181EDF7-A81A-46F3-B09F-7A81DE5B55B4}"/>
              </a:ext>
            </a:extLst>
          </p:cNvPr>
          <p:cNvSpPr>
            <a:spLocks noGrp="1"/>
          </p:cNvSpPr>
          <p:nvPr>
            <p:ph type="dt" sz="half" idx="10"/>
          </p:nvPr>
        </p:nvSpPr>
        <p:spPr/>
        <p:txBody>
          <a:bodyPr/>
          <a:lstStyle/>
          <a:p>
            <a:pPr>
              <a:defRPr/>
            </a:pPr>
            <a:fld id="{C431A6ED-41B8-420B-993C-C1F2B464B047}" type="datetime1">
              <a:rPr lang="en-US" smtClean="0"/>
              <a:t>2/28/2021</a:t>
            </a:fld>
            <a:endParaRPr lang="en-CA" dirty="0"/>
          </a:p>
        </p:txBody>
      </p:sp>
      <p:sp>
        <p:nvSpPr>
          <p:cNvPr id="5" name="Slide Number Placeholder 4">
            <a:extLst>
              <a:ext uri="{FF2B5EF4-FFF2-40B4-BE49-F238E27FC236}">
                <a16:creationId xmlns:a16="http://schemas.microsoft.com/office/drawing/2014/main" id="{E973BDF5-31E7-4D97-873A-91B38EFFF7EB}"/>
              </a:ext>
            </a:extLst>
          </p:cNvPr>
          <p:cNvSpPr>
            <a:spLocks noGrp="1"/>
          </p:cNvSpPr>
          <p:nvPr>
            <p:ph type="sldNum" sz="quarter" idx="12"/>
          </p:nvPr>
        </p:nvSpPr>
        <p:spPr/>
        <p:txBody>
          <a:bodyPr/>
          <a:lstStyle/>
          <a:p>
            <a:pPr>
              <a:defRPr/>
            </a:pPr>
            <a:fld id="{DB965FF6-DD1D-43A0-A685-9F3E6FC58C96}" type="slidenum">
              <a:rPr lang="en-US" smtClean="0"/>
              <a:pPr>
                <a:defRPr/>
              </a:pPr>
              <a:t>3</a:t>
            </a:fld>
            <a:endParaRPr lang="en-US" dirty="0"/>
          </a:p>
        </p:txBody>
      </p:sp>
      <p:sp>
        <p:nvSpPr>
          <p:cNvPr id="6" name="Footer Placeholder 5">
            <a:extLst>
              <a:ext uri="{FF2B5EF4-FFF2-40B4-BE49-F238E27FC236}">
                <a16:creationId xmlns:a16="http://schemas.microsoft.com/office/drawing/2014/main" id="{FE921B78-9605-46A8-AF00-37774AE22518}"/>
              </a:ext>
            </a:extLst>
          </p:cNvPr>
          <p:cNvSpPr>
            <a:spLocks noGrp="1"/>
          </p:cNvSpPr>
          <p:nvPr>
            <p:ph type="ftr" sz="quarter" idx="11"/>
          </p:nvPr>
        </p:nvSpPr>
        <p:spPr/>
        <p:txBody>
          <a:bodyPr/>
          <a:lstStyle/>
          <a:p>
            <a:pPr>
              <a:defRPr/>
            </a:pPr>
            <a:r>
              <a:rPr lang="en-US"/>
              <a:t>Milli Micro Systems, Inc.</a:t>
            </a:r>
            <a:endParaRPr lang="en-US" dirty="0"/>
          </a:p>
        </p:txBody>
      </p:sp>
    </p:spTree>
    <p:extLst>
      <p:ext uri="{BB962C8B-B14F-4D97-AF65-F5344CB8AC3E}">
        <p14:creationId xmlns:p14="http://schemas.microsoft.com/office/powerpoint/2010/main" val="17471722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17F51-4246-4328-A1EF-75D695B390B6}"/>
              </a:ext>
            </a:extLst>
          </p:cNvPr>
          <p:cNvSpPr>
            <a:spLocks noGrp="1"/>
          </p:cNvSpPr>
          <p:nvPr>
            <p:ph type="title"/>
          </p:nvPr>
        </p:nvSpPr>
        <p:spPr/>
        <p:txBody>
          <a:bodyPr/>
          <a:lstStyle/>
          <a:p>
            <a:r>
              <a:rPr lang="en-US" dirty="0"/>
              <a:t>Export Parsed data to text file</a:t>
            </a:r>
          </a:p>
        </p:txBody>
      </p:sp>
      <p:sp>
        <p:nvSpPr>
          <p:cNvPr id="3" name="Content Placeholder 2">
            <a:extLst>
              <a:ext uri="{FF2B5EF4-FFF2-40B4-BE49-F238E27FC236}">
                <a16:creationId xmlns:a16="http://schemas.microsoft.com/office/drawing/2014/main" id="{174286EC-DD85-42DA-B0D3-8EB19A576E1C}"/>
              </a:ext>
            </a:extLst>
          </p:cNvPr>
          <p:cNvSpPr>
            <a:spLocks noGrp="1"/>
          </p:cNvSpPr>
          <p:nvPr>
            <p:ph idx="1"/>
          </p:nvPr>
        </p:nvSpPr>
        <p:spPr/>
        <p:txBody>
          <a:bodyPr>
            <a:normAutofit/>
          </a:bodyPr>
          <a:lstStyle/>
          <a:p>
            <a:r>
              <a:rPr lang="en-US" dirty="0"/>
              <a:t>Export parsed data:</a:t>
            </a:r>
          </a:p>
          <a:p>
            <a:pPr lvl="1"/>
            <a:r>
              <a:rPr lang="en-US" dirty="0"/>
              <a:t>Use with open(</a:t>
            </a:r>
            <a:r>
              <a:rPr lang="en-US" dirty="0" err="1"/>
              <a:t>export_file</a:t>
            </a:r>
            <a:r>
              <a:rPr lang="en-US" dirty="0"/>
              <a:t>, “w+”) as file again, only this time we use “</a:t>
            </a:r>
            <a:r>
              <a:rPr lang="en-US" dirty="0">
                <a:latin typeface="Courier New" panose="02070309020205020404" pitchFamily="49" charset="0"/>
                <a:cs typeface="Courier New" panose="02070309020205020404" pitchFamily="49" charset="0"/>
              </a:rPr>
              <a:t>w+</a:t>
            </a:r>
            <a:r>
              <a:rPr lang="en-US" dirty="0"/>
              <a:t>” which means that we’re allowed to edit the file. </a:t>
            </a:r>
          </a:p>
          <a:p>
            <a:pPr lvl="1"/>
            <a:r>
              <a:rPr lang="en-US" dirty="0"/>
              <a:t>For the </a:t>
            </a:r>
            <a:r>
              <a:rPr lang="en-US" dirty="0" err="1">
                <a:latin typeface="Courier New" panose="02070309020205020404" pitchFamily="49" charset="0"/>
                <a:cs typeface="Courier New" panose="02070309020205020404" pitchFamily="49" charset="0"/>
              </a:rPr>
              <a:t>export_file</a:t>
            </a:r>
            <a:r>
              <a:rPr lang="en-US" dirty="0">
                <a:latin typeface="Courier New" panose="02070309020205020404" pitchFamily="49" charset="0"/>
                <a:cs typeface="Courier New" panose="02070309020205020404" pitchFamily="49" charset="0"/>
              </a:rPr>
              <a:t> </a:t>
            </a:r>
            <a:r>
              <a:rPr lang="en-US" dirty="0"/>
              <a:t>name, it’s very helpful to use </a:t>
            </a:r>
            <a:r>
              <a:rPr lang="en-US" dirty="0" err="1">
                <a:latin typeface="Courier New" panose="02070309020205020404" pitchFamily="49" charset="0"/>
                <a:cs typeface="Courier New" panose="02070309020205020404" pitchFamily="49" charset="0"/>
              </a:rPr>
              <a:t>time_now</a:t>
            </a:r>
            <a:r>
              <a:rPr lang="en-US" dirty="0">
                <a:latin typeface="Courier New" panose="02070309020205020404" pitchFamily="49" charset="0"/>
                <a:cs typeface="Courier New" panose="02070309020205020404" pitchFamily="49" charset="0"/>
              </a:rPr>
              <a:t> </a:t>
            </a:r>
            <a:r>
              <a:rPr lang="en-US" dirty="0"/>
              <a:t>into it, just because this way you don’t have to worry about the output file name and it’s easy to manage in one folder.</a:t>
            </a:r>
          </a:p>
        </p:txBody>
      </p:sp>
      <p:sp>
        <p:nvSpPr>
          <p:cNvPr id="4" name="Date Placeholder 3">
            <a:extLst>
              <a:ext uri="{FF2B5EF4-FFF2-40B4-BE49-F238E27FC236}">
                <a16:creationId xmlns:a16="http://schemas.microsoft.com/office/drawing/2014/main" id="{6B2C9E24-B8F6-41E1-85CC-E6DA8AED5AFD}"/>
              </a:ext>
            </a:extLst>
          </p:cNvPr>
          <p:cNvSpPr>
            <a:spLocks noGrp="1"/>
          </p:cNvSpPr>
          <p:nvPr>
            <p:ph type="dt" sz="half" idx="10"/>
          </p:nvPr>
        </p:nvSpPr>
        <p:spPr/>
        <p:txBody>
          <a:bodyPr/>
          <a:lstStyle/>
          <a:p>
            <a:pPr>
              <a:defRPr/>
            </a:pPr>
            <a:fld id="{C494ED17-1E69-42FF-A3AC-A90A18954174}" type="datetime1">
              <a:rPr lang="en-US" smtClean="0"/>
              <a:t>2/28/2021</a:t>
            </a:fld>
            <a:endParaRPr lang="en-CA" dirty="0"/>
          </a:p>
        </p:txBody>
      </p:sp>
      <p:sp>
        <p:nvSpPr>
          <p:cNvPr id="5" name="Slide Number Placeholder 4">
            <a:extLst>
              <a:ext uri="{FF2B5EF4-FFF2-40B4-BE49-F238E27FC236}">
                <a16:creationId xmlns:a16="http://schemas.microsoft.com/office/drawing/2014/main" id="{92D7A52F-3A3C-4BE7-8043-6A1784BE8FDE}"/>
              </a:ext>
            </a:extLst>
          </p:cNvPr>
          <p:cNvSpPr>
            <a:spLocks noGrp="1"/>
          </p:cNvSpPr>
          <p:nvPr>
            <p:ph type="sldNum" sz="quarter" idx="12"/>
          </p:nvPr>
        </p:nvSpPr>
        <p:spPr/>
        <p:txBody>
          <a:bodyPr/>
          <a:lstStyle/>
          <a:p>
            <a:pPr>
              <a:defRPr/>
            </a:pPr>
            <a:fld id="{DB965FF6-DD1D-43A0-A685-9F3E6FC58C96}" type="slidenum">
              <a:rPr lang="en-US" smtClean="0"/>
              <a:pPr>
                <a:defRPr/>
              </a:pPr>
              <a:t>30</a:t>
            </a:fld>
            <a:endParaRPr lang="en-US" dirty="0"/>
          </a:p>
        </p:txBody>
      </p:sp>
      <p:sp>
        <p:nvSpPr>
          <p:cNvPr id="6" name="Footer Placeholder 5">
            <a:extLst>
              <a:ext uri="{FF2B5EF4-FFF2-40B4-BE49-F238E27FC236}">
                <a16:creationId xmlns:a16="http://schemas.microsoft.com/office/drawing/2014/main" id="{E693C47C-5CAA-4592-B55C-D22B05487F50}"/>
              </a:ext>
            </a:extLst>
          </p:cNvPr>
          <p:cNvSpPr>
            <a:spLocks noGrp="1"/>
          </p:cNvSpPr>
          <p:nvPr>
            <p:ph type="ftr" sz="quarter" idx="11"/>
          </p:nvPr>
        </p:nvSpPr>
        <p:spPr/>
        <p:txBody>
          <a:bodyPr/>
          <a:lstStyle/>
          <a:p>
            <a:pPr>
              <a:defRPr/>
            </a:pPr>
            <a:r>
              <a:rPr lang="en-US"/>
              <a:t>Milli Micro Systems, Inc.</a:t>
            </a:r>
            <a:endParaRPr lang="en-US" dirty="0"/>
          </a:p>
        </p:txBody>
      </p:sp>
    </p:spTree>
    <p:extLst>
      <p:ext uri="{BB962C8B-B14F-4D97-AF65-F5344CB8AC3E}">
        <p14:creationId xmlns:p14="http://schemas.microsoft.com/office/powerpoint/2010/main" val="27293781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17F51-4246-4328-A1EF-75D695B390B6}"/>
              </a:ext>
            </a:extLst>
          </p:cNvPr>
          <p:cNvSpPr>
            <a:spLocks noGrp="1"/>
          </p:cNvSpPr>
          <p:nvPr>
            <p:ph type="title"/>
          </p:nvPr>
        </p:nvSpPr>
        <p:spPr/>
        <p:txBody>
          <a:bodyPr/>
          <a:lstStyle/>
          <a:p>
            <a:r>
              <a:rPr lang="en-US" dirty="0"/>
              <a:t>Export Parsed data to text file</a:t>
            </a:r>
          </a:p>
        </p:txBody>
      </p:sp>
      <p:sp>
        <p:nvSpPr>
          <p:cNvPr id="3" name="Content Placeholder 2">
            <a:extLst>
              <a:ext uri="{FF2B5EF4-FFF2-40B4-BE49-F238E27FC236}">
                <a16:creationId xmlns:a16="http://schemas.microsoft.com/office/drawing/2014/main" id="{174286EC-DD85-42DA-B0D3-8EB19A576E1C}"/>
              </a:ext>
            </a:extLst>
          </p:cNvPr>
          <p:cNvSpPr>
            <a:spLocks noGrp="1"/>
          </p:cNvSpPr>
          <p:nvPr>
            <p:ph idx="1"/>
          </p:nvPr>
        </p:nvSpPr>
        <p:spPr/>
        <p:txBody>
          <a:bodyPr>
            <a:normAutofit/>
          </a:bodyPr>
          <a:lstStyle/>
          <a:p>
            <a:r>
              <a:rPr lang="en-US" dirty="0"/>
              <a:t>Usually, when you work with a lot of data there might be duplicates even if you are parsing specific text. </a:t>
            </a:r>
          </a:p>
          <a:p>
            <a:pPr lvl="1"/>
            <a:r>
              <a:rPr lang="en-US" dirty="0"/>
              <a:t>Avoid multiple lines of the same text: </a:t>
            </a:r>
            <a:r>
              <a:rPr lang="en-US" dirty="0">
                <a:latin typeface="Courier New" panose="02070309020205020404" pitchFamily="49" charset="0"/>
                <a:cs typeface="Courier New" panose="02070309020205020404" pitchFamily="49" charset="0"/>
              </a:rPr>
              <a:t>list(set(</a:t>
            </a:r>
            <a:r>
              <a:rPr lang="en-US" dirty="0" err="1">
                <a:latin typeface="Courier New" panose="02070309020205020404" pitchFamily="49" charset="0"/>
                <a:cs typeface="Courier New" panose="02070309020205020404" pitchFamily="49" charset="0"/>
              </a:rPr>
              <a:t>match_list</a:t>
            </a:r>
            <a:r>
              <a:rPr lang="en-US" dirty="0">
                <a:latin typeface="Courier New" panose="02070309020205020404" pitchFamily="49" charset="0"/>
                <a:cs typeface="Courier New" panose="02070309020205020404" pitchFamily="49" charset="0"/>
              </a:rPr>
              <a:t>))</a:t>
            </a:r>
            <a:r>
              <a:rPr lang="en-US" dirty="0"/>
              <a:t>. </a:t>
            </a:r>
          </a:p>
        </p:txBody>
      </p:sp>
      <p:sp>
        <p:nvSpPr>
          <p:cNvPr id="4" name="Date Placeholder 3">
            <a:extLst>
              <a:ext uri="{FF2B5EF4-FFF2-40B4-BE49-F238E27FC236}">
                <a16:creationId xmlns:a16="http://schemas.microsoft.com/office/drawing/2014/main" id="{6B2C9E24-B8F6-41E1-85CC-E6DA8AED5AFD}"/>
              </a:ext>
            </a:extLst>
          </p:cNvPr>
          <p:cNvSpPr>
            <a:spLocks noGrp="1"/>
          </p:cNvSpPr>
          <p:nvPr>
            <p:ph type="dt" sz="half" idx="10"/>
          </p:nvPr>
        </p:nvSpPr>
        <p:spPr/>
        <p:txBody>
          <a:bodyPr/>
          <a:lstStyle/>
          <a:p>
            <a:pPr>
              <a:defRPr/>
            </a:pPr>
            <a:fld id="{C494ED17-1E69-42FF-A3AC-A90A18954174}" type="datetime1">
              <a:rPr lang="en-US" smtClean="0"/>
              <a:t>2/28/2021</a:t>
            </a:fld>
            <a:endParaRPr lang="en-CA" dirty="0"/>
          </a:p>
        </p:txBody>
      </p:sp>
      <p:sp>
        <p:nvSpPr>
          <p:cNvPr id="5" name="Slide Number Placeholder 4">
            <a:extLst>
              <a:ext uri="{FF2B5EF4-FFF2-40B4-BE49-F238E27FC236}">
                <a16:creationId xmlns:a16="http://schemas.microsoft.com/office/drawing/2014/main" id="{92D7A52F-3A3C-4BE7-8043-6A1784BE8FDE}"/>
              </a:ext>
            </a:extLst>
          </p:cNvPr>
          <p:cNvSpPr>
            <a:spLocks noGrp="1"/>
          </p:cNvSpPr>
          <p:nvPr>
            <p:ph type="sldNum" sz="quarter" idx="12"/>
          </p:nvPr>
        </p:nvSpPr>
        <p:spPr/>
        <p:txBody>
          <a:bodyPr/>
          <a:lstStyle/>
          <a:p>
            <a:pPr>
              <a:defRPr/>
            </a:pPr>
            <a:fld id="{DB965FF6-DD1D-43A0-A685-9F3E6FC58C96}" type="slidenum">
              <a:rPr lang="en-US" smtClean="0"/>
              <a:pPr>
                <a:defRPr/>
              </a:pPr>
              <a:t>31</a:t>
            </a:fld>
            <a:endParaRPr lang="en-US" dirty="0"/>
          </a:p>
        </p:txBody>
      </p:sp>
      <p:sp>
        <p:nvSpPr>
          <p:cNvPr id="6" name="Footer Placeholder 5">
            <a:extLst>
              <a:ext uri="{FF2B5EF4-FFF2-40B4-BE49-F238E27FC236}">
                <a16:creationId xmlns:a16="http://schemas.microsoft.com/office/drawing/2014/main" id="{E693C47C-5CAA-4592-B55C-D22B05487F50}"/>
              </a:ext>
            </a:extLst>
          </p:cNvPr>
          <p:cNvSpPr>
            <a:spLocks noGrp="1"/>
          </p:cNvSpPr>
          <p:nvPr>
            <p:ph type="ftr" sz="quarter" idx="11"/>
          </p:nvPr>
        </p:nvSpPr>
        <p:spPr/>
        <p:txBody>
          <a:bodyPr/>
          <a:lstStyle/>
          <a:p>
            <a:pPr>
              <a:defRPr/>
            </a:pPr>
            <a:r>
              <a:rPr lang="en-US"/>
              <a:t>Milli Micro Systems, Inc.</a:t>
            </a:r>
            <a:endParaRPr lang="en-US" dirty="0"/>
          </a:p>
        </p:txBody>
      </p:sp>
    </p:spTree>
    <p:extLst>
      <p:ext uri="{BB962C8B-B14F-4D97-AF65-F5344CB8AC3E}">
        <p14:creationId xmlns:p14="http://schemas.microsoft.com/office/powerpoint/2010/main" val="13226835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17F51-4246-4328-A1EF-75D695B390B6}"/>
              </a:ext>
            </a:extLst>
          </p:cNvPr>
          <p:cNvSpPr>
            <a:spLocks noGrp="1"/>
          </p:cNvSpPr>
          <p:nvPr>
            <p:ph type="title"/>
          </p:nvPr>
        </p:nvSpPr>
        <p:spPr/>
        <p:txBody>
          <a:bodyPr/>
          <a:lstStyle/>
          <a:p>
            <a:r>
              <a:rPr lang="en-US" dirty="0"/>
              <a:t>Export Parsed data to text file</a:t>
            </a:r>
          </a:p>
        </p:txBody>
      </p:sp>
      <p:sp>
        <p:nvSpPr>
          <p:cNvPr id="3" name="Content Placeholder 2">
            <a:extLst>
              <a:ext uri="{FF2B5EF4-FFF2-40B4-BE49-F238E27FC236}">
                <a16:creationId xmlns:a16="http://schemas.microsoft.com/office/drawing/2014/main" id="{174286EC-DD85-42DA-B0D3-8EB19A576E1C}"/>
              </a:ext>
            </a:extLst>
          </p:cNvPr>
          <p:cNvSpPr>
            <a:spLocks noGrp="1"/>
          </p:cNvSpPr>
          <p:nvPr>
            <p:ph idx="1"/>
          </p:nvPr>
        </p:nvSpPr>
        <p:spPr/>
        <p:txBody>
          <a:bodyPr>
            <a:normAutofit/>
          </a:bodyPr>
          <a:lstStyle/>
          <a:p>
            <a:pPr lvl="1"/>
            <a:r>
              <a:rPr lang="en-US" dirty="0"/>
              <a:t>At the end we’re using simple for loop which iterates through </a:t>
            </a:r>
            <a:r>
              <a:rPr lang="en-US" dirty="0" err="1">
                <a:latin typeface="Courier New" panose="02070309020205020404" pitchFamily="49" charset="0"/>
                <a:cs typeface="Courier New" panose="02070309020205020404" pitchFamily="49" charset="0"/>
              </a:rPr>
              <a:t>match_list_clean</a:t>
            </a:r>
            <a:r>
              <a:rPr lang="en-US" dirty="0">
                <a:latin typeface="Courier New" panose="02070309020205020404" pitchFamily="49" charset="0"/>
                <a:cs typeface="Courier New" panose="02070309020205020404" pitchFamily="49" charset="0"/>
              </a:rPr>
              <a:t> </a:t>
            </a:r>
            <a:r>
              <a:rPr lang="en-US" dirty="0"/>
              <a:t>in a range from 0 to length of the </a:t>
            </a:r>
            <a:r>
              <a:rPr lang="en-US" dirty="0" err="1">
                <a:latin typeface="Courier New" panose="02070309020205020404" pitchFamily="49" charset="0"/>
                <a:cs typeface="Courier New" panose="02070309020205020404" pitchFamily="49" charset="0"/>
              </a:rPr>
              <a:t>match_list_clean</a:t>
            </a:r>
            <a:r>
              <a:rPr lang="en-US" dirty="0"/>
              <a:t>. </a:t>
            </a:r>
          </a:p>
          <a:p>
            <a:pPr lvl="1"/>
            <a:endParaRPr lang="en-US" dirty="0"/>
          </a:p>
          <a:p>
            <a:pPr lvl="1"/>
            <a:r>
              <a:rPr lang="en-US" dirty="0"/>
              <a:t>It prints each item in the list and then writes it in the export file with </a:t>
            </a:r>
            <a:r>
              <a:rPr lang="en-US" dirty="0" err="1">
                <a:latin typeface="Courier New" panose="02070309020205020404" pitchFamily="49" charset="0"/>
                <a:cs typeface="Courier New" panose="02070309020205020404" pitchFamily="49" charset="0"/>
              </a:rPr>
              <a:t>file.write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match_list_clean</a:t>
            </a:r>
            <a:r>
              <a:rPr lang="en-US" dirty="0">
                <a:latin typeface="Courier New" panose="02070309020205020404" pitchFamily="49" charset="0"/>
                <a:cs typeface="Courier New" panose="02070309020205020404" pitchFamily="49" charset="0"/>
              </a:rPr>
              <a:t>[item] + “\n”)</a:t>
            </a:r>
            <a:r>
              <a:rPr lang="en-US" dirty="0"/>
              <a:t>.</a:t>
            </a:r>
          </a:p>
        </p:txBody>
      </p:sp>
      <p:sp>
        <p:nvSpPr>
          <p:cNvPr id="4" name="Date Placeholder 3">
            <a:extLst>
              <a:ext uri="{FF2B5EF4-FFF2-40B4-BE49-F238E27FC236}">
                <a16:creationId xmlns:a16="http://schemas.microsoft.com/office/drawing/2014/main" id="{6B2C9E24-B8F6-41E1-85CC-E6DA8AED5AFD}"/>
              </a:ext>
            </a:extLst>
          </p:cNvPr>
          <p:cNvSpPr>
            <a:spLocks noGrp="1"/>
          </p:cNvSpPr>
          <p:nvPr>
            <p:ph type="dt" sz="half" idx="10"/>
          </p:nvPr>
        </p:nvSpPr>
        <p:spPr/>
        <p:txBody>
          <a:bodyPr/>
          <a:lstStyle/>
          <a:p>
            <a:pPr>
              <a:defRPr/>
            </a:pPr>
            <a:fld id="{C494ED17-1E69-42FF-A3AC-A90A18954174}" type="datetime1">
              <a:rPr lang="en-US" smtClean="0"/>
              <a:t>2/28/2021</a:t>
            </a:fld>
            <a:endParaRPr lang="en-CA" dirty="0"/>
          </a:p>
        </p:txBody>
      </p:sp>
      <p:sp>
        <p:nvSpPr>
          <p:cNvPr id="5" name="Slide Number Placeholder 4">
            <a:extLst>
              <a:ext uri="{FF2B5EF4-FFF2-40B4-BE49-F238E27FC236}">
                <a16:creationId xmlns:a16="http://schemas.microsoft.com/office/drawing/2014/main" id="{92D7A52F-3A3C-4BE7-8043-6A1784BE8FDE}"/>
              </a:ext>
            </a:extLst>
          </p:cNvPr>
          <p:cNvSpPr>
            <a:spLocks noGrp="1"/>
          </p:cNvSpPr>
          <p:nvPr>
            <p:ph type="sldNum" sz="quarter" idx="12"/>
          </p:nvPr>
        </p:nvSpPr>
        <p:spPr/>
        <p:txBody>
          <a:bodyPr/>
          <a:lstStyle/>
          <a:p>
            <a:pPr>
              <a:defRPr/>
            </a:pPr>
            <a:fld id="{DB965FF6-DD1D-43A0-A685-9F3E6FC58C96}" type="slidenum">
              <a:rPr lang="en-US" smtClean="0"/>
              <a:pPr>
                <a:defRPr/>
              </a:pPr>
              <a:t>32</a:t>
            </a:fld>
            <a:endParaRPr lang="en-US" dirty="0"/>
          </a:p>
        </p:txBody>
      </p:sp>
      <p:sp>
        <p:nvSpPr>
          <p:cNvPr id="6" name="Footer Placeholder 5">
            <a:extLst>
              <a:ext uri="{FF2B5EF4-FFF2-40B4-BE49-F238E27FC236}">
                <a16:creationId xmlns:a16="http://schemas.microsoft.com/office/drawing/2014/main" id="{E693C47C-5CAA-4592-B55C-D22B05487F50}"/>
              </a:ext>
            </a:extLst>
          </p:cNvPr>
          <p:cNvSpPr>
            <a:spLocks noGrp="1"/>
          </p:cNvSpPr>
          <p:nvPr>
            <p:ph type="ftr" sz="quarter" idx="11"/>
          </p:nvPr>
        </p:nvSpPr>
        <p:spPr/>
        <p:txBody>
          <a:bodyPr/>
          <a:lstStyle/>
          <a:p>
            <a:pPr>
              <a:defRPr/>
            </a:pPr>
            <a:r>
              <a:rPr lang="en-US"/>
              <a:t>Milli Micro Systems, Inc.</a:t>
            </a:r>
            <a:endParaRPr lang="en-US" dirty="0"/>
          </a:p>
        </p:txBody>
      </p:sp>
    </p:spTree>
    <p:extLst>
      <p:ext uri="{BB962C8B-B14F-4D97-AF65-F5344CB8AC3E}">
        <p14:creationId xmlns:p14="http://schemas.microsoft.com/office/powerpoint/2010/main" val="14886811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17F51-4246-4328-A1EF-75D695B390B6}"/>
              </a:ext>
            </a:extLst>
          </p:cNvPr>
          <p:cNvSpPr>
            <a:spLocks noGrp="1"/>
          </p:cNvSpPr>
          <p:nvPr>
            <p:ph type="title"/>
          </p:nvPr>
        </p:nvSpPr>
        <p:spPr/>
        <p:txBody>
          <a:bodyPr/>
          <a:lstStyle/>
          <a:p>
            <a:r>
              <a:rPr lang="en-US" dirty="0"/>
              <a:t>Export Parsed data to text file</a:t>
            </a:r>
          </a:p>
        </p:txBody>
      </p:sp>
      <p:sp>
        <p:nvSpPr>
          <p:cNvPr id="3" name="Content Placeholder 2">
            <a:extLst>
              <a:ext uri="{FF2B5EF4-FFF2-40B4-BE49-F238E27FC236}">
                <a16:creationId xmlns:a16="http://schemas.microsoft.com/office/drawing/2014/main" id="{174286EC-DD85-42DA-B0D3-8EB19A576E1C}"/>
              </a:ext>
            </a:extLst>
          </p:cNvPr>
          <p:cNvSpPr>
            <a:spLocks noGrp="1"/>
          </p:cNvSpPr>
          <p:nvPr>
            <p:ph idx="1"/>
          </p:nvPr>
        </p:nvSpPr>
        <p:spPr/>
        <p:txBody>
          <a:bodyPr>
            <a:normAutofit fontScale="47500" lnSpcReduction="20000"/>
          </a:bodyPr>
          <a:lstStyle/>
          <a:p>
            <a:pPr marL="0" indent="0">
              <a:buNone/>
            </a:pPr>
            <a:r>
              <a:rPr lang="en-US" dirty="0">
                <a:latin typeface="Courier New" panose="02070309020205020404" pitchFamily="49" charset="0"/>
                <a:cs typeface="Courier New" panose="02070309020205020404" pitchFamily="49" charset="0"/>
              </a:rPr>
              <a:t>import re</a:t>
            </a:r>
          </a:p>
          <a:p>
            <a:pPr marL="0" indent="0">
              <a:buNone/>
            </a:pPr>
            <a:r>
              <a:rPr lang="en-US" dirty="0">
                <a:latin typeface="Courier New" panose="02070309020205020404" pitchFamily="49" charset="0"/>
                <a:cs typeface="Courier New" panose="02070309020205020404" pitchFamily="49" charset="0"/>
              </a:rPr>
              <a:t>import time</a:t>
            </a:r>
          </a:p>
          <a:p>
            <a:pPr marL="0" indent="0">
              <a:buNone/>
            </a:pPr>
            <a:r>
              <a:rPr lang="en-US" dirty="0">
                <a:latin typeface="Courier New" panose="02070309020205020404" pitchFamily="49" charset="0"/>
                <a:cs typeface="Courier New" panose="02070309020205020404" pitchFamily="49" charset="0"/>
              </a:rPr>
              <a:t>from time import </a:t>
            </a:r>
            <a:r>
              <a:rPr lang="en-US" dirty="0" err="1">
                <a:latin typeface="Courier New" panose="02070309020205020404" pitchFamily="49" charset="0"/>
                <a:cs typeface="Courier New" panose="02070309020205020404" pitchFamily="49" charset="0"/>
              </a:rPr>
              <a:t>strftime</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err="1">
                <a:latin typeface="Courier New" panose="02070309020205020404" pitchFamily="49" charset="0"/>
                <a:cs typeface="Courier New" panose="02070309020205020404" pitchFamily="49" charset="0"/>
              </a:rPr>
              <a:t>log_file_path</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r"C</a:t>
            </a:r>
            <a:r>
              <a:rPr lang="en-US" dirty="0">
                <a:latin typeface="Courier New" panose="02070309020205020404" pitchFamily="49" charset="0"/>
                <a:cs typeface="Courier New" panose="02070309020205020404" pitchFamily="49" charset="0"/>
              </a:rPr>
              <a:t>:\ios logs\sfbios.log"</a:t>
            </a:r>
          </a:p>
          <a:p>
            <a:pPr marL="0" indent="0">
              <a:buNone/>
            </a:pPr>
            <a:r>
              <a:rPr lang="en-US" dirty="0" err="1">
                <a:latin typeface="Courier New" panose="02070309020205020404" pitchFamily="49" charset="0"/>
                <a:cs typeface="Courier New" panose="02070309020205020404" pitchFamily="49" charset="0"/>
              </a:rPr>
              <a:t>export_file_path</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r"C</a:t>
            </a:r>
            <a:r>
              <a:rPr lang="en-US" dirty="0">
                <a:latin typeface="Courier New" panose="02070309020205020404" pitchFamily="49" charset="0"/>
                <a:cs typeface="Courier New" panose="02070309020205020404" pitchFamily="49" charset="0"/>
              </a:rPr>
              <a:t>:\ios logs\filtered"</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err="1">
                <a:latin typeface="Courier New" panose="02070309020205020404" pitchFamily="49" charset="0"/>
                <a:cs typeface="Courier New" panose="02070309020205020404" pitchFamily="49" charset="0"/>
              </a:rPr>
              <a:t>time_now</a:t>
            </a:r>
            <a:r>
              <a:rPr lang="en-US" dirty="0">
                <a:latin typeface="Courier New" panose="02070309020205020404" pitchFamily="49" charset="0"/>
                <a:cs typeface="Courier New" panose="02070309020205020404" pitchFamily="49" charset="0"/>
              </a:rPr>
              <a:t> = str(</a:t>
            </a:r>
            <a:r>
              <a:rPr lang="en-US" dirty="0" err="1">
                <a:latin typeface="Courier New" panose="02070309020205020404" pitchFamily="49" charset="0"/>
                <a:cs typeface="Courier New" panose="02070309020205020404" pitchFamily="49" charset="0"/>
              </a:rPr>
              <a:t>strftime</a:t>
            </a:r>
            <a:r>
              <a:rPr lang="en-US" dirty="0">
                <a:latin typeface="Courier New" panose="02070309020205020404" pitchFamily="49" charset="0"/>
                <a:cs typeface="Courier New" panose="02070309020205020404" pitchFamily="49" charset="0"/>
              </a:rPr>
              <a:t>("%Y-%m-%d %H-%M-%S", </a:t>
            </a:r>
            <a:r>
              <a:rPr lang="en-US" dirty="0" err="1">
                <a:latin typeface="Courier New" panose="02070309020205020404" pitchFamily="49" charset="0"/>
                <a:cs typeface="Courier New" panose="02070309020205020404" pitchFamily="49" charset="0"/>
              </a:rPr>
              <a:t>time.localtime</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file = "\\" + "Parser Output " + </a:t>
            </a:r>
            <a:r>
              <a:rPr lang="en-US" dirty="0" err="1">
                <a:latin typeface="Courier New" panose="02070309020205020404" pitchFamily="49" charset="0"/>
                <a:cs typeface="Courier New" panose="02070309020205020404" pitchFamily="49" charset="0"/>
              </a:rPr>
              <a:t>time_now</a:t>
            </a:r>
            <a:r>
              <a:rPr lang="en-US" dirty="0">
                <a:latin typeface="Courier New" panose="02070309020205020404" pitchFamily="49" charset="0"/>
                <a:cs typeface="Courier New" panose="02070309020205020404" pitchFamily="49" charset="0"/>
              </a:rPr>
              <a:t> + ".txt"</a:t>
            </a:r>
          </a:p>
          <a:p>
            <a:pPr marL="0" indent="0">
              <a:buNone/>
            </a:pPr>
            <a:r>
              <a:rPr lang="en-US" dirty="0" err="1">
                <a:latin typeface="Courier New" panose="02070309020205020404" pitchFamily="49" charset="0"/>
                <a:cs typeface="Courier New" panose="02070309020205020404" pitchFamily="49" charset="0"/>
              </a:rPr>
              <a:t>export_file</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export_file_path</a:t>
            </a:r>
            <a:r>
              <a:rPr lang="en-US" dirty="0">
                <a:latin typeface="Courier New" panose="02070309020205020404" pitchFamily="49" charset="0"/>
                <a:cs typeface="Courier New" panose="02070309020205020404" pitchFamily="49" charset="0"/>
              </a:rPr>
              <a:t> + file</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regex = '(&lt;property name="(.*?)"&gt;(.*?)&lt;\/property&gt;)'</a:t>
            </a:r>
          </a:p>
          <a:p>
            <a:pPr marL="0" indent="0">
              <a:buNone/>
            </a:pPr>
            <a:r>
              <a:rPr lang="en-US" dirty="0" err="1">
                <a:latin typeface="Courier New" panose="02070309020205020404" pitchFamily="49" charset="0"/>
                <a:cs typeface="Courier New" panose="02070309020205020404" pitchFamily="49" charset="0"/>
              </a:rPr>
              <a:t>read_line</a:t>
            </a:r>
            <a:r>
              <a:rPr lang="en-US" dirty="0">
                <a:latin typeface="Courier New" panose="02070309020205020404" pitchFamily="49" charset="0"/>
                <a:cs typeface="Courier New" panose="02070309020205020404" pitchFamily="49" charset="0"/>
              </a:rPr>
              <a:t> = False</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with open(</a:t>
            </a:r>
            <a:r>
              <a:rPr lang="en-US" dirty="0" err="1">
                <a:latin typeface="Courier New" panose="02070309020205020404" pitchFamily="49" charset="0"/>
                <a:cs typeface="Courier New" panose="02070309020205020404" pitchFamily="49" charset="0"/>
              </a:rPr>
              <a:t>log_file_path</a:t>
            </a:r>
            <a:r>
              <a:rPr lang="en-US" dirty="0">
                <a:latin typeface="Courier New" panose="02070309020205020404" pitchFamily="49" charset="0"/>
                <a:cs typeface="Courier New" panose="02070309020205020404" pitchFamily="49" charset="0"/>
              </a:rPr>
              <a:t>, "r") as file:</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match_list</a:t>
            </a:r>
            <a:r>
              <a:rPr lang="en-US" dirty="0">
                <a:latin typeface="Courier New" panose="02070309020205020404" pitchFamily="49" charset="0"/>
                <a:cs typeface="Courier New" panose="02070309020205020404" pitchFamily="49" charset="0"/>
              </a:rPr>
              <a:t> = []</a:t>
            </a:r>
          </a:p>
          <a:p>
            <a:pPr marL="0" indent="0">
              <a:buNone/>
            </a:pPr>
            <a:endParaRPr lang="en-US" dirty="0"/>
          </a:p>
          <a:p>
            <a:pPr marL="0" indent="0">
              <a:buNone/>
            </a:pPr>
            <a:r>
              <a:rPr lang="en-US" dirty="0"/>
              <a:t>…(</a:t>
            </a:r>
            <a:r>
              <a:rPr lang="en-US" dirty="0" err="1"/>
              <a:t>cont</a:t>
            </a:r>
            <a:r>
              <a:rPr lang="en-US" dirty="0"/>
              <a:t> next slide)</a:t>
            </a:r>
          </a:p>
        </p:txBody>
      </p:sp>
      <p:sp>
        <p:nvSpPr>
          <p:cNvPr id="4" name="Date Placeholder 3">
            <a:extLst>
              <a:ext uri="{FF2B5EF4-FFF2-40B4-BE49-F238E27FC236}">
                <a16:creationId xmlns:a16="http://schemas.microsoft.com/office/drawing/2014/main" id="{6B2C9E24-B8F6-41E1-85CC-E6DA8AED5AFD}"/>
              </a:ext>
            </a:extLst>
          </p:cNvPr>
          <p:cNvSpPr>
            <a:spLocks noGrp="1"/>
          </p:cNvSpPr>
          <p:nvPr>
            <p:ph type="dt" sz="half" idx="10"/>
          </p:nvPr>
        </p:nvSpPr>
        <p:spPr/>
        <p:txBody>
          <a:bodyPr/>
          <a:lstStyle/>
          <a:p>
            <a:pPr>
              <a:defRPr/>
            </a:pPr>
            <a:fld id="{86E46186-52AC-4A11-AD40-E2FA7710CF7E}" type="datetime1">
              <a:rPr lang="en-US" smtClean="0"/>
              <a:t>2/28/2021</a:t>
            </a:fld>
            <a:endParaRPr lang="en-CA" dirty="0"/>
          </a:p>
        </p:txBody>
      </p:sp>
      <p:sp>
        <p:nvSpPr>
          <p:cNvPr id="5" name="Slide Number Placeholder 4">
            <a:extLst>
              <a:ext uri="{FF2B5EF4-FFF2-40B4-BE49-F238E27FC236}">
                <a16:creationId xmlns:a16="http://schemas.microsoft.com/office/drawing/2014/main" id="{92D7A52F-3A3C-4BE7-8043-6A1784BE8FDE}"/>
              </a:ext>
            </a:extLst>
          </p:cNvPr>
          <p:cNvSpPr>
            <a:spLocks noGrp="1"/>
          </p:cNvSpPr>
          <p:nvPr>
            <p:ph type="sldNum" sz="quarter" idx="12"/>
          </p:nvPr>
        </p:nvSpPr>
        <p:spPr/>
        <p:txBody>
          <a:bodyPr/>
          <a:lstStyle/>
          <a:p>
            <a:pPr>
              <a:defRPr/>
            </a:pPr>
            <a:fld id="{DB965FF6-DD1D-43A0-A685-9F3E6FC58C96}" type="slidenum">
              <a:rPr lang="en-US" smtClean="0"/>
              <a:pPr>
                <a:defRPr/>
              </a:pPr>
              <a:t>33</a:t>
            </a:fld>
            <a:endParaRPr lang="en-US" dirty="0"/>
          </a:p>
        </p:txBody>
      </p:sp>
      <p:sp>
        <p:nvSpPr>
          <p:cNvPr id="6" name="Footer Placeholder 5">
            <a:extLst>
              <a:ext uri="{FF2B5EF4-FFF2-40B4-BE49-F238E27FC236}">
                <a16:creationId xmlns:a16="http://schemas.microsoft.com/office/drawing/2014/main" id="{83CD4F97-9C64-4C91-89D2-EFCCA5FAC246}"/>
              </a:ext>
            </a:extLst>
          </p:cNvPr>
          <p:cNvSpPr>
            <a:spLocks noGrp="1"/>
          </p:cNvSpPr>
          <p:nvPr>
            <p:ph type="ftr" sz="quarter" idx="11"/>
          </p:nvPr>
        </p:nvSpPr>
        <p:spPr/>
        <p:txBody>
          <a:bodyPr/>
          <a:lstStyle/>
          <a:p>
            <a:pPr>
              <a:defRPr/>
            </a:pPr>
            <a:r>
              <a:rPr lang="en-US"/>
              <a:t>Milli Micro Systems, Inc.</a:t>
            </a:r>
            <a:endParaRPr lang="en-US" dirty="0"/>
          </a:p>
        </p:txBody>
      </p:sp>
    </p:spTree>
    <p:extLst>
      <p:ext uri="{BB962C8B-B14F-4D97-AF65-F5344CB8AC3E}">
        <p14:creationId xmlns:p14="http://schemas.microsoft.com/office/powerpoint/2010/main" val="2300694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17F51-4246-4328-A1EF-75D695B390B6}"/>
              </a:ext>
            </a:extLst>
          </p:cNvPr>
          <p:cNvSpPr>
            <a:spLocks noGrp="1"/>
          </p:cNvSpPr>
          <p:nvPr>
            <p:ph type="title"/>
          </p:nvPr>
        </p:nvSpPr>
        <p:spPr/>
        <p:txBody>
          <a:bodyPr/>
          <a:lstStyle/>
          <a:p>
            <a:r>
              <a:rPr lang="en-US" dirty="0"/>
              <a:t>Export Parsed data to text file</a:t>
            </a:r>
          </a:p>
        </p:txBody>
      </p:sp>
      <p:sp>
        <p:nvSpPr>
          <p:cNvPr id="3" name="Content Placeholder 2">
            <a:extLst>
              <a:ext uri="{FF2B5EF4-FFF2-40B4-BE49-F238E27FC236}">
                <a16:creationId xmlns:a16="http://schemas.microsoft.com/office/drawing/2014/main" id="{174286EC-DD85-42DA-B0D3-8EB19A576E1C}"/>
              </a:ext>
            </a:extLst>
          </p:cNvPr>
          <p:cNvSpPr>
            <a:spLocks noGrp="1"/>
          </p:cNvSpPr>
          <p:nvPr>
            <p:ph idx="1"/>
          </p:nvPr>
        </p:nvSpPr>
        <p:spPr/>
        <p:txBody>
          <a:bodyPr>
            <a:normAutofit fontScale="40000" lnSpcReduction="20000"/>
          </a:bodyPr>
          <a:lstStyle/>
          <a:p>
            <a:pPr marL="0" indent="0">
              <a:buNone/>
            </a:pPr>
            <a:r>
              <a:rPr lang="en-US" dirty="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read_line</a:t>
            </a:r>
            <a:r>
              <a:rPr lang="en-US" dirty="0">
                <a:latin typeface="Courier New" panose="02070309020205020404" pitchFamily="49" charset="0"/>
                <a:cs typeface="Courier New" panose="02070309020205020404" pitchFamily="49" charset="0"/>
              </a:rPr>
              <a:t> == True:</a:t>
            </a:r>
          </a:p>
          <a:p>
            <a:pPr marL="0" indent="0">
              <a:buNone/>
            </a:pPr>
            <a:r>
              <a:rPr lang="en-US" dirty="0">
                <a:latin typeface="Courier New" panose="02070309020205020404" pitchFamily="49" charset="0"/>
                <a:cs typeface="Courier New" panose="02070309020205020404" pitchFamily="49" charset="0"/>
              </a:rPr>
              <a:t>        for line in file:</a:t>
            </a:r>
          </a:p>
          <a:p>
            <a:pPr marL="0" indent="0">
              <a:buNone/>
            </a:pPr>
            <a:r>
              <a:rPr lang="en-US" dirty="0">
                <a:latin typeface="Courier New" panose="02070309020205020404" pitchFamily="49" charset="0"/>
                <a:cs typeface="Courier New" panose="02070309020205020404" pitchFamily="49" charset="0"/>
              </a:rPr>
              <a:t>            for match in </a:t>
            </a:r>
            <a:r>
              <a:rPr lang="en-US" dirty="0" err="1">
                <a:latin typeface="Courier New" panose="02070309020205020404" pitchFamily="49" charset="0"/>
                <a:cs typeface="Courier New" panose="02070309020205020404" pitchFamily="49" charset="0"/>
              </a:rPr>
              <a:t>re.finditer</a:t>
            </a:r>
            <a:r>
              <a:rPr lang="en-US" dirty="0">
                <a:latin typeface="Courier New" panose="02070309020205020404" pitchFamily="49" charset="0"/>
                <a:cs typeface="Courier New" panose="02070309020205020404" pitchFamily="49" charset="0"/>
              </a:rPr>
              <a:t>(regex, line, </a:t>
            </a:r>
            <a:r>
              <a:rPr lang="en-US" dirty="0" err="1">
                <a:latin typeface="Courier New" panose="02070309020205020404" pitchFamily="49" charset="0"/>
                <a:cs typeface="Courier New" panose="02070309020205020404" pitchFamily="49" charset="0"/>
              </a:rPr>
              <a:t>re.S</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match_text</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match.group</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match_list.append</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match_text</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print </a:t>
            </a:r>
            <a:r>
              <a:rPr lang="en-US" dirty="0" err="1">
                <a:latin typeface="Courier New" panose="02070309020205020404" pitchFamily="49" charset="0"/>
                <a:cs typeface="Courier New" panose="02070309020205020404" pitchFamily="49" charset="0"/>
              </a:rPr>
              <a:t>match_text</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else:</a:t>
            </a:r>
          </a:p>
          <a:p>
            <a:pPr marL="0" indent="0">
              <a:buNone/>
            </a:pPr>
            <a:r>
              <a:rPr lang="en-US" dirty="0">
                <a:latin typeface="Courier New" panose="02070309020205020404" pitchFamily="49" charset="0"/>
                <a:cs typeface="Courier New" panose="02070309020205020404" pitchFamily="49" charset="0"/>
              </a:rPr>
              <a:t>        data = </a:t>
            </a:r>
            <a:r>
              <a:rPr lang="en-US" dirty="0" err="1">
                <a:latin typeface="Courier New" panose="02070309020205020404" pitchFamily="49" charset="0"/>
                <a:cs typeface="Courier New" panose="02070309020205020404" pitchFamily="49" charset="0"/>
              </a:rPr>
              <a:t>file.read</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for match in </a:t>
            </a:r>
            <a:r>
              <a:rPr lang="en-US" dirty="0" err="1">
                <a:latin typeface="Courier New" panose="02070309020205020404" pitchFamily="49" charset="0"/>
                <a:cs typeface="Courier New" panose="02070309020205020404" pitchFamily="49" charset="0"/>
              </a:rPr>
              <a:t>re.finditer</a:t>
            </a:r>
            <a:r>
              <a:rPr lang="en-US" dirty="0">
                <a:latin typeface="Courier New" panose="02070309020205020404" pitchFamily="49" charset="0"/>
                <a:cs typeface="Courier New" panose="02070309020205020404" pitchFamily="49" charset="0"/>
              </a:rPr>
              <a:t>(regex, data, </a:t>
            </a:r>
            <a:r>
              <a:rPr lang="en-US" dirty="0" err="1">
                <a:latin typeface="Courier New" panose="02070309020205020404" pitchFamily="49" charset="0"/>
                <a:cs typeface="Courier New" panose="02070309020205020404" pitchFamily="49" charset="0"/>
              </a:rPr>
              <a:t>re.S</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match_text</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match.group</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match_list.append</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match_text</a:t>
            </a:r>
            <a:r>
              <a:rPr lang="en-US" dirty="0">
                <a:latin typeface="Courier New" panose="02070309020205020404" pitchFamily="49" charset="0"/>
                <a:cs typeface="Courier New" panose="02070309020205020404" pitchFamily="49" charset="0"/>
              </a:rPr>
              <a:t>)</a:t>
            </a:r>
          </a:p>
          <a:p>
            <a:pPr marL="0" indent="0">
              <a:buNone/>
            </a:pPr>
            <a:r>
              <a:rPr lang="en-US" dirty="0" err="1">
                <a:latin typeface="Courier New" panose="02070309020205020404" pitchFamily="49" charset="0"/>
                <a:cs typeface="Courier New" panose="02070309020205020404" pitchFamily="49" charset="0"/>
              </a:rPr>
              <a:t>file.close</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with open(</a:t>
            </a:r>
            <a:r>
              <a:rPr lang="en-US" dirty="0" err="1">
                <a:latin typeface="Courier New" panose="02070309020205020404" pitchFamily="49" charset="0"/>
                <a:cs typeface="Courier New" panose="02070309020205020404" pitchFamily="49" charset="0"/>
              </a:rPr>
              <a:t>export_file</a:t>
            </a:r>
            <a:r>
              <a:rPr lang="en-US" dirty="0">
                <a:latin typeface="Courier New" panose="02070309020205020404" pitchFamily="49" charset="0"/>
                <a:cs typeface="Courier New" panose="02070309020205020404" pitchFamily="49" charset="0"/>
              </a:rPr>
              <a:t>, "w+") as file:</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file.write</a:t>
            </a:r>
            <a:r>
              <a:rPr lang="en-US" dirty="0">
                <a:latin typeface="Courier New" panose="02070309020205020404" pitchFamily="49" charset="0"/>
                <a:cs typeface="Courier New" panose="02070309020205020404" pitchFamily="49" charset="0"/>
              </a:rPr>
              <a:t>("EXPORTED DATA:\n")</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match_list_clean</a:t>
            </a:r>
            <a:r>
              <a:rPr lang="en-US" dirty="0">
                <a:latin typeface="Courier New" panose="02070309020205020404" pitchFamily="49" charset="0"/>
                <a:cs typeface="Courier New" panose="02070309020205020404" pitchFamily="49" charset="0"/>
              </a:rPr>
              <a:t> = list(set(</a:t>
            </a:r>
            <a:r>
              <a:rPr lang="en-US" dirty="0" err="1">
                <a:latin typeface="Courier New" panose="02070309020205020404" pitchFamily="49" charset="0"/>
                <a:cs typeface="Courier New" panose="02070309020205020404" pitchFamily="49" charset="0"/>
              </a:rPr>
              <a:t>match_list</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for item in </a:t>
            </a:r>
            <a:r>
              <a:rPr lang="en-US" dirty="0" err="1">
                <a:latin typeface="Courier New" panose="02070309020205020404" pitchFamily="49" charset="0"/>
                <a:cs typeface="Courier New" panose="02070309020205020404" pitchFamily="49" charset="0"/>
              </a:rPr>
              <a:t>xrange</a:t>
            </a:r>
            <a:r>
              <a:rPr lang="en-US" dirty="0">
                <a:latin typeface="Courier New" panose="02070309020205020404" pitchFamily="49" charset="0"/>
                <a:cs typeface="Courier New" panose="02070309020205020404" pitchFamily="49" charset="0"/>
              </a:rPr>
              <a:t>(0, </a:t>
            </a:r>
            <a:r>
              <a:rPr lang="en-US" dirty="0" err="1">
                <a:latin typeface="Courier New" panose="02070309020205020404" pitchFamily="49" charset="0"/>
                <a:cs typeface="Courier New" panose="02070309020205020404" pitchFamily="49" charset="0"/>
              </a:rPr>
              <a:t>len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match_list_clean</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print </a:t>
            </a:r>
            <a:r>
              <a:rPr lang="en-US" dirty="0" err="1">
                <a:latin typeface="Courier New" panose="02070309020205020404" pitchFamily="49" charset="0"/>
                <a:cs typeface="Courier New" panose="02070309020205020404" pitchFamily="49" charset="0"/>
              </a:rPr>
              <a:t>match_list_clean</a:t>
            </a:r>
            <a:r>
              <a:rPr lang="en-US" dirty="0">
                <a:latin typeface="Courier New" panose="02070309020205020404" pitchFamily="49" charset="0"/>
                <a:cs typeface="Courier New" panose="02070309020205020404" pitchFamily="49" charset="0"/>
              </a:rPr>
              <a:t>[item]</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file.write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match_list_clean</a:t>
            </a:r>
            <a:r>
              <a:rPr lang="en-US" dirty="0">
                <a:latin typeface="Courier New" panose="02070309020205020404" pitchFamily="49" charset="0"/>
                <a:cs typeface="Courier New" panose="02070309020205020404" pitchFamily="49" charset="0"/>
              </a:rPr>
              <a:t>[item] + "\n")</a:t>
            </a:r>
          </a:p>
          <a:p>
            <a:pPr marL="0" indent="0">
              <a:buNone/>
            </a:pPr>
            <a:r>
              <a:rPr lang="en-US" dirty="0" err="1">
                <a:latin typeface="Courier New" panose="02070309020205020404" pitchFamily="49" charset="0"/>
                <a:cs typeface="Courier New" panose="02070309020205020404" pitchFamily="49" charset="0"/>
              </a:rPr>
              <a:t>file.close</a:t>
            </a:r>
            <a:r>
              <a:rPr lang="en-US" dirty="0">
                <a:latin typeface="Courier New" panose="02070309020205020404" pitchFamily="49" charset="0"/>
                <a:cs typeface="Courier New" panose="02070309020205020404" pitchFamily="49" charset="0"/>
              </a:rPr>
              <a:t>()</a:t>
            </a:r>
          </a:p>
        </p:txBody>
      </p:sp>
      <p:sp>
        <p:nvSpPr>
          <p:cNvPr id="4" name="Date Placeholder 3">
            <a:extLst>
              <a:ext uri="{FF2B5EF4-FFF2-40B4-BE49-F238E27FC236}">
                <a16:creationId xmlns:a16="http://schemas.microsoft.com/office/drawing/2014/main" id="{6B2C9E24-B8F6-41E1-85CC-E6DA8AED5AFD}"/>
              </a:ext>
            </a:extLst>
          </p:cNvPr>
          <p:cNvSpPr>
            <a:spLocks noGrp="1"/>
          </p:cNvSpPr>
          <p:nvPr>
            <p:ph type="dt" sz="half" idx="10"/>
          </p:nvPr>
        </p:nvSpPr>
        <p:spPr/>
        <p:txBody>
          <a:bodyPr/>
          <a:lstStyle/>
          <a:p>
            <a:pPr>
              <a:defRPr/>
            </a:pPr>
            <a:fld id="{3B73CD5A-756C-4511-BEAE-FC55072AD9E9}" type="datetime1">
              <a:rPr lang="en-US" smtClean="0"/>
              <a:t>2/28/2021</a:t>
            </a:fld>
            <a:endParaRPr lang="en-CA" dirty="0"/>
          </a:p>
        </p:txBody>
      </p:sp>
      <p:sp>
        <p:nvSpPr>
          <p:cNvPr id="5" name="Slide Number Placeholder 4">
            <a:extLst>
              <a:ext uri="{FF2B5EF4-FFF2-40B4-BE49-F238E27FC236}">
                <a16:creationId xmlns:a16="http://schemas.microsoft.com/office/drawing/2014/main" id="{92D7A52F-3A3C-4BE7-8043-6A1784BE8FDE}"/>
              </a:ext>
            </a:extLst>
          </p:cNvPr>
          <p:cNvSpPr>
            <a:spLocks noGrp="1"/>
          </p:cNvSpPr>
          <p:nvPr>
            <p:ph type="sldNum" sz="quarter" idx="12"/>
          </p:nvPr>
        </p:nvSpPr>
        <p:spPr/>
        <p:txBody>
          <a:bodyPr/>
          <a:lstStyle/>
          <a:p>
            <a:pPr>
              <a:defRPr/>
            </a:pPr>
            <a:fld id="{DB965FF6-DD1D-43A0-A685-9F3E6FC58C96}" type="slidenum">
              <a:rPr lang="en-US" smtClean="0"/>
              <a:pPr>
                <a:defRPr/>
              </a:pPr>
              <a:t>34</a:t>
            </a:fld>
            <a:endParaRPr lang="en-US" dirty="0"/>
          </a:p>
        </p:txBody>
      </p:sp>
      <p:sp>
        <p:nvSpPr>
          <p:cNvPr id="6" name="Footer Placeholder 5">
            <a:extLst>
              <a:ext uri="{FF2B5EF4-FFF2-40B4-BE49-F238E27FC236}">
                <a16:creationId xmlns:a16="http://schemas.microsoft.com/office/drawing/2014/main" id="{3DF5CFD0-AF4C-41CD-A680-CB2C7F1FFD44}"/>
              </a:ext>
            </a:extLst>
          </p:cNvPr>
          <p:cNvSpPr>
            <a:spLocks noGrp="1"/>
          </p:cNvSpPr>
          <p:nvPr>
            <p:ph type="ftr" sz="quarter" idx="11"/>
          </p:nvPr>
        </p:nvSpPr>
        <p:spPr/>
        <p:txBody>
          <a:bodyPr/>
          <a:lstStyle/>
          <a:p>
            <a:pPr>
              <a:defRPr/>
            </a:pPr>
            <a:r>
              <a:rPr lang="en-US"/>
              <a:t>Milli Micro Systems, Inc.</a:t>
            </a:r>
            <a:endParaRPr lang="en-US" dirty="0"/>
          </a:p>
        </p:txBody>
      </p:sp>
    </p:spTree>
    <p:extLst>
      <p:ext uri="{BB962C8B-B14F-4D97-AF65-F5344CB8AC3E}">
        <p14:creationId xmlns:p14="http://schemas.microsoft.com/office/powerpoint/2010/main" val="9116952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17F51-4246-4328-A1EF-75D695B390B6}"/>
              </a:ext>
            </a:extLst>
          </p:cNvPr>
          <p:cNvSpPr>
            <a:spLocks noGrp="1"/>
          </p:cNvSpPr>
          <p:nvPr>
            <p:ph type="title"/>
          </p:nvPr>
        </p:nvSpPr>
        <p:spPr/>
        <p:txBody>
          <a:bodyPr/>
          <a:lstStyle/>
          <a:p>
            <a:r>
              <a:rPr lang="en-US" dirty="0"/>
              <a:t>Match regex into already parsed data</a:t>
            </a:r>
          </a:p>
        </p:txBody>
      </p:sp>
      <p:sp>
        <p:nvSpPr>
          <p:cNvPr id="3" name="Content Placeholder 2">
            <a:extLst>
              <a:ext uri="{FF2B5EF4-FFF2-40B4-BE49-F238E27FC236}">
                <a16:creationId xmlns:a16="http://schemas.microsoft.com/office/drawing/2014/main" id="{174286EC-DD85-42DA-B0D3-8EB19A576E1C}"/>
              </a:ext>
            </a:extLst>
          </p:cNvPr>
          <p:cNvSpPr>
            <a:spLocks noGrp="1"/>
          </p:cNvSpPr>
          <p:nvPr>
            <p:ph idx="1"/>
          </p:nvPr>
        </p:nvSpPr>
        <p:spPr/>
        <p:txBody>
          <a:bodyPr>
            <a:normAutofit fontScale="92500" lnSpcReduction="10000"/>
          </a:bodyPr>
          <a:lstStyle/>
          <a:p>
            <a:r>
              <a:rPr lang="en-US" dirty="0"/>
              <a:t>We can include a </a:t>
            </a:r>
            <a:r>
              <a:rPr lang="en-US" dirty="0" err="1">
                <a:latin typeface="Courier New" panose="02070309020205020404" pitchFamily="49" charset="0"/>
                <a:cs typeface="Courier New" panose="02070309020205020404" pitchFamily="49" charset="0"/>
              </a:rPr>
              <a:t>reparseData</a:t>
            </a:r>
            <a:r>
              <a:rPr lang="en-US" dirty="0"/>
              <a:t> function in the middle of </a:t>
            </a:r>
            <a:r>
              <a:rPr lang="en-US" dirty="0" err="1">
                <a:latin typeface="Courier New" panose="02070309020205020404" pitchFamily="49" charset="0"/>
                <a:cs typeface="Courier New" panose="02070309020205020404" pitchFamily="49" charset="0"/>
              </a:rPr>
              <a:t>parseData</a:t>
            </a:r>
            <a:r>
              <a:rPr lang="en-US" dirty="0"/>
              <a:t>. </a:t>
            </a:r>
          </a:p>
          <a:p>
            <a:pPr lvl="1"/>
            <a:r>
              <a:rPr lang="en-US" dirty="0"/>
              <a:t>For example, in this case we want to see only those properties which have value set to Enabled. </a:t>
            </a:r>
          </a:p>
          <a:p>
            <a:pPr lvl="1"/>
            <a:endParaRPr lang="en-US" dirty="0"/>
          </a:p>
          <a:p>
            <a:pPr lvl="1"/>
            <a:r>
              <a:rPr lang="en-US" dirty="0"/>
              <a:t>Another argument: </a:t>
            </a:r>
            <a:r>
              <a:rPr lang="en-US" dirty="0">
                <a:latin typeface="Courier New" panose="02070309020205020404" pitchFamily="49" charset="0"/>
                <a:cs typeface="Courier New" panose="02070309020205020404" pitchFamily="49" charset="0"/>
              </a:rPr>
              <a:t>reparse=True </a:t>
            </a:r>
            <a:r>
              <a:rPr lang="en-US" dirty="0"/>
              <a:t>with default value is added to the </a:t>
            </a:r>
            <a:r>
              <a:rPr lang="en-US" dirty="0" err="1">
                <a:latin typeface="Courier New" panose="02070309020205020404" pitchFamily="49" charset="0"/>
                <a:cs typeface="Courier New" panose="02070309020205020404" pitchFamily="49" charset="0"/>
              </a:rPr>
              <a:t>parseData</a:t>
            </a:r>
            <a:r>
              <a:rPr lang="en-US" dirty="0">
                <a:latin typeface="Courier New" panose="02070309020205020404" pitchFamily="49" charset="0"/>
                <a:cs typeface="Courier New" panose="02070309020205020404" pitchFamily="49" charset="0"/>
              </a:rPr>
              <a:t>() </a:t>
            </a:r>
            <a:r>
              <a:rPr lang="en-US" dirty="0"/>
              <a:t>function in order to be able to control ‘re-parsing’.</a:t>
            </a:r>
          </a:p>
          <a:p>
            <a:pPr marL="457200" lvl="1" indent="0">
              <a:buNone/>
            </a:pPr>
            <a:endParaRPr lang="en-US" dirty="0"/>
          </a:p>
          <a:p>
            <a:pPr marL="457200" lvl="1" indent="0">
              <a:buNone/>
            </a:pPr>
            <a:r>
              <a:rPr lang="en-US" i="1" dirty="0"/>
              <a:t>sample code in speaker notes*</a:t>
            </a:r>
          </a:p>
        </p:txBody>
      </p:sp>
      <p:sp>
        <p:nvSpPr>
          <p:cNvPr id="4" name="Date Placeholder 3">
            <a:extLst>
              <a:ext uri="{FF2B5EF4-FFF2-40B4-BE49-F238E27FC236}">
                <a16:creationId xmlns:a16="http://schemas.microsoft.com/office/drawing/2014/main" id="{6B2C9E24-B8F6-41E1-85CC-E6DA8AED5AFD}"/>
              </a:ext>
            </a:extLst>
          </p:cNvPr>
          <p:cNvSpPr>
            <a:spLocks noGrp="1"/>
          </p:cNvSpPr>
          <p:nvPr>
            <p:ph type="dt" sz="half" idx="10"/>
          </p:nvPr>
        </p:nvSpPr>
        <p:spPr/>
        <p:txBody>
          <a:bodyPr/>
          <a:lstStyle/>
          <a:p>
            <a:pPr>
              <a:defRPr/>
            </a:pPr>
            <a:fld id="{4AE656F3-BD57-42A9-8600-D72050BAA7F0}" type="datetime1">
              <a:rPr lang="en-US" smtClean="0"/>
              <a:t>2/28/2021</a:t>
            </a:fld>
            <a:endParaRPr lang="en-CA" dirty="0"/>
          </a:p>
        </p:txBody>
      </p:sp>
      <p:sp>
        <p:nvSpPr>
          <p:cNvPr id="5" name="Slide Number Placeholder 4">
            <a:extLst>
              <a:ext uri="{FF2B5EF4-FFF2-40B4-BE49-F238E27FC236}">
                <a16:creationId xmlns:a16="http://schemas.microsoft.com/office/drawing/2014/main" id="{92D7A52F-3A3C-4BE7-8043-6A1784BE8FDE}"/>
              </a:ext>
            </a:extLst>
          </p:cNvPr>
          <p:cNvSpPr>
            <a:spLocks noGrp="1"/>
          </p:cNvSpPr>
          <p:nvPr>
            <p:ph type="sldNum" sz="quarter" idx="12"/>
          </p:nvPr>
        </p:nvSpPr>
        <p:spPr/>
        <p:txBody>
          <a:bodyPr/>
          <a:lstStyle/>
          <a:p>
            <a:pPr>
              <a:defRPr/>
            </a:pPr>
            <a:fld id="{DB965FF6-DD1D-43A0-A685-9F3E6FC58C96}" type="slidenum">
              <a:rPr lang="en-US" smtClean="0"/>
              <a:pPr>
                <a:defRPr/>
              </a:pPr>
              <a:t>35</a:t>
            </a:fld>
            <a:endParaRPr lang="en-US" dirty="0"/>
          </a:p>
        </p:txBody>
      </p:sp>
      <p:sp>
        <p:nvSpPr>
          <p:cNvPr id="6" name="Footer Placeholder 5">
            <a:extLst>
              <a:ext uri="{FF2B5EF4-FFF2-40B4-BE49-F238E27FC236}">
                <a16:creationId xmlns:a16="http://schemas.microsoft.com/office/drawing/2014/main" id="{8B99617D-8F61-4F69-8BF1-CAD3ECEAAE50}"/>
              </a:ext>
            </a:extLst>
          </p:cNvPr>
          <p:cNvSpPr>
            <a:spLocks noGrp="1"/>
          </p:cNvSpPr>
          <p:nvPr>
            <p:ph type="ftr" sz="quarter" idx="11"/>
          </p:nvPr>
        </p:nvSpPr>
        <p:spPr/>
        <p:txBody>
          <a:bodyPr/>
          <a:lstStyle/>
          <a:p>
            <a:pPr>
              <a:defRPr/>
            </a:pPr>
            <a:r>
              <a:rPr lang="en-US"/>
              <a:t>Milli Micro Systems, Inc.</a:t>
            </a:r>
            <a:endParaRPr lang="en-US" dirty="0"/>
          </a:p>
        </p:txBody>
      </p:sp>
    </p:spTree>
    <p:extLst>
      <p:ext uri="{BB962C8B-B14F-4D97-AF65-F5344CB8AC3E}">
        <p14:creationId xmlns:p14="http://schemas.microsoft.com/office/powerpoint/2010/main" val="9668673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17F51-4246-4328-A1EF-75D695B390B6}"/>
              </a:ext>
            </a:extLst>
          </p:cNvPr>
          <p:cNvSpPr>
            <a:spLocks noGrp="1"/>
          </p:cNvSpPr>
          <p:nvPr>
            <p:ph type="title"/>
          </p:nvPr>
        </p:nvSpPr>
        <p:spPr/>
        <p:txBody>
          <a:bodyPr/>
          <a:lstStyle/>
          <a:p>
            <a:r>
              <a:rPr lang="en-US" dirty="0"/>
              <a:t>Match regex into already parsed data</a:t>
            </a:r>
          </a:p>
        </p:txBody>
      </p:sp>
      <p:sp>
        <p:nvSpPr>
          <p:cNvPr id="3" name="Content Placeholder 2">
            <a:extLst>
              <a:ext uri="{FF2B5EF4-FFF2-40B4-BE49-F238E27FC236}">
                <a16:creationId xmlns:a16="http://schemas.microsoft.com/office/drawing/2014/main" id="{174286EC-DD85-42DA-B0D3-8EB19A576E1C}"/>
              </a:ext>
            </a:extLst>
          </p:cNvPr>
          <p:cNvSpPr>
            <a:spLocks noGrp="1"/>
          </p:cNvSpPr>
          <p:nvPr>
            <p:ph idx="1"/>
          </p:nvPr>
        </p:nvSpPr>
        <p:spPr/>
        <p:txBody>
          <a:bodyPr>
            <a:normAutofit/>
          </a:bodyPr>
          <a:lstStyle/>
          <a:p>
            <a:r>
              <a:rPr lang="en-US" dirty="0" err="1">
                <a:latin typeface="Courier New" panose="02070309020205020404" pitchFamily="49" charset="0"/>
                <a:cs typeface="Courier New" panose="02070309020205020404" pitchFamily="49" charset="0"/>
              </a:rPr>
              <a:t>reparseData</a:t>
            </a:r>
            <a:r>
              <a:rPr lang="en-US" dirty="0"/>
              <a:t> function is basically the same code, now we have to take in data from the list and </a:t>
            </a:r>
            <a:r>
              <a:rPr lang="en-US" dirty="0" err="1">
                <a:latin typeface="Courier New" panose="02070309020205020404" pitchFamily="49" charset="0"/>
                <a:cs typeface="Courier New" panose="02070309020205020404" pitchFamily="49" charset="0"/>
              </a:rPr>
              <a:t>re.finditer</a:t>
            </a:r>
            <a:r>
              <a:rPr lang="en-US" dirty="0">
                <a:latin typeface="Courier New" panose="02070309020205020404" pitchFamily="49" charset="0"/>
                <a:cs typeface="Courier New" panose="02070309020205020404" pitchFamily="49" charset="0"/>
              </a:rPr>
              <a:t> </a:t>
            </a:r>
            <a:r>
              <a:rPr lang="en-US" dirty="0"/>
              <a:t>can’t handle lists</a:t>
            </a:r>
          </a:p>
          <a:p>
            <a:r>
              <a:rPr lang="en-US" dirty="0" err="1">
                <a:latin typeface="Courier New" panose="02070309020205020404" pitchFamily="49" charset="0"/>
                <a:cs typeface="Courier New" panose="02070309020205020404" pitchFamily="49" charset="0"/>
              </a:rPr>
              <a:t>data_string</a:t>
            </a:r>
            <a:r>
              <a:rPr lang="en-US" dirty="0">
                <a:latin typeface="Courier New" panose="02070309020205020404" pitchFamily="49" charset="0"/>
                <a:cs typeface="Courier New" panose="02070309020205020404" pitchFamily="49" charset="0"/>
              </a:rPr>
              <a:t> = ”.join(</a:t>
            </a:r>
            <a:r>
              <a:rPr lang="en-US" dirty="0" err="1">
                <a:latin typeface="Courier New" panose="02070309020205020404" pitchFamily="49" charset="0"/>
                <a:cs typeface="Courier New" panose="02070309020205020404" pitchFamily="49" charset="0"/>
              </a:rPr>
              <a:t>parsed_data</a:t>
            </a:r>
            <a:r>
              <a:rPr lang="en-US" dirty="0">
                <a:latin typeface="Courier New" panose="02070309020205020404" pitchFamily="49" charset="0"/>
                <a:cs typeface="Courier New" panose="02070309020205020404" pitchFamily="49" charset="0"/>
              </a:rPr>
              <a:t>) </a:t>
            </a:r>
            <a:r>
              <a:rPr lang="en-US" dirty="0"/>
              <a:t>is taking list items and joining them in to one string variable.</a:t>
            </a:r>
          </a:p>
        </p:txBody>
      </p:sp>
      <p:sp>
        <p:nvSpPr>
          <p:cNvPr id="4" name="Date Placeholder 3">
            <a:extLst>
              <a:ext uri="{FF2B5EF4-FFF2-40B4-BE49-F238E27FC236}">
                <a16:creationId xmlns:a16="http://schemas.microsoft.com/office/drawing/2014/main" id="{6B2C9E24-B8F6-41E1-85CC-E6DA8AED5AFD}"/>
              </a:ext>
            </a:extLst>
          </p:cNvPr>
          <p:cNvSpPr>
            <a:spLocks noGrp="1"/>
          </p:cNvSpPr>
          <p:nvPr>
            <p:ph type="dt" sz="half" idx="10"/>
          </p:nvPr>
        </p:nvSpPr>
        <p:spPr/>
        <p:txBody>
          <a:bodyPr/>
          <a:lstStyle/>
          <a:p>
            <a:pPr>
              <a:defRPr/>
            </a:pPr>
            <a:fld id="{4AE656F3-BD57-42A9-8600-D72050BAA7F0}" type="datetime1">
              <a:rPr lang="en-US" smtClean="0"/>
              <a:t>2/28/2021</a:t>
            </a:fld>
            <a:endParaRPr lang="en-CA" dirty="0"/>
          </a:p>
        </p:txBody>
      </p:sp>
      <p:sp>
        <p:nvSpPr>
          <p:cNvPr id="5" name="Slide Number Placeholder 4">
            <a:extLst>
              <a:ext uri="{FF2B5EF4-FFF2-40B4-BE49-F238E27FC236}">
                <a16:creationId xmlns:a16="http://schemas.microsoft.com/office/drawing/2014/main" id="{92D7A52F-3A3C-4BE7-8043-6A1784BE8FDE}"/>
              </a:ext>
            </a:extLst>
          </p:cNvPr>
          <p:cNvSpPr>
            <a:spLocks noGrp="1"/>
          </p:cNvSpPr>
          <p:nvPr>
            <p:ph type="sldNum" sz="quarter" idx="12"/>
          </p:nvPr>
        </p:nvSpPr>
        <p:spPr/>
        <p:txBody>
          <a:bodyPr/>
          <a:lstStyle/>
          <a:p>
            <a:pPr>
              <a:defRPr/>
            </a:pPr>
            <a:fld id="{DB965FF6-DD1D-43A0-A685-9F3E6FC58C96}" type="slidenum">
              <a:rPr lang="en-US" smtClean="0"/>
              <a:pPr>
                <a:defRPr/>
              </a:pPr>
              <a:t>36</a:t>
            </a:fld>
            <a:endParaRPr lang="en-US" dirty="0"/>
          </a:p>
        </p:txBody>
      </p:sp>
      <p:sp>
        <p:nvSpPr>
          <p:cNvPr id="6" name="Footer Placeholder 5">
            <a:extLst>
              <a:ext uri="{FF2B5EF4-FFF2-40B4-BE49-F238E27FC236}">
                <a16:creationId xmlns:a16="http://schemas.microsoft.com/office/drawing/2014/main" id="{8B99617D-8F61-4F69-8BF1-CAD3ECEAAE50}"/>
              </a:ext>
            </a:extLst>
          </p:cNvPr>
          <p:cNvSpPr>
            <a:spLocks noGrp="1"/>
          </p:cNvSpPr>
          <p:nvPr>
            <p:ph type="ftr" sz="quarter" idx="11"/>
          </p:nvPr>
        </p:nvSpPr>
        <p:spPr/>
        <p:txBody>
          <a:bodyPr/>
          <a:lstStyle/>
          <a:p>
            <a:pPr>
              <a:defRPr/>
            </a:pPr>
            <a:r>
              <a:rPr lang="en-US"/>
              <a:t>Milli Micro Systems, Inc.</a:t>
            </a:r>
            <a:endParaRPr lang="en-US" dirty="0"/>
          </a:p>
        </p:txBody>
      </p:sp>
    </p:spTree>
    <p:extLst>
      <p:ext uri="{BB962C8B-B14F-4D97-AF65-F5344CB8AC3E}">
        <p14:creationId xmlns:p14="http://schemas.microsoft.com/office/powerpoint/2010/main" val="7933088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5E5BC-CB70-43A9-9F50-730CDFC7C4BB}"/>
              </a:ext>
            </a:extLst>
          </p:cNvPr>
          <p:cNvSpPr>
            <a:spLocks noGrp="1"/>
          </p:cNvSpPr>
          <p:nvPr>
            <p:ph type="title"/>
          </p:nvPr>
        </p:nvSpPr>
        <p:spPr/>
        <p:txBody>
          <a:bodyPr/>
          <a:lstStyle/>
          <a:p>
            <a:r>
              <a:rPr lang="en-US" dirty="0"/>
              <a:t>Data Analysis Tools and Techniques</a:t>
            </a:r>
          </a:p>
        </p:txBody>
      </p:sp>
      <p:sp>
        <p:nvSpPr>
          <p:cNvPr id="3" name="Content Placeholder 2">
            <a:extLst>
              <a:ext uri="{FF2B5EF4-FFF2-40B4-BE49-F238E27FC236}">
                <a16:creationId xmlns:a16="http://schemas.microsoft.com/office/drawing/2014/main" id="{58110960-FD72-409B-9DEC-7838BBC18F6F}"/>
              </a:ext>
            </a:extLst>
          </p:cNvPr>
          <p:cNvSpPr>
            <a:spLocks noGrp="1"/>
          </p:cNvSpPr>
          <p:nvPr>
            <p:ph idx="1"/>
          </p:nvPr>
        </p:nvSpPr>
        <p:spPr/>
        <p:txBody>
          <a:bodyPr/>
          <a:lstStyle/>
          <a:p>
            <a:r>
              <a:rPr lang="en-US" dirty="0"/>
              <a:t>Basic filtering</a:t>
            </a:r>
          </a:p>
          <a:p>
            <a:r>
              <a:rPr lang="en-US" dirty="0"/>
              <a:t>Filtering with multiple conditions</a:t>
            </a:r>
          </a:p>
          <a:p>
            <a:r>
              <a:rPr lang="en-US" dirty="0"/>
              <a:t>Aggregation</a:t>
            </a:r>
          </a:p>
          <a:p>
            <a:r>
              <a:rPr lang="en-US" dirty="0"/>
              <a:t>Joins</a:t>
            </a:r>
          </a:p>
          <a:p>
            <a:endParaRPr lang="en-US" dirty="0"/>
          </a:p>
          <a:p>
            <a:r>
              <a:rPr lang="en-US" b="1" dirty="0"/>
              <a:t>The pandas library in Python</a:t>
            </a:r>
          </a:p>
          <a:p>
            <a:endParaRPr lang="en-US" dirty="0"/>
          </a:p>
        </p:txBody>
      </p:sp>
      <p:sp>
        <p:nvSpPr>
          <p:cNvPr id="4" name="Date Placeholder 3">
            <a:extLst>
              <a:ext uri="{FF2B5EF4-FFF2-40B4-BE49-F238E27FC236}">
                <a16:creationId xmlns:a16="http://schemas.microsoft.com/office/drawing/2014/main" id="{10B46E60-542B-4F8F-AD2A-F2F5CC4BE247}"/>
              </a:ext>
            </a:extLst>
          </p:cNvPr>
          <p:cNvSpPr>
            <a:spLocks noGrp="1"/>
          </p:cNvSpPr>
          <p:nvPr>
            <p:ph type="dt" sz="half" idx="10"/>
          </p:nvPr>
        </p:nvSpPr>
        <p:spPr/>
        <p:txBody>
          <a:bodyPr/>
          <a:lstStyle/>
          <a:p>
            <a:pPr>
              <a:defRPr/>
            </a:pPr>
            <a:fld id="{58A871D3-019E-4D51-8837-4A7F3E866FCD}" type="datetime1">
              <a:rPr lang="en-US" smtClean="0"/>
              <a:t>2/28/2021</a:t>
            </a:fld>
            <a:endParaRPr lang="en-CA" dirty="0"/>
          </a:p>
        </p:txBody>
      </p:sp>
      <p:sp>
        <p:nvSpPr>
          <p:cNvPr id="5" name="Slide Number Placeholder 4">
            <a:extLst>
              <a:ext uri="{FF2B5EF4-FFF2-40B4-BE49-F238E27FC236}">
                <a16:creationId xmlns:a16="http://schemas.microsoft.com/office/drawing/2014/main" id="{9E6C8CC3-D345-415C-83EC-89AD47D2BE1C}"/>
              </a:ext>
            </a:extLst>
          </p:cNvPr>
          <p:cNvSpPr>
            <a:spLocks noGrp="1"/>
          </p:cNvSpPr>
          <p:nvPr>
            <p:ph type="sldNum" sz="quarter" idx="12"/>
          </p:nvPr>
        </p:nvSpPr>
        <p:spPr/>
        <p:txBody>
          <a:bodyPr/>
          <a:lstStyle/>
          <a:p>
            <a:pPr>
              <a:defRPr/>
            </a:pPr>
            <a:fld id="{DB965FF6-DD1D-43A0-A685-9F3E6FC58C96}" type="slidenum">
              <a:rPr lang="en-US" smtClean="0"/>
              <a:pPr>
                <a:defRPr/>
              </a:pPr>
              <a:t>37</a:t>
            </a:fld>
            <a:endParaRPr lang="en-US" dirty="0"/>
          </a:p>
        </p:txBody>
      </p:sp>
      <p:sp>
        <p:nvSpPr>
          <p:cNvPr id="6" name="Footer Placeholder 5">
            <a:extLst>
              <a:ext uri="{FF2B5EF4-FFF2-40B4-BE49-F238E27FC236}">
                <a16:creationId xmlns:a16="http://schemas.microsoft.com/office/drawing/2014/main" id="{6A3601A4-B682-4857-B1D9-5A9966A43F22}"/>
              </a:ext>
            </a:extLst>
          </p:cNvPr>
          <p:cNvSpPr>
            <a:spLocks noGrp="1"/>
          </p:cNvSpPr>
          <p:nvPr>
            <p:ph type="ftr" sz="quarter" idx="11"/>
          </p:nvPr>
        </p:nvSpPr>
        <p:spPr/>
        <p:txBody>
          <a:bodyPr/>
          <a:lstStyle/>
          <a:p>
            <a:pPr>
              <a:defRPr/>
            </a:pPr>
            <a:r>
              <a:rPr lang="en-US"/>
              <a:t>Milli Micro Systems, Inc.</a:t>
            </a:r>
            <a:endParaRPr lang="en-US" dirty="0"/>
          </a:p>
        </p:txBody>
      </p:sp>
    </p:spTree>
    <p:extLst>
      <p:ext uri="{BB962C8B-B14F-4D97-AF65-F5344CB8AC3E}">
        <p14:creationId xmlns:p14="http://schemas.microsoft.com/office/powerpoint/2010/main" val="28449433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5E5BC-CB70-43A9-9F50-730CDFC7C4BB}"/>
              </a:ext>
            </a:extLst>
          </p:cNvPr>
          <p:cNvSpPr>
            <a:spLocks noGrp="1"/>
          </p:cNvSpPr>
          <p:nvPr>
            <p:ph type="title"/>
          </p:nvPr>
        </p:nvSpPr>
        <p:spPr/>
        <p:txBody>
          <a:bodyPr/>
          <a:lstStyle/>
          <a:p>
            <a:r>
              <a:rPr lang="en-US" dirty="0"/>
              <a:t>Basic filtering</a:t>
            </a:r>
          </a:p>
        </p:txBody>
      </p:sp>
      <p:sp>
        <p:nvSpPr>
          <p:cNvPr id="3" name="Content Placeholder 2">
            <a:extLst>
              <a:ext uri="{FF2B5EF4-FFF2-40B4-BE49-F238E27FC236}">
                <a16:creationId xmlns:a16="http://schemas.microsoft.com/office/drawing/2014/main" id="{58110960-FD72-409B-9DEC-7838BBC18F6F}"/>
              </a:ext>
            </a:extLst>
          </p:cNvPr>
          <p:cNvSpPr>
            <a:spLocks noGrp="1"/>
          </p:cNvSpPr>
          <p:nvPr>
            <p:ph idx="1"/>
          </p:nvPr>
        </p:nvSpPr>
        <p:spPr/>
        <p:txBody>
          <a:bodyPr>
            <a:normAutofit/>
          </a:bodyPr>
          <a:lstStyle/>
          <a:p>
            <a:r>
              <a:rPr lang="en-US" dirty="0"/>
              <a:t>When you want to get a subset of your data based on the values in a column, we are talking about filtering data.</a:t>
            </a:r>
          </a:p>
          <a:p>
            <a:pPr lvl="1"/>
            <a:r>
              <a:rPr lang="en-US" dirty="0"/>
              <a:t>Two ways to filter with pandas:</a:t>
            </a:r>
          </a:p>
          <a:p>
            <a:pPr marL="1314450" lvl="2" indent="-514350">
              <a:buFont typeface="+mj-lt"/>
              <a:buAutoNum type="arabicPeriod"/>
            </a:pPr>
            <a:r>
              <a:rPr lang="en-US" dirty="0"/>
              <a:t>Using </a:t>
            </a:r>
            <a:r>
              <a:rPr lang="en-US" dirty="0" err="1"/>
              <a:t>boolean</a:t>
            </a:r>
            <a:r>
              <a:rPr lang="en-US" dirty="0"/>
              <a:t> indexing with square brackets </a:t>
            </a:r>
            <a:r>
              <a:rPr lang="en-US" dirty="0">
                <a:latin typeface="Courier New" panose="02070309020205020404" pitchFamily="49" charset="0"/>
                <a:cs typeface="Courier New" panose="02070309020205020404" pitchFamily="49" charset="0"/>
              </a:rPr>
              <a:t>[]</a:t>
            </a:r>
          </a:p>
          <a:p>
            <a:pPr marL="1314450" lvl="2" indent="-514350">
              <a:buFont typeface="+mj-lt"/>
              <a:buAutoNum type="arabicPeriod"/>
            </a:pPr>
            <a:r>
              <a:rPr lang="en-US" dirty="0"/>
              <a:t>Using </a:t>
            </a:r>
            <a:r>
              <a:rPr lang="en-US" dirty="0" err="1"/>
              <a:t>boolean</a:t>
            </a:r>
            <a:r>
              <a:rPr lang="en-US" dirty="0"/>
              <a:t> indexing with </a:t>
            </a:r>
            <a:r>
              <a:rPr lang="en-US" dirty="0">
                <a:latin typeface="Courier New" panose="02070309020205020404" pitchFamily="49" charset="0"/>
                <a:cs typeface="Courier New" panose="02070309020205020404" pitchFamily="49" charset="0"/>
              </a:rPr>
              <a:t>.loc</a:t>
            </a:r>
          </a:p>
          <a:p>
            <a:endParaRPr lang="en-US" dirty="0"/>
          </a:p>
        </p:txBody>
      </p:sp>
      <p:sp>
        <p:nvSpPr>
          <p:cNvPr id="4" name="Date Placeholder 3">
            <a:extLst>
              <a:ext uri="{FF2B5EF4-FFF2-40B4-BE49-F238E27FC236}">
                <a16:creationId xmlns:a16="http://schemas.microsoft.com/office/drawing/2014/main" id="{10B46E60-542B-4F8F-AD2A-F2F5CC4BE247}"/>
              </a:ext>
            </a:extLst>
          </p:cNvPr>
          <p:cNvSpPr>
            <a:spLocks noGrp="1"/>
          </p:cNvSpPr>
          <p:nvPr>
            <p:ph type="dt" sz="half" idx="10"/>
          </p:nvPr>
        </p:nvSpPr>
        <p:spPr/>
        <p:txBody>
          <a:bodyPr/>
          <a:lstStyle/>
          <a:p>
            <a:pPr>
              <a:defRPr/>
            </a:pPr>
            <a:fld id="{70C983DB-8D30-4C13-B41B-33685AF574AB}" type="datetime1">
              <a:rPr lang="en-US" smtClean="0"/>
              <a:t>2/28/2021</a:t>
            </a:fld>
            <a:endParaRPr lang="en-CA" dirty="0"/>
          </a:p>
        </p:txBody>
      </p:sp>
      <p:sp>
        <p:nvSpPr>
          <p:cNvPr id="5" name="Slide Number Placeholder 4">
            <a:extLst>
              <a:ext uri="{FF2B5EF4-FFF2-40B4-BE49-F238E27FC236}">
                <a16:creationId xmlns:a16="http://schemas.microsoft.com/office/drawing/2014/main" id="{9E6C8CC3-D345-415C-83EC-89AD47D2BE1C}"/>
              </a:ext>
            </a:extLst>
          </p:cNvPr>
          <p:cNvSpPr>
            <a:spLocks noGrp="1"/>
          </p:cNvSpPr>
          <p:nvPr>
            <p:ph type="sldNum" sz="quarter" idx="12"/>
          </p:nvPr>
        </p:nvSpPr>
        <p:spPr/>
        <p:txBody>
          <a:bodyPr/>
          <a:lstStyle/>
          <a:p>
            <a:pPr>
              <a:defRPr/>
            </a:pPr>
            <a:fld id="{DB965FF6-DD1D-43A0-A685-9F3E6FC58C96}" type="slidenum">
              <a:rPr lang="en-US" smtClean="0"/>
              <a:pPr>
                <a:defRPr/>
              </a:pPr>
              <a:t>38</a:t>
            </a:fld>
            <a:endParaRPr lang="en-US" dirty="0"/>
          </a:p>
        </p:txBody>
      </p:sp>
      <p:sp>
        <p:nvSpPr>
          <p:cNvPr id="6" name="Footer Placeholder 5">
            <a:extLst>
              <a:ext uri="{FF2B5EF4-FFF2-40B4-BE49-F238E27FC236}">
                <a16:creationId xmlns:a16="http://schemas.microsoft.com/office/drawing/2014/main" id="{2DFCC0DC-1C63-40F7-BA22-127769D5B3E3}"/>
              </a:ext>
            </a:extLst>
          </p:cNvPr>
          <p:cNvSpPr>
            <a:spLocks noGrp="1"/>
          </p:cNvSpPr>
          <p:nvPr>
            <p:ph type="ftr" sz="quarter" idx="11"/>
          </p:nvPr>
        </p:nvSpPr>
        <p:spPr/>
        <p:txBody>
          <a:bodyPr/>
          <a:lstStyle/>
          <a:p>
            <a:pPr>
              <a:defRPr/>
            </a:pPr>
            <a:r>
              <a:rPr lang="en-US"/>
              <a:t>Milli Micro Systems, Inc.</a:t>
            </a:r>
            <a:endParaRPr lang="en-US" dirty="0"/>
          </a:p>
        </p:txBody>
      </p:sp>
    </p:spTree>
    <p:extLst>
      <p:ext uri="{BB962C8B-B14F-4D97-AF65-F5344CB8AC3E}">
        <p14:creationId xmlns:p14="http://schemas.microsoft.com/office/powerpoint/2010/main" val="10093217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5E5BC-CB70-43A9-9F50-730CDFC7C4BB}"/>
              </a:ext>
            </a:extLst>
          </p:cNvPr>
          <p:cNvSpPr>
            <a:spLocks noGrp="1"/>
          </p:cNvSpPr>
          <p:nvPr>
            <p:ph type="title"/>
          </p:nvPr>
        </p:nvSpPr>
        <p:spPr/>
        <p:txBody>
          <a:bodyPr/>
          <a:lstStyle/>
          <a:p>
            <a:r>
              <a:rPr lang="en-US" dirty="0"/>
              <a:t>Basic filtering</a:t>
            </a:r>
          </a:p>
        </p:txBody>
      </p:sp>
      <p:sp>
        <p:nvSpPr>
          <p:cNvPr id="3" name="Content Placeholder 2">
            <a:extLst>
              <a:ext uri="{FF2B5EF4-FFF2-40B4-BE49-F238E27FC236}">
                <a16:creationId xmlns:a16="http://schemas.microsoft.com/office/drawing/2014/main" id="{58110960-FD72-409B-9DEC-7838BBC18F6F}"/>
              </a:ext>
            </a:extLst>
          </p:cNvPr>
          <p:cNvSpPr>
            <a:spLocks noGrp="1"/>
          </p:cNvSpPr>
          <p:nvPr>
            <p:ph idx="1"/>
          </p:nvPr>
        </p:nvSpPr>
        <p:spPr/>
        <p:txBody>
          <a:bodyPr/>
          <a:lstStyle/>
          <a:p>
            <a:r>
              <a:rPr lang="en-US" b="1" dirty="0"/>
              <a:t>Filtering with square brackets</a:t>
            </a:r>
            <a:endParaRPr lang="en-US" dirty="0"/>
          </a:p>
          <a:p>
            <a:pPr lvl="1"/>
            <a:r>
              <a:rPr lang="en-US" dirty="0"/>
              <a:t>The logic behind filtering in pandas is you pass the condition to the </a:t>
            </a:r>
            <a:r>
              <a:rPr lang="en-US" dirty="0" err="1"/>
              <a:t>dataframe</a:t>
            </a:r>
            <a:r>
              <a:rPr lang="en-US" dirty="0"/>
              <a:t> between the square brackets:</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df[condition]</a:t>
            </a:r>
          </a:p>
        </p:txBody>
      </p:sp>
      <p:sp>
        <p:nvSpPr>
          <p:cNvPr id="4" name="Date Placeholder 3">
            <a:extLst>
              <a:ext uri="{FF2B5EF4-FFF2-40B4-BE49-F238E27FC236}">
                <a16:creationId xmlns:a16="http://schemas.microsoft.com/office/drawing/2014/main" id="{10B46E60-542B-4F8F-AD2A-F2F5CC4BE247}"/>
              </a:ext>
            </a:extLst>
          </p:cNvPr>
          <p:cNvSpPr>
            <a:spLocks noGrp="1"/>
          </p:cNvSpPr>
          <p:nvPr>
            <p:ph type="dt" sz="half" idx="10"/>
          </p:nvPr>
        </p:nvSpPr>
        <p:spPr/>
        <p:txBody>
          <a:bodyPr/>
          <a:lstStyle/>
          <a:p>
            <a:pPr>
              <a:defRPr/>
            </a:pPr>
            <a:fld id="{832F40BF-A0CA-48C6-ABB5-B3026DC4C927}" type="datetime1">
              <a:rPr lang="en-US" smtClean="0"/>
              <a:t>2/28/2021</a:t>
            </a:fld>
            <a:endParaRPr lang="en-CA" dirty="0"/>
          </a:p>
        </p:txBody>
      </p:sp>
      <p:sp>
        <p:nvSpPr>
          <p:cNvPr id="5" name="Slide Number Placeholder 4">
            <a:extLst>
              <a:ext uri="{FF2B5EF4-FFF2-40B4-BE49-F238E27FC236}">
                <a16:creationId xmlns:a16="http://schemas.microsoft.com/office/drawing/2014/main" id="{9E6C8CC3-D345-415C-83EC-89AD47D2BE1C}"/>
              </a:ext>
            </a:extLst>
          </p:cNvPr>
          <p:cNvSpPr>
            <a:spLocks noGrp="1"/>
          </p:cNvSpPr>
          <p:nvPr>
            <p:ph type="sldNum" sz="quarter" idx="12"/>
          </p:nvPr>
        </p:nvSpPr>
        <p:spPr/>
        <p:txBody>
          <a:bodyPr/>
          <a:lstStyle/>
          <a:p>
            <a:pPr>
              <a:defRPr/>
            </a:pPr>
            <a:fld id="{DB965FF6-DD1D-43A0-A685-9F3E6FC58C96}" type="slidenum">
              <a:rPr lang="en-US" smtClean="0"/>
              <a:pPr>
                <a:defRPr/>
              </a:pPr>
              <a:t>39</a:t>
            </a:fld>
            <a:endParaRPr lang="en-US" dirty="0"/>
          </a:p>
        </p:txBody>
      </p:sp>
      <p:sp>
        <p:nvSpPr>
          <p:cNvPr id="6" name="Footer Placeholder 5">
            <a:extLst>
              <a:ext uri="{FF2B5EF4-FFF2-40B4-BE49-F238E27FC236}">
                <a16:creationId xmlns:a16="http://schemas.microsoft.com/office/drawing/2014/main" id="{F119FBB7-C6F1-4D44-AE08-61844C7A9D06}"/>
              </a:ext>
            </a:extLst>
          </p:cNvPr>
          <p:cNvSpPr>
            <a:spLocks noGrp="1"/>
          </p:cNvSpPr>
          <p:nvPr>
            <p:ph type="ftr" sz="quarter" idx="11"/>
          </p:nvPr>
        </p:nvSpPr>
        <p:spPr/>
        <p:txBody>
          <a:bodyPr/>
          <a:lstStyle/>
          <a:p>
            <a:pPr>
              <a:defRPr/>
            </a:pPr>
            <a:r>
              <a:rPr lang="en-US"/>
              <a:t>Milli Micro Systems, Inc.</a:t>
            </a:r>
            <a:endParaRPr lang="en-US" dirty="0"/>
          </a:p>
        </p:txBody>
      </p:sp>
    </p:spTree>
    <p:extLst>
      <p:ext uri="{BB962C8B-B14F-4D97-AF65-F5344CB8AC3E}">
        <p14:creationId xmlns:p14="http://schemas.microsoft.com/office/powerpoint/2010/main" val="2105248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5713D-64C3-46E5-B741-42A5138CA9C9}"/>
              </a:ext>
            </a:extLst>
          </p:cNvPr>
          <p:cNvSpPr>
            <a:spLocks noGrp="1"/>
          </p:cNvSpPr>
          <p:nvPr>
            <p:ph type="title"/>
          </p:nvPr>
        </p:nvSpPr>
        <p:spPr/>
        <p:txBody>
          <a:bodyPr/>
          <a:lstStyle/>
          <a:p>
            <a:r>
              <a:rPr lang="en-US" dirty="0"/>
              <a:t>Python Sets</a:t>
            </a:r>
          </a:p>
        </p:txBody>
      </p:sp>
      <p:sp>
        <p:nvSpPr>
          <p:cNvPr id="3" name="Content Placeholder 2">
            <a:extLst>
              <a:ext uri="{FF2B5EF4-FFF2-40B4-BE49-F238E27FC236}">
                <a16:creationId xmlns:a16="http://schemas.microsoft.com/office/drawing/2014/main" id="{D6D116B9-C754-4AC6-A545-13922FEC41BD}"/>
              </a:ext>
            </a:extLst>
          </p:cNvPr>
          <p:cNvSpPr>
            <a:spLocks noGrp="1"/>
          </p:cNvSpPr>
          <p:nvPr>
            <p:ph idx="1"/>
          </p:nvPr>
        </p:nvSpPr>
        <p:spPr/>
        <p:txBody>
          <a:bodyPr/>
          <a:lstStyle/>
          <a:p>
            <a:r>
              <a:rPr lang="en-US" dirty="0"/>
              <a:t>A set is a collection which is both unordered and unindexed.</a:t>
            </a:r>
          </a:p>
          <a:p>
            <a:endParaRPr lang="en-US" dirty="0"/>
          </a:p>
          <a:p>
            <a:r>
              <a:rPr lang="en-US" dirty="0"/>
              <a:t>Sets are written with curly brackets.</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err="1">
                <a:latin typeface="Courier New" panose="02070309020205020404" pitchFamily="49" charset="0"/>
                <a:cs typeface="Courier New" panose="02070309020205020404" pitchFamily="49" charset="0"/>
              </a:rPr>
              <a:t>thisset</a:t>
            </a:r>
            <a:r>
              <a:rPr lang="en-US" dirty="0">
                <a:latin typeface="Courier New" panose="02070309020205020404" pitchFamily="49" charset="0"/>
                <a:cs typeface="Courier New" panose="02070309020205020404" pitchFamily="49" charset="0"/>
              </a:rPr>
              <a:t> = {"apple", "banana"}</a:t>
            </a:r>
          </a:p>
          <a:p>
            <a:pPr marL="0" indent="0">
              <a:buNone/>
            </a:pPr>
            <a:r>
              <a:rPr lang="en-US" dirty="0">
                <a:latin typeface="Courier New" panose="02070309020205020404" pitchFamily="49" charset="0"/>
                <a:cs typeface="Courier New" panose="02070309020205020404" pitchFamily="49" charset="0"/>
              </a:rPr>
              <a:t>print(</a:t>
            </a:r>
            <a:r>
              <a:rPr lang="en-US" dirty="0" err="1">
                <a:latin typeface="Courier New" panose="02070309020205020404" pitchFamily="49" charset="0"/>
                <a:cs typeface="Courier New" panose="02070309020205020404" pitchFamily="49" charset="0"/>
              </a:rPr>
              <a:t>thisset</a:t>
            </a:r>
            <a:r>
              <a:rPr lang="en-US" dirty="0">
                <a:latin typeface="Courier New" panose="02070309020205020404" pitchFamily="49" charset="0"/>
                <a:cs typeface="Courier New" panose="02070309020205020404" pitchFamily="49" charset="0"/>
              </a:rPr>
              <a:t>)</a:t>
            </a:r>
          </a:p>
          <a:p>
            <a:endParaRPr lang="en-US" dirty="0"/>
          </a:p>
        </p:txBody>
      </p:sp>
      <p:sp>
        <p:nvSpPr>
          <p:cNvPr id="4" name="Date Placeholder 3">
            <a:extLst>
              <a:ext uri="{FF2B5EF4-FFF2-40B4-BE49-F238E27FC236}">
                <a16:creationId xmlns:a16="http://schemas.microsoft.com/office/drawing/2014/main" id="{C181EDF7-A81A-46F3-B09F-7A81DE5B55B4}"/>
              </a:ext>
            </a:extLst>
          </p:cNvPr>
          <p:cNvSpPr>
            <a:spLocks noGrp="1"/>
          </p:cNvSpPr>
          <p:nvPr>
            <p:ph type="dt" sz="half" idx="10"/>
          </p:nvPr>
        </p:nvSpPr>
        <p:spPr/>
        <p:txBody>
          <a:bodyPr/>
          <a:lstStyle/>
          <a:p>
            <a:pPr>
              <a:defRPr/>
            </a:pPr>
            <a:fld id="{56748B94-07FF-439B-A298-F5CC11700D3A}" type="datetime1">
              <a:rPr lang="en-US" smtClean="0"/>
              <a:t>2/28/2021</a:t>
            </a:fld>
            <a:endParaRPr lang="en-CA" dirty="0"/>
          </a:p>
        </p:txBody>
      </p:sp>
      <p:sp>
        <p:nvSpPr>
          <p:cNvPr id="5" name="Slide Number Placeholder 4">
            <a:extLst>
              <a:ext uri="{FF2B5EF4-FFF2-40B4-BE49-F238E27FC236}">
                <a16:creationId xmlns:a16="http://schemas.microsoft.com/office/drawing/2014/main" id="{E973BDF5-31E7-4D97-873A-91B38EFFF7EB}"/>
              </a:ext>
            </a:extLst>
          </p:cNvPr>
          <p:cNvSpPr>
            <a:spLocks noGrp="1"/>
          </p:cNvSpPr>
          <p:nvPr>
            <p:ph type="sldNum" sz="quarter" idx="12"/>
          </p:nvPr>
        </p:nvSpPr>
        <p:spPr/>
        <p:txBody>
          <a:bodyPr/>
          <a:lstStyle/>
          <a:p>
            <a:pPr>
              <a:defRPr/>
            </a:pPr>
            <a:fld id="{DB965FF6-DD1D-43A0-A685-9F3E6FC58C96}" type="slidenum">
              <a:rPr lang="en-US" smtClean="0"/>
              <a:pPr>
                <a:defRPr/>
              </a:pPr>
              <a:t>4</a:t>
            </a:fld>
            <a:endParaRPr lang="en-US" dirty="0"/>
          </a:p>
        </p:txBody>
      </p:sp>
      <p:sp>
        <p:nvSpPr>
          <p:cNvPr id="6" name="Footer Placeholder 5">
            <a:extLst>
              <a:ext uri="{FF2B5EF4-FFF2-40B4-BE49-F238E27FC236}">
                <a16:creationId xmlns:a16="http://schemas.microsoft.com/office/drawing/2014/main" id="{3C037938-80C4-4342-9A70-8F4A37FD6315}"/>
              </a:ext>
            </a:extLst>
          </p:cNvPr>
          <p:cNvSpPr>
            <a:spLocks noGrp="1"/>
          </p:cNvSpPr>
          <p:nvPr>
            <p:ph type="ftr" sz="quarter" idx="11"/>
          </p:nvPr>
        </p:nvSpPr>
        <p:spPr/>
        <p:txBody>
          <a:bodyPr/>
          <a:lstStyle/>
          <a:p>
            <a:pPr>
              <a:defRPr/>
            </a:pPr>
            <a:r>
              <a:rPr lang="en-US"/>
              <a:t>Milli Micro Systems, Inc.</a:t>
            </a:r>
            <a:endParaRPr lang="en-US" dirty="0"/>
          </a:p>
        </p:txBody>
      </p:sp>
    </p:spTree>
    <p:extLst>
      <p:ext uri="{BB962C8B-B14F-4D97-AF65-F5344CB8AC3E}">
        <p14:creationId xmlns:p14="http://schemas.microsoft.com/office/powerpoint/2010/main" val="30035540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5E5BC-CB70-43A9-9F50-730CDFC7C4BB}"/>
              </a:ext>
            </a:extLst>
          </p:cNvPr>
          <p:cNvSpPr>
            <a:spLocks noGrp="1"/>
          </p:cNvSpPr>
          <p:nvPr>
            <p:ph type="title"/>
          </p:nvPr>
        </p:nvSpPr>
        <p:spPr/>
        <p:txBody>
          <a:bodyPr/>
          <a:lstStyle/>
          <a:p>
            <a:r>
              <a:rPr lang="en-US" dirty="0"/>
              <a:t>Basic filtering</a:t>
            </a:r>
          </a:p>
        </p:txBody>
      </p:sp>
      <p:sp>
        <p:nvSpPr>
          <p:cNvPr id="3" name="Content Placeholder 2">
            <a:extLst>
              <a:ext uri="{FF2B5EF4-FFF2-40B4-BE49-F238E27FC236}">
                <a16:creationId xmlns:a16="http://schemas.microsoft.com/office/drawing/2014/main" id="{58110960-FD72-409B-9DEC-7838BBC18F6F}"/>
              </a:ext>
            </a:extLst>
          </p:cNvPr>
          <p:cNvSpPr>
            <a:spLocks noGrp="1"/>
          </p:cNvSpPr>
          <p:nvPr>
            <p:ph idx="1"/>
          </p:nvPr>
        </p:nvSpPr>
        <p:spPr/>
        <p:txBody>
          <a:bodyPr/>
          <a:lstStyle/>
          <a:p>
            <a:r>
              <a:rPr lang="en-US" b="1" dirty="0"/>
              <a:t>Filtering with .loc looks similar:</a:t>
            </a:r>
          </a:p>
          <a:p>
            <a:pPr marL="0" indent="0">
              <a:buNone/>
            </a:pPr>
            <a:r>
              <a:rPr lang="en-US" dirty="0"/>
              <a:t>	</a:t>
            </a:r>
            <a:r>
              <a:rPr lang="en-US" dirty="0" err="1">
                <a:latin typeface="Courier New" panose="02070309020205020404" pitchFamily="49" charset="0"/>
                <a:cs typeface="Courier New" panose="02070309020205020404" pitchFamily="49" charset="0"/>
              </a:rPr>
              <a:t>df.loc</a:t>
            </a:r>
            <a:r>
              <a:rPr lang="en-US" dirty="0">
                <a:latin typeface="Courier New" panose="02070309020205020404" pitchFamily="49" charset="0"/>
                <a:cs typeface="Courier New" panose="02070309020205020404" pitchFamily="49" charset="0"/>
              </a:rPr>
              <a:t>[‘condition’]</a:t>
            </a:r>
          </a:p>
          <a:p>
            <a:endParaRPr lang="en-US" dirty="0"/>
          </a:p>
          <a:p>
            <a:r>
              <a:rPr lang="en-US" dirty="0"/>
              <a:t>Both give us the same output, since we applied the same filter</a:t>
            </a:r>
          </a:p>
        </p:txBody>
      </p:sp>
      <p:sp>
        <p:nvSpPr>
          <p:cNvPr id="4" name="Date Placeholder 3">
            <a:extLst>
              <a:ext uri="{FF2B5EF4-FFF2-40B4-BE49-F238E27FC236}">
                <a16:creationId xmlns:a16="http://schemas.microsoft.com/office/drawing/2014/main" id="{10B46E60-542B-4F8F-AD2A-F2F5CC4BE247}"/>
              </a:ext>
            </a:extLst>
          </p:cNvPr>
          <p:cNvSpPr>
            <a:spLocks noGrp="1"/>
          </p:cNvSpPr>
          <p:nvPr>
            <p:ph type="dt" sz="half" idx="10"/>
          </p:nvPr>
        </p:nvSpPr>
        <p:spPr/>
        <p:txBody>
          <a:bodyPr/>
          <a:lstStyle/>
          <a:p>
            <a:pPr>
              <a:defRPr/>
            </a:pPr>
            <a:fld id="{610C37F9-0E6F-4A6C-AFE8-473CE2ABF126}" type="datetime1">
              <a:rPr lang="en-US" smtClean="0"/>
              <a:t>2/28/2021</a:t>
            </a:fld>
            <a:endParaRPr lang="en-CA" dirty="0"/>
          </a:p>
        </p:txBody>
      </p:sp>
      <p:sp>
        <p:nvSpPr>
          <p:cNvPr id="5" name="Slide Number Placeholder 4">
            <a:extLst>
              <a:ext uri="{FF2B5EF4-FFF2-40B4-BE49-F238E27FC236}">
                <a16:creationId xmlns:a16="http://schemas.microsoft.com/office/drawing/2014/main" id="{9E6C8CC3-D345-415C-83EC-89AD47D2BE1C}"/>
              </a:ext>
            </a:extLst>
          </p:cNvPr>
          <p:cNvSpPr>
            <a:spLocks noGrp="1"/>
          </p:cNvSpPr>
          <p:nvPr>
            <p:ph type="sldNum" sz="quarter" idx="12"/>
          </p:nvPr>
        </p:nvSpPr>
        <p:spPr/>
        <p:txBody>
          <a:bodyPr/>
          <a:lstStyle/>
          <a:p>
            <a:pPr>
              <a:defRPr/>
            </a:pPr>
            <a:fld id="{DB965FF6-DD1D-43A0-A685-9F3E6FC58C96}" type="slidenum">
              <a:rPr lang="en-US" smtClean="0"/>
              <a:pPr>
                <a:defRPr/>
              </a:pPr>
              <a:t>40</a:t>
            </a:fld>
            <a:endParaRPr lang="en-US" dirty="0"/>
          </a:p>
        </p:txBody>
      </p:sp>
      <p:sp>
        <p:nvSpPr>
          <p:cNvPr id="6" name="Footer Placeholder 5">
            <a:extLst>
              <a:ext uri="{FF2B5EF4-FFF2-40B4-BE49-F238E27FC236}">
                <a16:creationId xmlns:a16="http://schemas.microsoft.com/office/drawing/2014/main" id="{AC6F9D13-206F-4936-A8F2-34460D66844D}"/>
              </a:ext>
            </a:extLst>
          </p:cNvPr>
          <p:cNvSpPr>
            <a:spLocks noGrp="1"/>
          </p:cNvSpPr>
          <p:nvPr>
            <p:ph type="ftr" sz="quarter" idx="11"/>
          </p:nvPr>
        </p:nvSpPr>
        <p:spPr/>
        <p:txBody>
          <a:bodyPr/>
          <a:lstStyle/>
          <a:p>
            <a:pPr>
              <a:defRPr/>
            </a:pPr>
            <a:r>
              <a:rPr lang="en-US"/>
              <a:t>Milli Micro Systems, Inc.</a:t>
            </a:r>
            <a:endParaRPr lang="en-US" dirty="0"/>
          </a:p>
        </p:txBody>
      </p:sp>
    </p:spTree>
    <p:extLst>
      <p:ext uri="{BB962C8B-B14F-4D97-AF65-F5344CB8AC3E}">
        <p14:creationId xmlns:p14="http://schemas.microsoft.com/office/powerpoint/2010/main" val="42291057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5E5BC-CB70-43A9-9F50-730CDFC7C4BB}"/>
              </a:ext>
            </a:extLst>
          </p:cNvPr>
          <p:cNvSpPr>
            <a:spLocks noGrp="1"/>
          </p:cNvSpPr>
          <p:nvPr>
            <p:ph type="title"/>
          </p:nvPr>
        </p:nvSpPr>
        <p:spPr/>
        <p:txBody>
          <a:bodyPr/>
          <a:lstStyle/>
          <a:p>
            <a:r>
              <a:rPr lang="en-US" dirty="0"/>
              <a:t>Filtering with conditions</a:t>
            </a:r>
          </a:p>
        </p:txBody>
      </p:sp>
      <p:sp>
        <p:nvSpPr>
          <p:cNvPr id="3" name="Content Placeholder 2">
            <a:extLst>
              <a:ext uri="{FF2B5EF4-FFF2-40B4-BE49-F238E27FC236}">
                <a16:creationId xmlns:a16="http://schemas.microsoft.com/office/drawing/2014/main" id="{58110960-FD72-409B-9DEC-7838BBC18F6F}"/>
              </a:ext>
            </a:extLst>
          </p:cNvPr>
          <p:cNvSpPr>
            <a:spLocks noGrp="1"/>
          </p:cNvSpPr>
          <p:nvPr>
            <p:ph idx="1"/>
          </p:nvPr>
        </p:nvSpPr>
        <p:spPr/>
        <p:txBody>
          <a:bodyPr/>
          <a:lstStyle/>
          <a:p>
            <a:r>
              <a:rPr lang="en-US" b="1" dirty="0"/>
              <a:t>The &amp; operator</a:t>
            </a:r>
          </a:p>
          <a:p>
            <a:r>
              <a:rPr lang="en-US" dirty="0"/>
              <a:t>You want to filter all the rows where ID is equal to C1 and Value is above 100.</a:t>
            </a:r>
          </a:p>
          <a:p>
            <a:endParaRPr lang="en-US" dirty="0"/>
          </a:p>
          <a:p>
            <a:r>
              <a:rPr lang="en-US" dirty="0"/>
              <a:t>To apply that filter, we have to chain two conditions with the &amp; operator. </a:t>
            </a:r>
          </a:p>
        </p:txBody>
      </p:sp>
      <p:sp>
        <p:nvSpPr>
          <p:cNvPr id="4" name="Date Placeholder 3">
            <a:extLst>
              <a:ext uri="{FF2B5EF4-FFF2-40B4-BE49-F238E27FC236}">
                <a16:creationId xmlns:a16="http://schemas.microsoft.com/office/drawing/2014/main" id="{10B46E60-542B-4F8F-AD2A-F2F5CC4BE247}"/>
              </a:ext>
            </a:extLst>
          </p:cNvPr>
          <p:cNvSpPr>
            <a:spLocks noGrp="1"/>
          </p:cNvSpPr>
          <p:nvPr>
            <p:ph type="dt" sz="half" idx="10"/>
          </p:nvPr>
        </p:nvSpPr>
        <p:spPr/>
        <p:txBody>
          <a:bodyPr/>
          <a:lstStyle/>
          <a:p>
            <a:pPr>
              <a:defRPr/>
            </a:pPr>
            <a:fld id="{CD76CD0C-998E-45A5-8588-807D93F629C5}" type="datetime1">
              <a:rPr lang="en-US" smtClean="0"/>
              <a:t>2/28/2021</a:t>
            </a:fld>
            <a:endParaRPr lang="en-CA" dirty="0"/>
          </a:p>
        </p:txBody>
      </p:sp>
      <p:sp>
        <p:nvSpPr>
          <p:cNvPr id="5" name="Slide Number Placeholder 4">
            <a:extLst>
              <a:ext uri="{FF2B5EF4-FFF2-40B4-BE49-F238E27FC236}">
                <a16:creationId xmlns:a16="http://schemas.microsoft.com/office/drawing/2014/main" id="{9E6C8CC3-D345-415C-83EC-89AD47D2BE1C}"/>
              </a:ext>
            </a:extLst>
          </p:cNvPr>
          <p:cNvSpPr>
            <a:spLocks noGrp="1"/>
          </p:cNvSpPr>
          <p:nvPr>
            <p:ph type="sldNum" sz="quarter" idx="12"/>
          </p:nvPr>
        </p:nvSpPr>
        <p:spPr/>
        <p:txBody>
          <a:bodyPr/>
          <a:lstStyle/>
          <a:p>
            <a:pPr>
              <a:defRPr/>
            </a:pPr>
            <a:fld id="{DB965FF6-DD1D-43A0-A685-9F3E6FC58C96}" type="slidenum">
              <a:rPr lang="en-US" smtClean="0"/>
              <a:pPr>
                <a:defRPr/>
              </a:pPr>
              <a:t>41</a:t>
            </a:fld>
            <a:endParaRPr lang="en-US" dirty="0"/>
          </a:p>
        </p:txBody>
      </p:sp>
      <p:sp>
        <p:nvSpPr>
          <p:cNvPr id="6" name="Footer Placeholder 5">
            <a:extLst>
              <a:ext uri="{FF2B5EF4-FFF2-40B4-BE49-F238E27FC236}">
                <a16:creationId xmlns:a16="http://schemas.microsoft.com/office/drawing/2014/main" id="{1C8C0896-ABBF-4E08-8E01-1458E8C77319}"/>
              </a:ext>
            </a:extLst>
          </p:cNvPr>
          <p:cNvSpPr>
            <a:spLocks noGrp="1"/>
          </p:cNvSpPr>
          <p:nvPr>
            <p:ph type="ftr" sz="quarter" idx="11"/>
          </p:nvPr>
        </p:nvSpPr>
        <p:spPr/>
        <p:txBody>
          <a:bodyPr/>
          <a:lstStyle/>
          <a:p>
            <a:pPr>
              <a:defRPr/>
            </a:pPr>
            <a:r>
              <a:rPr lang="en-US"/>
              <a:t>Milli Micro Systems, Inc.</a:t>
            </a:r>
            <a:endParaRPr lang="en-US" dirty="0"/>
          </a:p>
        </p:txBody>
      </p:sp>
    </p:spTree>
    <p:extLst>
      <p:ext uri="{BB962C8B-B14F-4D97-AF65-F5344CB8AC3E}">
        <p14:creationId xmlns:p14="http://schemas.microsoft.com/office/powerpoint/2010/main" val="22785472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5E5BC-CB70-43A9-9F50-730CDFC7C4BB}"/>
              </a:ext>
            </a:extLst>
          </p:cNvPr>
          <p:cNvSpPr>
            <a:spLocks noGrp="1"/>
          </p:cNvSpPr>
          <p:nvPr>
            <p:ph type="title"/>
          </p:nvPr>
        </p:nvSpPr>
        <p:spPr/>
        <p:txBody>
          <a:bodyPr/>
          <a:lstStyle/>
          <a:p>
            <a:r>
              <a:rPr lang="en-US" dirty="0"/>
              <a:t>Filtering with conditions</a:t>
            </a:r>
          </a:p>
        </p:txBody>
      </p:sp>
      <p:sp>
        <p:nvSpPr>
          <p:cNvPr id="3" name="Content Placeholder 2">
            <a:extLst>
              <a:ext uri="{FF2B5EF4-FFF2-40B4-BE49-F238E27FC236}">
                <a16:creationId xmlns:a16="http://schemas.microsoft.com/office/drawing/2014/main" id="{58110960-FD72-409B-9DEC-7838BBC18F6F}"/>
              </a:ext>
            </a:extLst>
          </p:cNvPr>
          <p:cNvSpPr>
            <a:spLocks noGrp="1"/>
          </p:cNvSpPr>
          <p:nvPr>
            <p:ph idx="1"/>
          </p:nvPr>
        </p:nvSpPr>
        <p:spPr/>
        <p:txBody>
          <a:bodyPr>
            <a:normAutofit fontScale="92500" lnSpcReduction="10000"/>
          </a:bodyPr>
          <a:lstStyle/>
          <a:p>
            <a:r>
              <a:rPr lang="en-US" b="1" dirty="0"/>
              <a:t>The | operator</a:t>
            </a:r>
          </a:p>
          <a:p>
            <a:endParaRPr lang="en-US" dirty="0"/>
          </a:p>
          <a:p>
            <a:r>
              <a:rPr lang="en-US" dirty="0"/>
              <a:t>The | operator in Python stands for or and will return True if one of the conditions is met.</a:t>
            </a:r>
          </a:p>
          <a:p>
            <a:endParaRPr lang="en-US" dirty="0"/>
          </a:p>
          <a:p>
            <a:r>
              <a:rPr lang="en-US" dirty="0"/>
              <a:t>We can show this by applying the following filter: give us all the rows where date is later than 2019–04–10 or Value is greater than 100.</a:t>
            </a:r>
          </a:p>
        </p:txBody>
      </p:sp>
      <p:sp>
        <p:nvSpPr>
          <p:cNvPr id="4" name="Date Placeholder 3">
            <a:extLst>
              <a:ext uri="{FF2B5EF4-FFF2-40B4-BE49-F238E27FC236}">
                <a16:creationId xmlns:a16="http://schemas.microsoft.com/office/drawing/2014/main" id="{10B46E60-542B-4F8F-AD2A-F2F5CC4BE247}"/>
              </a:ext>
            </a:extLst>
          </p:cNvPr>
          <p:cNvSpPr>
            <a:spLocks noGrp="1"/>
          </p:cNvSpPr>
          <p:nvPr>
            <p:ph type="dt" sz="half" idx="10"/>
          </p:nvPr>
        </p:nvSpPr>
        <p:spPr/>
        <p:txBody>
          <a:bodyPr/>
          <a:lstStyle/>
          <a:p>
            <a:pPr>
              <a:defRPr/>
            </a:pPr>
            <a:fld id="{73FBC2FB-ACCD-4041-B88B-F265DC242DE1}" type="datetime1">
              <a:rPr lang="en-US" smtClean="0"/>
              <a:t>2/28/2021</a:t>
            </a:fld>
            <a:endParaRPr lang="en-CA" dirty="0"/>
          </a:p>
        </p:txBody>
      </p:sp>
      <p:sp>
        <p:nvSpPr>
          <p:cNvPr id="5" name="Slide Number Placeholder 4">
            <a:extLst>
              <a:ext uri="{FF2B5EF4-FFF2-40B4-BE49-F238E27FC236}">
                <a16:creationId xmlns:a16="http://schemas.microsoft.com/office/drawing/2014/main" id="{9E6C8CC3-D345-415C-83EC-89AD47D2BE1C}"/>
              </a:ext>
            </a:extLst>
          </p:cNvPr>
          <p:cNvSpPr>
            <a:spLocks noGrp="1"/>
          </p:cNvSpPr>
          <p:nvPr>
            <p:ph type="sldNum" sz="quarter" idx="12"/>
          </p:nvPr>
        </p:nvSpPr>
        <p:spPr/>
        <p:txBody>
          <a:bodyPr/>
          <a:lstStyle/>
          <a:p>
            <a:pPr>
              <a:defRPr/>
            </a:pPr>
            <a:fld id="{DB965FF6-DD1D-43A0-A685-9F3E6FC58C96}" type="slidenum">
              <a:rPr lang="en-US" smtClean="0"/>
              <a:pPr>
                <a:defRPr/>
              </a:pPr>
              <a:t>42</a:t>
            </a:fld>
            <a:endParaRPr lang="en-US" dirty="0"/>
          </a:p>
        </p:txBody>
      </p:sp>
      <p:sp>
        <p:nvSpPr>
          <p:cNvPr id="6" name="Footer Placeholder 5">
            <a:extLst>
              <a:ext uri="{FF2B5EF4-FFF2-40B4-BE49-F238E27FC236}">
                <a16:creationId xmlns:a16="http://schemas.microsoft.com/office/drawing/2014/main" id="{F58262C7-CB3E-488A-BDD4-169891A7A050}"/>
              </a:ext>
            </a:extLst>
          </p:cNvPr>
          <p:cNvSpPr>
            <a:spLocks noGrp="1"/>
          </p:cNvSpPr>
          <p:nvPr>
            <p:ph type="ftr" sz="quarter" idx="11"/>
          </p:nvPr>
        </p:nvSpPr>
        <p:spPr/>
        <p:txBody>
          <a:bodyPr/>
          <a:lstStyle/>
          <a:p>
            <a:pPr>
              <a:defRPr/>
            </a:pPr>
            <a:r>
              <a:rPr lang="en-US"/>
              <a:t>Milli Micro Systems, Inc.</a:t>
            </a:r>
            <a:endParaRPr lang="en-US" dirty="0"/>
          </a:p>
        </p:txBody>
      </p:sp>
    </p:spTree>
    <p:extLst>
      <p:ext uri="{BB962C8B-B14F-4D97-AF65-F5344CB8AC3E}">
        <p14:creationId xmlns:p14="http://schemas.microsoft.com/office/powerpoint/2010/main" val="36171660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5E5BC-CB70-43A9-9F50-730CDFC7C4BB}"/>
              </a:ext>
            </a:extLst>
          </p:cNvPr>
          <p:cNvSpPr>
            <a:spLocks noGrp="1"/>
          </p:cNvSpPr>
          <p:nvPr>
            <p:ph type="title"/>
          </p:nvPr>
        </p:nvSpPr>
        <p:spPr/>
        <p:txBody>
          <a:bodyPr/>
          <a:lstStyle/>
          <a:p>
            <a:r>
              <a:rPr lang="en-US" dirty="0"/>
              <a:t>Aggregation</a:t>
            </a:r>
          </a:p>
        </p:txBody>
      </p:sp>
      <p:sp>
        <p:nvSpPr>
          <p:cNvPr id="3" name="Content Placeholder 2">
            <a:extLst>
              <a:ext uri="{FF2B5EF4-FFF2-40B4-BE49-F238E27FC236}">
                <a16:creationId xmlns:a16="http://schemas.microsoft.com/office/drawing/2014/main" id="{58110960-FD72-409B-9DEC-7838BBC18F6F}"/>
              </a:ext>
            </a:extLst>
          </p:cNvPr>
          <p:cNvSpPr>
            <a:spLocks noGrp="1"/>
          </p:cNvSpPr>
          <p:nvPr>
            <p:ph idx="1"/>
          </p:nvPr>
        </p:nvSpPr>
        <p:spPr/>
        <p:txBody>
          <a:bodyPr>
            <a:normAutofit/>
          </a:bodyPr>
          <a:lstStyle/>
          <a:p>
            <a:r>
              <a:rPr lang="en-US" dirty="0"/>
              <a:t>Sometimes there’s the need to aggregate data so you can create certain overviews or to do some calculation. In pandas we use </a:t>
            </a:r>
            <a:r>
              <a:rPr lang="en-US" dirty="0" err="1">
                <a:latin typeface="Courier New" panose="02070309020205020404" pitchFamily="49" charset="0"/>
                <a:cs typeface="Courier New" panose="02070309020205020404" pitchFamily="49" charset="0"/>
              </a:rPr>
              <a:t>groupby</a:t>
            </a:r>
            <a:r>
              <a:rPr lang="en-US" dirty="0"/>
              <a:t> for this.</a:t>
            </a:r>
          </a:p>
        </p:txBody>
      </p:sp>
      <p:sp>
        <p:nvSpPr>
          <p:cNvPr id="4" name="Date Placeholder 3">
            <a:extLst>
              <a:ext uri="{FF2B5EF4-FFF2-40B4-BE49-F238E27FC236}">
                <a16:creationId xmlns:a16="http://schemas.microsoft.com/office/drawing/2014/main" id="{10B46E60-542B-4F8F-AD2A-F2F5CC4BE247}"/>
              </a:ext>
            </a:extLst>
          </p:cNvPr>
          <p:cNvSpPr>
            <a:spLocks noGrp="1"/>
          </p:cNvSpPr>
          <p:nvPr>
            <p:ph type="dt" sz="half" idx="10"/>
          </p:nvPr>
        </p:nvSpPr>
        <p:spPr/>
        <p:txBody>
          <a:bodyPr/>
          <a:lstStyle/>
          <a:p>
            <a:pPr>
              <a:defRPr/>
            </a:pPr>
            <a:fld id="{FEE9BE4A-DEF9-4B90-8801-BAD11A3E024E}" type="datetime1">
              <a:rPr lang="en-US" smtClean="0"/>
              <a:t>2/28/2021</a:t>
            </a:fld>
            <a:endParaRPr lang="en-CA" dirty="0"/>
          </a:p>
        </p:txBody>
      </p:sp>
      <p:sp>
        <p:nvSpPr>
          <p:cNvPr id="5" name="Slide Number Placeholder 4">
            <a:extLst>
              <a:ext uri="{FF2B5EF4-FFF2-40B4-BE49-F238E27FC236}">
                <a16:creationId xmlns:a16="http://schemas.microsoft.com/office/drawing/2014/main" id="{9E6C8CC3-D345-415C-83EC-89AD47D2BE1C}"/>
              </a:ext>
            </a:extLst>
          </p:cNvPr>
          <p:cNvSpPr>
            <a:spLocks noGrp="1"/>
          </p:cNvSpPr>
          <p:nvPr>
            <p:ph type="sldNum" sz="quarter" idx="12"/>
          </p:nvPr>
        </p:nvSpPr>
        <p:spPr/>
        <p:txBody>
          <a:bodyPr/>
          <a:lstStyle/>
          <a:p>
            <a:pPr>
              <a:defRPr/>
            </a:pPr>
            <a:fld id="{DB965FF6-DD1D-43A0-A685-9F3E6FC58C96}" type="slidenum">
              <a:rPr lang="en-US" smtClean="0"/>
              <a:pPr>
                <a:defRPr/>
              </a:pPr>
              <a:t>43</a:t>
            </a:fld>
            <a:endParaRPr lang="en-US" dirty="0"/>
          </a:p>
        </p:txBody>
      </p:sp>
      <p:sp>
        <p:nvSpPr>
          <p:cNvPr id="6" name="Footer Placeholder 5">
            <a:extLst>
              <a:ext uri="{FF2B5EF4-FFF2-40B4-BE49-F238E27FC236}">
                <a16:creationId xmlns:a16="http://schemas.microsoft.com/office/drawing/2014/main" id="{1522F8DC-D2D1-42D9-A064-B36951C0D407}"/>
              </a:ext>
            </a:extLst>
          </p:cNvPr>
          <p:cNvSpPr>
            <a:spLocks noGrp="1"/>
          </p:cNvSpPr>
          <p:nvPr>
            <p:ph type="ftr" sz="quarter" idx="11"/>
          </p:nvPr>
        </p:nvSpPr>
        <p:spPr/>
        <p:txBody>
          <a:bodyPr/>
          <a:lstStyle/>
          <a:p>
            <a:pPr>
              <a:defRPr/>
            </a:pPr>
            <a:r>
              <a:rPr lang="en-US"/>
              <a:t>Milli Micro Systems, Inc.</a:t>
            </a:r>
            <a:endParaRPr lang="en-US" dirty="0"/>
          </a:p>
        </p:txBody>
      </p:sp>
    </p:spTree>
    <p:extLst>
      <p:ext uri="{BB962C8B-B14F-4D97-AF65-F5344CB8AC3E}">
        <p14:creationId xmlns:p14="http://schemas.microsoft.com/office/powerpoint/2010/main" val="23686132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5E5BC-CB70-43A9-9F50-730CDFC7C4BB}"/>
              </a:ext>
            </a:extLst>
          </p:cNvPr>
          <p:cNvSpPr>
            <a:spLocks noGrp="1"/>
          </p:cNvSpPr>
          <p:nvPr>
            <p:ph type="title"/>
          </p:nvPr>
        </p:nvSpPr>
        <p:spPr/>
        <p:txBody>
          <a:bodyPr/>
          <a:lstStyle/>
          <a:p>
            <a:r>
              <a:rPr lang="en-US" dirty="0"/>
              <a:t>Aggregation</a:t>
            </a:r>
          </a:p>
        </p:txBody>
      </p:sp>
      <p:sp>
        <p:nvSpPr>
          <p:cNvPr id="3" name="Content Placeholder 2">
            <a:extLst>
              <a:ext uri="{FF2B5EF4-FFF2-40B4-BE49-F238E27FC236}">
                <a16:creationId xmlns:a16="http://schemas.microsoft.com/office/drawing/2014/main" id="{58110960-FD72-409B-9DEC-7838BBC18F6F}"/>
              </a:ext>
            </a:extLst>
          </p:cNvPr>
          <p:cNvSpPr>
            <a:spLocks noGrp="1"/>
          </p:cNvSpPr>
          <p:nvPr>
            <p:ph idx="1"/>
          </p:nvPr>
        </p:nvSpPr>
        <p:spPr/>
        <p:txBody>
          <a:bodyPr>
            <a:normAutofit/>
          </a:bodyPr>
          <a:lstStyle/>
          <a:p>
            <a:r>
              <a:rPr lang="en-US" dirty="0"/>
              <a:t>By “group by” we are referring to a process involving one or more of the following steps:</a:t>
            </a:r>
          </a:p>
          <a:p>
            <a:pPr lvl="1"/>
            <a:r>
              <a:rPr lang="en-US" dirty="0"/>
              <a:t>* </a:t>
            </a:r>
            <a:r>
              <a:rPr lang="en-US" b="1" dirty="0"/>
              <a:t>Splitting</a:t>
            </a:r>
            <a:r>
              <a:rPr lang="en-US" dirty="0"/>
              <a:t> the data into groups based on some criteria.</a:t>
            </a:r>
          </a:p>
          <a:p>
            <a:pPr lvl="1"/>
            <a:r>
              <a:rPr lang="en-US" dirty="0"/>
              <a:t>* </a:t>
            </a:r>
            <a:r>
              <a:rPr lang="en-US" b="1" dirty="0"/>
              <a:t>Applying</a:t>
            </a:r>
            <a:r>
              <a:rPr lang="en-US" dirty="0"/>
              <a:t> a function to each group independently.</a:t>
            </a:r>
          </a:p>
          <a:p>
            <a:pPr lvl="1"/>
            <a:r>
              <a:rPr lang="en-US" dirty="0"/>
              <a:t>* </a:t>
            </a:r>
            <a:r>
              <a:rPr lang="en-US" b="1" dirty="0"/>
              <a:t>Combining</a:t>
            </a:r>
            <a:r>
              <a:rPr lang="en-US" dirty="0"/>
              <a:t> the results into a data structure.</a:t>
            </a:r>
          </a:p>
        </p:txBody>
      </p:sp>
      <p:sp>
        <p:nvSpPr>
          <p:cNvPr id="4" name="Date Placeholder 3">
            <a:extLst>
              <a:ext uri="{FF2B5EF4-FFF2-40B4-BE49-F238E27FC236}">
                <a16:creationId xmlns:a16="http://schemas.microsoft.com/office/drawing/2014/main" id="{10B46E60-542B-4F8F-AD2A-F2F5CC4BE247}"/>
              </a:ext>
            </a:extLst>
          </p:cNvPr>
          <p:cNvSpPr>
            <a:spLocks noGrp="1"/>
          </p:cNvSpPr>
          <p:nvPr>
            <p:ph type="dt" sz="half" idx="10"/>
          </p:nvPr>
        </p:nvSpPr>
        <p:spPr/>
        <p:txBody>
          <a:bodyPr/>
          <a:lstStyle/>
          <a:p>
            <a:pPr>
              <a:defRPr/>
            </a:pPr>
            <a:fld id="{FEE9BE4A-DEF9-4B90-8801-BAD11A3E024E}" type="datetime1">
              <a:rPr lang="en-US" smtClean="0"/>
              <a:t>2/28/2021</a:t>
            </a:fld>
            <a:endParaRPr lang="en-CA" dirty="0"/>
          </a:p>
        </p:txBody>
      </p:sp>
      <p:sp>
        <p:nvSpPr>
          <p:cNvPr id="5" name="Slide Number Placeholder 4">
            <a:extLst>
              <a:ext uri="{FF2B5EF4-FFF2-40B4-BE49-F238E27FC236}">
                <a16:creationId xmlns:a16="http://schemas.microsoft.com/office/drawing/2014/main" id="{9E6C8CC3-D345-415C-83EC-89AD47D2BE1C}"/>
              </a:ext>
            </a:extLst>
          </p:cNvPr>
          <p:cNvSpPr>
            <a:spLocks noGrp="1"/>
          </p:cNvSpPr>
          <p:nvPr>
            <p:ph type="sldNum" sz="quarter" idx="12"/>
          </p:nvPr>
        </p:nvSpPr>
        <p:spPr/>
        <p:txBody>
          <a:bodyPr/>
          <a:lstStyle/>
          <a:p>
            <a:pPr>
              <a:defRPr/>
            </a:pPr>
            <a:fld id="{DB965FF6-DD1D-43A0-A685-9F3E6FC58C96}" type="slidenum">
              <a:rPr lang="en-US" smtClean="0"/>
              <a:pPr>
                <a:defRPr/>
              </a:pPr>
              <a:t>44</a:t>
            </a:fld>
            <a:endParaRPr lang="en-US" dirty="0"/>
          </a:p>
        </p:txBody>
      </p:sp>
      <p:sp>
        <p:nvSpPr>
          <p:cNvPr id="6" name="Footer Placeholder 5">
            <a:extLst>
              <a:ext uri="{FF2B5EF4-FFF2-40B4-BE49-F238E27FC236}">
                <a16:creationId xmlns:a16="http://schemas.microsoft.com/office/drawing/2014/main" id="{1522F8DC-D2D1-42D9-A064-B36951C0D407}"/>
              </a:ext>
            </a:extLst>
          </p:cNvPr>
          <p:cNvSpPr>
            <a:spLocks noGrp="1"/>
          </p:cNvSpPr>
          <p:nvPr>
            <p:ph type="ftr" sz="quarter" idx="11"/>
          </p:nvPr>
        </p:nvSpPr>
        <p:spPr/>
        <p:txBody>
          <a:bodyPr/>
          <a:lstStyle/>
          <a:p>
            <a:pPr>
              <a:defRPr/>
            </a:pPr>
            <a:r>
              <a:rPr lang="en-US"/>
              <a:t>Milli Micro Systems, Inc.</a:t>
            </a:r>
            <a:endParaRPr lang="en-US" dirty="0"/>
          </a:p>
        </p:txBody>
      </p:sp>
    </p:spTree>
    <p:extLst>
      <p:ext uri="{BB962C8B-B14F-4D97-AF65-F5344CB8AC3E}">
        <p14:creationId xmlns:p14="http://schemas.microsoft.com/office/powerpoint/2010/main" val="26035993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5E5BC-CB70-43A9-9F50-730CDFC7C4BB}"/>
              </a:ext>
            </a:extLst>
          </p:cNvPr>
          <p:cNvSpPr>
            <a:spLocks noGrp="1"/>
          </p:cNvSpPr>
          <p:nvPr>
            <p:ph type="title"/>
          </p:nvPr>
        </p:nvSpPr>
        <p:spPr/>
        <p:txBody>
          <a:bodyPr/>
          <a:lstStyle/>
          <a:p>
            <a:r>
              <a:rPr lang="en-US" dirty="0"/>
              <a:t>Aggregation</a:t>
            </a:r>
          </a:p>
        </p:txBody>
      </p:sp>
      <p:sp>
        <p:nvSpPr>
          <p:cNvPr id="3" name="Content Placeholder 2">
            <a:extLst>
              <a:ext uri="{FF2B5EF4-FFF2-40B4-BE49-F238E27FC236}">
                <a16:creationId xmlns:a16="http://schemas.microsoft.com/office/drawing/2014/main" id="{58110960-FD72-409B-9DEC-7838BBC18F6F}"/>
              </a:ext>
            </a:extLst>
          </p:cNvPr>
          <p:cNvSpPr>
            <a:spLocks noGrp="1"/>
          </p:cNvSpPr>
          <p:nvPr>
            <p:ph idx="1"/>
          </p:nvPr>
        </p:nvSpPr>
        <p:spPr/>
        <p:txBody>
          <a:bodyPr>
            <a:normAutofit/>
          </a:bodyPr>
          <a:lstStyle/>
          <a:p>
            <a:r>
              <a:rPr lang="en-US" dirty="0"/>
              <a:t>Making groups out of your data based on some indicator, to enable yourself to do some actions on these groups.</a:t>
            </a:r>
          </a:p>
          <a:p>
            <a:endParaRPr lang="en-US" dirty="0"/>
          </a:p>
        </p:txBody>
      </p:sp>
      <p:sp>
        <p:nvSpPr>
          <p:cNvPr id="4" name="Date Placeholder 3">
            <a:extLst>
              <a:ext uri="{FF2B5EF4-FFF2-40B4-BE49-F238E27FC236}">
                <a16:creationId xmlns:a16="http://schemas.microsoft.com/office/drawing/2014/main" id="{10B46E60-542B-4F8F-AD2A-F2F5CC4BE247}"/>
              </a:ext>
            </a:extLst>
          </p:cNvPr>
          <p:cNvSpPr>
            <a:spLocks noGrp="1"/>
          </p:cNvSpPr>
          <p:nvPr>
            <p:ph type="dt" sz="half" idx="10"/>
          </p:nvPr>
        </p:nvSpPr>
        <p:spPr/>
        <p:txBody>
          <a:bodyPr/>
          <a:lstStyle/>
          <a:p>
            <a:pPr>
              <a:defRPr/>
            </a:pPr>
            <a:fld id="{7AAF0C67-1E08-4785-9C42-555265A10DD5}" type="datetime1">
              <a:rPr lang="en-US" smtClean="0"/>
              <a:t>2/28/2021</a:t>
            </a:fld>
            <a:endParaRPr lang="en-CA" dirty="0"/>
          </a:p>
        </p:txBody>
      </p:sp>
      <p:sp>
        <p:nvSpPr>
          <p:cNvPr id="5" name="Slide Number Placeholder 4">
            <a:extLst>
              <a:ext uri="{FF2B5EF4-FFF2-40B4-BE49-F238E27FC236}">
                <a16:creationId xmlns:a16="http://schemas.microsoft.com/office/drawing/2014/main" id="{9E6C8CC3-D345-415C-83EC-89AD47D2BE1C}"/>
              </a:ext>
            </a:extLst>
          </p:cNvPr>
          <p:cNvSpPr>
            <a:spLocks noGrp="1"/>
          </p:cNvSpPr>
          <p:nvPr>
            <p:ph type="sldNum" sz="quarter" idx="12"/>
          </p:nvPr>
        </p:nvSpPr>
        <p:spPr/>
        <p:txBody>
          <a:bodyPr/>
          <a:lstStyle/>
          <a:p>
            <a:pPr>
              <a:defRPr/>
            </a:pPr>
            <a:fld id="{DB965FF6-DD1D-43A0-A685-9F3E6FC58C96}" type="slidenum">
              <a:rPr lang="en-US" smtClean="0"/>
              <a:pPr>
                <a:defRPr/>
              </a:pPr>
              <a:t>45</a:t>
            </a:fld>
            <a:endParaRPr lang="en-US" dirty="0"/>
          </a:p>
        </p:txBody>
      </p:sp>
      <p:sp>
        <p:nvSpPr>
          <p:cNvPr id="6" name="Footer Placeholder 5">
            <a:extLst>
              <a:ext uri="{FF2B5EF4-FFF2-40B4-BE49-F238E27FC236}">
                <a16:creationId xmlns:a16="http://schemas.microsoft.com/office/drawing/2014/main" id="{2F492FB9-0781-4BFF-AA37-903621CF8BD0}"/>
              </a:ext>
            </a:extLst>
          </p:cNvPr>
          <p:cNvSpPr>
            <a:spLocks noGrp="1"/>
          </p:cNvSpPr>
          <p:nvPr>
            <p:ph type="ftr" sz="quarter" idx="11"/>
          </p:nvPr>
        </p:nvSpPr>
        <p:spPr/>
        <p:txBody>
          <a:bodyPr/>
          <a:lstStyle/>
          <a:p>
            <a:pPr>
              <a:defRPr/>
            </a:pPr>
            <a:r>
              <a:rPr lang="en-US"/>
              <a:t>Milli Micro Systems, Inc.</a:t>
            </a:r>
            <a:endParaRPr lang="en-US" dirty="0"/>
          </a:p>
        </p:txBody>
      </p:sp>
    </p:spTree>
    <p:extLst>
      <p:ext uri="{BB962C8B-B14F-4D97-AF65-F5344CB8AC3E}">
        <p14:creationId xmlns:p14="http://schemas.microsoft.com/office/powerpoint/2010/main" val="42085395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5E5BC-CB70-43A9-9F50-730CDFC7C4BB}"/>
              </a:ext>
            </a:extLst>
          </p:cNvPr>
          <p:cNvSpPr>
            <a:spLocks noGrp="1"/>
          </p:cNvSpPr>
          <p:nvPr>
            <p:ph type="title"/>
          </p:nvPr>
        </p:nvSpPr>
        <p:spPr/>
        <p:txBody>
          <a:bodyPr/>
          <a:lstStyle/>
          <a:p>
            <a:r>
              <a:rPr lang="en-US" dirty="0"/>
              <a:t>Joins</a:t>
            </a:r>
          </a:p>
        </p:txBody>
      </p:sp>
      <p:sp>
        <p:nvSpPr>
          <p:cNvPr id="3" name="Content Placeholder 2">
            <a:extLst>
              <a:ext uri="{FF2B5EF4-FFF2-40B4-BE49-F238E27FC236}">
                <a16:creationId xmlns:a16="http://schemas.microsoft.com/office/drawing/2014/main" id="{58110960-FD72-409B-9DEC-7838BBC18F6F}"/>
              </a:ext>
            </a:extLst>
          </p:cNvPr>
          <p:cNvSpPr>
            <a:spLocks noGrp="1"/>
          </p:cNvSpPr>
          <p:nvPr>
            <p:ph idx="1"/>
          </p:nvPr>
        </p:nvSpPr>
        <p:spPr/>
        <p:txBody>
          <a:bodyPr>
            <a:normAutofit fontScale="92500" lnSpcReduction="10000"/>
          </a:bodyPr>
          <a:lstStyle/>
          <a:p>
            <a:r>
              <a:rPr lang="en-US" dirty="0"/>
              <a:t>Joins are combining two </a:t>
            </a:r>
            <a:r>
              <a:rPr lang="en-US" dirty="0" err="1"/>
              <a:t>dataframes</a:t>
            </a:r>
            <a:r>
              <a:rPr lang="en-US" dirty="0"/>
              <a:t> on a side-by-side manner based on a common column. </a:t>
            </a:r>
          </a:p>
          <a:p>
            <a:pPr lvl="1"/>
            <a:r>
              <a:rPr lang="en-US" dirty="0"/>
              <a:t>Most of the time these columns are referred to “</a:t>
            </a:r>
            <a:r>
              <a:rPr lang="en-US" dirty="0" err="1"/>
              <a:t>askey</a:t>
            </a:r>
            <a:r>
              <a:rPr lang="en-US" dirty="0"/>
              <a:t>” columns .</a:t>
            </a:r>
          </a:p>
          <a:p>
            <a:endParaRPr lang="en-US" dirty="0"/>
          </a:p>
          <a:p>
            <a:r>
              <a:rPr lang="en-US" dirty="0"/>
              <a:t>The term </a:t>
            </a:r>
            <a:r>
              <a:rPr lang="en-US" i="1" dirty="0" err="1"/>
              <a:t>joinis</a:t>
            </a:r>
            <a:r>
              <a:rPr lang="en-US" dirty="0"/>
              <a:t> originated from the database language SQL, and was needed because the data modelling of SQL databases is mostly done by using relational modelling.</a:t>
            </a:r>
          </a:p>
          <a:p>
            <a:endParaRPr lang="en-US" dirty="0"/>
          </a:p>
        </p:txBody>
      </p:sp>
      <p:sp>
        <p:nvSpPr>
          <p:cNvPr id="4" name="Date Placeholder 3">
            <a:extLst>
              <a:ext uri="{FF2B5EF4-FFF2-40B4-BE49-F238E27FC236}">
                <a16:creationId xmlns:a16="http://schemas.microsoft.com/office/drawing/2014/main" id="{10B46E60-542B-4F8F-AD2A-F2F5CC4BE247}"/>
              </a:ext>
            </a:extLst>
          </p:cNvPr>
          <p:cNvSpPr>
            <a:spLocks noGrp="1"/>
          </p:cNvSpPr>
          <p:nvPr>
            <p:ph type="dt" sz="half" idx="10"/>
          </p:nvPr>
        </p:nvSpPr>
        <p:spPr/>
        <p:txBody>
          <a:bodyPr/>
          <a:lstStyle/>
          <a:p>
            <a:pPr>
              <a:defRPr/>
            </a:pPr>
            <a:fld id="{1EF881E6-1366-41BF-BAFC-1EC040DC6BAB}" type="datetime1">
              <a:rPr lang="en-US" smtClean="0"/>
              <a:t>2/28/2021</a:t>
            </a:fld>
            <a:endParaRPr lang="en-CA" dirty="0"/>
          </a:p>
        </p:txBody>
      </p:sp>
      <p:sp>
        <p:nvSpPr>
          <p:cNvPr id="5" name="Slide Number Placeholder 4">
            <a:extLst>
              <a:ext uri="{FF2B5EF4-FFF2-40B4-BE49-F238E27FC236}">
                <a16:creationId xmlns:a16="http://schemas.microsoft.com/office/drawing/2014/main" id="{9E6C8CC3-D345-415C-83EC-89AD47D2BE1C}"/>
              </a:ext>
            </a:extLst>
          </p:cNvPr>
          <p:cNvSpPr>
            <a:spLocks noGrp="1"/>
          </p:cNvSpPr>
          <p:nvPr>
            <p:ph type="sldNum" sz="quarter" idx="12"/>
          </p:nvPr>
        </p:nvSpPr>
        <p:spPr/>
        <p:txBody>
          <a:bodyPr/>
          <a:lstStyle/>
          <a:p>
            <a:pPr>
              <a:defRPr/>
            </a:pPr>
            <a:fld id="{DB965FF6-DD1D-43A0-A685-9F3E6FC58C96}" type="slidenum">
              <a:rPr lang="en-US" smtClean="0"/>
              <a:pPr>
                <a:defRPr/>
              </a:pPr>
              <a:t>46</a:t>
            </a:fld>
            <a:endParaRPr lang="en-US" dirty="0"/>
          </a:p>
        </p:txBody>
      </p:sp>
      <p:sp>
        <p:nvSpPr>
          <p:cNvPr id="6" name="Footer Placeholder 5">
            <a:extLst>
              <a:ext uri="{FF2B5EF4-FFF2-40B4-BE49-F238E27FC236}">
                <a16:creationId xmlns:a16="http://schemas.microsoft.com/office/drawing/2014/main" id="{0BC6ECD8-042D-4BC7-A380-9B26E1FB3AF9}"/>
              </a:ext>
            </a:extLst>
          </p:cNvPr>
          <p:cNvSpPr>
            <a:spLocks noGrp="1"/>
          </p:cNvSpPr>
          <p:nvPr>
            <p:ph type="ftr" sz="quarter" idx="11"/>
          </p:nvPr>
        </p:nvSpPr>
        <p:spPr/>
        <p:txBody>
          <a:bodyPr/>
          <a:lstStyle/>
          <a:p>
            <a:pPr>
              <a:defRPr/>
            </a:pPr>
            <a:r>
              <a:rPr lang="en-US"/>
              <a:t>Milli Micro Systems, Inc.</a:t>
            </a:r>
            <a:endParaRPr lang="en-US" dirty="0"/>
          </a:p>
        </p:txBody>
      </p:sp>
    </p:spTree>
    <p:extLst>
      <p:ext uri="{BB962C8B-B14F-4D97-AF65-F5344CB8AC3E}">
        <p14:creationId xmlns:p14="http://schemas.microsoft.com/office/powerpoint/2010/main" val="16572533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5E5BC-CB70-43A9-9F50-730CDFC7C4BB}"/>
              </a:ext>
            </a:extLst>
          </p:cNvPr>
          <p:cNvSpPr>
            <a:spLocks noGrp="1"/>
          </p:cNvSpPr>
          <p:nvPr>
            <p:ph type="title"/>
          </p:nvPr>
        </p:nvSpPr>
        <p:spPr/>
        <p:txBody>
          <a:bodyPr/>
          <a:lstStyle/>
          <a:p>
            <a:r>
              <a:rPr lang="en-US" dirty="0"/>
              <a:t>Joins</a:t>
            </a:r>
          </a:p>
        </p:txBody>
      </p:sp>
      <p:sp>
        <p:nvSpPr>
          <p:cNvPr id="3" name="Content Placeholder 2">
            <a:extLst>
              <a:ext uri="{FF2B5EF4-FFF2-40B4-BE49-F238E27FC236}">
                <a16:creationId xmlns:a16="http://schemas.microsoft.com/office/drawing/2014/main" id="{58110960-FD72-409B-9DEC-7838BBC18F6F}"/>
              </a:ext>
            </a:extLst>
          </p:cNvPr>
          <p:cNvSpPr>
            <a:spLocks noGrp="1"/>
          </p:cNvSpPr>
          <p:nvPr>
            <p:ph idx="1"/>
          </p:nvPr>
        </p:nvSpPr>
        <p:spPr/>
        <p:txBody>
          <a:bodyPr>
            <a:normAutofit/>
          </a:bodyPr>
          <a:lstStyle/>
          <a:p>
            <a:r>
              <a:rPr lang="en-US" dirty="0"/>
              <a:t>There are many types of joins, and your output will be based on which type of join you perform. </a:t>
            </a:r>
          </a:p>
          <a:p>
            <a:endParaRPr lang="en-US" dirty="0"/>
          </a:p>
        </p:txBody>
      </p:sp>
      <p:sp>
        <p:nvSpPr>
          <p:cNvPr id="4" name="Date Placeholder 3">
            <a:extLst>
              <a:ext uri="{FF2B5EF4-FFF2-40B4-BE49-F238E27FC236}">
                <a16:creationId xmlns:a16="http://schemas.microsoft.com/office/drawing/2014/main" id="{10B46E60-542B-4F8F-AD2A-F2F5CC4BE247}"/>
              </a:ext>
            </a:extLst>
          </p:cNvPr>
          <p:cNvSpPr>
            <a:spLocks noGrp="1"/>
          </p:cNvSpPr>
          <p:nvPr>
            <p:ph type="dt" sz="half" idx="10"/>
          </p:nvPr>
        </p:nvSpPr>
        <p:spPr/>
        <p:txBody>
          <a:bodyPr/>
          <a:lstStyle/>
          <a:p>
            <a:pPr>
              <a:defRPr/>
            </a:pPr>
            <a:fld id="{2B6FFE69-C9B2-4068-A93E-30AE5BDC0B56}" type="datetime1">
              <a:rPr lang="en-US" smtClean="0"/>
              <a:t>2/28/2021</a:t>
            </a:fld>
            <a:endParaRPr lang="en-CA" dirty="0"/>
          </a:p>
        </p:txBody>
      </p:sp>
      <p:sp>
        <p:nvSpPr>
          <p:cNvPr id="5" name="Slide Number Placeholder 4">
            <a:extLst>
              <a:ext uri="{FF2B5EF4-FFF2-40B4-BE49-F238E27FC236}">
                <a16:creationId xmlns:a16="http://schemas.microsoft.com/office/drawing/2014/main" id="{9E6C8CC3-D345-415C-83EC-89AD47D2BE1C}"/>
              </a:ext>
            </a:extLst>
          </p:cNvPr>
          <p:cNvSpPr>
            <a:spLocks noGrp="1"/>
          </p:cNvSpPr>
          <p:nvPr>
            <p:ph type="sldNum" sz="quarter" idx="12"/>
          </p:nvPr>
        </p:nvSpPr>
        <p:spPr/>
        <p:txBody>
          <a:bodyPr/>
          <a:lstStyle/>
          <a:p>
            <a:pPr>
              <a:defRPr/>
            </a:pPr>
            <a:fld id="{DB965FF6-DD1D-43A0-A685-9F3E6FC58C96}" type="slidenum">
              <a:rPr lang="en-US" smtClean="0"/>
              <a:pPr>
                <a:defRPr/>
              </a:pPr>
              <a:t>47</a:t>
            </a:fld>
            <a:endParaRPr lang="en-US" dirty="0"/>
          </a:p>
        </p:txBody>
      </p:sp>
      <p:sp>
        <p:nvSpPr>
          <p:cNvPr id="6" name="Footer Placeholder 5">
            <a:extLst>
              <a:ext uri="{FF2B5EF4-FFF2-40B4-BE49-F238E27FC236}">
                <a16:creationId xmlns:a16="http://schemas.microsoft.com/office/drawing/2014/main" id="{DF169C34-A634-4EFB-928F-63E477033192}"/>
              </a:ext>
            </a:extLst>
          </p:cNvPr>
          <p:cNvSpPr>
            <a:spLocks noGrp="1"/>
          </p:cNvSpPr>
          <p:nvPr>
            <p:ph type="ftr" sz="quarter" idx="11"/>
          </p:nvPr>
        </p:nvSpPr>
        <p:spPr/>
        <p:txBody>
          <a:bodyPr/>
          <a:lstStyle/>
          <a:p>
            <a:pPr>
              <a:defRPr/>
            </a:pPr>
            <a:r>
              <a:rPr lang="en-US"/>
              <a:t>Milli Micro Systems, Inc.</a:t>
            </a:r>
            <a:endParaRPr lang="en-US" dirty="0"/>
          </a:p>
        </p:txBody>
      </p:sp>
    </p:spTree>
    <p:extLst>
      <p:ext uri="{BB962C8B-B14F-4D97-AF65-F5344CB8AC3E}">
        <p14:creationId xmlns:p14="http://schemas.microsoft.com/office/powerpoint/2010/main" val="1578211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5E5BC-CB70-43A9-9F50-730CDFC7C4BB}"/>
              </a:ext>
            </a:extLst>
          </p:cNvPr>
          <p:cNvSpPr>
            <a:spLocks noGrp="1"/>
          </p:cNvSpPr>
          <p:nvPr>
            <p:ph type="title"/>
          </p:nvPr>
        </p:nvSpPr>
        <p:spPr/>
        <p:txBody>
          <a:bodyPr/>
          <a:lstStyle/>
          <a:p>
            <a:r>
              <a:rPr lang="en-US" dirty="0"/>
              <a:t>Joins</a:t>
            </a:r>
          </a:p>
        </p:txBody>
      </p:sp>
      <p:sp>
        <p:nvSpPr>
          <p:cNvPr id="3" name="Content Placeholder 2">
            <a:extLst>
              <a:ext uri="{FF2B5EF4-FFF2-40B4-BE49-F238E27FC236}">
                <a16:creationId xmlns:a16="http://schemas.microsoft.com/office/drawing/2014/main" id="{58110960-FD72-409B-9DEC-7838BBC18F6F}"/>
              </a:ext>
            </a:extLst>
          </p:cNvPr>
          <p:cNvSpPr>
            <a:spLocks noGrp="1"/>
          </p:cNvSpPr>
          <p:nvPr>
            <p:ph idx="1"/>
          </p:nvPr>
        </p:nvSpPr>
        <p:spPr/>
        <p:txBody>
          <a:bodyPr>
            <a:normAutofit/>
          </a:bodyPr>
          <a:lstStyle/>
          <a:p>
            <a:pPr marL="0" indent="0">
              <a:buNone/>
            </a:pPr>
            <a:r>
              <a:rPr lang="en-US" b="1" dirty="0"/>
              <a:t>Inner join</a:t>
            </a:r>
            <a:endParaRPr lang="en-US" dirty="0"/>
          </a:p>
          <a:p>
            <a:r>
              <a:rPr lang="en-US" dirty="0"/>
              <a:t>The inner join is derived from </a:t>
            </a:r>
            <a:r>
              <a:rPr lang="en-US" dirty="0" err="1"/>
              <a:t>venn</a:t>
            </a:r>
            <a:r>
              <a:rPr lang="en-US" dirty="0"/>
              <a:t> diagrams which represents inner (intersection) part of both sets. </a:t>
            </a:r>
          </a:p>
          <a:p>
            <a:r>
              <a:rPr lang="en-US" dirty="0"/>
              <a:t>When we translate this to our data, an inner join returns the rows which are present in </a:t>
            </a:r>
            <a:r>
              <a:rPr lang="en-US" b="1" dirty="0"/>
              <a:t>both </a:t>
            </a:r>
            <a:r>
              <a:rPr lang="en-US" b="1" dirty="0" err="1"/>
              <a:t>dataframes</a:t>
            </a:r>
            <a:r>
              <a:rPr lang="en-US" dirty="0"/>
              <a:t>.</a:t>
            </a:r>
          </a:p>
          <a:p>
            <a:endParaRPr lang="en-US" dirty="0"/>
          </a:p>
        </p:txBody>
      </p:sp>
      <p:sp>
        <p:nvSpPr>
          <p:cNvPr id="4" name="Date Placeholder 3">
            <a:extLst>
              <a:ext uri="{FF2B5EF4-FFF2-40B4-BE49-F238E27FC236}">
                <a16:creationId xmlns:a16="http://schemas.microsoft.com/office/drawing/2014/main" id="{10B46E60-542B-4F8F-AD2A-F2F5CC4BE247}"/>
              </a:ext>
            </a:extLst>
          </p:cNvPr>
          <p:cNvSpPr>
            <a:spLocks noGrp="1"/>
          </p:cNvSpPr>
          <p:nvPr>
            <p:ph type="dt" sz="half" idx="10"/>
          </p:nvPr>
        </p:nvSpPr>
        <p:spPr/>
        <p:txBody>
          <a:bodyPr/>
          <a:lstStyle/>
          <a:p>
            <a:pPr>
              <a:defRPr/>
            </a:pPr>
            <a:fld id="{2B6FFE69-C9B2-4068-A93E-30AE5BDC0B56}" type="datetime1">
              <a:rPr lang="en-US" smtClean="0"/>
              <a:t>2/28/2021</a:t>
            </a:fld>
            <a:endParaRPr lang="en-CA" dirty="0"/>
          </a:p>
        </p:txBody>
      </p:sp>
      <p:sp>
        <p:nvSpPr>
          <p:cNvPr id="5" name="Slide Number Placeholder 4">
            <a:extLst>
              <a:ext uri="{FF2B5EF4-FFF2-40B4-BE49-F238E27FC236}">
                <a16:creationId xmlns:a16="http://schemas.microsoft.com/office/drawing/2014/main" id="{9E6C8CC3-D345-415C-83EC-89AD47D2BE1C}"/>
              </a:ext>
            </a:extLst>
          </p:cNvPr>
          <p:cNvSpPr>
            <a:spLocks noGrp="1"/>
          </p:cNvSpPr>
          <p:nvPr>
            <p:ph type="sldNum" sz="quarter" idx="12"/>
          </p:nvPr>
        </p:nvSpPr>
        <p:spPr/>
        <p:txBody>
          <a:bodyPr/>
          <a:lstStyle/>
          <a:p>
            <a:pPr>
              <a:defRPr/>
            </a:pPr>
            <a:fld id="{DB965FF6-DD1D-43A0-A685-9F3E6FC58C96}" type="slidenum">
              <a:rPr lang="en-US" smtClean="0"/>
              <a:pPr>
                <a:defRPr/>
              </a:pPr>
              <a:t>48</a:t>
            </a:fld>
            <a:endParaRPr lang="en-US" dirty="0"/>
          </a:p>
        </p:txBody>
      </p:sp>
      <p:sp>
        <p:nvSpPr>
          <p:cNvPr id="6" name="Footer Placeholder 5">
            <a:extLst>
              <a:ext uri="{FF2B5EF4-FFF2-40B4-BE49-F238E27FC236}">
                <a16:creationId xmlns:a16="http://schemas.microsoft.com/office/drawing/2014/main" id="{DF169C34-A634-4EFB-928F-63E477033192}"/>
              </a:ext>
            </a:extLst>
          </p:cNvPr>
          <p:cNvSpPr>
            <a:spLocks noGrp="1"/>
          </p:cNvSpPr>
          <p:nvPr>
            <p:ph type="ftr" sz="quarter" idx="11"/>
          </p:nvPr>
        </p:nvSpPr>
        <p:spPr/>
        <p:txBody>
          <a:bodyPr/>
          <a:lstStyle/>
          <a:p>
            <a:pPr>
              <a:defRPr/>
            </a:pPr>
            <a:r>
              <a:rPr lang="en-US"/>
              <a:t>Milli Micro Systems, Inc.</a:t>
            </a:r>
            <a:endParaRPr lang="en-US" dirty="0"/>
          </a:p>
        </p:txBody>
      </p:sp>
    </p:spTree>
    <p:extLst>
      <p:ext uri="{BB962C8B-B14F-4D97-AF65-F5344CB8AC3E}">
        <p14:creationId xmlns:p14="http://schemas.microsoft.com/office/powerpoint/2010/main" val="32708924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5E5BC-CB70-43A9-9F50-730CDFC7C4BB}"/>
              </a:ext>
            </a:extLst>
          </p:cNvPr>
          <p:cNvSpPr>
            <a:spLocks noGrp="1"/>
          </p:cNvSpPr>
          <p:nvPr>
            <p:ph type="title"/>
          </p:nvPr>
        </p:nvSpPr>
        <p:spPr/>
        <p:txBody>
          <a:bodyPr/>
          <a:lstStyle/>
          <a:p>
            <a:r>
              <a:rPr lang="en-US" dirty="0"/>
              <a:t>Joins</a:t>
            </a:r>
          </a:p>
        </p:txBody>
      </p:sp>
      <p:sp>
        <p:nvSpPr>
          <p:cNvPr id="3" name="Content Placeholder 2">
            <a:extLst>
              <a:ext uri="{FF2B5EF4-FFF2-40B4-BE49-F238E27FC236}">
                <a16:creationId xmlns:a16="http://schemas.microsoft.com/office/drawing/2014/main" id="{58110960-FD72-409B-9DEC-7838BBC18F6F}"/>
              </a:ext>
            </a:extLst>
          </p:cNvPr>
          <p:cNvSpPr>
            <a:spLocks noGrp="1"/>
          </p:cNvSpPr>
          <p:nvPr>
            <p:ph idx="1"/>
          </p:nvPr>
        </p:nvSpPr>
        <p:spPr/>
        <p:txBody>
          <a:bodyPr>
            <a:normAutofit/>
          </a:bodyPr>
          <a:lstStyle/>
          <a:p>
            <a:r>
              <a:rPr lang="en-US" dirty="0"/>
              <a:t>Because we want to combine two </a:t>
            </a:r>
            <a:r>
              <a:rPr lang="en-US" dirty="0" err="1"/>
              <a:t>dataframes</a:t>
            </a:r>
            <a:r>
              <a:rPr lang="en-US" dirty="0"/>
              <a:t>, we will create new data. </a:t>
            </a:r>
          </a:p>
          <a:p>
            <a:r>
              <a:rPr lang="en-US" dirty="0"/>
              <a:t>These two imaginary datasets represent customers master table and an orders table.</a:t>
            </a:r>
          </a:p>
        </p:txBody>
      </p:sp>
      <p:sp>
        <p:nvSpPr>
          <p:cNvPr id="4" name="Date Placeholder 3">
            <a:extLst>
              <a:ext uri="{FF2B5EF4-FFF2-40B4-BE49-F238E27FC236}">
                <a16:creationId xmlns:a16="http://schemas.microsoft.com/office/drawing/2014/main" id="{10B46E60-542B-4F8F-AD2A-F2F5CC4BE247}"/>
              </a:ext>
            </a:extLst>
          </p:cNvPr>
          <p:cNvSpPr>
            <a:spLocks noGrp="1"/>
          </p:cNvSpPr>
          <p:nvPr>
            <p:ph type="dt" sz="half" idx="10"/>
          </p:nvPr>
        </p:nvSpPr>
        <p:spPr/>
        <p:txBody>
          <a:bodyPr/>
          <a:lstStyle/>
          <a:p>
            <a:pPr>
              <a:defRPr/>
            </a:pPr>
            <a:fld id="{0BC8B2AA-3CE1-4817-9538-E5862D6EC512}" type="datetime1">
              <a:rPr lang="en-US" smtClean="0"/>
              <a:t>2/28/2021</a:t>
            </a:fld>
            <a:endParaRPr lang="en-CA" dirty="0"/>
          </a:p>
        </p:txBody>
      </p:sp>
      <p:sp>
        <p:nvSpPr>
          <p:cNvPr id="5" name="Slide Number Placeholder 4">
            <a:extLst>
              <a:ext uri="{FF2B5EF4-FFF2-40B4-BE49-F238E27FC236}">
                <a16:creationId xmlns:a16="http://schemas.microsoft.com/office/drawing/2014/main" id="{9E6C8CC3-D345-415C-83EC-89AD47D2BE1C}"/>
              </a:ext>
            </a:extLst>
          </p:cNvPr>
          <p:cNvSpPr>
            <a:spLocks noGrp="1"/>
          </p:cNvSpPr>
          <p:nvPr>
            <p:ph type="sldNum" sz="quarter" idx="12"/>
          </p:nvPr>
        </p:nvSpPr>
        <p:spPr/>
        <p:txBody>
          <a:bodyPr/>
          <a:lstStyle/>
          <a:p>
            <a:pPr>
              <a:defRPr/>
            </a:pPr>
            <a:fld id="{DB965FF6-DD1D-43A0-A685-9F3E6FC58C96}" type="slidenum">
              <a:rPr lang="en-US" smtClean="0"/>
              <a:pPr>
                <a:defRPr/>
              </a:pPr>
              <a:t>49</a:t>
            </a:fld>
            <a:endParaRPr lang="en-US" dirty="0"/>
          </a:p>
        </p:txBody>
      </p:sp>
      <p:sp>
        <p:nvSpPr>
          <p:cNvPr id="6" name="Footer Placeholder 5">
            <a:extLst>
              <a:ext uri="{FF2B5EF4-FFF2-40B4-BE49-F238E27FC236}">
                <a16:creationId xmlns:a16="http://schemas.microsoft.com/office/drawing/2014/main" id="{D9A1F4B5-56E1-482B-992F-CA08FC39F54D}"/>
              </a:ext>
            </a:extLst>
          </p:cNvPr>
          <p:cNvSpPr>
            <a:spLocks noGrp="1"/>
          </p:cNvSpPr>
          <p:nvPr>
            <p:ph type="ftr" sz="quarter" idx="11"/>
          </p:nvPr>
        </p:nvSpPr>
        <p:spPr/>
        <p:txBody>
          <a:bodyPr/>
          <a:lstStyle/>
          <a:p>
            <a:pPr>
              <a:defRPr/>
            </a:pPr>
            <a:r>
              <a:rPr lang="en-US"/>
              <a:t>Milli Micro Systems, Inc.</a:t>
            </a:r>
            <a:endParaRPr lang="en-US" dirty="0"/>
          </a:p>
        </p:txBody>
      </p:sp>
    </p:spTree>
    <p:extLst>
      <p:ext uri="{BB962C8B-B14F-4D97-AF65-F5344CB8AC3E}">
        <p14:creationId xmlns:p14="http://schemas.microsoft.com/office/powerpoint/2010/main" val="2707093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5713D-64C3-46E5-B741-42A5138CA9C9}"/>
              </a:ext>
            </a:extLst>
          </p:cNvPr>
          <p:cNvSpPr>
            <a:spLocks noGrp="1"/>
          </p:cNvSpPr>
          <p:nvPr>
            <p:ph type="title"/>
          </p:nvPr>
        </p:nvSpPr>
        <p:spPr/>
        <p:txBody>
          <a:bodyPr/>
          <a:lstStyle/>
          <a:p>
            <a:r>
              <a:rPr lang="en-US" dirty="0"/>
              <a:t>Python Sets</a:t>
            </a:r>
          </a:p>
        </p:txBody>
      </p:sp>
      <p:sp>
        <p:nvSpPr>
          <p:cNvPr id="3" name="Content Placeholder 2">
            <a:extLst>
              <a:ext uri="{FF2B5EF4-FFF2-40B4-BE49-F238E27FC236}">
                <a16:creationId xmlns:a16="http://schemas.microsoft.com/office/drawing/2014/main" id="{D6D116B9-C754-4AC6-A545-13922FEC41BD}"/>
              </a:ext>
            </a:extLst>
          </p:cNvPr>
          <p:cNvSpPr>
            <a:spLocks noGrp="1"/>
          </p:cNvSpPr>
          <p:nvPr>
            <p:ph idx="1"/>
          </p:nvPr>
        </p:nvSpPr>
        <p:spPr/>
        <p:txBody>
          <a:bodyPr/>
          <a:lstStyle/>
          <a:p>
            <a:r>
              <a:rPr lang="en-US" dirty="0"/>
              <a:t>Unchangeable</a:t>
            </a:r>
          </a:p>
          <a:p>
            <a:r>
              <a:rPr lang="en-US" dirty="0"/>
              <a:t>Duplicates Not Allowed</a:t>
            </a:r>
          </a:p>
          <a:p>
            <a:r>
              <a:rPr lang="en-US" dirty="0" err="1"/>
              <a:t>len</a:t>
            </a:r>
            <a:r>
              <a:rPr lang="en-US" dirty="0"/>
              <a:t>()</a:t>
            </a:r>
          </a:p>
          <a:p>
            <a:r>
              <a:rPr lang="en-US" dirty="0"/>
              <a:t>type()</a:t>
            </a:r>
          </a:p>
          <a:p>
            <a:pPr marL="0" indent="0">
              <a:buNone/>
            </a:pPr>
            <a:r>
              <a:rPr lang="en-US" dirty="0">
                <a:latin typeface="Courier New" panose="02070309020205020404" pitchFamily="49" charset="0"/>
                <a:cs typeface="Courier New" panose="02070309020205020404" pitchFamily="49" charset="0"/>
              </a:rPr>
              <a:t>	print(type(</a:t>
            </a:r>
            <a:r>
              <a:rPr lang="en-US" dirty="0" err="1">
                <a:latin typeface="Courier New" panose="02070309020205020404" pitchFamily="49" charset="0"/>
                <a:cs typeface="Courier New" panose="02070309020205020404" pitchFamily="49" charset="0"/>
              </a:rPr>
              <a:t>myset</a:t>
            </a:r>
            <a:r>
              <a:rPr lang="en-US" dirty="0">
                <a:latin typeface="Courier New" panose="02070309020205020404" pitchFamily="49" charset="0"/>
                <a:cs typeface="Courier New" panose="02070309020205020404" pitchFamily="49" charset="0"/>
              </a:rPr>
              <a:t>))</a:t>
            </a:r>
          </a:p>
          <a:p>
            <a:r>
              <a:rPr lang="en-US" i="1" dirty="0">
                <a:latin typeface="Courier New" panose="02070309020205020404" pitchFamily="49" charset="0"/>
                <a:cs typeface="Courier New" panose="02070309020205020404" pitchFamily="49" charset="0"/>
              </a:rPr>
              <a:t>set() </a:t>
            </a:r>
            <a:r>
              <a:rPr lang="en-US" dirty="0">
                <a:cs typeface="Courier New" panose="02070309020205020404" pitchFamily="49" charset="0"/>
              </a:rPr>
              <a:t>constructor</a:t>
            </a:r>
          </a:p>
        </p:txBody>
      </p:sp>
      <p:sp>
        <p:nvSpPr>
          <p:cNvPr id="4" name="Date Placeholder 3">
            <a:extLst>
              <a:ext uri="{FF2B5EF4-FFF2-40B4-BE49-F238E27FC236}">
                <a16:creationId xmlns:a16="http://schemas.microsoft.com/office/drawing/2014/main" id="{C181EDF7-A81A-46F3-B09F-7A81DE5B55B4}"/>
              </a:ext>
            </a:extLst>
          </p:cNvPr>
          <p:cNvSpPr>
            <a:spLocks noGrp="1"/>
          </p:cNvSpPr>
          <p:nvPr>
            <p:ph type="dt" sz="half" idx="10"/>
          </p:nvPr>
        </p:nvSpPr>
        <p:spPr/>
        <p:txBody>
          <a:bodyPr/>
          <a:lstStyle/>
          <a:p>
            <a:pPr>
              <a:defRPr/>
            </a:pPr>
            <a:fld id="{FEEAF7B2-EF56-4675-A308-33C6EDC2D497}" type="datetime1">
              <a:rPr lang="en-US" smtClean="0"/>
              <a:t>2/28/2021</a:t>
            </a:fld>
            <a:endParaRPr lang="en-CA" dirty="0"/>
          </a:p>
        </p:txBody>
      </p:sp>
      <p:sp>
        <p:nvSpPr>
          <p:cNvPr id="5" name="Slide Number Placeholder 4">
            <a:extLst>
              <a:ext uri="{FF2B5EF4-FFF2-40B4-BE49-F238E27FC236}">
                <a16:creationId xmlns:a16="http://schemas.microsoft.com/office/drawing/2014/main" id="{E973BDF5-31E7-4D97-873A-91B38EFFF7EB}"/>
              </a:ext>
            </a:extLst>
          </p:cNvPr>
          <p:cNvSpPr>
            <a:spLocks noGrp="1"/>
          </p:cNvSpPr>
          <p:nvPr>
            <p:ph type="sldNum" sz="quarter" idx="12"/>
          </p:nvPr>
        </p:nvSpPr>
        <p:spPr/>
        <p:txBody>
          <a:bodyPr/>
          <a:lstStyle/>
          <a:p>
            <a:pPr>
              <a:defRPr/>
            </a:pPr>
            <a:fld id="{DB965FF6-DD1D-43A0-A685-9F3E6FC58C96}" type="slidenum">
              <a:rPr lang="en-US" smtClean="0"/>
              <a:pPr>
                <a:defRPr/>
              </a:pPr>
              <a:t>5</a:t>
            </a:fld>
            <a:endParaRPr lang="en-US" dirty="0"/>
          </a:p>
        </p:txBody>
      </p:sp>
      <p:sp>
        <p:nvSpPr>
          <p:cNvPr id="6" name="Footer Placeholder 5">
            <a:extLst>
              <a:ext uri="{FF2B5EF4-FFF2-40B4-BE49-F238E27FC236}">
                <a16:creationId xmlns:a16="http://schemas.microsoft.com/office/drawing/2014/main" id="{4BF561D1-AB0F-4F56-8C8F-98594414A426}"/>
              </a:ext>
            </a:extLst>
          </p:cNvPr>
          <p:cNvSpPr>
            <a:spLocks noGrp="1"/>
          </p:cNvSpPr>
          <p:nvPr>
            <p:ph type="ftr" sz="quarter" idx="11"/>
          </p:nvPr>
        </p:nvSpPr>
        <p:spPr/>
        <p:txBody>
          <a:bodyPr/>
          <a:lstStyle/>
          <a:p>
            <a:pPr>
              <a:defRPr/>
            </a:pPr>
            <a:r>
              <a:rPr lang="en-US"/>
              <a:t>Milli Micro Systems, Inc.</a:t>
            </a:r>
            <a:endParaRPr lang="en-US" dirty="0"/>
          </a:p>
        </p:txBody>
      </p:sp>
    </p:spTree>
    <p:extLst>
      <p:ext uri="{BB962C8B-B14F-4D97-AF65-F5344CB8AC3E}">
        <p14:creationId xmlns:p14="http://schemas.microsoft.com/office/powerpoint/2010/main" val="55364242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5E5BC-CB70-43A9-9F50-730CDFC7C4BB}"/>
              </a:ext>
            </a:extLst>
          </p:cNvPr>
          <p:cNvSpPr>
            <a:spLocks noGrp="1"/>
          </p:cNvSpPr>
          <p:nvPr>
            <p:ph type="title"/>
          </p:nvPr>
        </p:nvSpPr>
        <p:spPr/>
        <p:txBody>
          <a:bodyPr/>
          <a:lstStyle/>
          <a:p>
            <a:r>
              <a:rPr lang="en-US" dirty="0"/>
              <a:t>Joins</a:t>
            </a:r>
          </a:p>
        </p:txBody>
      </p:sp>
      <p:sp>
        <p:nvSpPr>
          <p:cNvPr id="3" name="Content Placeholder 2">
            <a:extLst>
              <a:ext uri="{FF2B5EF4-FFF2-40B4-BE49-F238E27FC236}">
                <a16:creationId xmlns:a16="http://schemas.microsoft.com/office/drawing/2014/main" id="{58110960-FD72-409B-9DEC-7838BBC18F6F}"/>
              </a:ext>
            </a:extLst>
          </p:cNvPr>
          <p:cNvSpPr>
            <a:spLocks noGrp="1"/>
          </p:cNvSpPr>
          <p:nvPr>
            <p:ph idx="1"/>
          </p:nvPr>
        </p:nvSpPr>
        <p:spPr/>
        <p:txBody>
          <a:bodyPr>
            <a:normAutofit/>
          </a:bodyPr>
          <a:lstStyle/>
          <a:p>
            <a:r>
              <a:rPr lang="en-US" dirty="0"/>
              <a:t>Logical analysis #1: get the names and city of the customers next to each order in the orders table. </a:t>
            </a:r>
          </a:p>
          <a:p>
            <a:r>
              <a:rPr lang="en-US" dirty="0"/>
              <a:t>This is a typical join problem, matching two </a:t>
            </a:r>
            <a:r>
              <a:rPr lang="en-US" dirty="0" err="1"/>
              <a:t>dataframes</a:t>
            </a:r>
            <a:r>
              <a:rPr lang="en-US" dirty="0"/>
              <a:t> row-wise and enriching the data with more columns. </a:t>
            </a:r>
          </a:p>
          <a:p>
            <a:r>
              <a:rPr lang="en-US" dirty="0"/>
              <a:t>In this case, our key-column is the </a:t>
            </a:r>
            <a:r>
              <a:rPr lang="en-US" dirty="0" err="1"/>
              <a:t>Customer_ID</a:t>
            </a:r>
            <a:r>
              <a:rPr lang="en-US" dirty="0"/>
              <a:t>.</a:t>
            </a:r>
          </a:p>
        </p:txBody>
      </p:sp>
      <p:sp>
        <p:nvSpPr>
          <p:cNvPr id="4" name="Date Placeholder 3">
            <a:extLst>
              <a:ext uri="{FF2B5EF4-FFF2-40B4-BE49-F238E27FC236}">
                <a16:creationId xmlns:a16="http://schemas.microsoft.com/office/drawing/2014/main" id="{10B46E60-542B-4F8F-AD2A-F2F5CC4BE247}"/>
              </a:ext>
            </a:extLst>
          </p:cNvPr>
          <p:cNvSpPr>
            <a:spLocks noGrp="1"/>
          </p:cNvSpPr>
          <p:nvPr>
            <p:ph type="dt" sz="half" idx="10"/>
          </p:nvPr>
        </p:nvSpPr>
        <p:spPr/>
        <p:txBody>
          <a:bodyPr/>
          <a:lstStyle/>
          <a:p>
            <a:pPr>
              <a:defRPr/>
            </a:pPr>
            <a:fld id="{AECB09ED-2D72-4FCD-9E09-B8DF45AC3444}" type="datetime1">
              <a:rPr lang="en-US" smtClean="0"/>
              <a:t>2/28/2021</a:t>
            </a:fld>
            <a:endParaRPr lang="en-CA" dirty="0"/>
          </a:p>
        </p:txBody>
      </p:sp>
      <p:sp>
        <p:nvSpPr>
          <p:cNvPr id="5" name="Slide Number Placeholder 4">
            <a:extLst>
              <a:ext uri="{FF2B5EF4-FFF2-40B4-BE49-F238E27FC236}">
                <a16:creationId xmlns:a16="http://schemas.microsoft.com/office/drawing/2014/main" id="{9E6C8CC3-D345-415C-83EC-89AD47D2BE1C}"/>
              </a:ext>
            </a:extLst>
          </p:cNvPr>
          <p:cNvSpPr>
            <a:spLocks noGrp="1"/>
          </p:cNvSpPr>
          <p:nvPr>
            <p:ph type="sldNum" sz="quarter" idx="12"/>
          </p:nvPr>
        </p:nvSpPr>
        <p:spPr/>
        <p:txBody>
          <a:bodyPr/>
          <a:lstStyle/>
          <a:p>
            <a:pPr>
              <a:defRPr/>
            </a:pPr>
            <a:fld id="{DB965FF6-DD1D-43A0-A685-9F3E6FC58C96}" type="slidenum">
              <a:rPr lang="en-US" smtClean="0"/>
              <a:pPr>
                <a:defRPr/>
              </a:pPr>
              <a:t>50</a:t>
            </a:fld>
            <a:endParaRPr lang="en-US" dirty="0"/>
          </a:p>
        </p:txBody>
      </p:sp>
      <p:sp>
        <p:nvSpPr>
          <p:cNvPr id="6" name="Footer Placeholder 5">
            <a:extLst>
              <a:ext uri="{FF2B5EF4-FFF2-40B4-BE49-F238E27FC236}">
                <a16:creationId xmlns:a16="http://schemas.microsoft.com/office/drawing/2014/main" id="{892EBAD7-F83D-4B26-9E27-AE99D1C9F11F}"/>
              </a:ext>
            </a:extLst>
          </p:cNvPr>
          <p:cNvSpPr>
            <a:spLocks noGrp="1"/>
          </p:cNvSpPr>
          <p:nvPr>
            <p:ph type="ftr" sz="quarter" idx="11"/>
          </p:nvPr>
        </p:nvSpPr>
        <p:spPr/>
        <p:txBody>
          <a:bodyPr/>
          <a:lstStyle/>
          <a:p>
            <a:pPr>
              <a:defRPr/>
            </a:pPr>
            <a:r>
              <a:rPr lang="en-US"/>
              <a:t>Milli Micro Systems, Inc.</a:t>
            </a:r>
            <a:endParaRPr lang="en-US" dirty="0"/>
          </a:p>
        </p:txBody>
      </p:sp>
    </p:spTree>
    <p:extLst>
      <p:ext uri="{BB962C8B-B14F-4D97-AF65-F5344CB8AC3E}">
        <p14:creationId xmlns:p14="http://schemas.microsoft.com/office/powerpoint/2010/main" val="24804805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5E5BC-CB70-43A9-9F50-730CDFC7C4BB}"/>
              </a:ext>
            </a:extLst>
          </p:cNvPr>
          <p:cNvSpPr>
            <a:spLocks noGrp="1"/>
          </p:cNvSpPr>
          <p:nvPr>
            <p:ph type="title"/>
          </p:nvPr>
        </p:nvSpPr>
        <p:spPr/>
        <p:txBody>
          <a:bodyPr/>
          <a:lstStyle/>
          <a:p>
            <a:r>
              <a:rPr lang="en-US" dirty="0"/>
              <a:t>Joins</a:t>
            </a:r>
          </a:p>
        </p:txBody>
      </p:sp>
      <p:sp>
        <p:nvSpPr>
          <p:cNvPr id="3" name="Content Placeholder 2">
            <a:extLst>
              <a:ext uri="{FF2B5EF4-FFF2-40B4-BE49-F238E27FC236}">
                <a16:creationId xmlns:a16="http://schemas.microsoft.com/office/drawing/2014/main" id="{58110960-FD72-409B-9DEC-7838BBC18F6F}"/>
              </a:ext>
            </a:extLst>
          </p:cNvPr>
          <p:cNvSpPr>
            <a:spLocks noGrp="1"/>
          </p:cNvSpPr>
          <p:nvPr>
            <p:ph idx="1"/>
          </p:nvPr>
        </p:nvSpPr>
        <p:spPr/>
        <p:txBody>
          <a:bodyPr>
            <a:normAutofit fontScale="92500" lnSpcReduction="10000"/>
          </a:bodyPr>
          <a:lstStyle/>
          <a:p>
            <a:r>
              <a:rPr lang="en-US" dirty="0"/>
              <a:t>In pandas we use the merge method for joining. We will pass the following arguments to this method:</a:t>
            </a:r>
          </a:p>
          <a:p>
            <a:pPr lvl="1"/>
            <a:r>
              <a:rPr lang="en-US" dirty="0"/>
              <a:t>Which </a:t>
            </a:r>
            <a:r>
              <a:rPr lang="en-US" dirty="0" err="1"/>
              <a:t>dataframes</a:t>
            </a:r>
            <a:r>
              <a:rPr lang="en-US" dirty="0"/>
              <a:t> you want to join (</a:t>
            </a:r>
            <a:r>
              <a:rPr lang="en-US" dirty="0" err="1"/>
              <a:t>dfA</a:t>
            </a:r>
            <a:r>
              <a:rPr lang="en-US" dirty="0"/>
              <a:t>, </a:t>
            </a:r>
            <a:r>
              <a:rPr lang="en-US" dirty="0" err="1"/>
              <a:t>dfB</a:t>
            </a:r>
            <a:r>
              <a:rPr lang="en-US" dirty="0"/>
              <a:t>).</a:t>
            </a:r>
          </a:p>
          <a:p>
            <a:pPr lvl="1"/>
            <a:r>
              <a:rPr lang="en-US" dirty="0"/>
              <a:t>What are the key columns (</a:t>
            </a:r>
            <a:r>
              <a:rPr lang="en-US" dirty="0" err="1"/>
              <a:t>Customer_ID</a:t>
            </a:r>
            <a:r>
              <a:rPr lang="en-US" dirty="0"/>
              <a:t>).</a:t>
            </a:r>
          </a:p>
          <a:p>
            <a:pPr lvl="1"/>
            <a:r>
              <a:rPr lang="en-US" dirty="0"/>
              <a:t>Which type of join you want to perform (Inner).</a:t>
            </a:r>
          </a:p>
          <a:p>
            <a:endParaRPr lang="en-US" dirty="0"/>
          </a:p>
          <a:p>
            <a:r>
              <a:rPr lang="en-US" dirty="0"/>
              <a:t>There are more arguments we can use in the merge method than the ones listed above, but for now these are sufficient.</a:t>
            </a:r>
          </a:p>
        </p:txBody>
      </p:sp>
      <p:sp>
        <p:nvSpPr>
          <p:cNvPr id="4" name="Date Placeholder 3">
            <a:extLst>
              <a:ext uri="{FF2B5EF4-FFF2-40B4-BE49-F238E27FC236}">
                <a16:creationId xmlns:a16="http://schemas.microsoft.com/office/drawing/2014/main" id="{10B46E60-542B-4F8F-AD2A-F2F5CC4BE247}"/>
              </a:ext>
            </a:extLst>
          </p:cNvPr>
          <p:cNvSpPr>
            <a:spLocks noGrp="1"/>
          </p:cNvSpPr>
          <p:nvPr>
            <p:ph type="dt" sz="half" idx="10"/>
          </p:nvPr>
        </p:nvSpPr>
        <p:spPr/>
        <p:txBody>
          <a:bodyPr/>
          <a:lstStyle/>
          <a:p>
            <a:pPr>
              <a:defRPr/>
            </a:pPr>
            <a:fld id="{12440450-5ABE-4F6A-B3A0-A4F103DE971D}" type="datetime1">
              <a:rPr lang="en-US" smtClean="0"/>
              <a:t>2/28/2021</a:t>
            </a:fld>
            <a:endParaRPr lang="en-CA" dirty="0"/>
          </a:p>
        </p:txBody>
      </p:sp>
      <p:sp>
        <p:nvSpPr>
          <p:cNvPr id="5" name="Slide Number Placeholder 4">
            <a:extLst>
              <a:ext uri="{FF2B5EF4-FFF2-40B4-BE49-F238E27FC236}">
                <a16:creationId xmlns:a16="http://schemas.microsoft.com/office/drawing/2014/main" id="{9E6C8CC3-D345-415C-83EC-89AD47D2BE1C}"/>
              </a:ext>
            </a:extLst>
          </p:cNvPr>
          <p:cNvSpPr>
            <a:spLocks noGrp="1"/>
          </p:cNvSpPr>
          <p:nvPr>
            <p:ph type="sldNum" sz="quarter" idx="12"/>
          </p:nvPr>
        </p:nvSpPr>
        <p:spPr/>
        <p:txBody>
          <a:bodyPr/>
          <a:lstStyle/>
          <a:p>
            <a:pPr>
              <a:defRPr/>
            </a:pPr>
            <a:fld id="{DB965FF6-DD1D-43A0-A685-9F3E6FC58C96}" type="slidenum">
              <a:rPr lang="en-US" smtClean="0"/>
              <a:pPr>
                <a:defRPr/>
              </a:pPr>
              <a:t>51</a:t>
            </a:fld>
            <a:endParaRPr lang="en-US" dirty="0"/>
          </a:p>
        </p:txBody>
      </p:sp>
      <p:sp>
        <p:nvSpPr>
          <p:cNvPr id="6" name="Footer Placeholder 5">
            <a:extLst>
              <a:ext uri="{FF2B5EF4-FFF2-40B4-BE49-F238E27FC236}">
                <a16:creationId xmlns:a16="http://schemas.microsoft.com/office/drawing/2014/main" id="{22F18AB9-44C1-4D3A-9B43-693747A1ADE5}"/>
              </a:ext>
            </a:extLst>
          </p:cNvPr>
          <p:cNvSpPr>
            <a:spLocks noGrp="1"/>
          </p:cNvSpPr>
          <p:nvPr>
            <p:ph type="ftr" sz="quarter" idx="11"/>
          </p:nvPr>
        </p:nvSpPr>
        <p:spPr/>
        <p:txBody>
          <a:bodyPr/>
          <a:lstStyle/>
          <a:p>
            <a:pPr>
              <a:defRPr/>
            </a:pPr>
            <a:r>
              <a:rPr lang="en-US"/>
              <a:t>Milli Micro Systems, Inc.</a:t>
            </a:r>
            <a:endParaRPr lang="en-US" dirty="0"/>
          </a:p>
        </p:txBody>
      </p:sp>
    </p:spTree>
    <p:extLst>
      <p:ext uri="{BB962C8B-B14F-4D97-AF65-F5344CB8AC3E}">
        <p14:creationId xmlns:p14="http://schemas.microsoft.com/office/powerpoint/2010/main" val="18730280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6C774-7E31-4C9E-AAA5-90D2178DD750}"/>
              </a:ext>
            </a:extLst>
          </p:cNvPr>
          <p:cNvSpPr>
            <a:spLocks noGrp="1"/>
          </p:cNvSpPr>
          <p:nvPr>
            <p:ph type="title"/>
          </p:nvPr>
        </p:nvSpPr>
        <p:spPr/>
        <p:txBody>
          <a:bodyPr/>
          <a:lstStyle/>
          <a:p>
            <a:r>
              <a:rPr lang="en-US" dirty="0"/>
              <a:t>Long-Tail vs. Short-Tail Analysis</a:t>
            </a:r>
          </a:p>
        </p:txBody>
      </p:sp>
      <p:sp>
        <p:nvSpPr>
          <p:cNvPr id="3" name="Content Placeholder 2">
            <a:extLst>
              <a:ext uri="{FF2B5EF4-FFF2-40B4-BE49-F238E27FC236}">
                <a16:creationId xmlns:a16="http://schemas.microsoft.com/office/drawing/2014/main" id="{96D95D43-CCEA-4BBC-B2BE-663156F1B795}"/>
              </a:ext>
            </a:extLst>
          </p:cNvPr>
          <p:cNvSpPr>
            <a:spLocks noGrp="1"/>
          </p:cNvSpPr>
          <p:nvPr>
            <p:ph idx="1"/>
          </p:nvPr>
        </p:nvSpPr>
        <p:spPr/>
        <p:txBody>
          <a:bodyPr>
            <a:normAutofit fontScale="92500" lnSpcReduction="10000"/>
          </a:bodyPr>
          <a:lstStyle/>
          <a:p>
            <a:r>
              <a:rPr lang="en-US" b="1" dirty="0"/>
              <a:t>What Are Long-Tail Keywords?</a:t>
            </a:r>
          </a:p>
          <a:p>
            <a:r>
              <a:rPr lang="en-US" dirty="0"/>
              <a:t>Long-tail keywords are very specific terms. They usually contain four or more words that clearly specify what the consumer is looking for and what their intent is. </a:t>
            </a:r>
          </a:p>
          <a:p>
            <a:endParaRPr lang="en-US" dirty="0"/>
          </a:p>
          <a:p>
            <a:r>
              <a:rPr lang="en-US" dirty="0"/>
              <a:t>The more specific keywords you add to your product or website, the more likely you will get more qualified customers visiting your site. </a:t>
            </a:r>
          </a:p>
          <a:p>
            <a:endParaRPr lang="en-US" dirty="0"/>
          </a:p>
        </p:txBody>
      </p:sp>
      <p:sp>
        <p:nvSpPr>
          <p:cNvPr id="4" name="Date Placeholder 3">
            <a:extLst>
              <a:ext uri="{FF2B5EF4-FFF2-40B4-BE49-F238E27FC236}">
                <a16:creationId xmlns:a16="http://schemas.microsoft.com/office/drawing/2014/main" id="{D013804A-2DDB-435E-9F2D-45FDDB67329B}"/>
              </a:ext>
            </a:extLst>
          </p:cNvPr>
          <p:cNvSpPr>
            <a:spLocks noGrp="1"/>
          </p:cNvSpPr>
          <p:nvPr>
            <p:ph type="dt" sz="half" idx="10"/>
          </p:nvPr>
        </p:nvSpPr>
        <p:spPr/>
        <p:txBody>
          <a:bodyPr/>
          <a:lstStyle/>
          <a:p>
            <a:pPr>
              <a:defRPr/>
            </a:pPr>
            <a:fld id="{59A5947A-1F48-46BC-9229-32923E2FA042}" type="datetime1">
              <a:rPr lang="en-US" smtClean="0"/>
              <a:t>2/28/2021</a:t>
            </a:fld>
            <a:endParaRPr lang="en-CA" dirty="0"/>
          </a:p>
        </p:txBody>
      </p:sp>
      <p:sp>
        <p:nvSpPr>
          <p:cNvPr id="5" name="Slide Number Placeholder 4">
            <a:extLst>
              <a:ext uri="{FF2B5EF4-FFF2-40B4-BE49-F238E27FC236}">
                <a16:creationId xmlns:a16="http://schemas.microsoft.com/office/drawing/2014/main" id="{DC82C4E7-6FB4-45FC-8168-95DCC0BE5531}"/>
              </a:ext>
            </a:extLst>
          </p:cNvPr>
          <p:cNvSpPr>
            <a:spLocks noGrp="1"/>
          </p:cNvSpPr>
          <p:nvPr>
            <p:ph type="sldNum" sz="quarter" idx="12"/>
          </p:nvPr>
        </p:nvSpPr>
        <p:spPr/>
        <p:txBody>
          <a:bodyPr/>
          <a:lstStyle/>
          <a:p>
            <a:pPr>
              <a:defRPr/>
            </a:pPr>
            <a:fld id="{DB965FF6-DD1D-43A0-A685-9F3E6FC58C96}" type="slidenum">
              <a:rPr lang="en-US" smtClean="0"/>
              <a:pPr>
                <a:defRPr/>
              </a:pPr>
              <a:t>52</a:t>
            </a:fld>
            <a:endParaRPr lang="en-US" dirty="0"/>
          </a:p>
        </p:txBody>
      </p:sp>
      <p:sp>
        <p:nvSpPr>
          <p:cNvPr id="6" name="Footer Placeholder 5">
            <a:extLst>
              <a:ext uri="{FF2B5EF4-FFF2-40B4-BE49-F238E27FC236}">
                <a16:creationId xmlns:a16="http://schemas.microsoft.com/office/drawing/2014/main" id="{D2A27B69-0511-49D7-A44F-C60369D84FD2}"/>
              </a:ext>
            </a:extLst>
          </p:cNvPr>
          <p:cNvSpPr>
            <a:spLocks noGrp="1"/>
          </p:cNvSpPr>
          <p:nvPr>
            <p:ph type="ftr" sz="quarter" idx="11"/>
          </p:nvPr>
        </p:nvSpPr>
        <p:spPr/>
        <p:txBody>
          <a:bodyPr/>
          <a:lstStyle/>
          <a:p>
            <a:pPr>
              <a:defRPr/>
            </a:pPr>
            <a:r>
              <a:rPr lang="en-US"/>
              <a:t>Milli Micro Systems, Inc.</a:t>
            </a:r>
            <a:endParaRPr lang="en-US" dirty="0"/>
          </a:p>
        </p:txBody>
      </p:sp>
    </p:spTree>
    <p:extLst>
      <p:ext uri="{BB962C8B-B14F-4D97-AF65-F5344CB8AC3E}">
        <p14:creationId xmlns:p14="http://schemas.microsoft.com/office/powerpoint/2010/main" val="34068237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6C774-7E31-4C9E-AAA5-90D2178DD750}"/>
              </a:ext>
            </a:extLst>
          </p:cNvPr>
          <p:cNvSpPr>
            <a:spLocks noGrp="1"/>
          </p:cNvSpPr>
          <p:nvPr>
            <p:ph type="title"/>
          </p:nvPr>
        </p:nvSpPr>
        <p:spPr/>
        <p:txBody>
          <a:bodyPr/>
          <a:lstStyle/>
          <a:p>
            <a:r>
              <a:rPr lang="en-US" dirty="0"/>
              <a:t>Long-Tail vs. Short-Tail Analysis</a:t>
            </a:r>
          </a:p>
        </p:txBody>
      </p:sp>
      <p:sp>
        <p:nvSpPr>
          <p:cNvPr id="3" name="Content Placeholder 2">
            <a:extLst>
              <a:ext uri="{FF2B5EF4-FFF2-40B4-BE49-F238E27FC236}">
                <a16:creationId xmlns:a16="http://schemas.microsoft.com/office/drawing/2014/main" id="{96D95D43-CCEA-4BBC-B2BE-663156F1B795}"/>
              </a:ext>
            </a:extLst>
          </p:cNvPr>
          <p:cNvSpPr>
            <a:spLocks noGrp="1"/>
          </p:cNvSpPr>
          <p:nvPr>
            <p:ph idx="1"/>
          </p:nvPr>
        </p:nvSpPr>
        <p:spPr/>
        <p:txBody>
          <a:bodyPr>
            <a:normAutofit/>
          </a:bodyPr>
          <a:lstStyle/>
          <a:p>
            <a:r>
              <a:rPr lang="en-US" dirty="0"/>
              <a:t>Consumers who are looking for something specific to your product are more likely to purchase your products, rather than someone who is only doing a general search.</a:t>
            </a:r>
          </a:p>
          <a:p>
            <a:endParaRPr lang="en-US" dirty="0"/>
          </a:p>
        </p:txBody>
      </p:sp>
      <p:sp>
        <p:nvSpPr>
          <p:cNvPr id="4" name="Date Placeholder 3">
            <a:extLst>
              <a:ext uri="{FF2B5EF4-FFF2-40B4-BE49-F238E27FC236}">
                <a16:creationId xmlns:a16="http://schemas.microsoft.com/office/drawing/2014/main" id="{D013804A-2DDB-435E-9F2D-45FDDB67329B}"/>
              </a:ext>
            </a:extLst>
          </p:cNvPr>
          <p:cNvSpPr>
            <a:spLocks noGrp="1"/>
          </p:cNvSpPr>
          <p:nvPr>
            <p:ph type="dt" sz="half" idx="10"/>
          </p:nvPr>
        </p:nvSpPr>
        <p:spPr/>
        <p:txBody>
          <a:bodyPr/>
          <a:lstStyle/>
          <a:p>
            <a:pPr>
              <a:defRPr/>
            </a:pPr>
            <a:fld id="{59A5947A-1F48-46BC-9229-32923E2FA042}" type="datetime1">
              <a:rPr lang="en-US" smtClean="0"/>
              <a:t>2/28/2021</a:t>
            </a:fld>
            <a:endParaRPr lang="en-CA" dirty="0"/>
          </a:p>
        </p:txBody>
      </p:sp>
      <p:sp>
        <p:nvSpPr>
          <p:cNvPr id="5" name="Slide Number Placeholder 4">
            <a:extLst>
              <a:ext uri="{FF2B5EF4-FFF2-40B4-BE49-F238E27FC236}">
                <a16:creationId xmlns:a16="http://schemas.microsoft.com/office/drawing/2014/main" id="{DC82C4E7-6FB4-45FC-8168-95DCC0BE5531}"/>
              </a:ext>
            </a:extLst>
          </p:cNvPr>
          <p:cNvSpPr>
            <a:spLocks noGrp="1"/>
          </p:cNvSpPr>
          <p:nvPr>
            <p:ph type="sldNum" sz="quarter" idx="12"/>
          </p:nvPr>
        </p:nvSpPr>
        <p:spPr/>
        <p:txBody>
          <a:bodyPr/>
          <a:lstStyle/>
          <a:p>
            <a:pPr>
              <a:defRPr/>
            </a:pPr>
            <a:fld id="{DB965FF6-DD1D-43A0-A685-9F3E6FC58C96}" type="slidenum">
              <a:rPr lang="en-US" smtClean="0"/>
              <a:pPr>
                <a:defRPr/>
              </a:pPr>
              <a:t>53</a:t>
            </a:fld>
            <a:endParaRPr lang="en-US" dirty="0"/>
          </a:p>
        </p:txBody>
      </p:sp>
      <p:sp>
        <p:nvSpPr>
          <p:cNvPr id="6" name="Footer Placeholder 5">
            <a:extLst>
              <a:ext uri="{FF2B5EF4-FFF2-40B4-BE49-F238E27FC236}">
                <a16:creationId xmlns:a16="http://schemas.microsoft.com/office/drawing/2014/main" id="{D2A27B69-0511-49D7-A44F-C60369D84FD2}"/>
              </a:ext>
            </a:extLst>
          </p:cNvPr>
          <p:cNvSpPr>
            <a:spLocks noGrp="1"/>
          </p:cNvSpPr>
          <p:nvPr>
            <p:ph type="ftr" sz="quarter" idx="11"/>
          </p:nvPr>
        </p:nvSpPr>
        <p:spPr/>
        <p:txBody>
          <a:bodyPr/>
          <a:lstStyle/>
          <a:p>
            <a:pPr>
              <a:defRPr/>
            </a:pPr>
            <a:r>
              <a:rPr lang="en-US"/>
              <a:t>Milli Micro Systems, Inc.</a:t>
            </a:r>
            <a:endParaRPr lang="en-US" dirty="0"/>
          </a:p>
        </p:txBody>
      </p:sp>
    </p:spTree>
    <p:extLst>
      <p:ext uri="{BB962C8B-B14F-4D97-AF65-F5344CB8AC3E}">
        <p14:creationId xmlns:p14="http://schemas.microsoft.com/office/powerpoint/2010/main" val="22126670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6C774-7E31-4C9E-AAA5-90D2178DD750}"/>
              </a:ext>
            </a:extLst>
          </p:cNvPr>
          <p:cNvSpPr>
            <a:spLocks noGrp="1"/>
          </p:cNvSpPr>
          <p:nvPr>
            <p:ph type="title"/>
          </p:nvPr>
        </p:nvSpPr>
        <p:spPr/>
        <p:txBody>
          <a:bodyPr/>
          <a:lstStyle/>
          <a:p>
            <a:r>
              <a:rPr lang="en-US" dirty="0"/>
              <a:t>Long-Tail vs. Short-Tail Analysis</a:t>
            </a:r>
          </a:p>
        </p:txBody>
      </p:sp>
      <p:sp>
        <p:nvSpPr>
          <p:cNvPr id="3" name="Content Placeholder 2">
            <a:extLst>
              <a:ext uri="{FF2B5EF4-FFF2-40B4-BE49-F238E27FC236}">
                <a16:creationId xmlns:a16="http://schemas.microsoft.com/office/drawing/2014/main" id="{96D95D43-CCEA-4BBC-B2BE-663156F1B795}"/>
              </a:ext>
            </a:extLst>
          </p:cNvPr>
          <p:cNvSpPr>
            <a:spLocks noGrp="1"/>
          </p:cNvSpPr>
          <p:nvPr>
            <p:ph idx="1"/>
          </p:nvPr>
        </p:nvSpPr>
        <p:spPr/>
        <p:txBody>
          <a:bodyPr>
            <a:normAutofit fontScale="92500" lnSpcReduction="20000"/>
          </a:bodyPr>
          <a:lstStyle/>
          <a:p>
            <a:r>
              <a:rPr lang="en-US" dirty="0"/>
              <a:t>Long-tail keywords are more targeted, less competitive, and therefore have a lower cost. </a:t>
            </a:r>
          </a:p>
          <a:p>
            <a:endParaRPr lang="en-US" dirty="0"/>
          </a:p>
          <a:p>
            <a:r>
              <a:rPr lang="en-US" dirty="0"/>
              <a:t>The downside is having limited search volume or traffic to your site because the majority of people are searching for less specific keywords. </a:t>
            </a:r>
          </a:p>
          <a:p>
            <a:endParaRPr lang="en-US" dirty="0"/>
          </a:p>
          <a:p>
            <a:r>
              <a:rPr lang="en-US" dirty="0"/>
              <a:t>The upside is that those people that are looking for such specific keywords are more likely to convert.</a:t>
            </a:r>
          </a:p>
        </p:txBody>
      </p:sp>
      <p:sp>
        <p:nvSpPr>
          <p:cNvPr id="4" name="Date Placeholder 3">
            <a:extLst>
              <a:ext uri="{FF2B5EF4-FFF2-40B4-BE49-F238E27FC236}">
                <a16:creationId xmlns:a16="http://schemas.microsoft.com/office/drawing/2014/main" id="{D013804A-2DDB-435E-9F2D-45FDDB67329B}"/>
              </a:ext>
            </a:extLst>
          </p:cNvPr>
          <p:cNvSpPr>
            <a:spLocks noGrp="1"/>
          </p:cNvSpPr>
          <p:nvPr>
            <p:ph type="dt" sz="half" idx="10"/>
          </p:nvPr>
        </p:nvSpPr>
        <p:spPr/>
        <p:txBody>
          <a:bodyPr/>
          <a:lstStyle/>
          <a:p>
            <a:pPr>
              <a:defRPr/>
            </a:pPr>
            <a:fld id="{59A5947A-1F48-46BC-9229-32923E2FA042}" type="datetime1">
              <a:rPr lang="en-US" smtClean="0"/>
              <a:t>2/28/2021</a:t>
            </a:fld>
            <a:endParaRPr lang="en-CA" dirty="0"/>
          </a:p>
        </p:txBody>
      </p:sp>
      <p:sp>
        <p:nvSpPr>
          <p:cNvPr id="5" name="Slide Number Placeholder 4">
            <a:extLst>
              <a:ext uri="{FF2B5EF4-FFF2-40B4-BE49-F238E27FC236}">
                <a16:creationId xmlns:a16="http://schemas.microsoft.com/office/drawing/2014/main" id="{DC82C4E7-6FB4-45FC-8168-95DCC0BE5531}"/>
              </a:ext>
            </a:extLst>
          </p:cNvPr>
          <p:cNvSpPr>
            <a:spLocks noGrp="1"/>
          </p:cNvSpPr>
          <p:nvPr>
            <p:ph type="sldNum" sz="quarter" idx="12"/>
          </p:nvPr>
        </p:nvSpPr>
        <p:spPr/>
        <p:txBody>
          <a:bodyPr/>
          <a:lstStyle/>
          <a:p>
            <a:pPr>
              <a:defRPr/>
            </a:pPr>
            <a:fld id="{DB965FF6-DD1D-43A0-A685-9F3E6FC58C96}" type="slidenum">
              <a:rPr lang="en-US" smtClean="0"/>
              <a:pPr>
                <a:defRPr/>
              </a:pPr>
              <a:t>54</a:t>
            </a:fld>
            <a:endParaRPr lang="en-US" dirty="0"/>
          </a:p>
        </p:txBody>
      </p:sp>
      <p:sp>
        <p:nvSpPr>
          <p:cNvPr id="6" name="Footer Placeholder 5">
            <a:extLst>
              <a:ext uri="{FF2B5EF4-FFF2-40B4-BE49-F238E27FC236}">
                <a16:creationId xmlns:a16="http://schemas.microsoft.com/office/drawing/2014/main" id="{D2A27B69-0511-49D7-A44F-C60369D84FD2}"/>
              </a:ext>
            </a:extLst>
          </p:cNvPr>
          <p:cNvSpPr>
            <a:spLocks noGrp="1"/>
          </p:cNvSpPr>
          <p:nvPr>
            <p:ph type="ftr" sz="quarter" idx="11"/>
          </p:nvPr>
        </p:nvSpPr>
        <p:spPr/>
        <p:txBody>
          <a:bodyPr/>
          <a:lstStyle/>
          <a:p>
            <a:pPr>
              <a:defRPr/>
            </a:pPr>
            <a:r>
              <a:rPr lang="en-US"/>
              <a:t>Milli Micro Systems, Inc.</a:t>
            </a:r>
            <a:endParaRPr lang="en-US" dirty="0"/>
          </a:p>
        </p:txBody>
      </p:sp>
    </p:spTree>
    <p:extLst>
      <p:ext uri="{BB962C8B-B14F-4D97-AF65-F5344CB8AC3E}">
        <p14:creationId xmlns:p14="http://schemas.microsoft.com/office/powerpoint/2010/main" val="47791045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6C774-7E31-4C9E-AAA5-90D2178DD750}"/>
              </a:ext>
            </a:extLst>
          </p:cNvPr>
          <p:cNvSpPr>
            <a:spLocks noGrp="1"/>
          </p:cNvSpPr>
          <p:nvPr>
            <p:ph type="title"/>
          </p:nvPr>
        </p:nvSpPr>
        <p:spPr/>
        <p:txBody>
          <a:bodyPr/>
          <a:lstStyle/>
          <a:p>
            <a:r>
              <a:rPr lang="en-US" dirty="0"/>
              <a:t>Long-Tail vs. Short-Tail Analysis</a:t>
            </a:r>
          </a:p>
        </p:txBody>
      </p:sp>
      <p:sp>
        <p:nvSpPr>
          <p:cNvPr id="3" name="Content Placeholder 2">
            <a:extLst>
              <a:ext uri="{FF2B5EF4-FFF2-40B4-BE49-F238E27FC236}">
                <a16:creationId xmlns:a16="http://schemas.microsoft.com/office/drawing/2014/main" id="{96D95D43-CCEA-4BBC-B2BE-663156F1B795}"/>
              </a:ext>
            </a:extLst>
          </p:cNvPr>
          <p:cNvSpPr>
            <a:spLocks noGrp="1"/>
          </p:cNvSpPr>
          <p:nvPr>
            <p:ph idx="1"/>
          </p:nvPr>
        </p:nvSpPr>
        <p:spPr/>
        <p:txBody>
          <a:bodyPr>
            <a:normAutofit/>
          </a:bodyPr>
          <a:lstStyle/>
          <a:p>
            <a:r>
              <a:rPr lang="en-US" b="1" dirty="0"/>
              <a:t>What Are Short-Tail Keywords?</a:t>
            </a:r>
          </a:p>
          <a:p>
            <a:r>
              <a:rPr lang="en-US" dirty="0"/>
              <a:t>Short-tail keywords are terms that are more general, broad, and may have multiple user intents — basically, the opposite of long-tail keywords. </a:t>
            </a:r>
          </a:p>
        </p:txBody>
      </p:sp>
      <p:sp>
        <p:nvSpPr>
          <p:cNvPr id="4" name="Date Placeholder 3">
            <a:extLst>
              <a:ext uri="{FF2B5EF4-FFF2-40B4-BE49-F238E27FC236}">
                <a16:creationId xmlns:a16="http://schemas.microsoft.com/office/drawing/2014/main" id="{D013804A-2DDB-435E-9F2D-45FDDB67329B}"/>
              </a:ext>
            </a:extLst>
          </p:cNvPr>
          <p:cNvSpPr>
            <a:spLocks noGrp="1"/>
          </p:cNvSpPr>
          <p:nvPr>
            <p:ph type="dt" sz="half" idx="10"/>
          </p:nvPr>
        </p:nvSpPr>
        <p:spPr/>
        <p:txBody>
          <a:bodyPr/>
          <a:lstStyle/>
          <a:p>
            <a:pPr>
              <a:defRPr/>
            </a:pPr>
            <a:fld id="{837CCA46-607B-40EF-8DBD-8470FC697F08}" type="datetime1">
              <a:rPr lang="en-US" smtClean="0"/>
              <a:t>2/28/2021</a:t>
            </a:fld>
            <a:endParaRPr lang="en-CA" dirty="0"/>
          </a:p>
        </p:txBody>
      </p:sp>
      <p:sp>
        <p:nvSpPr>
          <p:cNvPr id="5" name="Slide Number Placeholder 4">
            <a:extLst>
              <a:ext uri="{FF2B5EF4-FFF2-40B4-BE49-F238E27FC236}">
                <a16:creationId xmlns:a16="http://schemas.microsoft.com/office/drawing/2014/main" id="{DC82C4E7-6FB4-45FC-8168-95DCC0BE5531}"/>
              </a:ext>
            </a:extLst>
          </p:cNvPr>
          <p:cNvSpPr>
            <a:spLocks noGrp="1"/>
          </p:cNvSpPr>
          <p:nvPr>
            <p:ph type="sldNum" sz="quarter" idx="12"/>
          </p:nvPr>
        </p:nvSpPr>
        <p:spPr/>
        <p:txBody>
          <a:bodyPr/>
          <a:lstStyle/>
          <a:p>
            <a:pPr>
              <a:defRPr/>
            </a:pPr>
            <a:fld id="{DB965FF6-DD1D-43A0-A685-9F3E6FC58C96}" type="slidenum">
              <a:rPr lang="en-US" smtClean="0"/>
              <a:pPr>
                <a:defRPr/>
              </a:pPr>
              <a:t>55</a:t>
            </a:fld>
            <a:endParaRPr lang="en-US" dirty="0"/>
          </a:p>
        </p:txBody>
      </p:sp>
      <p:sp>
        <p:nvSpPr>
          <p:cNvPr id="6" name="Footer Placeholder 5">
            <a:extLst>
              <a:ext uri="{FF2B5EF4-FFF2-40B4-BE49-F238E27FC236}">
                <a16:creationId xmlns:a16="http://schemas.microsoft.com/office/drawing/2014/main" id="{44457911-FE0C-432D-B5B0-4C91F8952A41}"/>
              </a:ext>
            </a:extLst>
          </p:cNvPr>
          <p:cNvSpPr>
            <a:spLocks noGrp="1"/>
          </p:cNvSpPr>
          <p:nvPr>
            <p:ph type="ftr" sz="quarter" idx="11"/>
          </p:nvPr>
        </p:nvSpPr>
        <p:spPr/>
        <p:txBody>
          <a:bodyPr/>
          <a:lstStyle/>
          <a:p>
            <a:pPr>
              <a:defRPr/>
            </a:pPr>
            <a:r>
              <a:rPr lang="en-US"/>
              <a:t>Milli Micro Systems, Inc.</a:t>
            </a:r>
            <a:endParaRPr lang="en-US" dirty="0"/>
          </a:p>
        </p:txBody>
      </p:sp>
    </p:spTree>
    <p:extLst>
      <p:ext uri="{BB962C8B-B14F-4D97-AF65-F5344CB8AC3E}">
        <p14:creationId xmlns:p14="http://schemas.microsoft.com/office/powerpoint/2010/main" val="20537909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6C774-7E31-4C9E-AAA5-90D2178DD750}"/>
              </a:ext>
            </a:extLst>
          </p:cNvPr>
          <p:cNvSpPr>
            <a:spLocks noGrp="1"/>
          </p:cNvSpPr>
          <p:nvPr>
            <p:ph type="title"/>
          </p:nvPr>
        </p:nvSpPr>
        <p:spPr/>
        <p:txBody>
          <a:bodyPr/>
          <a:lstStyle/>
          <a:p>
            <a:r>
              <a:rPr lang="en-US" dirty="0"/>
              <a:t>Long-Tail vs. Short-Tail Analysis</a:t>
            </a:r>
          </a:p>
        </p:txBody>
      </p:sp>
      <p:sp>
        <p:nvSpPr>
          <p:cNvPr id="3" name="Content Placeholder 2">
            <a:extLst>
              <a:ext uri="{FF2B5EF4-FFF2-40B4-BE49-F238E27FC236}">
                <a16:creationId xmlns:a16="http://schemas.microsoft.com/office/drawing/2014/main" id="{96D95D43-CCEA-4BBC-B2BE-663156F1B795}"/>
              </a:ext>
            </a:extLst>
          </p:cNvPr>
          <p:cNvSpPr>
            <a:spLocks noGrp="1"/>
          </p:cNvSpPr>
          <p:nvPr>
            <p:ph idx="1"/>
          </p:nvPr>
        </p:nvSpPr>
        <p:spPr/>
        <p:txBody>
          <a:bodyPr>
            <a:normAutofit/>
          </a:bodyPr>
          <a:lstStyle/>
          <a:p>
            <a:r>
              <a:rPr lang="en-US" dirty="0"/>
              <a:t>Short-tail keywords tend to have high search volume, high competition, and high cost-per-clicks, but low conversion rates.</a:t>
            </a:r>
          </a:p>
        </p:txBody>
      </p:sp>
      <p:sp>
        <p:nvSpPr>
          <p:cNvPr id="4" name="Date Placeholder 3">
            <a:extLst>
              <a:ext uri="{FF2B5EF4-FFF2-40B4-BE49-F238E27FC236}">
                <a16:creationId xmlns:a16="http://schemas.microsoft.com/office/drawing/2014/main" id="{D013804A-2DDB-435E-9F2D-45FDDB67329B}"/>
              </a:ext>
            </a:extLst>
          </p:cNvPr>
          <p:cNvSpPr>
            <a:spLocks noGrp="1"/>
          </p:cNvSpPr>
          <p:nvPr>
            <p:ph type="dt" sz="half" idx="10"/>
          </p:nvPr>
        </p:nvSpPr>
        <p:spPr/>
        <p:txBody>
          <a:bodyPr/>
          <a:lstStyle/>
          <a:p>
            <a:pPr>
              <a:defRPr/>
            </a:pPr>
            <a:fld id="{837CCA46-607B-40EF-8DBD-8470FC697F08}" type="datetime1">
              <a:rPr lang="en-US" smtClean="0"/>
              <a:t>2/28/2021</a:t>
            </a:fld>
            <a:endParaRPr lang="en-CA" dirty="0"/>
          </a:p>
        </p:txBody>
      </p:sp>
      <p:sp>
        <p:nvSpPr>
          <p:cNvPr id="5" name="Slide Number Placeholder 4">
            <a:extLst>
              <a:ext uri="{FF2B5EF4-FFF2-40B4-BE49-F238E27FC236}">
                <a16:creationId xmlns:a16="http://schemas.microsoft.com/office/drawing/2014/main" id="{DC82C4E7-6FB4-45FC-8168-95DCC0BE5531}"/>
              </a:ext>
            </a:extLst>
          </p:cNvPr>
          <p:cNvSpPr>
            <a:spLocks noGrp="1"/>
          </p:cNvSpPr>
          <p:nvPr>
            <p:ph type="sldNum" sz="quarter" idx="12"/>
          </p:nvPr>
        </p:nvSpPr>
        <p:spPr/>
        <p:txBody>
          <a:bodyPr/>
          <a:lstStyle/>
          <a:p>
            <a:pPr>
              <a:defRPr/>
            </a:pPr>
            <a:fld id="{DB965FF6-DD1D-43A0-A685-9F3E6FC58C96}" type="slidenum">
              <a:rPr lang="en-US" smtClean="0"/>
              <a:pPr>
                <a:defRPr/>
              </a:pPr>
              <a:t>56</a:t>
            </a:fld>
            <a:endParaRPr lang="en-US" dirty="0"/>
          </a:p>
        </p:txBody>
      </p:sp>
      <p:sp>
        <p:nvSpPr>
          <p:cNvPr id="6" name="Footer Placeholder 5">
            <a:extLst>
              <a:ext uri="{FF2B5EF4-FFF2-40B4-BE49-F238E27FC236}">
                <a16:creationId xmlns:a16="http://schemas.microsoft.com/office/drawing/2014/main" id="{44457911-FE0C-432D-B5B0-4C91F8952A41}"/>
              </a:ext>
            </a:extLst>
          </p:cNvPr>
          <p:cNvSpPr>
            <a:spLocks noGrp="1"/>
          </p:cNvSpPr>
          <p:nvPr>
            <p:ph type="ftr" sz="quarter" idx="11"/>
          </p:nvPr>
        </p:nvSpPr>
        <p:spPr/>
        <p:txBody>
          <a:bodyPr/>
          <a:lstStyle/>
          <a:p>
            <a:pPr>
              <a:defRPr/>
            </a:pPr>
            <a:r>
              <a:rPr lang="en-US"/>
              <a:t>Milli Micro Systems, Inc.</a:t>
            </a:r>
            <a:endParaRPr lang="en-US" dirty="0"/>
          </a:p>
        </p:txBody>
      </p:sp>
    </p:spTree>
    <p:extLst>
      <p:ext uri="{BB962C8B-B14F-4D97-AF65-F5344CB8AC3E}">
        <p14:creationId xmlns:p14="http://schemas.microsoft.com/office/powerpoint/2010/main" val="29355932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6C774-7E31-4C9E-AAA5-90D2178DD750}"/>
              </a:ext>
            </a:extLst>
          </p:cNvPr>
          <p:cNvSpPr>
            <a:spLocks noGrp="1"/>
          </p:cNvSpPr>
          <p:nvPr>
            <p:ph type="title"/>
          </p:nvPr>
        </p:nvSpPr>
        <p:spPr/>
        <p:txBody>
          <a:bodyPr/>
          <a:lstStyle/>
          <a:p>
            <a:r>
              <a:rPr lang="en-US" dirty="0"/>
              <a:t>Long-Tail vs. Short-Tail Analysis</a:t>
            </a:r>
          </a:p>
        </p:txBody>
      </p:sp>
      <p:sp>
        <p:nvSpPr>
          <p:cNvPr id="3" name="Content Placeholder 2">
            <a:extLst>
              <a:ext uri="{FF2B5EF4-FFF2-40B4-BE49-F238E27FC236}">
                <a16:creationId xmlns:a16="http://schemas.microsoft.com/office/drawing/2014/main" id="{96D95D43-CCEA-4BBC-B2BE-663156F1B795}"/>
              </a:ext>
            </a:extLst>
          </p:cNvPr>
          <p:cNvSpPr>
            <a:spLocks noGrp="1"/>
          </p:cNvSpPr>
          <p:nvPr>
            <p:ph idx="1"/>
          </p:nvPr>
        </p:nvSpPr>
        <p:spPr/>
        <p:txBody>
          <a:bodyPr>
            <a:normAutofit/>
          </a:bodyPr>
          <a:lstStyle/>
          <a:p>
            <a:r>
              <a:rPr lang="en-US" dirty="0"/>
              <a:t>They bring a lot of traffic to your site, which can be beneficial in several ways, but the competition for these words is a lot higher than for long-tail keywords. </a:t>
            </a:r>
          </a:p>
        </p:txBody>
      </p:sp>
      <p:sp>
        <p:nvSpPr>
          <p:cNvPr id="4" name="Date Placeholder 3">
            <a:extLst>
              <a:ext uri="{FF2B5EF4-FFF2-40B4-BE49-F238E27FC236}">
                <a16:creationId xmlns:a16="http://schemas.microsoft.com/office/drawing/2014/main" id="{D013804A-2DDB-435E-9F2D-45FDDB67329B}"/>
              </a:ext>
            </a:extLst>
          </p:cNvPr>
          <p:cNvSpPr>
            <a:spLocks noGrp="1"/>
          </p:cNvSpPr>
          <p:nvPr>
            <p:ph type="dt" sz="half" idx="10"/>
          </p:nvPr>
        </p:nvSpPr>
        <p:spPr/>
        <p:txBody>
          <a:bodyPr/>
          <a:lstStyle/>
          <a:p>
            <a:pPr>
              <a:defRPr/>
            </a:pPr>
            <a:fld id="{837CCA46-607B-40EF-8DBD-8470FC697F08}" type="datetime1">
              <a:rPr lang="en-US" smtClean="0"/>
              <a:t>2/28/2021</a:t>
            </a:fld>
            <a:endParaRPr lang="en-CA" dirty="0"/>
          </a:p>
        </p:txBody>
      </p:sp>
      <p:sp>
        <p:nvSpPr>
          <p:cNvPr id="5" name="Slide Number Placeholder 4">
            <a:extLst>
              <a:ext uri="{FF2B5EF4-FFF2-40B4-BE49-F238E27FC236}">
                <a16:creationId xmlns:a16="http://schemas.microsoft.com/office/drawing/2014/main" id="{DC82C4E7-6FB4-45FC-8168-95DCC0BE5531}"/>
              </a:ext>
            </a:extLst>
          </p:cNvPr>
          <p:cNvSpPr>
            <a:spLocks noGrp="1"/>
          </p:cNvSpPr>
          <p:nvPr>
            <p:ph type="sldNum" sz="quarter" idx="12"/>
          </p:nvPr>
        </p:nvSpPr>
        <p:spPr/>
        <p:txBody>
          <a:bodyPr/>
          <a:lstStyle/>
          <a:p>
            <a:pPr>
              <a:defRPr/>
            </a:pPr>
            <a:fld id="{DB965FF6-DD1D-43A0-A685-9F3E6FC58C96}" type="slidenum">
              <a:rPr lang="en-US" smtClean="0"/>
              <a:pPr>
                <a:defRPr/>
              </a:pPr>
              <a:t>57</a:t>
            </a:fld>
            <a:endParaRPr lang="en-US" dirty="0"/>
          </a:p>
        </p:txBody>
      </p:sp>
      <p:sp>
        <p:nvSpPr>
          <p:cNvPr id="6" name="Footer Placeholder 5">
            <a:extLst>
              <a:ext uri="{FF2B5EF4-FFF2-40B4-BE49-F238E27FC236}">
                <a16:creationId xmlns:a16="http://schemas.microsoft.com/office/drawing/2014/main" id="{44457911-FE0C-432D-B5B0-4C91F8952A41}"/>
              </a:ext>
            </a:extLst>
          </p:cNvPr>
          <p:cNvSpPr>
            <a:spLocks noGrp="1"/>
          </p:cNvSpPr>
          <p:nvPr>
            <p:ph type="ftr" sz="quarter" idx="11"/>
          </p:nvPr>
        </p:nvSpPr>
        <p:spPr/>
        <p:txBody>
          <a:bodyPr/>
          <a:lstStyle/>
          <a:p>
            <a:pPr>
              <a:defRPr/>
            </a:pPr>
            <a:r>
              <a:rPr lang="en-US"/>
              <a:t>Milli Micro Systems, Inc.</a:t>
            </a:r>
            <a:endParaRPr lang="en-US" dirty="0"/>
          </a:p>
        </p:txBody>
      </p:sp>
    </p:spTree>
    <p:extLst>
      <p:ext uri="{BB962C8B-B14F-4D97-AF65-F5344CB8AC3E}">
        <p14:creationId xmlns:p14="http://schemas.microsoft.com/office/powerpoint/2010/main" val="327466434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6C774-7E31-4C9E-AAA5-90D2178DD750}"/>
              </a:ext>
            </a:extLst>
          </p:cNvPr>
          <p:cNvSpPr>
            <a:spLocks noGrp="1"/>
          </p:cNvSpPr>
          <p:nvPr>
            <p:ph type="title"/>
          </p:nvPr>
        </p:nvSpPr>
        <p:spPr/>
        <p:txBody>
          <a:bodyPr/>
          <a:lstStyle/>
          <a:p>
            <a:r>
              <a:rPr lang="en-US" dirty="0"/>
              <a:t>Long-Tail vs. Short-Tail Analysis</a:t>
            </a:r>
          </a:p>
        </p:txBody>
      </p:sp>
      <p:sp>
        <p:nvSpPr>
          <p:cNvPr id="3" name="Content Placeholder 2">
            <a:extLst>
              <a:ext uri="{FF2B5EF4-FFF2-40B4-BE49-F238E27FC236}">
                <a16:creationId xmlns:a16="http://schemas.microsoft.com/office/drawing/2014/main" id="{96D95D43-CCEA-4BBC-B2BE-663156F1B795}"/>
              </a:ext>
            </a:extLst>
          </p:cNvPr>
          <p:cNvSpPr>
            <a:spLocks noGrp="1"/>
          </p:cNvSpPr>
          <p:nvPr>
            <p:ph idx="1"/>
          </p:nvPr>
        </p:nvSpPr>
        <p:spPr/>
        <p:txBody>
          <a:bodyPr>
            <a:normAutofit/>
          </a:bodyPr>
          <a:lstStyle/>
          <a:p>
            <a:r>
              <a:rPr lang="en-US" dirty="0"/>
              <a:t>Even though a large number of hits may not convert, short-tail keywords may bring in a big share of your target market and the increased traffic can have a positive effect on your organic ranking.</a:t>
            </a:r>
          </a:p>
        </p:txBody>
      </p:sp>
      <p:sp>
        <p:nvSpPr>
          <p:cNvPr id="4" name="Date Placeholder 3">
            <a:extLst>
              <a:ext uri="{FF2B5EF4-FFF2-40B4-BE49-F238E27FC236}">
                <a16:creationId xmlns:a16="http://schemas.microsoft.com/office/drawing/2014/main" id="{D013804A-2DDB-435E-9F2D-45FDDB67329B}"/>
              </a:ext>
            </a:extLst>
          </p:cNvPr>
          <p:cNvSpPr>
            <a:spLocks noGrp="1"/>
          </p:cNvSpPr>
          <p:nvPr>
            <p:ph type="dt" sz="half" idx="10"/>
          </p:nvPr>
        </p:nvSpPr>
        <p:spPr/>
        <p:txBody>
          <a:bodyPr/>
          <a:lstStyle/>
          <a:p>
            <a:pPr>
              <a:defRPr/>
            </a:pPr>
            <a:fld id="{837CCA46-607B-40EF-8DBD-8470FC697F08}" type="datetime1">
              <a:rPr lang="en-US" smtClean="0"/>
              <a:t>2/28/2021</a:t>
            </a:fld>
            <a:endParaRPr lang="en-CA" dirty="0"/>
          </a:p>
        </p:txBody>
      </p:sp>
      <p:sp>
        <p:nvSpPr>
          <p:cNvPr id="5" name="Slide Number Placeholder 4">
            <a:extLst>
              <a:ext uri="{FF2B5EF4-FFF2-40B4-BE49-F238E27FC236}">
                <a16:creationId xmlns:a16="http://schemas.microsoft.com/office/drawing/2014/main" id="{DC82C4E7-6FB4-45FC-8168-95DCC0BE5531}"/>
              </a:ext>
            </a:extLst>
          </p:cNvPr>
          <p:cNvSpPr>
            <a:spLocks noGrp="1"/>
          </p:cNvSpPr>
          <p:nvPr>
            <p:ph type="sldNum" sz="quarter" idx="12"/>
          </p:nvPr>
        </p:nvSpPr>
        <p:spPr/>
        <p:txBody>
          <a:bodyPr/>
          <a:lstStyle/>
          <a:p>
            <a:pPr>
              <a:defRPr/>
            </a:pPr>
            <a:fld id="{DB965FF6-DD1D-43A0-A685-9F3E6FC58C96}" type="slidenum">
              <a:rPr lang="en-US" smtClean="0"/>
              <a:pPr>
                <a:defRPr/>
              </a:pPr>
              <a:t>58</a:t>
            </a:fld>
            <a:endParaRPr lang="en-US" dirty="0"/>
          </a:p>
        </p:txBody>
      </p:sp>
      <p:sp>
        <p:nvSpPr>
          <p:cNvPr id="6" name="Footer Placeholder 5">
            <a:extLst>
              <a:ext uri="{FF2B5EF4-FFF2-40B4-BE49-F238E27FC236}">
                <a16:creationId xmlns:a16="http://schemas.microsoft.com/office/drawing/2014/main" id="{44457911-FE0C-432D-B5B0-4C91F8952A41}"/>
              </a:ext>
            </a:extLst>
          </p:cNvPr>
          <p:cNvSpPr>
            <a:spLocks noGrp="1"/>
          </p:cNvSpPr>
          <p:nvPr>
            <p:ph type="ftr" sz="quarter" idx="11"/>
          </p:nvPr>
        </p:nvSpPr>
        <p:spPr/>
        <p:txBody>
          <a:bodyPr/>
          <a:lstStyle/>
          <a:p>
            <a:pPr>
              <a:defRPr/>
            </a:pPr>
            <a:r>
              <a:rPr lang="en-US"/>
              <a:t>Milli Micro Systems, Inc.</a:t>
            </a:r>
            <a:endParaRPr lang="en-US" dirty="0"/>
          </a:p>
        </p:txBody>
      </p:sp>
    </p:spTree>
    <p:extLst>
      <p:ext uri="{BB962C8B-B14F-4D97-AF65-F5344CB8AC3E}">
        <p14:creationId xmlns:p14="http://schemas.microsoft.com/office/powerpoint/2010/main" val="3605021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027B2-FC3D-465E-B633-5F3DE9226718}"/>
              </a:ext>
            </a:extLst>
          </p:cNvPr>
          <p:cNvSpPr>
            <a:spLocks noGrp="1"/>
          </p:cNvSpPr>
          <p:nvPr>
            <p:ph type="title"/>
          </p:nvPr>
        </p:nvSpPr>
        <p:spPr/>
        <p:txBody>
          <a:bodyPr/>
          <a:lstStyle/>
          <a:p>
            <a:r>
              <a:rPr lang="en-US" dirty="0"/>
              <a:t>Short-Tail Pro’s &amp; Con’s</a:t>
            </a:r>
          </a:p>
        </p:txBody>
      </p:sp>
      <p:sp>
        <p:nvSpPr>
          <p:cNvPr id="3" name="Content Placeholder 2">
            <a:extLst>
              <a:ext uri="{FF2B5EF4-FFF2-40B4-BE49-F238E27FC236}">
                <a16:creationId xmlns:a16="http://schemas.microsoft.com/office/drawing/2014/main" id="{7AF4E91B-E002-474F-9FB0-12646F4D4C93}"/>
              </a:ext>
            </a:extLst>
          </p:cNvPr>
          <p:cNvSpPr>
            <a:spLocks noGrp="1"/>
          </p:cNvSpPr>
          <p:nvPr>
            <p:ph idx="1"/>
          </p:nvPr>
        </p:nvSpPr>
        <p:spPr/>
        <p:txBody>
          <a:bodyPr/>
          <a:lstStyle/>
          <a:p>
            <a:r>
              <a:rPr lang="en-US" dirty="0"/>
              <a:t>Benefits of short-tail keywords:</a:t>
            </a:r>
          </a:p>
          <a:p>
            <a:endParaRPr lang="en-US" dirty="0"/>
          </a:p>
          <a:p>
            <a:r>
              <a:rPr lang="en-US" dirty="0"/>
              <a:t>Traffic – Let’s first take a look at short-tail keywords. The biggest plus of using short-tail keywords is that you can have an increase in traffic to your website due to the high search volume.</a:t>
            </a:r>
          </a:p>
        </p:txBody>
      </p:sp>
      <p:sp>
        <p:nvSpPr>
          <p:cNvPr id="4" name="Date Placeholder 3">
            <a:extLst>
              <a:ext uri="{FF2B5EF4-FFF2-40B4-BE49-F238E27FC236}">
                <a16:creationId xmlns:a16="http://schemas.microsoft.com/office/drawing/2014/main" id="{C36E26E5-F2F5-41E3-B555-1F9574FF49BD}"/>
              </a:ext>
            </a:extLst>
          </p:cNvPr>
          <p:cNvSpPr>
            <a:spLocks noGrp="1"/>
          </p:cNvSpPr>
          <p:nvPr>
            <p:ph type="dt" sz="half" idx="10"/>
          </p:nvPr>
        </p:nvSpPr>
        <p:spPr/>
        <p:txBody>
          <a:bodyPr/>
          <a:lstStyle/>
          <a:p>
            <a:pPr>
              <a:defRPr/>
            </a:pPr>
            <a:fld id="{A0846AD7-94CA-49E5-9182-309F38C5826E}" type="datetime1">
              <a:rPr lang="en-US" smtClean="0"/>
              <a:t>2/28/2021</a:t>
            </a:fld>
            <a:endParaRPr lang="en-CA" dirty="0"/>
          </a:p>
        </p:txBody>
      </p:sp>
      <p:sp>
        <p:nvSpPr>
          <p:cNvPr id="5" name="Slide Number Placeholder 4">
            <a:extLst>
              <a:ext uri="{FF2B5EF4-FFF2-40B4-BE49-F238E27FC236}">
                <a16:creationId xmlns:a16="http://schemas.microsoft.com/office/drawing/2014/main" id="{F29D6B40-4A85-452D-B0D7-2AD8B1C6600D}"/>
              </a:ext>
            </a:extLst>
          </p:cNvPr>
          <p:cNvSpPr>
            <a:spLocks noGrp="1"/>
          </p:cNvSpPr>
          <p:nvPr>
            <p:ph type="sldNum" sz="quarter" idx="12"/>
          </p:nvPr>
        </p:nvSpPr>
        <p:spPr/>
        <p:txBody>
          <a:bodyPr/>
          <a:lstStyle/>
          <a:p>
            <a:pPr>
              <a:defRPr/>
            </a:pPr>
            <a:fld id="{DB965FF6-DD1D-43A0-A685-9F3E6FC58C96}" type="slidenum">
              <a:rPr lang="en-US" smtClean="0"/>
              <a:pPr>
                <a:defRPr/>
              </a:pPr>
              <a:t>59</a:t>
            </a:fld>
            <a:endParaRPr lang="en-US" dirty="0"/>
          </a:p>
        </p:txBody>
      </p:sp>
      <p:sp>
        <p:nvSpPr>
          <p:cNvPr id="6" name="Footer Placeholder 5">
            <a:extLst>
              <a:ext uri="{FF2B5EF4-FFF2-40B4-BE49-F238E27FC236}">
                <a16:creationId xmlns:a16="http://schemas.microsoft.com/office/drawing/2014/main" id="{BB09D025-F97A-4A2F-AB47-228B22077743}"/>
              </a:ext>
            </a:extLst>
          </p:cNvPr>
          <p:cNvSpPr>
            <a:spLocks noGrp="1"/>
          </p:cNvSpPr>
          <p:nvPr>
            <p:ph type="ftr" sz="quarter" idx="11"/>
          </p:nvPr>
        </p:nvSpPr>
        <p:spPr/>
        <p:txBody>
          <a:bodyPr/>
          <a:lstStyle/>
          <a:p>
            <a:pPr>
              <a:defRPr/>
            </a:pPr>
            <a:r>
              <a:rPr lang="en-US"/>
              <a:t>Milli Micro Systems, Inc.</a:t>
            </a:r>
            <a:endParaRPr lang="en-US" dirty="0"/>
          </a:p>
        </p:txBody>
      </p:sp>
    </p:spTree>
    <p:extLst>
      <p:ext uri="{BB962C8B-B14F-4D97-AF65-F5344CB8AC3E}">
        <p14:creationId xmlns:p14="http://schemas.microsoft.com/office/powerpoint/2010/main" val="2931304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5713D-64C3-46E5-B741-42A5138CA9C9}"/>
              </a:ext>
            </a:extLst>
          </p:cNvPr>
          <p:cNvSpPr>
            <a:spLocks noGrp="1"/>
          </p:cNvSpPr>
          <p:nvPr>
            <p:ph type="title"/>
          </p:nvPr>
        </p:nvSpPr>
        <p:spPr/>
        <p:txBody>
          <a:bodyPr/>
          <a:lstStyle/>
          <a:p>
            <a:pPr marL="0" indent="0"/>
            <a:r>
              <a:rPr lang="en-US" altLang="en-US" dirty="0"/>
              <a:t>Regular Expressions</a:t>
            </a:r>
          </a:p>
        </p:txBody>
      </p:sp>
      <p:sp>
        <p:nvSpPr>
          <p:cNvPr id="3" name="Content Placeholder 2">
            <a:extLst>
              <a:ext uri="{FF2B5EF4-FFF2-40B4-BE49-F238E27FC236}">
                <a16:creationId xmlns:a16="http://schemas.microsoft.com/office/drawing/2014/main" id="{D6D116B9-C754-4AC6-A545-13922FEC41BD}"/>
              </a:ext>
            </a:extLst>
          </p:cNvPr>
          <p:cNvSpPr>
            <a:spLocks noGrp="1"/>
          </p:cNvSpPr>
          <p:nvPr>
            <p:ph idx="1"/>
          </p:nvPr>
        </p:nvSpPr>
        <p:spPr/>
        <p:txBody>
          <a:bodyPr>
            <a:normAutofit/>
          </a:bodyPr>
          <a:lstStyle/>
          <a:p>
            <a:r>
              <a:rPr lang="en-US" dirty="0"/>
              <a:t>In computing, a regular expression, also referred to as "regex" or "</a:t>
            </a:r>
            <a:r>
              <a:rPr lang="en-US" dirty="0" err="1"/>
              <a:t>regexp</a:t>
            </a:r>
            <a:r>
              <a:rPr lang="en-US" dirty="0"/>
              <a:t>", provides a concise and flexible means for matching strings of text, such as particular characters, words, or patterns of characters. </a:t>
            </a:r>
          </a:p>
          <a:p>
            <a:endParaRPr lang="en-US" dirty="0"/>
          </a:p>
        </p:txBody>
      </p:sp>
      <p:sp>
        <p:nvSpPr>
          <p:cNvPr id="4" name="Date Placeholder 3">
            <a:extLst>
              <a:ext uri="{FF2B5EF4-FFF2-40B4-BE49-F238E27FC236}">
                <a16:creationId xmlns:a16="http://schemas.microsoft.com/office/drawing/2014/main" id="{C181EDF7-A81A-46F3-B09F-7A81DE5B55B4}"/>
              </a:ext>
            </a:extLst>
          </p:cNvPr>
          <p:cNvSpPr>
            <a:spLocks noGrp="1"/>
          </p:cNvSpPr>
          <p:nvPr>
            <p:ph type="dt" sz="half" idx="10"/>
          </p:nvPr>
        </p:nvSpPr>
        <p:spPr/>
        <p:txBody>
          <a:bodyPr/>
          <a:lstStyle/>
          <a:p>
            <a:pPr>
              <a:defRPr/>
            </a:pPr>
            <a:fld id="{D083DF91-27B4-4F33-ABA5-59AC6E4AA712}" type="datetime1">
              <a:rPr lang="en-US" smtClean="0"/>
              <a:t>2/28/2021</a:t>
            </a:fld>
            <a:endParaRPr lang="en-CA" dirty="0"/>
          </a:p>
        </p:txBody>
      </p:sp>
      <p:sp>
        <p:nvSpPr>
          <p:cNvPr id="5" name="Slide Number Placeholder 4">
            <a:extLst>
              <a:ext uri="{FF2B5EF4-FFF2-40B4-BE49-F238E27FC236}">
                <a16:creationId xmlns:a16="http://schemas.microsoft.com/office/drawing/2014/main" id="{E973BDF5-31E7-4D97-873A-91B38EFFF7EB}"/>
              </a:ext>
            </a:extLst>
          </p:cNvPr>
          <p:cNvSpPr>
            <a:spLocks noGrp="1"/>
          </p:cNvSpPr>
          <p:nvPr>
            <p:ph type="sldNum" sz="quarter" idx="12"/>
          </p:nvPr>
        </p:nvSpPr>
        <p:spPr/>
        <p:txBody>
          <a:bodyPr/>
          <a:lstStyle/>
          <a:p>
            <a:pPr>
              <a:defRPr/>
            </a:pPr>
            <a:fld id="{DB965FF6-DD1D-43A0-A685-9F3E6FC58C96}" type="slidenum">
              <a:rPr lang="en-US" smtClean="0"/>
              <a:pPr>
                <a:defRPr/>
              </a:pPr>
              <a:t>6</a:t>
            </a:fld>
            <a:endParaRPr lang="en-US" dirty="0"/>
          </a:p>
        </p:txBody>
      </p:sp>
      <p:sp>
        <p:nvSpPr>
          <p:cNvPr id="6" name="Footer Placeholder 5">
            <a:extLst>
              <a:ext uri="{FF2B5EF4-FFF2-40B4-BE49-F238E27FC236}">
                <a16:creationId xmlns:a16="http://schemas.microsoft.com/office/drawing/2014/main" id="{C854166D-5D50-4245-95A3-BAD5D083C6F1}"/>
              </a:ext>
            </a:extLst>
          </p:cNvPr>
          <p:cNvSpPr>
            <a:spLocks noGrp="1"/>
          </p:cNvSpPr>
          <p:nvPr>
            <p:ph type="ftr" sz="quarter" idx="11"/>
          </p:nvPr>
        </p:nvSpPr>
        <p:spPr/>
        <p:txBody>
          <a:bodyPr/>
          <a:lstStyle/>
          <a:p>
            <a:pPr>
              <a:defRPr/>
            </a:pPr>
            <a:r>
              <a:rPr lang="en-US"/>
              <a:t>Milli Micro Systems, Inc.</a:t>
            </a:r>
            <a:endParaRPr lang="en-US" dirty="0"/>
          </a:p>
        </p:txBody>
      </p:sp>
    </p:spTree>
    <p:extLst>
      <p:ext uri="{BB962C8B-B14F-4D97-AF65-F5344CB8AC3E}">
        <p14:creationId xmlns:p14="http://schemas.microsoft.com/office/powerpoint/2010/main" val="424628964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027B2-FC3D-465E-B633-5F3DE9226718}"/>
              </a:ext>
            </a:extLst>
          </p:cNvPr>
          <p:cNvSpPr>
            <a:spLocks noGrp="1"/>
          </p:cNvSpPr>
          <p:nvPr>
            <p:ph type="title"/>
          </p:nvPr>
        </p:nvSpPr>
        <p:spPr/>
        <p:txBody>
          <a:bodyPr/>
          <a:lstStyle/>
          <a:p>
            <a:r>
              <a:rPr lang="en-US" dirty="0"/>
              <a:t>Short-Tail Pro’s &amp; Con’s</a:t>
            </a:r>
          </a:p>
        </p:txBody>
      </p:sp>
      <p:sp>
        <p:nvSpPr>
          <p:cNvPr id="3" name="Content Placeholder 2">
            <a:extLst>
              <a:ext uri="{FF2B5EF4-FFF2-40B4-BE49-F238E27FC236}">
                <a16:creationId xmlns:a16="http://schemas.microsoft.com/office/drawing/2014/main" id="{7AF4E91B-E002-474F-9FB0-12646F4D4C93}"/>
              </a:ext>
            </a:extLst>
          </p:cNvPr>
          <p:cNvSpPr>
            <a:spLocks noGrp="1"/>
          </p:cNvSpPr>
          <p:nvPr>
            <p:ph idx="1"/>
          </p:nvPr>
        </p:nvSpPr>
        <p:spPr/>
        <p:txBody>
          <a:bodyPr>
            <a:normAutofit fontScale="92500"/>
          </a:bodyPr>
          <a:lstStyle/>
          <a:p>
            <a:r>
              <a:rPr lang="en-US" dirty="0"/>
              <a:t>Disadvantages of short-tail keywords:</a:t>
            </a:r>
          </a:p>
          <a:p>
            <a:endParaRPr lang="en-US" dirty="0"/>
          </a:p>
          <a:p>
            <a:r>
              <a:rPr lang="en-US" dirty="0"/>
              <a:t>Competition – A big downside is the high competition on search engines. This makes sense due to the high search volume, which is why everyone wants to rank for them. If you are not a company with enough brand awareness, it will be hard to rank on the first page of the SERP with a short-tail keyword.</a:t>
            </a:r>
          </a:p>
        </p:txBody>
      </p:sp>
      <p:sp>
        <p:nvSpPr>
          <p:cNvPr id="4" name="Date Placeholder 3">
            <a:extLst>
              <a:ext uri="{FF2B5EF4-FFF2-40B4-BE49-F238E27FC236}">
                <a16:creationId xmlns:a16="http://schemas.microsoft.com/office/drawing/2014/main" id="{C36E26E5-F2F5-41E3-B555-1F9574FF49BD}"/>
              </a:ext>
            </a:extLst>
          </p:cNvPr>
          <p:cNvSpPr>
            <a:spLocks noGrp="1"/>
          </p:cNvSpPr>
          <p:nvPr>
            <p:ph type="dt" sz="half" idx="10"/>
          </p:nvPr>
        </p:nvSpPr>
        <p:spPr/>
        <p:txBody>
          <a:bodyPr/>
          <a:lstStyle/>
          <a:p>
            <a:pPr>
              <a:defRPr/>
            </a:pPr>
            <a:fld id="{BB5DE084-0B37-449B-B5D2-B5BE432D11C3}" type="datetime1">
              <a:rPr lang="en-US" smtClean="0"/>
              <a:t>2/28/2021</a:t>
            </a:fld>
            <a:endParaRPr lang="en-CA" dirty="0"/>
          </a:p>
        </p:txBody>
      </p:sp>
      <p:sp>
        <p:nvSpPr>
          <p:cNvPr id="5" name="Slide Number Placeholder 4">
            <a:extLst>
              <a:ext uri="{FF2B5EF4-FFF2-40B4-BE49-F238E27FC236}">
                <a16:creationId xmlns:a16="http://schemas.microsoft.com/office/drawing/2014/main" id="{F29D6B40-4A85-452D-B0D7-2AD8B1C6600D}"/>
              </a:ext>
            </a:extLst>
          </p:cNvPr>
          <p:cNvSpPr>
            <a:spLocks noGrp="1"/>
          </p:cNvSpPr>
          <p:nvPr>
            <p:ph type="sldNum" sz="quarter" idx="12"/>
          </p:nvPr>
        </p:nvSpPr>
        <p:spPr/>
        <p:txBody>
          <a:bodyPr/>
          <a:lstStyle/>
          <a:p>
            <a:pPr>
              <a:defRPr/>
            </a:pPr>
            <a:fld id="{DB965FF6-DD1D-43A0-A685-9F3E6FC58C96}" type="slidenum">
              <a:rPr lang="en-US" smtClean="0"/>
              <a:pPr>
                <a:defRPr/>
              </a:pPr>
              <a:t>60</a:t>
            </a:fld>
            <a:endParaRPr lang="en-US" dirty="0"/>
          </a:p>
        </p:txBody>
      </p:sp>
      <p:sp>
        <p:nvSpPr>
          <p:cNvPr id="6" name="Footer Placeholder 5">
            <a:extLst>
              <a:ext uri="{FF2B5EF4-FFF2-40B4-BE49-F238E27FC236}">
                <a16:creationId xmlns:a16="http://schemas.microsoft.com/office/drawing/2014/main" id="{43C246AA-19A6-4BA3-B0AA-412DDE0B8307}"/>
              </a:ext>
            </a:extLst>
          </p:cNvPr>
          <p:cNvSpPr>
            <a:spLocks noGrp="1"/>
          </p:cNvSpPr>
          <p:nvPr>
            <p:ph type="ftr" sz="quarter" idx="11"/>
          </p:nvPr>
        </p:nvSpPr>
        <p:spPr/>
        <p:txBody>
          <a:bodyPr/>
          <a:lstStyle/>
          <a:p>
            <a:pPr>
              <a:defRPr/>
            </a:pPr>
            <a:r>
              <a:rPr lang="en-US"/>
              <a:t>Milli Micro Systems, Inc.</a:t>
            </a:r>
            <a:endParaRPr lang="en-US" dirty="0"/>
          </a:p>
        </p:txBody>
      </p:sp>
    </p:spTree>
    <p:extLst>
      <p:ext uri="{BB962C8B-B14F-4D97-AF65-F5344CB8AC3E}">
        <p14:creationId xmlns:p14="http://schemas.microsoft.com/office/powerpoint/2010/main" val="122905696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027B2-FC3D-465E-B633-5F3DE9226718}"/>
              </a:ext>
            </a:extLst>
          </p:cNvPr>
          <p:cNvSpPr>
            <a:spLocks noGrp="1"/>
          </p:cNvSpPr>
          <p:nvPr>
            <p:ph type="title"/>
          </p:nvPr>
        </p:nvSpPr>
        <p:spPr/>
        <p:txBody>
          <a:bodyPr/>
          <a:lstStyle/>
          <a:p>
            <a:r>
              <a:rPr lang="en-US" dirty="0"/>
              <a:t>Short-Tail Pro’s &amp; Con’s</a:t>
            </a:r>
          </a:p>
        </p:txBody>
      </p:sp>
      <p:sp>
        <p:nvSpPr>
          <p:cNvPr id="3" name="Content Placeholder 2">
            <a:extLst>
              <a:ext uri="{FF2B5EF4-FFF2-40B4-BE49-F238E27FC236}">
                <a16:creationId xmlns:a16="http://schemas.microsoft.com/office/drawing/2014/main" id="{7AF4E91B-E002-474F-9FB0-12646F4D4C93}"/>
              </a:ext>
            </a:extLst>
          </p:cNvPr>
          <p:cNvSpPr>
            <a:spLocks noGrp="1"/>
          </p:cNvSpPr>
          <p:nvPr>
            <p:ph idx="1"/>
          </p:nvPr>
        </p:nvSpPr>
        <p:spPr/>
        <p:txBody>
          <a:bodyPr>
            <a:normAutofit/>
          </a:bodyPr>
          <a:lstStyle/>
          <a:p>
            <a:r>
              <a:rPr lang="en-US" dirty="0"/>
              <a:t>Cost – The costs of using short-tail keywords can be high. Because of the high competition and the high search volume, people often spend a lot of money on Google Ads. Thus, you will have to pay more than your competitors to be ranking number one.</a:t>
            </a:r>
          </a:p>
        </p:txBody>
      </p:sp>
      <p:sp>
        <p:nvSpPr>
          <p:cNvPr id="4" name="Date Placeholder 3">
            <a:extLst>
              <a:ext uri="{FF2B5EF4-FFF2-40B4-BE49-F238E27FC236}">
                <a16:creationId xmlns:a16="http://schemas.microsoft.com/office/drawing/2014/main" id="{C36E26E5-F2F5-41E3-B555-1F9574FF49BD}"/>
              </a:ext>
            </a:extLst>
          </p:cNvPr>
          <p:cNvSpPr>
            <a:spLocks noGrp="1"/>
          </p:cNvSpPr>
          <p:nvPr>
            <p:ph type="dt" sz="half" idx="10"/>
          </p:nvPr>
        </p:nvSpPr>
        <p:spPr/>
        <p:txBody>
          <a:bodyPr/>
          <a:lstStyle/>
          <a:p>
            <a:pPr>
              <a:defRPr/>
            </a:pPr>
            <a:fld id="{BB5DE084-0B37-449B-B5D2-B5BE432D11C3}" type="datetime1">
              <a:rPr lang="en-US" smtClean="0"/>
              <a:t>2/28/2021</a:t>
            </a:fld>
            <a:endParaRPr lang="en-CA" dirty="0"/>
          </a:p>
        </p:txBody>
      </p:sp>
      <p:sp>
        <p:nvSpPr>
          <p:cNvPr id="5" name="Slide Number Placeholder 4">
            <a:extLst>
              <a:ext uri="{FF2B5EF4-FFF2-40B4-BE49-F238E27FC236}">
                <a16:creationId xmlns:a16="http://schemas.microsoft.com/office/drawing/2014/main" id="{F29D6B40-4A85-452D-B0D7-2AD8B1C6600D}"/>
              </a:ext>
            </a:extLst>
          </p:cNvPr>
          <p:cNvSpPr>
            <a:spLocks noGrp="1"/>
          </p:cNvSpPr>
          <p:nvPr>
            <p:ph type="sldNum" sz="quarter" idx="12"/>
          </p:nvPr>
        </p:nvSpPr>
        <p:spPr/>
        <p:txBody>
          <a:bodyPr/>
          <a:lstStyle/>
          <a:p>
            <a:pPr>
              <a:defRPr/>
            </a:pPr>
            <a:fld id="{DB965FF6-DD1D-43A0-A685-9F3E6FC58C96}" type="slidenum">
              <a:rPr lang="en-US" smtClean="0"/>
              <a:pPr>
                <a:defRPr/>
              </a:pPr>
              <a:t>61</a:t>
            </a:fld>
            <a:endParaRPr lang="en-US" dirty="0"/>
          </a:p>
        </p:txBody>
      </p:sp>
      <p:sp>
        <p:nvSpPr>
          <p:cNvPr id="6" name="Footer Placeholder 5">
            <a:extLst>
              <a:ext uri="{FF2B5EF4-FFF2-40B4-BE49-F238E27FC236}">
                <a16:creationId xmlns:a16="http://schemas.microsoft.com/office/drawing/2014/main" id="{43C246AA-19A6-4BA3-B0AA-412DDE0B8307}"/>
              </a:ext>
            </a:extLst>
          </p:cNvPr>
          <p:cNvSpPr>
            <a:spLocks noGrp="1"/>
          </p:cNvSpPr>
          <p:nvPr>
            <p:ph type="ftr" sz="quarter" idx="11"/>
          </p:nvPr>
        </p:nvSpPr>
        <p:spPr/>
        <p:txBody>
          <a:bodyPr/>
          <a:lstStyle/>
          <a:p>
            <a:pPr>
              <a:defRPr/>
            </a:pPr>
            <a:r>
              <a:rPr lang="en-US"/>
              <a:t>Milli Micro Systems, Inc.</a:t>
            </a:r>
            <a:endParaRPr lang="en-US" dirty="0"/>
          </a:p>
        </p:txBody>
      </p:sp>
    </p:spTree>
    <p:extLst>
      <p:ext uri="{BB962C8B-B14F-4D97-AF65-F5344CB8AC3E}">
        <p14:creationId xmlns:p14="http://schemas.microsoft.com/office/powerpoint/2010/main" val="37928562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027B2-FC3D-465E-B633-5F3DE9226718}"/>
              </a:ext>
            </a:extLst>
          </p:cNvPr>
          <p:cNvSpPr>
            <a:spLocks noGrp="1"/>
          </p:cNvSpPr>
          <p:nvPr>
            <p:ph type="title"/>
          </p:nvPr>
        </p:nvSpPr>
        <p:spPr/>
        <p:txBody>
          <a:bodyPr/>
          <a:lstStyle/>
          <a:p>
            <a:r>
              <a:rPr lang="en-US" dirty="0"/>
              <a:t>Short-Tail Pro’s &amp; Con’s</a:t>
            </a:r>
          </a:p>
        </p:txBody>
      </p:sp>
      <p:sp>
        <p:nvSpPr>
          <p:cNvPr id="3" name="Content Placeholder 2">
            <a:extLst>
              <a:ext uri="{FF2B5EF4-FFF2-40B4-BE49-F238E27FC236}">
                <a16:creationId xmlns:a16="http://schemas.microsoft.com/office/drawing/2014/main" id="{7AF4E91B-E002-474F-9FB0-12646F4D4C93}"/>
              </a:ext>
            </a:extLst>
          </p:cNvPr>
          <p:cNvSpPr>
            <a:spLocks noGrp="1"/>
          </p:cNvSpPr>
          <p:nvPr>
            <p:ph idx="1"/>
          </p:nvPr>
        </p:nvSpPr>
        <p:spPr/>
        <p:txBody>
          <a:bodyPr>
            <a:normAutofit/>
          </a:bodyPr>
          <a:lstStyle/>
          <a:p>
            <a:r>
              <a:rPr lang="en-US" dirty="0"/>
              <a:t>Conversion Rate – This is a big turnoff for most people. Even if you see a high CTR rate, you might only get a handful of conversions. </a:t>
            </a:r>
          </a:p>
          <a:p>
            <a:pPr lvl="1"/>
            <a:r>
              <a:rPr lang="en-US" dirty="0"/>
              <a:t>This is why it is a smart idea to use long-tail keywords instead of short-tail keywords to increase your conversion rate.</a:t>
            </a:r>
          </a:p>
        </p:txBody>
      </p:sp>
      <p:sp>
        <p:nvSpPr>
          <p:cNvPr id="4" name="Date Placeholder 3">
            <a:extLst>
              <a:ext uri="{FF2B5EF4-FFF2-40B4-BE49-F238E27FC236}">
                <a16:creationId xmlns:a16="http://schemas.microsoft.com/office/drawing/2014/main" id="{C36E26E5-F2F5-41E3-B555-1F9574FF49BD}"/>
              </a:ext>
            </a:extLst>
          </p:cNvPr>
          <p:cNvSpPr>
            <a:spLocks noGrp="1"/>
          </p:cNvSpPr>
          <p:nvPr>
            <p:ph type="dt" sz="half" idx="10"/>
          </p:nvPr>
        </p:nvSpPr>
        <p:spPr/>
        <p:txBody>
          <a:bodyPr/>
          <a:lstStyle/>
          <a:p>
            <a:pPr>
              <a:defRPr/>
            </a:pPr>
            <a:fld id="{BB5DE084-0B37-449B-B5D2-B5BE432D11C3}" type="datetime1">
              <a:rPr lang="en-US" smtClean="0"/>
              <a:t>2/28/2021</a:t>
            </a:fld>
            <a:endParaRPr lang="en-CA" dirty="0"/>
          </a:p>
        </p:txBody>
      </p:sp>
      <p:sp>
        <p:nvSpPr>
          <p:cNvPr id="5" name="Slide Number Placeholder 4">
            <a:extLst>
              <a:ext uri="{FF2B5EF4-FFF2-40B4-BE49-F238E27FC236}">
                <a16:creationId xmlns:a16="http://schemas.microsoft.com/office/drawing/2014/main" id="{F29D6B40-4A85-452D-B0D7-2AD8B1C6600D}"/>
              </a:ext>
            </a:extLst>
          </p:cNvPr>
          <p:cNvSpPr>
            <a:spLocks noGrp="1"/>
          </p:cNvSpPr>
          <p:nvPr>
            <p:ph type="sldNum" sz="quarter" idx="12"/>
          </p:nvPr>
        </p:nvSpPr>
        <p:spPr/>
        <p:txBody>
          <a:bodyPr/>
          <a:lstStyle/>
          <a:p>
            <a:pPr>
              <a:defRPr/>
            </a:pPr>
            <a:fld id="{DB965FF6-DD1D-43A0-A685-9F3E6FC58C96}" type="slidenum">
              <a:rPr lang="en-US" smtClean="0"/>
              <a:pPr>
                <a:defRPr/>
              </a:pPr>
              <a:t>62</a:t>
            </a:fld>
            <a:endParaRPr lang="en-US" dirty="0"/>
          </a:p>
        </p:txBody>
      </p:sp>
      <p:sp>
        <p:nvSpPr>
          <p:cNvPr id="6" name="Footer Placeholder 5">
            <a:extLst>
              <a:ext uri="{FF2B5EF4-FFF2-40B4-BE49-F238E27FC236}">
                <a16:creationId xmlns:a16="http://schemas.microsoft.com/office/drawing/2014/main" id="{43C246AA-19A6-4BA3-B0AA-412DDE0B8307}"/>
              </a:ext>
            </a:extLst>
          </p:cNvPr>
          <p:cNvSpPr>
            <a:spLocks noGrp="1"/>
          </p:cNvSpPr>
          <p:nvPr>
            <p:ph type="ftr" sz="quarter" idx="11"/>
          </p:nvPr>
        </p:nvSpPr>
        <p:spPr/>
        <p:txBody>
          <a:bodyPr/>
          <a:lstStyle/>
          <a:p>
            <a:pPr>
              <a:defRPr/>
            </a:pPr>
            <a:r>
              <a:rPr lang="en-US"/>
              <a:t>Milli Micro Systems, Inc.</a:t>
            </a:r>
            <a:endParaRPr lang="en-US" dirty="0"/>
          </a:p>
        </p:txBody>
      </p:sp>
    </p:spTree>
    <p:extLst>
      <p:ext uri="{BB962C8B-B14F-4D97-AF65-F5344CB8AC3E}">
        <p14:creationId xmlns:p14="http://schemas.microsoft.com/office/powerpoint/2010/main" val="34621850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027B2-FC3D-465E-B633-5F3DE9226718}"/>
              </a:ext>
            </a:extLst>
          </p:cNvPr>
          <p:cNvSpPr>
            <a:spLocks noGrp="1"/>
          </p:cNvSpPr>
          <p:nvPr>
            <p:ph type="title"/>
          </p:nvPr>
        </p:nvSpPr>
        <p:spPr/>
        <p:txBody>
          <a:bodyPr/>
          <a:lstStyle/>
          <a:p>
            <a:r>
              <a:rPr lang="en-US" dirty="0"/>
              <a:t>Short-Tail Pro’s &amp; Con’s</a:t>
            </a:r>
          </a:p>
        </p:txBody>
      </p:sp>
      <p:sp>
        <p:nvSpPr>
          <p:cNvPr id="3" name="Content Placeholder 2">
            <a:extLst>
              <a:ext uri="{FF2B5EF4-FFF2-40B4-BE49-F238E27FC236}">
                <a16:creationId xmlns:a16="http://schemas.microsoft.com/office/drawing/2014/main" id="{7AF4E91B-E002-474F-9FB0-12646F4D4C93}"/>
              </a:ext>
            </a:extLst>
          </p:cNvPr>
          <p:cNvSpPr>
            <a:spLocks noGrp="1"/>
          </p:cNvSpPr>
          <p:nvPr>
            <p:ph idx="1"/>
          </p:nvPr>
        </p:nvSpPr>
        <p:spPr/>
        <p:txBody>
          <a:bodyPr>
            <a:normAutofit/>
          </a:bodyPr>
          <a:lstStyle/>
          <a:p>
            <a:r>
              <a:rPr lang="en-US" dirty="0"/>
              <a:t>Intent – This factor is related to the conversion rate. Let’s say people are looking for cream, but you don’t know what their intent is. It can be that they are looking for the band cream, the food cream, or even a beauty cream. </a:t>
            </a:r>
          </a:p>
          <a:p>
            <a:pPr lvl="1"/>
            <a:r>
              <a:rPr lang="en-US" dirty="0"/>
              <a:t>This is why conversions are low if one is targeting a keyword that could have a different intent.</a:t>
            </a:r>
          </a:p>
        </p:txBody>
      </p:sp>
      <p:sp>
        <p:nvSpPr>
          <p:cNvPr id="4" name="Date Placeholder 3">
            <a:extLst>
              <a:ext uri="{FF2B5EF4-FFF2-40B4-BE49-F238E27FC236}">
                <a16:creationId xmlns:a16="http://schemas.microsoft.com/office/drawing/2014/main" id="{C36E26E5-F2F5-41E3-B555-1F9574FF49BD}"/>
              </a:ext>
            </a:extLst>
          </p:cNvPr>
          <p:cNvSpPr>
            <a:spLocks noGrp="1"/>
          </p:cNvSpPr>
          <p:nvPr>
            <p:ph type="dt" sz="half" idx="10"/>
          </p:nvPr>
        </p:nvSpPr>
        <p:spPr/>
        <p:txBody>
          <a:bodyPr/>
          <a:lstStyle/>
          <a:p>
            <a:pPr>
              <a:defRPr/>
            </a:pPr>
            <a:fld id="{BB5DE084-0B37-449B-B5D2-B5BE432D11C3}" type="datetime1">
              <a:rPr lang="en-US" smtClean="0"/>
              <a:t>2/28/2021</a:t>
            </a:fld>
            <a:endParaRPr lang="en-CA" dirty="0"/>
          </a:p>
        </p:txBody>
      </p:sp>
      <p:sp>
        <p:nvSpPr>
          <p:cNvPr id="5" name="Slide Number Placeholder 4">
            <a:extLst>
              <a:ext uri="{FF2B5EF4-FFF2-40B4-BE49-F238E27FC236}">
                <a16:creationId xmlns:a16="http://schemas.microsoft.com/office/drawing/2014/main" id="{F29D6B40-4A85-452D-B0D7-2AD8B1C6600D}"/>
              </a:ext>
            </a:extLst>
          </p:cNvPr>
          <p:cNvSpPr>
            <a:spLocks noGrp="1"/>
          </p:cNvSpPr>
          <p:nvPr>
            <p:ph type="sldNum" sz="quarter" idx="12"/>
          </p:nvPr>
        </p:nvSpPr>
        <p:spPr/>
        <p:txBody>
          <a:bodyPr/>
          <a:lstStyle/>
          <a:p>
            <a:pPr>
              <a:defRPr/>
            </a:pPr>
            <a:fld id="{DB965FF6-DD1D-43A0-A685-9F3E6FC58C96}" type="slidenum">
              <a:rPr lang="en-US" smtClean="0"/>
              <a:pPr>
                <a:defRPr/>
              </a:pPr>
              <a:t>63</a:t>
            </a:fld>
            <a:endParaRPr lang="en-US" dirty="0"/>
          </a:p>
        </p:txBody>
      </p:sp>
      <p:sp>
        <p:nvSpPr>
          <p:cNvPr id="6" name="Footer Placeholder 5">
            <a:extLst>
              <a:ext uri="{FF2B5EF4-FFF2-40B4-BE49-F238E27FC236}">
                <a16:creationId xmlns:a16="http://schemas.microsoft.com/office/drawing/2014/main" id="{43C246AA-19A6-4BA3-B0AA-412DDE0B8307}"/>
              </a:ext>
            </a:extLst>
          </p:cNvPr>
          <p:cNvSpPr>
            <a:spLocks noGrp="1"/>
          </p:cNvSpPr>
          <p:nvPr>
            <p:ph type="ftr" sz="quarter" idx="11"/>
          </p:nvPr>
        </p:nvSpPr>
        <p:spPr/>
        <p:txBody>
          <a:bodyPr/>
          <a:lstStyle/>
          <a:p>
            <a:pPr>
              <a:defRPr/>
            </a:pPr>
            <a:r>
              <a:rPr lang="en-US"/>
              <a:t>Milli Micro Systems, Inc.</a:t>
            </a:r>
            <a:endParaRPr lang="en-US" dirty="0"/>
          </a:p>
        </p:txBody>
      </p:sp>
    </p:spTree>
    <p:extLst>
      <p:ext uri="{BB962C8B-B14F-4D97-AF65-F5344CB8AC3E}">
        <p14:creationId xmlns:p14="http://schemas.microsoft.com/office/powerpoint/2010/main" val="18301881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027B2-FC3D-465E-B633-5F3DE9226718}"/>
              </a:ext>
            </a:extLst>
          </p:cNvPr>
          <p:cNvSpPr>
            <a:spLocks noGrp="1"/>
          </p:cNvSpPr>
          <p:nvPr>
            <p:ph type="title"/>
          </p:nvPr>
        </p:nvSpPr>
        <p:spPr/>
        <p:txBody>
          <a:bodyPr/>
          <a:lstStyle/>
          <a:p>
            <a:r>
              <a:rPr lang="en-US" dirty="0"/>
              <a:t>Long-Tail Pro’s &amp; Con’s</a:t>
            </a:r>
          </a:p>
        </p:txBody>
      </p:sp>
      <p:sp>
        <p:nvSpPr>
          <p:cNvPr id="3" name="Content Placeholder 2">
            <a:extLst>
              <a:ext uri="{FF2B5EF4-FFF2-40B4-BE49-F238E27FC236}">
                <a16:creationId xmlns:a16="http://schemas.microsoft.com/office/drawing/2014/main" id="{7AF4E91B-E002-474F-9FB0-12646F4D4C93}"/>
              </a:ext>
            </a:extLst>
          </p:cNvPr>
          <p:cNvSpPr>
            <a:spLocks noGrp="1"/>
          </p:cNvSpPr>
          <p:nvPr>
            <p:ph idx="1"/>
          </p:nvPr>
        </p:nvSpPr>
        <p:spPr/>
        <p:txBody>
          <a:bodyPr>
            <a:normAutofit/>
          </a:bodyPr>
          <a:lstStyle/>
          <a:p>
            <a:r>
              <a:rPr lang="en-US" dirty="0"/>
              <a:t>Benefits of long-tail keywords:</a:t>
            </a:r>
          </a:p>
          <a:p>
            <a:endParaRPr lang="en-US" dirty="0"/>
          </a:p>
          <a:p>
            <a:r>
              <a:rPr lang="en-US" dirty="0"/>
              <a:t>Competition – The competition is lower when using long-tail keywords. </a:t>
            </a:r>
          </a:p>
          <a:p>
            <a:pPr lvl="1"/>
            <a:r>
              <a:rPr lang="en-US" dirty="0"/>
              <a:t>because the search is very specific, it results in only a handful of people targeting that keyword.</a:t>
            </a:r>
          </a:p>
          <a:p>
            <a:endParaRPr lang="en-US" dirty="0"/>
          </a:p>
        </p:txBody>
      </p:sp>
      <p:sp>
        <p:nvSpPr>
          <p:cNvPr id="4" name="Date Placeholder 3">
            <a:extLst>
              <a:ext uri="{FF2B5EF4-FFF2-40B4-BE49-F238E27FC236}">
                <a16:creationId xmlns:a16="http://schemas.microsoft.com/office/drawing/2014/main" id="{C36E26E5-F2F5-41E3-B555-1F9574FF49BD}"/>
              </a:ext>
            </a:extLst>
          </p:cNvPr>
          <p:cNvSpPr>
            <a:spLocks noGrp="1"/>
          </p:cNvSpPr>
          <p:nvPr>
            <p:ph type="dt" sz="half" idx="10"/>
          </p:nvPr>
        </p:nvSpPr>
        <p:spPr/>
        <p:txBody>
          <a:bodyPr/>
          <a:lstStyle/>
          <a:p>
            <a:pPr>
              <a:defRPr/>
            </a:pPr>
            <a:fld id="{4E43FDFC-2D80-4D4F-B0D8-B61FE56C6142}" type="datetime1">
              <a:rPr lang="en-US" smtClean="0"/>
              <a:t>2/28/2021</a:t>
            </a:fld>
            <a:endParaRPr lang="en-CA" dirty="0"/>
          </a:p>
        </p:txBody>
      </p:sp>
      <p:sp>
        <p:nvSpPr>
          <p:cNvPr id="5" name="Slide Number Placeholder 4">
            <a:extLst>
              <a:ext uri="{FF2B5EF4-FFF2-40B4-BE49-F238E27FC236}">
                <a16:creationId xmlns:a16="http://schemas.microsoft.com/office/drawing/2014/main" id="{F29D6B40-4A85-452D-B0D7-2AD8B1C6600D}"/>
              </a:ext>
            </a:extLst>
          </p:cNvPr>
          <p:cNvSpPr>
            <a:spLocks noGrp="1"/>
          </p:cNvSpPr>
          <p:nvPr>
            <p:ph type="sldNum" sz="quarter" idx="12"/>
          </p:nvPr>
        </p:nvSpPr>
        <p:spPr/>
        <p:txBody>
          <a:bodyPr/>
          <a:lstStyle/>
          <a:p>
            <a:pPr>
              <a:defRPr/>
            </a:pPr>
            <a:fld id="{DB965FF6-DD1D-43A0-A685-9F3E6FC58C96}" type="slidenum">
              <a:rPr lang="en-US" smtClean="0"/>
              <a:pPr>
                <a:defRPr/>
              </a:pPr>
              <a:t>64</a:t>
            </a:fld>
            <a:endParaRPr lang="en-US" dirty="0"/>
          </a:p>
        </p:txBody>
      </p:sp>
      <p:sp>
        <p:nvSpPr>
          <p:cNvPr id="6" name="Footer Placeholder 5">
            <a:extLst>
              <a:ext uri="{FF2B5EF4-FFF2-40B4-BE49-F238E27FC236}">
                <a16:creationId xmlns:a16="http://schemas.microsoft.com/office/drawing/2014/main" id="{0DD85A68-500E-47E4-93B9-AAA5E7B27778}"/>
              </a:ext>
            </a:extLst>
          </p:cNvPr>
          <p:cNvSpPr>
            <a:spLocks noGrp="1"/>
          </p:cNvSpPr>
          <p:nvPr>
            <p:ph type="ftr" sz="quarter" idx="11"/>
          </p:nvPr>
        </p:nvSpPr>
        <p:spPr/>
        <p:txBody>
          <a:bodyPr/>
          <a:lstStyle/>
          <a:p>
            <a:pPr>
              <a:defRPr/>
            </a:pPr>
            <a:r>
              <a:rPr lang="en-US"/>
              <a:t>Milli Micro Systems, Inc.</a:t>
            </a:r>
            <a:endParaRPr lang="en-US" dirty="0"/>
          </a:p>
        </p:txBody>
      </p:sp>
    </p:spTree>
    <p:extLst>
      <p:ext uri="{BB962C8B-B14F-4D97-AF65-F5344CB8AC3E}">
        <p14:creationId xmlns:p14="http://schemas.microsoft.com/office/powerpoint/2010/main" val="180186167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027B2-FC3D-465E-B633-5F3DE9226718}"/>
              </a:ext>
            </a:extLst>
          </p:cNvPr>
          <p:cNvSpPr>
            <a:spLocks noGrp="1"/>
          </p:cNvSpPr>
          <p:nvPr>
            <p:ph type="title"/>
          </p:nvPr>
        </p:nvSpPr>
        <p:spPr/>
        <p:txBody>
          <a:bodyPr/>
          <a:lstStyle/>
          <a:p>
            <a:r>
              <a:rPr lang="en-US" dirty="0"/>
              <a:t>Long-Tail Pro’s &amp; Con’s</a:t>
            </a:r>
          </a:p>
        </p:txBody>
      </p:sp>
      <p:sp>
        <p:nvSpPr>
          <p:cNvPr id="3" name="Content Placeholder 2">
            <a:extLst>
              <a:ext uri="{FF2B5EF4-FFF2-40B4-BE49-F238E27FC236}">
                <a16:creationId xmlns:a16="http://schemas.microsoft.com/office/drawing/2014/main" id="{7AF4E91B-E002-474F-9FB0-12646F4D4C93}"/>
              </a:ext>
            </a:extLst>
          </p:cNvPr>
          <p:cNvSpPr>
            <a:spLocks noGrp="1"/>
          </p:cNvSpPr>
          <p:nvPr>
            <p:ph idx="1"/>
          </p:nvPr>
        </p:nvSpPr>
        <p:spPr/>
        <p:txBody>
          <a:bodyPr>
            <a:normAutofit/>
          </a:bodyPr>
          <a:lstStyle/>
          <a:p>
            <a:r>
              <a:rPr lang="en-US" dirty="0"/>
              <a:t>Cost – The cost of searches for long-tail keywords is cheaper than for short-tail. </a:t>
            </a:r>
          </a:p>
          <a:p>
            <a:pPr lvl="1"/>
            <a:r>
              <a:rPr lang="en-US" dirty="0"/>
              <a:t>This is because long-tail keywords have a lower search volume than short-tail ones, which means lower potential traffic and lower CPC.</a:t>
            </a:r>
          </a:p>
        </p:txBody>
      </p:sp>
      <p:sp>
        <p:nvSpPr>
          <p:cNvPr id="4" name="Date Placeholder 3">
            <a:extLst>
              <a:ext uri="{FF2B5EF4-FFF2-40B4-BE49-F238E27FC236}">
                <a16:creationId xmlns:a16="http://schemas.microsoft.com/office/drawing/2014/main" id="{C36E26E5-F2F5-41E3-B555-1F9574FF49BD}"/>
              </a:ext>
            </a:extLst>
          </p:cNvPr>
          <p:cNvSpPr>
            <a:spLocks noGrp="1"/>
          </p:cNvSpPr>
          <p:nvPr>
            <p:ph type="dt" sz="half" idx="10"/>
          </p:nvPr>
        </p:nvSpPr>
        <p:spPr/>
        <p:txBody>
          <a:bodyPr/>
          <a:lstStyle/>
          <a:p>
            <a:pPr>
              <a:defRPr/>
            </a:pPr>
            <a:fld id="{4E43FDFC-2D80-4D4F-B0D8-B61FE56C6142}" type="datetime1">
              <a:rPr lang="en-US" smtClean="0"/>
              <a:t>2/28/2021</a:t>
            </a:fld>
            <a:endParaRPr lang="en-CA" dirty="0"/>
          </a:p>
        </p:txBody>
      </p:sp>
      <p:sp>
        <p:nvSpPr>
          <p:cNvPr id="5" name="Slide Number Placeholder 4">
            <a:extLst>
              <a:ext uri="{FF2B5EF4-FFF2-40B4-BE49-F238E27FC236}">
                <a16:creationId xmlns:a16="http://schemas.microsoft.com/office/drawing/2014/main" id="{F29D6B40-4A85-452D-B0D7-2AD8B1C6600D}"/>
              </a:ext>
            </a:extLst>
          </p:cNvPr>
          <p:cNvSpPr>
            <a:spLocks noGrp="1"/>
          </p:cNvSpPr>
          <p:nvPr>
            <p:ph type="sldNum" sz="quarter" idx="12"/>
          </p:nvPr>
        </p:nvSpPr>
        <p:spPr/>
        <p:txBody>
          <a:bodyPr/>
          <a:lstStyle/>
          <a:p>
            <a:pPr>
              <a:defRPr/>
            </a:pPr>
            <a:fld id="{DB965FF6-DD1D-43A0-A685-9F3E6FC58C96}" type="slidenum">
              <a:rPr lang="en-US" smtClean="0"/>
              <a:pPr>
                <a:defRPr/>
              </a:pPr>
              <a:t>65</a:t>
            </a:fld>
            <a:endParaRPr lang="en-US" dirty="0"/>
          </a:p>
        </p:txBody>
      </p:sp>
      <p:sp>
        <p:nvSpPr>
          <p:cNvPr id="6" name="Footer Placeholder 5">
            <a:extLst>
              <a:ext uri="{FF2B5EF4-FFF2-40B4-BE49-F238E27FC236}">
                <a16:creationId xmlns:a16="http://schemas.microsoft.com/office/drawing/2014/main" id="{0DD85A68-500E-47E4-93B9-AAA5E7B27778}"/>
              </a:ext>
            </a:extLst>
          </p:cNvPr>
          <p:cNvSpPr>
            <a:spLocks noGrp="1"/>
          </p:cNvSpPr>
          <p:nvPr>
            <p:ph type="ftr" sz="quarter" idx="11"/>
          </p:nvPr>
        </p:nvSpPr>
        <p:spPr/>
        <p:txBody>
          <a:bodyPr/>
          <a:lstStyle/>
          <a:p>
            <a:pPr>
              <a:defRPr/>
            </a:pPr>
            <a:r>
              <a:rPr lang="en-US"/>
              <a:t>Milli Micro Systems, Inc.</a:t>
            </a:r>
            <a:endParaRPr lang="en-US" dirty="0"/>
          </a:p>
        </p:txBody>
      </p:sp>
    </p:spTree>
    <p:extLst>
      <p:ext uri="{BB962C8B-B14F-4D97-AF65-F5344CB8AC3E}">
        <p14:creationId xmlns:p14="http://schemas.microsoft.com/office/powerpoint/2010/main" val="33581175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027B2-FC3D-465E-B633-5F3DE9226718}"/>
              </a:ext>
            </a:extLst>
          </p:cNvPr>
          <p:cNvSpPr>
            <a:spLocks noGrp="1"/>
          </p:cNvSpPr>
          <p:nvPr>
            <p:ph type="title"/>
          </p:nvPr>
        </p:nvSpPr>
        <p:spPr/>
        <p:txBody>
          <a:bodyPr/>
          <a:lstStyle/>
          <a:p>
            <a:r>
              <a:rPr lang="en-US" dirty="0"/>
              <a:t>Long-Tail Pro’s &amp; Con’s</a:t>
            </a:r>
          </a:p>
        </p:txBody>
      </p:sp>
      <p:sp>
        <p:nvSpPr>
          <p:cNvPr id="3" name="Content Placeholder 2">
            <a:extLst>
              <a:ext uri="{FF2B5EF4-FFF2-40B4-BE49-F238E27FC236}">
                <a16:creationId xmlns:a16="http://schemas.microsoft.com/office/drawing/2014/main" id="{7AF4E91B-E002-474F-9FB0-12646F4D4C93}"/>
              </a:ext>
            </a:extLst>
          </p:cNvPr>
          <p:cNvSpPr>
            <a:spLocks noGrp="1"/>
          </p:cNvSpPr>
          <p:nvPr>
            <p:ph idx="1"/>
          </p:nvPr>
        </p:nvSpPr>
        <p:spPr/>
        <p:txBody>
          <a:bodyPr>
            <a:normAutofit lnSpcReduction="10000"/>
          </a:bodyPr>
          <a:lstStyle/>
          <a:p>
            <a:r>
              <a:rPr lang="en-US" dirty="0"/>
              <a:t>Conversion Rate – The conversion rate is high because people already know what they are looking for. They usually are already in the buying stage of the customer’s journey and are trying to find the right supplier. </a:t>
            </a:r>
          </a:p>
          <a:p>
            <a:pPr lvl="1"/>
            <a:r>
              <a:rPr lang="en-US" dirty="0"/>
              <a:t>For example, someone that searches for black running shoes from Nike is more likely to convert than someone that searches for shoes in general.</a:t>
            </a:r>
          </a:p>
        </p:txBody>
      </p:sp>
      <p:sp>
        <p:nvSpPr>
          <p:cNvPr id="4" name="Date Placeholder 3">
            <a:extLst>
              <a:ext uri="{FF2B5EF4-FFF2-40B4-BE49-F238E27FC236}">
                <a16:creationId xmlns:a16="http://schemas.microsoft.com/office/drawing/2014/main" id="{C36E26E5-F2F5-41E3-B555-1F9574FF49BD}"/>
              </a:ext>
            </a:extLst>
          </p:cNvPr>
          <p:cNvSpPr>
            <a:spLocks noGrp="1"/>
          </p:cNvSpPr>
          <p:nvPr>
            <p:ph type="dt" sz="half" idx="10"/>
          </p:nvPr>
        </p:nvSpPr>
        <p:spPr/>
        <p:txBody>
          <a:bodyPr/>
          <a:lstStyle/>
          <a:p>
            <a:pPr>
              <a:defRPr/>
            </a:pPr>
            <a:fld id="{4E43FDFC-2D80-4D4F-B0D8-B61FE56C6142}" type="datetime1">
              <a:rPr lang="en-US" smtClean="0"/>
              <a:t>2/28/2021</a:t>
            </a:fld>
            <a:endParaRPr lang="en-CA" dirty="0"/>
          </a:p>
        </p:txBody>
      </p:sp>
      <p:sp>
        <p:nvSpPr>
          <p:cNvPr id="5" name="Slide Number Placeholder 4">
            <a:extLst>
              <a:ext uri="{FF2B5EF4-FFF2-40B4-BE49-F238E27FC236}">
                <a16:creationId xmlns:a16="http://schemas.microsoft.com/office/drawing/2014/main" id="{F29D6B40-4A85-452D-B0D7-2AD8B1C6600D}"/>
              </a:ext>
            </a:extLst>
          </p:cNvPr>
          <p:cNvSpPr>
            <a:spLocks noGrp="1"/>
          </p:cNvSpPr>
          <p:nvPr>
            <p:ph type="sldNum" sz="quarter" idx="12"/>
          </p:nvPr>
        </p:nvSpPr>
        <p:spPr/>
        <p:txBody>
          <a:bodyPr/>
          <a:lstStyle/>
          <a:p>
            <a:pPr>
              <a:defRPr/>
            </a:pPr>
            <a:fld id="{DB965FF6-DD1D-43A0-A685-9F3E6FC58C96}" type="slidenum">
              <a:rPr lang="en-US" smtClean="0"/>
              <a:pPr>
                <a:defRPr/>
              </a:pPr>
              <a:t>66</a:t>
            </a:fld>
            <a:endParaRPr lang="en-US" dirty="0"/>
          </a:p>
        </p:txBody>
      </p:sp>
      <p:sp>
        <p:nvSpPr>
          <p:cNvPr id="6" name="Footer Placeholder 5">
            <a:extLst>
              <a:ext uri="{FF2B5EF4-FFF2-40B4-BE49-F238E27FC236}">
                <a16:creationId xmlns:a16="http://schemas.microsoft.com/office/drawing/2014/main" id="{0DD85A68-500E-47E4-93B9-AAA5E7B27778}"/>
              </a:ext>
            </a:extLst>
          </p:cNvPr>
          <p:cNvSpPr>
            <a:spLocks noGrp="1"/>
          </p:cNvSpPr>
          <p:nvPr>
            <p:ph type="ftr" sz="quarter" idx="11"/>
          </p:nvPr>
        </p:nvSpPr>
        <p:spPr/>
        <p:txBody>
          <a:bodyPr/>
          <a:lstStyle/>
          <a:p>
            <a:pPr>
              <a:defRPr/>
            </a:pPr>
            <a:r>
              <a:rPr lang="en-US"/>
              <a:t>Milli Micro Systems, Inc.</a:t>
            </a:r>
            <a:endParaRPr lang="en-US" dirty="0"/>
          </a:p>
        </p:txBody>
      </p:sp>
    </p:spTree>
    <p:extLst>
      <p:ext uri="{BB962C8B-B14F-4D97-AF65-F5344CB8AC3E}">
        <p14:creationId xmlns:p14="http://schemas.microsoft.com/office/powerpoint/2010/main" val="390431633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027B2-FC3D-465E-B633-5F3DE9226718}"/>
              </a:ext>
            </a:extLst>
          </p:cNvPr>
          <p:cNvSpPr>
            <a:spLocks noGrp="1"/>
          </p:cNvSpPr>
          <p:nvPr>
            <p:ph type="title"/>
          </p:nvPr>
        </p:nvSpPr>
        <p:spPr/>
        <p:txBody>
          <a:bodyPr/>
          <a:lstStyle/>
          <a:p>
            <a:r>
              <a:rPr lang="en-US" dirty="0"/>
              <a:t>Long-Tail Pro’s &amp; Con’s</a:t>
            </a:r>
          </a:p>
        </p:txBody>
      </p:sp>
      <p:sp>
        <p:nvSpPr>
          <p:cNvPr id="3" name="Content Placeholder 2">
            <a:extLst>
              <a:ext uri="{FF2B5EF4-FFF2-40B4-BE49-F238E27FC236}">
                <a16:creationId xmlns:a16="http://schemas.microsoft.com/office/drawing/2014/main" id="{7AF4E91B-E002-474F-9FB0-12646F4D4C93}"/>
              </a:ext>
            </a:extLst>
          </p:cNvPr>
          <p:cNvSpPr>
            <a:spLocks noGrp="1"/>
          </p:cNvSpPr>
          <p:nvPr>
            <p:ph idx="1"/>
          </p:nvPr>
        </p:nvSpPr>
        <p:spPr/>
        <p:txBody>
          <a:bodyPr>
            <a:normAutofit/>
          </a:bodyPr>
          <a:lstStyle/>
          <a:p>
            <a:r>
              <a:rPr lang="en-US" dirty="0"/>
              <a:t>Intent – The intent is clear because people are searching for specific products or services. They know what they want, and this kind of traffic shows the best chances for conversions.</a:t>
            </a:r>
          </a:p>
        </p:txBody>
      </p:sp>
      <p:sp>
        <p:nvSpPr>
          <p:cNvPr id="4" name="Date Placeholder 3">
            <a:extLst>
              <a:ext uri="{FF2B5EF4-FFF2-40B4-BE49-F238E27FC236}">
                <a16:creationId xmlns:a16="http://schemas.microsoft.com/office/drawing/2014/main" id="{C36E26E5-F2F5-41E3-B555-1F9574FF49BD}"/>
              </a:ext>
            </a:extLst>
          </p:cNvPr>
          <p:cNvSpPr>
            <a:spLocks noGrp="1"/>
          </p:cNvSpPr>
          <p:nvPr>
            <p:ph type="dt" sz="half" idx="10"/>
          </p:nvPr>
        </p:nvSpPr>
        <p:spPr/>
        <p:txBody>
          <a:bodyPr/>
          <a:lstStyle/>
          <a:p>
            <a:pPr>
              <a:defRPr/>
            </a:pPr>
            <a:fld id="{4E43FDFC-2D80-4D4F-B0D8-B61FE56C6142}" type="datetime1">
              <a:rPr lang="en-US" smtClean="0"/>
              <a:t>2/28/2021</a:t>
            </a:fld>
            <a:endParaRPr lang="en-CA" dirty="0"/>
          </a:p>
        </p:txBody>
      </p:sp>
      <p:sp>
        <p:nvSpPr>
          <p:cNvPr id="5" name="Slide Number Placeholder 4">
            <a:extLst>
              <a:ext uri="{FF2B5EF4-FFF2-40B4-BE49-F238E27FC236}">
                <a16:creationId xmlns:a16="http://schemas.microsoft.com/office/drawing/2014/main" id="{F29D6B40-4A85-452D-B0D7-2AD8B1C6600D}"/>
              </a:ext>
            </a:extLst>
          </p:cNvPr>
          <p:cNvSpPr>
            <a:spLocks noGrp="1"/>
          </p:cNvSpPr>
          <p:nvPr>
            <p:ph type="sldNum" sz="quarter" idx="12"/>
          </p:nvPr>
        </p:nvSpPr>
        <p:spPr/>
        <p:txBody>
          <a:bodyPr/>
          <a:lstStyle/>
          <a:p>
            <a:pPr>
              <a:defRPr/>
            </a:pPr>
            <a:fld id="{DB965FF6-DD1D-43A0-A685-9F3E6FC58C96}" type="slidenum">
              <a:rPr lang="en-US" smtClean="0"/>
              <a:pPr>
                <a:defRPr/>
              </a:pPr>
              <a:t>67</a:t>
            </a:fld>
            <a:endParaRPr lang="en-US" dirty="0"/>
          </a:p>
        </p:txBody>
      </p:sp>
      <p:sp>
        <p:nvSpPr>
          <p:cNvPr id="6" name="Footer Placeholder 5">
            <a:extLst>
              <a:ext uri="{FF2B5EF4-FFF2-40B4-BE49-F238E27FC236}">
                <a16:creationId xmlns:a16="http://schemas.microsoft.com/office/drawing/2014/main" id="{0DD85A68-500E-47E4-93B9-AAA5E7B27778}"/>
              </a:ext>
            </a:extLst>
          </p:cNvPr>
          <p:cNvSpPr>
            <a:spLocks noGrp="1"/>
          </p:cNvSpPr>
          <p:nvPr>
            <p:ph type="ftr" sz="quarter" idx="11"/>
          </p:nvPr>
        </p:nvSpPr>
        <p:spPr/>
        <p:txBody>
          <a:bodyPr/>
          <a:lstStyle/>
          <a:p>
            <a:pPr>
              <a:defRPr/>
            </a:pPr>
            <a:r>
              <a:rPr lang="en-US"/>
              <a:t>Milli Micro Systems, Inc.</a:t>
            </a:r>
            <a:endParaRPr lang="en-US" dirty="0"/>
          </a:p>
        </p:txBody>
      </p:sp>
    </p:spTree>
    <p:extLst>
      <p:ext uri="{BB962C8B-B14F-4D97-AF65-F5344CB8AC3E}">
        <p14:creationId xmlns:p14="http://schemas.microsoft.com/office/powerpoint/2010/main" val="113714073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027B2-FC3D-465E-B633-5F3DE9226718}"/>
              </a:ext>
            </a:extLst>
          </p:cNvPr>
          <p:cNvSpPr>
            <a:spLocks noGrp="1"/>
          </p:cNvSpPr>
          <p:nvPr>
            <p:ph type="title"/>
          </p:nvPr>
        </p:nvSpPr>
        <p:spPr/>
        <p:txBody>
          <a:bodyPr/>
          <a:lstStyle/>
          <a:p>
            <a:r>
              <a:rPr lang="en-US" dirty="0"/>
              <a:t>Long-Tail Pro’s &amp; Con’s</a:t>
            </a:r>
          </a:p>
        </p:txBody>
      </p:sp>
      <p:sp>
        <p:nvSpPr>
          <p:cNvPr id="3" name="Content Placeholder 2">
            <a:extLst>
              <a:ext uri="{FF2B5EF4-FFF2-40B4-BE49-F238E27FC236}">
                <a16:creationId xmlns:a16="http://schemas.microsoft.com/office/drawing/2014/main" id="{7AF4E91B-E002-474F-9FB0-12646F4D4C93}"/>
              </a:ext>
            </a:extLst>
          </p:cNvPr>
          <p:cNvSpPr>
            <a:spLocks noGrp="1"/>
          </p:cNvSpPr>
          <p:nvPr>
            <p:ph idx="1"/>
          </p:nvPr>
        </p:nvSpPr>
        <p:spPr/>
        <p:txBody>
          <a:bodyPr>
            <a:normAutofit fontScale="92500"/>
          </a:bodyPr>
          <a:lstStyle/>
          <a:p>
            <a:r>
              <a:rPr lang="en-US" b="1" dirty="0"/>
              <a:t>Disadvantages of long-tail keywords:</a:t>
            </a:r>
          </a:p>
          <a:p>
            <a:endParaRPr lang="en-US" dirty="0"/>
          </a:p>
          <a:p>
            <a:r>
              <a:rPr lang="en-US" dirty="0"/>
              <a:t>Search Volume – The downside of using long-tail keywords is that the search volume is usually lower than for short-tail keywords. </a:t>
            </a:r>
          </a:p>
          <a:p>
            <a:pPr lvl="1"/>
            <a:r>
              <a:rPr lang="en-US" dirty="0"/>
              <a:t>This is a result of the majority of people searching for general keywords (short-tail keywords) rather than specific long-tail keywords.</a:t>
            </a:r>
          </a:p>
        </p:txBody>
      </p:sp>
      <p:sp>
        <p:nvSpPr>
          <p:cNvPr id="4" name="Date Placeholder 3">
            <a:extLst>
              <a:ext uri="{FF2B5EF4-FFF2-40B4-BE49-F238E27FC236}">
                <a16:creationId xmlns:a16="http://schemas.microsoft.com/office/drawing/2014/main" id="{C36E26E5-F2F5-41E3-B555-1F9574FF49BD}"/>
              </a:ext>
            </a:extLst>
          </p:cNvPr>
          <p:cNvSpPr>
            <a:spLocks noGrp="1"/>
          </p:cNvSpPr>
          <p:nvPr>
            <p:ph type="dt" sz="half" idx="10"/>
          </p:nvPr>
        </p:nvSpPr>
        <p:spPr/>
        <p:txBody>
          <a:bodyPr/>
          <a:lstStyle/>
          <a:p>
            <a:pPr>
              <a:defRPr/>
            </a:pPr>
            <a:fld id="{1AB763F7-3921-406A-8A40-9F1FDB7CAE4E}" type="datetime1">
              <a:rPr lang="en-US" smtClean="0"/>
              <a:t>2/28/2021</a:t>
            </a:fld>
            <a:endParaRPr lang="en-CA" dirty="0"/>
          </a:p>
        </p:txBody>
      </p:sp>
      <p:sp>
        <p:nvSpPr>
          <p:cNvPr id="5" name="Slide Number Placeholder 4">
            <a:extLst>
              <a:ext uri="{FF2B5EF4-FFF2-40B4-BE49-F238E27FC236}">
                <a16:creationId xmlns:a16="http://schemas.microsoft.com/office/drawing/2014/main" id="{F29D6B40-4A85-452D-B0D7-2AD8B1C6600D}"/>
              </a:ext>
            </a:extLst>
          </p:cNvPr>
          <p:cNvSpPr>
            <a:spLocks noGrp="1"/>
          </p:cNvSpPr>
          <p:nvPr>
            <p:ph type="sldNum" sz="quarter" idx="12"/>
          </p:nvPr>
        </p:nvSpPr>
        <p:spPr/>
        <p:txBody>
          <a:bodyPr/>
          <a:lstStyle/>
          <a:p>
            <a:pPr>
              <a:defRPr/>
            </a:pPr>
            <a:fld id="{DB965FF6-DD1D-43A0-A685-9F3E6FC58C96}" type="slidenum">
              <a:rPr lang="en-US" smtClean="0"/>
              <a:pPr>
                <a:defRPr/>
              </a:pPr>
              <a:t>68</a:t>
            </a:fld>
            <a:endParaRPr lang="en-US" dirty="0"/>
          </a:p>
        </p:txBody>
      </p:sp>
      <p:sp>
        <p:nvSpPr>
          <p:cNvPr id="6" name="Footer Placeholder 5">
            <a:extLst>
              <a:ext uri="{FF2B5EF4-FFF2-40B4-BE49-F238E27FC236}">
                <a16:creationId xmlns:a16="http://schemas.microsoft.com/office/drawing/2014/main" id="{CCE52ECC-BE94-40AE-8F65-9F48C4206008}"/>
              </a:ext>
            </a:extLst>
          </p:cNvPr>
          <p:cNvSpPr>
            <a:spLocks noGrp="1"/>
          </p:cNvSpPr>
          <p:nvPr>
            <p:ph type="ftr" sz="quarter" idx="11"/>
          </p:nvPr>
        </p:nvSpPr>
        <p:spPr/>
        <p:txBody>
          <a:bodyPr/>
          <a:lstStyle/>
          <a:p>
            <a:pPr>
              <a:defRPr/>
            </a:pPr>
            <a:r>
              <a:rPr lang="en-US"/>
              <a:t>Milli Micro Systems, Inc.</a:t>
            </a:r>
            <a:endParaRPr lang="en-US" dirty="0"/>
          </a:p>
        </p:txBody>
      </p:sp>
    </p:spTree>
    <p:extLst>
      <p:ext uri="{BB962C8B-B14F-4D97-AF65-F5344CB8AC3E}">
        <p14:creationId xmlns:p14="http://schemas.microsoft.com/office/powerpoint/2010/main" val="100571367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027B2-FC3D-465E-B633-5F3DE9226718}"/>
              </a:ext>
            </a:extLst>
          </p:cNvPr>
          <p:cNvSpPr>
            <a:spLocks noGrp="1"/>
          </p:cNvSpPr>
          <p:nvPr>
            <p:ph type="title"/>
          </p:nvPr>
        </p:nvSpPr>
        <p:spPr/>
        <p:txBody>
          <a:bodyPr/>
          <a:lstStyle/>
          <a:p>
            <a:r>
              <a:rPr lang="en-US" dirty="0"/>
              <a:t>Long-Tail Pro’s &amp; Con’s</a:t>
            </a:r>
          </a:p>
        </p:txBody>
      </p:sp>
      <p:sp>
        <p:nvSpPr>
          <p:cNvPr id="3" name="Content Placeholder 2">
            <a:extLst>
              <a:ext uri="{FF2B5EF4-FFF2-40B4-BE49-F238E27FC236}">
                <a16:creationId xmlns:a16="http://schemas.microsoft.com/office/drawing/2014/main" id="{7AF4E91B-E002-474F-9FB0-12646F4D4C93}"/>
              </a:ext>
            </a:extLst>
          </p:cNvPr>
          <p:cNvSpPr>
            <a:spLocks noGrp="1"/>
          </p:cNvSpPr>
          <p:nvPr>
            <p:ph idx="1"/>
          </p:nvPr>
        </p:nvSpPr>
        <p:spPr/>
        <p:txBody>
          <a:bodyPr>
            <a:normAutofit/>
          </a:bodyPr>
          <a:lstStyle/>
          <a:p>
            <a:r>
              <a:rPr lang="en-US" b="1" dirty="0"/>
              <a:t>Disadvantages of long-tail keywords:</a:t>
            </a:r>
          </a:p>
          <a:p>
            <a:endParaRPr lang="en-US" dirty="0"/>
          </a:p>
          <a:p>
            <a:r>
              <a:rPr lang="en-US" dirty="0"/>
              <a:t>Since the search volume is low, the potential traffic is lower, as well. However, research was conducted by </a:t>
            </a:r>
            <a:r>
              <a:rPr lang="en-US" dirty="0" err="1"/>
              <a:t>Ahrefs</a:t>
            </a:r>
            <a:r>
              <a:rPr lang="en-US" dirty="0"/>
              <a:t> on search volume. They state that more than 90% of all keywords get ten or fewer searches per month.</a:t>
            </a:r>
          </a:p>
        </p:txBody>
      </p:sp>
      <p:sp>
        <p:nvSpPr>
          <p:cNvPr id="4" name="Date Placeholder 3">
            <a:extLst>
              <a:ext uri="{FF2B5EF4-FFF2-40B4-BE49-F238E27FC236}">
                <a16:creationId xmlns:a16="http://schemas.microsoft.com/office/drawing/2014/main" id="{C36E26E5-F2F5-41E3-B555-1F9574FF49BD}"/>
              </a:ext>
            </a:extLst>
          </p:cNvPr>
          <p:cNvSpPr>
            <a:spLocks noGrp="1"/>
          </p:cNvSpPr>
          <p:nvPr>
            <p:ph type="dt" sz="half" idx="10"/>
          </p:nvPr>
        </p:nvSpPr>
        <p:spPr/>
        <p:txBody>
          <a:bodyPr/>
          <a:lstStyle/>
          <a:p>
            <a:pPr>
              <a:defRPr/>
            </a:pPr>
            <a:fld id="{1AB763F7-3921-406A-8A40-9F1FDB7CAE4E}" type="datetime1">
              <a:rPr lang="en-US" smtClean="0"/>
              <a:t>2/28/2021</a:t>
            </a:fld>
            <a:endParaRPr lang="en-CA" dirty="0"/>
          </a:p>
        </p:txBody>
      </p:sp>
      <p:sp>
        <p:nvSpPr>
          <p:cNvPr id="5" name="Slide Number Placeholder 4">
            <a:extLst>
              <a:ext uri="{FF2B5EF4-FFF2-40B4-BE49-F238E27FC236}">
                <a16:creationId xmlns:a16="http://schemas.microsoft.com/office/drawing/2014/main" id="{F29D6B40-4A85-452D-B0D7-2AD8B1C6600D}"/>
              </a:ext>
            </a:extLst>
          </p:cNvPr>
          <p:cNvSpPr>
            <a:spLocks noGrp="1"/>
          </p:cNvSpPr>
          <p:nvPr>
            <p:ph type="sldNum" sz="quarter" idx="12"/>
          </p:nvPr>
        </p:nvSpPr>
        <p:spPr/>
        <p:txBody>
          <a:bodyPr/>
          <a:lstStyle/>
          <a:p>
            <a:pPr>
              <a:defRPr/>
            </a:pPr>
            <a:fld id="{DB965FF6-DD1D-43A0-A685-9F3E6FC58C96}" type="slidenum">
              <a:rPr lang="en-US" smtClean="0"/>
              <a:pPr>
                <a:defRPr/>
              </a:pPr>
              <a:t>69</a:t>
            </a:fld>
            <a:endParaRPr lang="en-US" dirty="0"/>
          </a:p>
        </p:txBody>
      </p:sp>
      <p:sp>
        <p:nvSpPr>
          <p:cNvPr id="6" name="Footer Placeholder 5">
            <a:extLst>
              <a:ext uri="{FF2B5EF4-FFF2-40B4-BE49-F238E27FC236}">
                <a16:creationId xmlns:a16="http://schemas.microsoft.com/office/drawing/2014/main" id="{CCE52ECC-BE94-40AE-8F65-9F48C4206008}"/>
              </a:ext>
            </a:extLst>
          </p:cNvPr>
          <p:cNvSpPr>
            <a:spLocks noGrp="1"/>
          </p:cNvSpPr>
          <p:nvPr>
            <p:ph type="ftr" sz="quarter" idx="11"/>
          </p:nvPr>
        </p:nvSpPr>
        <p:spPr/>
        <p:txBody>
          <a:bodyPr/>
          <a:lstStyle/>
          <a:p>
            <a:pPr>
              <a:defRPr/>
            </a:pPr>
            <a:r>
              <a:rPr lang="en-US"/>
              <a:t>Milli Micro Systems, Inc.</a:t>
            </a:r>
            <a:endParaRPr lang="en-US" dirty="0"/>
          </a:p>
        </p:txBody>
      </p:sp>
    </p:spTree>
    <p:extLst>
      <p:ext uri="{BB962C8B-B14F-4D97-AF65-F5344CB8AC3E}">
        <p14:creationId xmlns:p14="http://schemas.microsoft.com/office/powerpoint/2010/main" val="819052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5713D-64C3-46E5-B741-42A5138CA9C9}"/>
              </a:ext>
            </a:extLst>
          </p:cNvPr>
          <p:cNvSpPr>
            <a:spLocks noGrp="1"/>
          </p:cNvSpPr>
          <p:nvPr>
            <p:ph type="title"/>
          </p:nvPr>
        </p:nvSpPr>
        <p:spPr/>
        <p:txBody>
          <a:bodyPr/>
          <a:lstStyle/>
          <a:p>
            <a:pPr marL="0" indent="0"/>
            <a:r>
              <a:rPr lang="en-US" altLang="en-US" dirty="0"/>
              <a:t>Regular Expressions</a:t>
            </a:r>
          </a:p>
        </p:txBody>
      </p:sp>
      <p:sp>
        <p:nvSpPr>
          <p:cNvPr id="3" name="Content Placeholder 2">
            <a:extLst>
              <a:ext uri="{FF2B5EF4-FFF2-40B4-BE49-F238E27FC236}">
                <a16:creationId xmlns:a16="http://schemas.microsoft.com/office/drawing/2014/main" id="{D6D116B9-C754-4AC6-A545-13922FEC41BD}"/>
              </a:ext>
            </a:extLst>
          </p:cNvPr>
          <p:cNvSpPr>
            <a:spLocks noGrp="1"/>
          </p:cNvSpPr>
          <p:nvPr>
            <p:ph idx="1"/>
          </p:nvPr>
        </p:nvSpPr>
        <p:spPr/>
        <p:txBody>
          <a:bodyPr/>
          <a:lstStyle/>
          <a:p>
            <a:r>
              <a:rPr lang="en-US" dirty="0"/>
              <a:t>A regular expression is written in a formal language that can be interpreted by a regular expression processor.</a:t>
            </a:r>
          </a:p>
          <a:p>
            <a:endParaRPr lang="en-US" dirty="0"/>
          </a:p>
          <a:p>
            <a:r>
              <a:rPr lang="en-US" dirty="0"/>
              <a:t>Really clever "wild card" expressions for matching and parsing strings.</a:t>
            </a:r>
          </a:p>
          <a:p>
            <a:pPr lvl="1"/>
            <a:r>
              <a:rPr lang="en-US" dirty="0"/>
              <a:t>Very powerful and quite cryptic</a:t>
            </a:r>
          </a:p>
          <a:p>
            <a:endParaRPr lang="en-US" dirty="0"/>
          </a:p>
          <a:p>
            <a:endParaRPr lang="en-US" dirty="0"/>
          </a:p>
        </p:txBody>
      </p:sp>
      <p:sp>
        <p:nvSpPr>
          <p:cNvPr id="4" name="Date Placeholder 3">
            <a:extLst>
              <a:ext uri="{FF2B5EF4-FFF2-40B4-BE49-F238E27FC236}">
                <a16:creationId xmlns:a16="http://schemas.microsoft.com/office/drawing/2014/main" id="{C181EDF7-A81A-46F3-B09F-7A81DE5B55B4}"/>
              </a:ext>
            </a:extLst>
          </p:cNvPr>
          <p:cNvSpPr>
            <a:spLocks noGrp="1"/>
          </p:cNvSpPr>
          <p:nvPr>
            <p:ph type="dt" sz="half" idx="10"/>
          </p:nvPr>
        </p:nvSpPr>
        <p:spPr/>
        <p:txBody>
          <a:bodyPr/>
          <a:lstStyle/>
          <a:p>
            <a:pPr>
              <a:defRPr/>
            </a:pPr>
            <a:fld id="{EFBEBBE8-99DF-479E-87A9-B129C837C0D0}" type="datetime1">
              <a:rPr lang="en-US" smtClean="0"/>
              <a:t>2/28/2021</a:t>
            </a:fld>
            <a:endParaRPr lang="en-CA" dirty="0"/>
          </a:p>
        </p:txBody>
      </p:sp>
      <p:sp>
        <p:nvSpPr>
          <p:cNvPr id="5" name="Slide Number Placeholder 4">
            <a:extLst>
              <a:ext uri="{FF2B5EF4-FFF2-40B4-BE49-F238E27FC236}">
                <a16:creationId xmlns:a16="http://schemas.microsoft.com/office/drawing/2014/main" id="{E973BDF5-31E7-4D97-873A-91B38EFFF7EB}"/>
              </a:ext>
            </a:extLst>
          </p:cNvPr>
          <p:cNvSpPr>
            <a:spLocks noGrp="1"/>
          </p:cNvSpPr>
          <p:nvPr>
            <p:ph type="sldNum" sz="quarter" idx="12"/>
          </p:nvPr>
        </p:nvSpPr>
        <p:spPr/>
        <p:txBody>
          <a:bodyPr/>
          <a:lstStyle/>
          <a:p>
            <a:pPr>
              <a:defRPr/>
            </a:pPr>
            <a:fld id="{DB965FF6-DD1D-43A0-A685-9F3E6FC58C96}" type="slidenum">
              <a:rPr lang="en-US" smtClean="0"/>
              <a:pPr>
                <a:defRPr/>
              </a:pPr>
              <a:t>7</a:t>
            </a:fld>
            <a:endParaRPr lang="en-US" dirty="0"/>
          </a:p>
        </p:txBody>
      </p:sp>
      <p:sp>
        <p:nvSpPr>
          <p:cNvPr id="6" name="Footer Placeholder 5">
            <a:extLst>
              <a:ext uri="{FF2B5EF4-FFF2-40B4-BE49-F238E27FC236}">
                <a16:creationId xmlns:a16="http://schemas.microsoft.com/office/drawing/2014/main" id="{4C70E64A-9D50-4728-A7AC-88BD5376FD5A}"/>
              </a:ext>
            </a:extLst>
          </p:cNvPr>
          <p:cNvSpPr>
            <a:spLocks noGrp="1"/>
          </p:cNvSpPr>
          <p:nvPr>
            <p:ph type="ftr" sz="quarter" idx="11"/>
          </p:nvPr>
        </p:nvSpPr>
        <p:spPr/>
        <p:txBody>
          <a:bodyPr/>
          <a:lstStyle/>
          <a:p>
            <a:pPr>
              <a:defRPr/>
            </a:pPr>
            <a:r>
              <a:rPr lang="en-US"/>
              <a:t>Milli Micro Systems, Inc.</a:t>
            </a:r>
            <a:endParaRPr lang="en-US" dirty="0"/>
          </a:p>
        </p:txBody>
      </p:sp>
    </p:spTree>
    <p:extLst>
      <p:ext uri="{BB962C8B-B14F-4D97-AF65-F5344CB8AC3E}">
        <p14:creationId xmlns:p14="http://schemas.microsoft.com/office/powerpoint/2010/main" val="57302882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027B2-FC3D-465E-B633-5F3DE9226718}"/>
              </a:ext>
            </a:extLst>
          </p:cNvPr>
          <p:cNvSpPr>
            <a:spLocks noGrp="1"/>
          </p:cNvSpPr>
          <p:nvPr>
            <p:ph type="title"/>
          </p:nvPr>
        </p:nvSpPr>
        <p:spPr/>
        <p:txBody>
          <a:bodyPr/>
          <a:lstStyle/>
          <a:p>
            <a:r>
              <a:rPr lang="en-US" dirty="0"/>
              <a:t>Long-Tail Pro’s &amp; Con’s</a:t>
            </a:r>
          </a:p>
        </p:txBody>
      </p:sp>
      <p:sp>
        <p:nvSpPr>
          <p:cNvPr id="3" name="Content Placeholder 2">
            <a:extLst>
              <a:ext uri="{FF2B5EF4-FFF2-40B4-BE49-F238E27FC236}">
                <a16:creationId xmlns:a16="http://schemas.microsoft.com/office/drawing/2014/main" id="{7AF4E91B-E002-474F-9FB0-12646F4D4C93}"/>
              </a:ext>
            </a:extLst>
          </p:cNvPr>
          <p:cNvSpPr>
            <a:spLocks noGrp="1"/>
          </p:cNvSpPr>
          <p:nvPr>
            <p:ph idx="1"/>
          </p:nvPr>
        </p:nvSpPr>
        <p:spPr/>
        <p:txBody>
          <a:bodyPr>
            <a:normAutofit/>
          </a:bodyPr>
          <a:lstStyle/>
          <a:p>
            <a:r>
              <a:rPr lang="en-US" b="1" dirty="0"/>
              <a:t>Disadvantages of long-tail keywords:</a:t>
            </a:r>
          </a:p>
          <a:p>
            <a:endParaRPr lang="en-US" dirty="0"/>
          </a:p>
          <a:p>
            <a:r>
              <a:rPr lang="en-US" dirty="0"/>
              <a:t>This means that 92.42% of the total keywords that people search for on search engines are long-tail keywords. Therefore, even though the search volume is lower, you can target more long-tail keywords than short-tail ones to compensate for it.</a:t>
            </a:r>
          </a:p>
        </p:txBody>
      </p:sp>
      <p:sp>
        <p:nvSpPr>
          <p:cNvPr id="4" name="Date Placeholder 3">
            <a:extLst>
              <a:ext uri="{FF2B5EF4-FFF2-40B4-BE49-F238E27FC236}">
                <a16:creationId xmlns:a16="http://schemas.microsoft.com/office/drawing/2014/main" id="{C36E26E5-F2F5-41E3-B555-1F9574FF49BD}"/>
              </a:ext>
            </a:extLst>
          </p:cNvPr>
          <p:cNvSpPr>
            <a:spLocks noGrp="1"/>
          </p:cNvSpPr>
          <p:nvPr>
            <p:ph type="dt" sz="half" idx="10"/>
          </p:nvPr>
        </p:nvSpPr>
        <p:spPr/>
        <p:txBody>
          <a:bodyPr/>
          <a:lstStyle/>
          <a:p>
            <a:pPr>
              <a:defRPr/>
            </a:pPr>
            <a:fld id="{1AB763F7-3921-406A-8A40-9F1FDB7CAE4E}" type="datetime1">
              <a:rPr lang="en-US" smtClean="0"/>
              <a:t>2/28/2021</a:t>
            </a:fld>
            <a:endParaRPr lang="en-CA" dirty="0"/>
          </a:p>
        </p:txBody>
      </p:sp>
      <p:sp>
        <p:nvSpPr>
          <p:cNvPr id="5" name="Slide Number Placeholder 4">
            <a:extLst>
              <a:ext uri="{FF2B5EF4-FFF2-40B4-BE49-F238E27FC236}">
                <a16:creationId xmlns:a16="http://schemas.microsoft.com/office/drawing/2014/main" id="{F29D6B40-4A85-452D-B0D7-2AD8B1C6600D}"/>
              </a:ext>
            </a:extLst>
          </p:cNvPr>
          <p:cNvSpPr>
            <a:spLocks noGrp="1"/>
          </p:cNvSpPr>
          <p:nvPr>
            <p:ph type="sldNum" sz="quarter" idx="12"/>
          </p:nvPr>
        </p:nvSpPr>
        <p:spPr/>
        <p:txBody>
          <a:bodyPr/>
          <a:lstStyle/>
          <a:p>
            <a:pPr>
              <a:defRPr/>
            </a:pPr>
            <a:fld id="{DB965FF6-DD1D-43A0-A685-9F3E6FC58C96}" type="slidenum">
              <a:rPr lang="en-US" smtClean="0"/>
              <a:pPr>
                <a:defRPr/>
              </a:pPr>
              <a:t>70</a:t>
            </a:fld>
            <a:endParaRPr lang="en-US" dirty="0"/>
          </a:p>
        </p:txBody>
      </p:sp>
      <p:sp>
        <p:nvSpPr>
          <p:cNvPr id="6" name="Footer Placeholder 5">
            <a:extLst>
              <a:ext uri="{FF2B5EF4-FFF2-40B4-BE49-F238E27FC236}">
                <a16:creationId xmlns:a16="http://schemas.microsoft.com/office/drawing/2014/main" id="{CCE52ECC-BE94-40AE-8F65-9F48C4206008}"/>
              </a:ext>
            </a:extLst>
          </p:cNvPr>
          <p:cNvSpPr>
            <a:spLocks noGrp="1"/>
          </p:cNvSpPr>
          <p:nvPr>
            <p:ph type="ftr" sz="quarter" idx="11"/>
          </p:nvPr>
        </p:nvSpPr>
        <p:spPr/>
        <p:txBody>
          <a:bodyPr/>
          <a:lstStyle/>
          <a:p>
            <a:pPr>
              <a:defRPr/>
            </a:pPr>
            <a:r>
              <a:rPr lang="en-US"/>
              <a:t>Milli Micro Systems, Inc.</a:t>
            </a:r>
            <a:endParaRPr lang="en-US" dirty="0"/>
          </a:p>
        </p:txBody>
      </p:sp>
    </p:spTree>
    <p:extLst>
      <p:ext uri="{BB962C8B-B14F-4D97-AF65-F5344CB8AC3E}">
        <p14:creationId xmlns:p14="http://schemas.microsoft.com/office/powerpoint/2010/main" val="275160957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027B2-FC3D-465E-B633-5F3DE9226718}"/>
              </a:ext>
            </a:extLst>
          </p:cNvPr>
          <p:cNvSpPr>
            <a:spLocks noGrp="1"/>
          </p:cNvSpPr>
          <p:nvPr>
            <p:ph type="title"/>
          </p:nvPr>
        </p:nvSpPr>
        <p:spPr/>
        <p:txBody>
          <a:bodyPr/>
          <a:lstStyle/>
          <a:p>
            <a:r>
              <a:rPr lang="en-US" dirty="0"/>
              <a:t>How does this relate to the course?</a:t>
            </a:r>
          </a:p>
        </p:txBody>
      </p:sp>
      <p:sp>
        <p:nvSpPr>
          <p:cNvPr id="3" name="Content Placeholder 2">
            <a:extLst>
              <a:ext uri="{FF2B5EF4-FFF2-40B4-BE49-F238E27FC236}">
                <a16:creationId xmlns:a16="http://schemas.microsoft.com/office/drawing/2014/main" id="{7AF4E91B-E002-474F-9FB0-12646F4D4C93}"/>
              </a:ext>
            </a:extLst>
          </p:cNvPr>
          <p:cNvSpPr>
            <a:spLocks noGrp="1"/>
          </p:cNvSpPr>
          <p:nvPr>
            <p:ph idx="1"/>
          </p:nvPr>
        </p:nvSpPr>
        <p:spPr/>
        <p:txBody>
          <a:bodyPr>
            <a:normAutofit/>
          </a:bodyPr>
          <a:lstStyle/>
          <a:p>
            <a:r>
              <a:rPr lang="en-US" b="1" dirty="0"/>
              <a:t>Long-tail &amp; Short-tail analysis methodologies can be used to identify statistical outliers</a:t>
            </a:r>
          </a:p>
          <a:p>
            <a:pPr lvl="1"/>
            <a:r>
              <a:rPr lang="en-US" dirty="0"/>
              <a:t>Narrow down 10,000+ packet capture to mere hundreds for further analysis</a:t>
            </a:r>
          </a:p>
          <a:p>
            <a:pPr lvl="1"/>
            <a:r>
              <a:rPr lang="en-US" dirty="0"/>
              <a:t>Quickly narrow down system/</a:t>
            </a:r>
            <a:r>
              <a:rPr lang="en-US" dirty="0" err="1"/>
              <a:t>netwok</a:t>
            </a:r>
            <a:r>
              <a:rPr lang="en-US" dirty="0"/>
              <a:t> logs to manually check </a:t>
            </a:r>
          </a:p>
        </p:txBody>
      </p:sp>
      <p:sp>
        <p:nvSpPr>
          <p:cNvPr id="4" name="Date Placeholder 3">
            <a:extLst>
              <a:ext uri="{FF2B5EF4-FFF2-40B4-BE49-F238E27FC236}">
                <a16:creationId xmlns:a16="http://schemas.microsoft.com/office/drawing/2014/main" id="{C36E26E5-F2F5-41E3-B555-1F9574FF49BD}"/>
              </a:ext>
            </a:extLst>
          </p:cNvPr>
          <p:cNvSpPr>
            <a:spLocks noGrp="1"/>
          </p:cNvSpPr>
          <p:nvPr>
            <p:ph type="dt" sz="half" idx="10"/>
          </p:nvPr>
        </p:nvSpPr>
        <p:spPr/>
        <p:txBody>
          <a:bodyPr/>
          <a:lstStyle/>
          <a:p>
            <a:pPr>
              <a:defRPr/>
            </a:pPr>
            <a:fld id="{1AB763F7-3921-406A-8A40-9F1FDB7CAE4E}" type="datetime1">
              <a:rPr lang="en-US" smtClean="0"/>
              <a:t>2/28/2021</a:t>
            </a:fld>
            <a:endParaRPr lang="en-CA" dirty="0"/>
          </a:p>
        </p:txBody>
      </p:sp>
      <p:sp>
        <p:nvSpPr>
          <p:cNvPr id="5" name="Slide Number Placeholder 4">
            <a:extLst>
              <a:ext uri="{FF2B5EF4-FFF2-40B4-BE49-F238E27FC236}">
                <a16:creationId xmlns:a16="http://schemas.microsoft.com/office/drawing/2014/main" id="{F29D6B40-4A85-452D-B0D7-2AD8B1C6600D}"/>
              </a:ext>
            </a:extLst>
          </p:cNvPr>
          <p:cNvSpPr>
            <a:spLocks noGrp="1"/>
          </p:cNvSpPr>
          <p:nvPr>
            <p:ph type="sldNum" sz="quarter" idx="12"/>
          </p:nvPr>
        </p:nvSpPr>
        <p:spPr/>
        <p:txBody>
          <a:bodyPr/>
          <a:lstStyle/>
          <a:p>
            <a:pPr>
              <a:defRPr/>
            </a:pPr>
            <a:fld id="{DB965FF6-DD1D-43A0-A685-9F3E6FC58C96}" type="slidenum">
              <a:rPr lang="en-US" smtClean="0"/>
              <a:pPr>
                <a:defRPr/>
              </a:pPr>
              <a:t>71</a:t>
            </a:fld>
            <a:endParaRPr lang="en-US" dirty="0"/>
          </a:p>
        </p:txBody>
      </p:sp>
      <p:sp>
        <p:nvSpPr>
          <p:cNvPr id="6" name="Footer Placeholder 5">
            <a:extLst>
              <a:ext uri="{FF2B5EF4-FFF2-40B4-BE49-F238E27FC236}">
                <a16:creationId xmlns:a16="http://schemas.microsoft.com/office/drawing/2014/main" id="{CCE52ECC-BE94-40AE-8F65-9F48C4206008}"/>
              </a:ext>
            </a:extLst>
          </p:cNvPr>
          <p:cNvSpPr>
            <a:spLocks noGrp="1"/>
          </p:cNvSpPr>
          <p:nvPr>
            <p:ph type="ftr" sz="quarter" idx="11"/>
          </p:nvPr>
        </p:nvSpPr>
        <p:spPr/>
        <p:txBody>
          <a:bodyPr/>
          <a:lstStyle/>
          <a:p>
            <a:pPr>
              <a:defRPr/>
            </a:pPr>
            <a:r>
              <a:rPr lang="en-US"/>
              <a:t>Milli Micro Systems, Inc.</a:t>
            </a:r>
            <a:endParaRPr lang="en-US" dirty="0"/>
          </a:p>
        </p:txBody>
      </p:sp>
    </p:spTree>
    <p:extLst>
      <p:ext uri="{BB962C8B-B14F-4D97-AF65-F5344CB8AC3E}">
        <p14:creationId xmlns:p14="http://schemas.microsoft.com/office/powerpoint/2010/main" val="284301590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9C89E-DF52-4641-AF75-42F20E797EE8}"/>
              </a:ext>
            </a:extLst>
          </p:cNvPr>
          <p:cNvSpPr>
            <a:spLocks noGrp="1"/>
          </p:cNvSpPr>
          <p:nvPr>
            <p:ph type="title"/>
          </p:nvPr>
        </p:nvSpPr>
        <p:spPr/>
        <p:txBody>
          <a:bodyPr/>
          <a:lstStyle/>
          <a:p>
            <a:r>
              <a:rPr lang="en-US" dirty="0"/>
              <a:t>Geolocation Acquisition</a:t>
            </a:r>
          </a:p>
        </p:txBody>
      </p:sp>
      <p:sp>
        <p:nvSpPr>
          <p:cNvPr id="3" name="Content Placeholder 2">
            <a:extLst>
              <a:ext uri="{FF2B5EF4-FFF2-40B4-BE49-F238E27FC236}">
                <a16:creationId xmlns:a16="http://schemas.microsoft.com/office/drawing/2014/main" id="{6F5BED6C-A56E-47D1-BCEA-028D9F905808}"/>
              </a:ext>
            </a:extLst>
          </p:cNvPr>
          <p:cNvSpPr>
            <a:spLocks noGrp="1"/>
          </p:cNvSpPr>
          <p:nvPr>
            <p:ph idx="1"/>
          </p:nvPr>
        </p:nvSpPr>
        <p:spPr/>
        <p:txBody>
          <a:bodyPr/>
          <a:lstStyle/>
          <a:p>
            <a:r>
              <a:rPr lang="en-US" dirty="0"/>
              <a:t>Extracting geolocation information of a device or domain through it’s IP address to pinpoint physical location is crucial due to the possible extraction of real-time information.</a:t>
            </a:r>
          </a:p>
          <a:p>
            <a:endParaRPr lang="en-US" dirty="0"/>
          </a:p>
        </p:txBody>
      </p:sp>
      <p:sp>
        <p:nvSpPr>
          <p:cNvPr id="4" name="Date Placeholder 3">
            <a:extLst>
              <a:ext uri="{FF2B5EF4-FFF2-40B4-BE49-F238E27FC236}">
                <a16:creationId xmlns:a16="http://schemas.microsoft.com/office/drawing/2014/main" id="{E1BD2241-FCFE-49DA-BAE2-BE72EA980D01}"/>
              </a:ext>
            </a:extLst>
          </p:cNvPr>
          <p:cNvSpPr>
            <a:spLocks noGrp="1"/>
          </p:cNvSpPr>
          <p:nvPr>
            <p:ph type="dt" sz="half" idx="10"/>
          </p:nvPr>
        </p:nvSpPr>
        <p:spPr/>
        <p:txBody>
          <a:bodyPr/>
          <a:lstStyle/>
          <a:p>
            <a:pPr>
              <a:defRPr/>
            </a:pPr>
            <a:fld id="{6D1A8962-1957-4013-8E5A-34818E780359}" type="datetime1">
              <a:rPr lang="en-US" smtClean="0"/>
              <a:t>2/28/2021</a:t>
            </a:fld>
            <a:endParaRPr lang="en-CA" dirty="0"/>
          </a:p>
        </p:txBody>
      </p:sp>
      <p:sp>
        <p:nvSpPr>
          <p:cNvPr id="5" name="Slide Number Placeholder 4">
            <a:extLst>
              <a:ext uri="{FF2B5EF4-FFF2-40B4-BE49-F238E27FC236}">
                <a16:creationId xmlns:a16="http://schemas.microsoft.com/office/drawing/2014/main" id="{AC2DB048-9C96-4CCC-B894-D27DBA5F2B08}"/>
              </a:ext>
            </a:extLst>
          </p:cNvPr>
          <p:cNvSpPr>
            <a:spLocks noGrp="1"/>
          </p:cNvSpPr>
          <p:nvPr>
            <p:ph type="sldNum" sz="quarter" idx="12"/>
          </p:nvPr>
        </p:nvSpPr>
        <p:spPr/>
        <p:txBody>
          <a:bodyPr/>
          <a:lstStyle/>
          <a:p>
            <a:pPr>
              <a:defRPr/>
            </a:pPr>
            <a:fld id="{DB965FF6-DD1D-43A0-A685-9F3E6FC58C96}" type="slidenum">
              <a:rPr lang="en-US" smtClean="0"/>
              <a:pPr>
                <a:defRPr/>
              </a:pPr>
              <a:t>72</a:t>
            </a:fld>
            <a:endParaRPr lang="en-US" dirty="0"/>
          </a:p>
        </p:txBody>
      </p:sp>
      <p:sp>
        <p:nvSpPr>
          <p:cNvPr id="6" name="Footer Placeholder 5">
            <a:extLst>
              <a:ext uri="{FF2B5EF4-FFF2-40B4-BE49-F238E27FC236}">
                <a16:creationId xmlns:a16="http://schemas.microsoft.com/office/drawing/2014/main" id="{EFFF1999-F155-46B0-9275-5A3406958ACE}"/>
              </a:ext>
            </a:extLst>
          </p:cNvPr>
          <p:cNvSpPr>
            <a:spLocks noGrp="1"/>
          </p:cNvSpPr>
          <p:nvPr>
            <p:ph type="ftr" sz="quarter" idx="11"/>
          </p:nvPr>
        </p:nvSpPr>
        <p:spPr/>
        <p:txBody>
          <a:bodyPr/>
          <a:lstStyle/>
          <a:p>
            <a:pPr>
              <a:defRPr/>
            </a:pPr>
            <a:r>
              <a:rPr lang="en-US"/>
              <a:t>Milli Micro Systems, Inc.</a:t>
            </a:r>
            <a:endParaRPr lang="en-US" dirty="0"/>
          </a:p>
        </p:txBody>
      </p:sp>
    </p:spTree>
    <p:extLst>
      <p:ext uri="{BB962C8B-B14F-4D97-AF65-F5344CB8AC3E}">
        <p14:creationId xmlns:p14="http://schemas.microsoft.com/office/powerpoint/2010/main" val="44159332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B0AA1-23B2-4948-923B-AD307108A21C}"/>
              </a:ext>
            </a:extLst>
          </p:cNvPr>
          <p:cNvSpPr>
            <a:spLocks noGrp="1"/>
          </p:cNvSpPr>
          <p:nvPr>
            <p:ph type="title"/>
          </p:nvPr>
        </p:nvSpPr>
        <p:spPr/>
        <p:txBody>
          <a:bodyPr/>
          <a:lstStyle/>
          <a:p>
            <a:r>
              <a:rPr lang="en-US" dirty="0"/>
              <a:t>Geolocation Acquisition</a:t>
            </a:r>
          </a:p>
        </p:txBody>
      </p:sp>
      <p:sp>
        <p:nvSpPr>
          <p:cNvPr id="3" name="Content Placeholder 2">
            <a:extLst>
              <a:ext uri="{FF2B5EF4-FFF2-40B4-BE49-F238E27FC236}">
                <a16:creationId xmlns:a16="http://schemas.microsoft.com/office/drawing/2014/main" id="{6FD347BE-BE10-4788-BC86-4EE3D7A70E44}"/>
              </a:ext>
            </a:extLst>
          </p:cNvPr>
          <p:cNvSpPr>
            <a:spLocks noGrp="1"/>
          </p:cNvSpPr>
          <p:nvPr>
            <p:ph idx="1"/>
          </p:nvPr>
        </p:nvSpPr>
        <p:spPr/>
        <p:txBody>
          <a:bodyPr>
            <a:normAutofit fontScale="92500"/>
          </a:bodyPr>
          <a:lstStyle/>
          <a:p>
            <a:r>
              <a:rPr lang="en-US" dirty="0"/>
              <a:t>In python this is possible through the API’s of existing services embedded in your code.</a:t>
            </a:r>
          </a:p>
          <a:p>
            <a:r>
              <a:rPr lang="en-US" dirty="0"/>
              <a:t>Services </a:t>
            </a:r>
          </a:p>
          <a:p>
            <a:pPr lvl="1"/>
            <a:r>
              <a:rPr lang="en-US" dirty="0" err="1"/>
              <a:t>Freegeoip.app</a:t>
            </a:r>
            <a:endParaRPr lang="en-US" dirty="0"/>
          </a:p>
          <a:p>
            <a:pPr lvl="2"/>
            <a:r>
              <a:rPr lang="en-US" dirty="0"/>
              <a:t>Uses requests module </a:t>
            </a:r>
          </a:p>
          <a:p>
            <a:pPr lvl="1"/>
            <a:r>
              <a:rPr lang="en-US" dirty="0"/>
              <a:t>Geoip2</a:t>
            </a:r>
          </a:p>
          <a:p>
            <a:pPr lvl="2"/>
            <a:r>
              <a:rPr lang="en-US" dirty="0"/>
              <a:t>Socket, geoip2.database, </a:t>
            </a:r>
            <a:r>
              <a:rPr lang="en-US" dirty="0" err="1"/>
              <a:t>argparse</a:t>
            </a:r>
            <a:r>
              <a:rPr lang="en-US" dirty="0"/>
              <a:t>, and json modules</a:t>
            </a:r>
          </a:p>
          <a:p>
            <a:pPr lvl="1"/>
            <a:r>
              <a:rPr lang="en-US" dirty="0"/>
              <a:t>Maxminddb-geolite2</a:t>
            </a:r>
          </a:p>
          <a:p>
            <a:pPr lvl="2"/>
            <a:r>
              <a:rPr lang="en-US" dirty="0"/>
              <a:t>Uses socket, geolite2, </a:t>
            </a:r>
            <a:r>
              <a:rPr lang="en-US" dirty="0" err="1"/>
              <a:t>argparse</a:t>
            </a:r>
            <a:r>
              <a:rPr lang="en-US" dirty="0"/>
              <a:t>, and json modules</a:t>
            </a:r>
          </a:p>
          <a:p>
            <a:endParaRPr lang="en-US" dirty="0"/>
          </a:p>
        </p:txBody>
      </p:sp>
      <p:sp>
        <p:nvSpPr>
          <p:cNvPr id="4" name="Date Placeholder 3">
            <a:extLst>
              <a:ext uri="{FF2B5EF4-FFF2-40B4-BE49-F238E27FC236}">
                <a16:creationId xmlns:a16="http://schemas.microsoft.com/office/drawing/2014/main" id="{DF86F93F-AE19-45E7-AC2C-E4D085D3ECDF}"/>
              </a:ext>
            </a:extLst>
          </p:cNvPr>
          <p:cNvSpPr>
            <a:spLocks noGrp="1"/>
          </p:cNvSpPr>
          <p:nvPr>
            <p:ph type="dt" sz="half" idx="10"/>
          </p:nvPr>
        </p:nvSpPr>
        <p:spPr/>
        <p:txBody>
          <a:bodyPr/>
          <a:lstStyle/>
          <a:p>
            <a:pPr>
              <a:defRPr/>
            </a:pPr>
            <a:fld id="{D78EAED3-1957-44FB-BF27-C16D6BF624E1}" type="datetime1">
              <a:rPr lang="en-US" smtClean="0"/>
              <a:t>2/28/2021</a:t>
            </a:fld>
            <a:endParaRPr lang="en-CA" dirty="0"/>
          </a:p>
        </p:txBody>
      </p:sp>
      <p:sp>
        <p:nvSpPr>
          <p:cNvPr id="5" name="Slide Number Placeholder 4">
            <a:extLst>
              <a:ext uri="{FF2B5EF4-FFF2-40B4-BE49-F238E27FC236}">
                <a16:creationId xmlns:a16="http://schemas.microsoft.com/office/drawing/2014/main" id="{C630B683-6A6D-43D7-A964-2F5A1D96D129}"/>
              </a:ext>
            </a:extLst>
          </p:cNvPr>
          <p:cNvSpPr>
            <a:spLocks noGrp="1"/>
          </p:cNvSpPr>
          <p:nvPr>
            <p:ph type="sldNum" sz="quarter" idx="12"/>
          </p:nvPr>
        </p:nvSpPr>
        <p:spPr/>
        <p:txBody>
          <a:bodyPr/>
          <a:lstStyle/>
          <a:p>
            <a:pPr>
              <a:defRPr/>
            </a:pPr>
            <a:fld id="{DB965FF6-DD1D-43A0-A685-9F3E6FC58C96}" type="slidenum">
              <a:rPr lang="en-US" smtClean="0"/>
              <a:pPr>
                <a:defRPr/>
              </a:pPr>
              <a:t>73</a:t>
            </a:fld>
            <a:endParaRPr lang="en-US" dirty="0"/>
          </a:p>
        </p:txBody>
      </p:sp>
      <p:sp>
        <p:nvSpPr>
          <p:cNvPr id="6" name="Footer Placeholder 5">
            <a:extLst>
              <a:ext uri="{FF2B5EF4-FFF2-40B4-BE49-F238E27FC236}">
                <a16:creationId xmlns:a16="http://schemas.microsoft.com/office/drawing/2014/main" id="{A67C8BFA-05D5-4E1E-AC76-BD638C31F5BC}"/>
              </a:ext>
            </a:extLst>
          </p:cNvPr>
          <p:cNvSpPr>
            <a:spLocks noGrp="1"/>
          </p:cNvSpPr>
          <p:nvPr>
            <p:ph type="ftr" sz="quarter" idx="11"/>
          </p:nvPr>
        </p:nvSpPr>
        <p:spPr/>
        <p:txBody>
          <a:bodyPr/>
          <a:lstStyle/>
          <a:p>
            <a:pPr>
              <a:defRPr/>
            </a:pPr>
            <a:r>
              <a:rPr lang="en-US"/>
              <a:t>Milli Micro Systems, Inc.</a:t>
            </a:r>
            <a:endParaRPr lang="en-US" dirty="0"/>
          </a:p>
        </p:txBody>
      </p:sp>
    </p:spTree>
    <p:extLst>
      <p:ext uri="{BB962C8B-B14F-4D97-AF65-F5344CB8AC3E}">
        <p14:creationId xmlns:p14="http://schemas.microsoft.com/office/powerpoint/2010/main" val="96092971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55FAB-3A54-4BD2-AC8C-CBE9BAE345F4}"/>
              </a:ext>
            </a:extLst>
          </p:cNvPr>
          <p:cNvSpPr>
            <a:spLocks noGrp="1"/>
          </p:cNvSpPr>
          <p:nvPr>
            <p:ph type="title"/>
          </p:nvPr>
        </p:nvSpPr>
        <p:spPr/>
        <p:txBody>
          <a:bodyPr/>
          <a:lstStyle/>
          <a:p>
            <a:r>
              <a:rPr lang="en-US" dirty="0"/>
              <a:t>Geolocation Acquisition</a:t>
            </a:r>
          </a:p>
        </p:txBody>
      </p:sp>
      <p:sp>
        <p:nvSpPr>
          <p:cNvPr id="3" name="Content Placeholder 2">
            <a:extLst>
              <a:ext uri="{FF2B5EF4-FFF2-40B4-BE49-F238E27FC236}">
                <a16:creationId xmlns:a16="http://schemas.microsoft.com/office/drawing/2014/main" id="{8E316D83-D6E1-416D-A5DA-56C2B49CBF8C}"/>
              </a:ext>
            </a:extLst>
          </p:cNvPr>
          <p:cNvSpPr>
            <a:spLocks noGrp="1"/>
          </p:cNvSpPr>
          <p:nvPr>
            <p:ph idx="1"/>
          </p:nvPr>
        </p:nvSpPr>
        <p:spPr/>
        <p:txBody>
          <a:bodyPr>
            <a:normAutofit fontScale="85000" lnSpcReduction="10000"/>
          </a:bodyPr>
          <a:lstStyle/>
          <a:p>
            <a:r>
              <a:rPr lang="en-US" dirty="0" err="1"/>
              <a:t>Freegeoip.app</a:t>
            </a:r>
            <a:r>
              <a:rPr lang="en-US" dirty="0"/>
              <a:t>  </a:t>
            </a:r>
          </a:p>
          <a:p>
            <a:pPr marL="400050" lvl="1" indent="0">
              <a:buNone/>
            </a:pPr>
            <a:r>
              <a:rPr lang="en-US" dirty="0">
                <a:latin typeface="Courier New" panose="02070309020205020404" pitchFamily="49" charset="0"/>
                <a:cs typeface="Courier New" panose="02070309020205020404" pitchFamily="49" charset="0"/>
              </a:rPr>
              <a:t>import requests </a:t>
            </a:r>
          </a:p>
          <a:p>
            <a:pPr marL="400050" lvl="1" indent="0">
              <a:buNone/>
            </a:pPr>
            <a:r>
              <a:rPr lang="en-US" dirty="0">
                <a:latin typeface="Courier New" panose="02070309020205020404" pitchFamily="49" charset="0"/>
                <a:cs typeface="Courier New" panose="02070309020205020404" pitchFamily="49" charset="0"/>
              </a:rPr>
              <a:t>def </a:t>
            </a:r>
            <a:r>
              <a:rPr lang="en-US" dirty="0" err="1">
                <a:latin typeface="Courier New" panose="02070309020205020404" pitchFamily="49" charset="0"/>
                <a:cs typeface="Courier New" panose="02070309020205020404" pitchFamily="49" charset="0"/>
              </a:rPr>
              <a:t>geoip</a:t>
            </a:r>
            <a:r>
              <a:rPr lang="en-US" dirty="0">
                <a:latin typeface="Courier New" panose="02070309020205020404" pitchFamily="49" charset="0"/>
                <a:cs typeface="Courier New" panose="02070309020205020404" pitchFamily="49" charset="0"/>
              </a:rPr>
              <a:t>(domain): </a:t>
            </a:r>
          </a:p>
          <a:p>
            <a:pPr marL="400050" lvl="1" indent="0">
              <a:buNone/>
            </a:pPr>
            <a:r>
              <a:rPr lang="en-US" dirty="0">
                <a:latin typeface="Courier New" panose="02070309020205020404" pitchFamily="49" charset="0"/>
                <a:cs typeface="Courier New" panose="02070309020205020404" pitchFamily="49" charset="0"/>
              </a:rPr>
              <a:t>	headers = { </a:t>
            </a:r>
          </a:p>
          <a:p>
            <a:pPr marL="400050" lvl="1" indent="0">
              <a:buNone/>
            </a:pPr>
            <a:r>
              <a:rPr lang="en-US" dirty="0">
                <a:latin typeface="Courier New" panose="02070309020205020404" pitchFamily="49" charset="0"/>
                <a:cs typeface="Courier New" panose="02070309020205020404" pitchFamily="49" charset="0"/>
              </a:rPr>
              <a:t>		"Content-Type": "application/json" </a:t>
            </a:r>
          </a:p>
          <a:p>
            <a:pPr marL="400050" lvl="1" indent="0">
              <a:buNone/>
            </a:pPr>
            <a:r>
              <a:rPr lang="en-US" dirty="0">
                <a:latin typeface="Courier New" panose="02070309020205020404" pitchFamily="49" charset="0"/>
                <a:cs typeface="Courier New" panose="02070309020205020404" pitchFamily="49" charset="0"/>
              </a:rPr>
              <a:t>} </a:t>
            </a:r>
          </a:p>
          <a:p>
            <a:pPr marL="400050" lvl="1" indent="0">
              <a:buNone/>
            </a:pPr>
            <a:r>
              <a:rPr lang="en-US" dirty="0">
                <a:latin typeface="Courier New" panose="02070309020205020404" pitchFamily="49" charset="0"/>
                <a:cs typeface="Courier New" panose="02070309020205020404" pitchFamily="49" charset="0"/>
              </a:rPr>
              <a:t>response = </a:t>
            </a:r>
            <a:r>
              <a:rPr lang="en-US" dirty="0" err="1">
                <a:latin typeface="Courier New" panose="02070309020205020404" pitchFamily="49" charset="0"/>
                <a:cs typeface="Courier New" panose="02070309020205020404" pitchFamily="49" charset="0"/>
              </a:rPr>
              <a:t>requests.get</a:t>
            </a:r>
            <a:r>
              <a:rPr lang="en-US" dirty="0">
                <a:latin typeface="Courier New" panose="02070309020205020404" pitchFamily="49" charset="0"/>
                <a:cs typeface="Courier New" panose="02070309020205020404" pitchFamily="49" charset="0"/>
              </a:rPr>
              <a:t>('http://freegeoip.app/json/' + </a:t>
            </a:r>
            <a:r>
              <a:rPr lang="en-US" dirty="0" err="1">
                <a:latin typeface="Courier New" panose="02070309020205020404" pitchFamily="49" charset="0"/>
                <a:cs typeface="Courier New" panose="02070309020205020404" pitchFamily="49" charset="0"/>
              </a:rPr>
              <a:t>domain,headers</a:t>
            </a:r>
            <a:r>
              <a:rPr lang="en-US" dirty="0">
                <a:latin typeface="Courier New" panose="02070309020205020404" pitchFamily="49" charset="0"/>
                <a:cs typeface="Courier New" panose="02070309020205020404" pitchFamily="49" charset="0"/>
              </a:rPr>
              <a:t>=headers) </a:t>
            </a:r>
          </a:p>
          <a:p>
            <a:r>
              <a:rPr lang="en-US" dirty="0"/>
              <a:t>The requests module will allow your code to send HTTP requests to the needed service</a:t>
            </a:r>
          </a:p>
          <a:p>
            <a:endParaRPr lang="en-US" dirty="0"/>
          </a:p>
        </p:txBody>
      </p:sp>
      <p:sp>
        <p:nvSpPr>
          <p:cNvPr id="4" name="Date Placeholder 3">
            <a:extLst>
              <a:ext uri="{FF2B5EF4-FFF2-40B4-BE49-F238E27FC236}">
                <a16:creationId xmlns:a16="http://schemas.microsoft.com/office/drawing/2014/main" id="{C0B5362C-5B90-4838-973B-C2B1790A59E5}"/>
              </a:ext>
            </a:extLst>
          </p:cNvPr>
          <p:cNvSpPr>
            <a:spLocks noGrp="1"/>
          </p:cNvSpPr>
          <p:nvPr>
            <p:ph type="dt" sz="half" idx="10"/>
          </p:nvPr>
        </p:nvSpPr>
        <p:spPr/>
        <p:txBody>
          <a:bodyPr/>
          <a:lstStyle/>
          <a:p>
            <a:pPr>
              <a:defRPr/>
            </a:pPr>
            <a:fld id="{73CF4639-A383-4BC3-B9BD-ED5DA36B3D6F}" type="datetime1">
              <a:rPr lang="en-US" smtClean="0"/>
              <a:t>2/28/2021</a:t>
            </a:fld>
            <a:endParaRPr lang="en-CA" dirty="0"/>
          </a:p>
        </p:txBody>
      </p:sp>
      <p:sp>
        <p:nvSpPr>
          <p:cNvPr id="5" name="Slide Number Placeholder 4">
            <a:extLst>
              <a:ext uri="{FF2B5EF4-FFF2-40B4-BE49-F238E27FC236}">
                <a16:creationId xmlns:a16="http://schemas.microsoft.com/office/drawing/2014/main" id="{042E9386-2510-4548-8E60-5A37653D03A8}"/>
              </a:ext>
            </a:extLst>
          </p:cNvPr>
          <p:cNvSpPr>
            <a:spLocks noGrp="1"/>
          </p:cNvSpPr>
          <p:nvPr>
            <p:ph type="sldNum" sz="quarter" idx="12"/>
          </p:nvPr>
        </p:nvSpPr>
        <p:spPr/>
        <p:txBody>
          <a:bodyPr/>
          <a:lstStyle/>
          <a:p>
            <a:pPr>
              <a:defRPr/>
            </a:pPr>
            <a:fld id="{DB965FF6-DD1D-43A0-A685-9F3E6FC58C96}" type="slidenum">
              <a:rPr lang="en-US" smtClean="0"/>
              <a:pPr>
                <a:defRPr/>
              </a:pPr>
              <a:t>74</a:t>
            </a:fld>
            <a:endParaRPr lang="en-US" dirty="0"/>
          </a:p>
        </p:txBody>
      </p:sp>
      <p:sp>
        <p:nvSpPr>
          <p:cNvPr id="6" name="Footer Placeholder 5">
            <a:extLst>
              <a:ext uri="{FF2B5EF4-FFF2-40B4-BE49-F238E27FC236}">
                <a16:creationId xmlns:a16="http://schemas.microsoft.com/office/drawing/2014/main" id="{FD9C517A-74E4-41A6-A800-3DA82D51C073}"/>
              </a:ext>
            </a:extLst>
          </p:cNvPr>
          <p:cNvSpPr>
            <a:spLocks noGrp="1"/>
          </p:cNvSpPr>
          <p:nvPr>
            <p:ph type="ftr" sz="quarter" idx="11"/>
          </p:nvPr>
        </p:nvSpPr>
        <p:spPr/>
        <p:txBody>
          <a:bodyPr/>
          <a:lstStyle/>
          <a:p>
            <a:pPr>
              <a:defRPr/>
            </a:pPr>
            <a:r>
              <a:rPr lang="en-US"/>
              <a:t>Milli Micro Systems, Inc.</a:t>
            </a:r>
            <a:endParaRPr lang="en-US" dirty="0"/>
          </a:p>
        </p:txBody>
      </p:sp>
    </p:spTree>
    <p:extLst>
      <p:ext uri="{BB962C8B-B14F-4D97-AF65-F5344CB8AC3E}">
        <p14:creationId xmlns:p14="http://schemas.microsoft.com/office/powerpoint/2010/main" val="41732348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55FAB-3A54-4BD2-AC8C-CBE9BAE345F4}"/>
              </a:ext>
            </a:extLst>
          </p:cNvPr>
          <p:cNvSpPr>
            <a:spLocks noGrp="1"/>
          </p:cNvSpPr>
          <p:nvPr>
            <p:ph type="title"/>
          </p:nvPr>
        </p:nvSpPr>
        <p:spPr/>
        <p:txBody>
          <a:bodyPr/>
          <a:lstStyle/>
          <a:p>
            <a:r>
              <a:rPr lang="en-US" dirty="0"/>
              <a:t>Geolocation Acquisition</a:t>
            </a:r>
          </a:p>
        </p:txBody>
      </p:sp>
      <p:sp>
        <p:nvSpPr>
          <p:cNvPr id="3" name="Content Placeholder 2">
            <a:extLst>
              <a:ext uri="{FF2B5EF4-FFF2-40B4-BE49-F238E27FC236}">
                <a16:creationId xmlns:a16="http://schemas.microsoft.com/office/drawing/2014/main" id="{8E316D83-D6E1-416D-A5DA-56C2B49CBF8C}"/>
              </a:ext>
            </a:extLst>
          </p:cNvPr>
          <p:cNvSpPr>
            <a:spLocks noGrp="1"/>
          </p:cNvSpPr>
          <p:nvPr>
            <p:ph idx="1"/>
          </p:nvPr>
        </p:nvSpPr>
        <p:spPr/>
        <p:txBody>
          <a:bodyPr>
            <a:normAutofit fontScale="85000" lnSpcReduction="10000"/>
          </a:bodyPr>
          <a:lstStyle/>
          <a:p>
            <a:r>
              <a:rPr lang="en-US" dirty="0"/>
              <a:t>Geoip2</a:t>
            </a:r>
          </a:p>
          <a:p>
            <a:pPr lvl="1"/>
            <a:r>
              <a:rPr lang="en-US" dirty="0"/>
              <a:t>import socket</a:t>
            </a:r>
          </a:p>
          <a:p>
            <a:pPr lvl="2"/>
            <a:r>
              <a:rPr lang="en-US" dirty="0"/>
              <a:t>The socket module provides various objects, constants, functions and related exceptions for building full-fledged network applications including client and server programs. </a:t>
            </a:r>
          </a:p>
          <a:p>
            <a:pPr lvl="1"/>
            <a:r>
              <a:rPr lang="en-US" dirty="0"/>
              <a:t>import geoip2.database</a:t>
            </a:r>
          </a:p>
          <a:p>
            <a:pPr lvl="2"/>
            <a:r>
              <a:rPr lang="en-US" dirty="0"/>
              <a:t>The API </a:t>
            </a:r>
            <a:r>
              <a:rPr lang="en-US" dirty="0" err="1"/>
              <a:t>fpr</a:t>
            </a:r>
            <a:r>
              <a:rPr lang="en-US" dirty="0"/>
              <a:t> GeoIp2 web services and databases</a:t>
            </a:r>
          </a:p>
          <a:p>
            <a:pPr lvl="1"/>
            <a:r>
              <a:rPr lang="en-US" dirty="0"/>
              <a:t>import </a:t>
            </a:r>
            <a:r>
              <a:rPr lang="en-US" dirty="0" err="1"/>
              <a:t>argparse</a:t>
            </a:r>
            <a:r>
              <a:rPr lang="en-US" dirty="0"/>
              <a:t> </a:t>
            </a:r>
          </a:p>
          <a:p>
            <a:pPr lvl="2"/>
            <a:r>
              <a:rPr lang="en-US" dirty="0"/>
              <a:t>The </a:t>
            </a:r>
            <a:r>
              <a:rPr lang="en-US" dirty="0" err="1"/>
              <a:t>argparse</a:t>
            </a:r>
            <a:r>
              <a:rPr lang="en-US" dirty="0"/>
              <a:t> module makes it easy to write user-friendly command-line interfaces.</a:t>
            </a:r>
          </a:p>
          <a:p>
            <a:pPr lvl="1"/>
            <a:r>
              <a:rPr lang="en-US" dirty="0"/>
              <a:t>import json </a:t>
            </a:r>
          </a:p>
          <a:p>
            <a:pPr lvl="2"/>
            <a:r>
              <a:rPr lang="en-US" dirty="0"/>
              <a:t>Json exposes and API familiar to users of the standard library </a:t>
            </a:r>
          </a:p>
          <a:p>
            <a:endParaRPr lang="en-US" dirty="0"/>
          </a:p>
        </p:txBody>
      </p:sp>
      <p:sp>
        <p:nvSpPr>
          <p:cNvPr id="4" name="Date Placeholder 3">
            <a:extLst>
              <a:ext uri="{FF2B5EF4-FFF2-40B4-BE49-F238E27FC236}">
                <a16:creationId xmlns:a16="http://schemas.microsoft.com/office/drawing/2014/main" id="{C0B5362C-5B90-4838-973B-C2B1790A59E5}"/>
              </a:ext>
            </a:extLst>
          </p:cNvPr>
          <p:cNvSpPr>
            <a:spLocks noGrp="1"/>
          </p:cNvSpPr>
          <p:nvPr>
            <p:ph type="dt" sz="half" idx="10"/>
          </p:nvPr>
        </p:nvSpPr>
        <p:spPr/>
        <p:txBody>
          <a:bodyPr/>
          <a:lstStyle/>
          <a:p>
            <a:pPr>
              <a:defRPr/>
            </a:pPr>
            <a:fld id="{C1452F23-1BEC-47E5-9108-0BCD51BF2407}" type="datetime1">
              <a:rPr lang="en-US" smtClean="0"/>
              <a:t>2/28/2021</a:t>
            </a:fld>
            <a:endParaRPr lang="en-CA" dirty="0"/>
          </a:p>
        </p:txBody>
      </p:sp>
      <p:sp>
        <p:nvSpPr>
          <p:cNvPr id="5" name="Slide Number Placeholder 4">
            <a:extLst>
              <a:ext uri="{FF2B5EF4-FFF2-40B4-BE49-F238E27FC236}">
                <a16:creationId xmlns:a16="http://schemas.microsoft.com/office/drawing/2014/main" id="{042E9386-2510-4548-8E60-5A37653D03A8}"/>
              </a:ext>
            </a:extLst>
          </p:cNvPr>
          <p:cNvSpPr>
            <a:spLocks noGrp="1"/>
          </p:cNvSpPr>
          <p:nvPr>
            <p:ph type="sldNum" sz="quarter" idx="12"/>
          </p:nvPr>
        </p:nvSpPr>
        <p:spPr/>
        <p:txBody>
          <a:bodyPr/>
          <a:lstStyle/>
          <a:p>
            <a:pPr>
              <a:defRPr/>
            </a:pPr>
            <a:fld id="{DB965FF6-DD1D-43A0-A685-9F3E6FC58C96}" type="slidenum">
              <a:rPr lang="en-US" smtClean="0"/>
              <a:pPr>
                <a:defRPr/>
              </a:pPr>
              <a:t>75</a:t>
            </a:fld>
            <a:endParaRPr lang="en-US" dirty="0"/>
          </a:p>
        </p:txBody>
      </p:sp>
      <p:sp>
        <p:nvSpPr>
          <p:cNvPr id="6" name="Footer Placeholder 5">
            <a:extLst>
              <a:ext uri="{FF2B5EF4-FFF2-40B4-BE49-F238E27FC236}">
                <a16:creationId xmlns:a16="http://schemas.microsoft.com/office/drawing/2014/main" id="{C5149510-1960-4A18-BB77-7AA1CDD92340}"/>
              </a:ext>
            </a:extLst>
          </p:cNvPr>
          <p:cNvSpPr>
            <a:spLocks noGrp="1"/>
          </p:cNvSpPr>
          <p:nvPr>
            <p:ph type="ftr" sz="quarter" idx="11"/>
          </p:nvPr>
        </p:nvSpPr>
        <p:spPr/>
        <p:txBody>
          <a:bodyPr/>
          <a:lstStyle/>
          <a:p>
            <a:pPr>
              <a:defRPr/>
            </a:pPr>
            <a:r>
              <a:rPr lang="en-US"/>
              <a:t>Milli Micro Systems, Inc.</a:t>
            </a:r>
            <a:endParaRPr lang="en-US" dirty="0"/>
          </a:p>
        </p:txBody>
      </p:sp>
    </p:spTree>
    <p:extLst>
      <p:ext uri="{BB962C8B-B14F-4D97-AF65-F5344CB8AC3E}">
        <p14:creationId xmlns:p14="http://schemas.microsoft.com/office/powerpoint/2010/main" val="281566387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730D2-2D1D-498D-9D1A-7317F063E5DB}"/>
              </a:ext>
            </a:extLst>
          </p:cNvPr>
          <p:cNvSpPr>
            <a:spLocks noGrp="1"/>
          </p:cNvSpPr>
          <p:nvPr>
            <p:ph type="title"/>
          </p:nvPr>
        </p:nvSpPr>
        <p:spPr/>
        <p:txBody>
          <a:bodyPr/>
          <a:lstStyle/>
          <a:p>
            <a:r>
              <a:rPr lang="en-US" dirty="0"/>
              <a:t>Blacklists and Whitelists</a:t>
            </a:r>
          </a:p>
        </p:txBody>
      </p:sp>
      <p:sp>
        <p:nvSpPr>
          <p:cNvPr id="3" name="Content Placeholder 2">
            <a:extLst>
              <a:ext uri="{FF2B5EF4-FFF2-40B4-BE49-F238E27FC236}">
                <a16:creationId xmlns:a16="http://schemas.microsoft.com/office/drawing/2014/main" id="{624B36BF-F3D8-42AA-A7CE-82ED0CEFBD72}"/>
              </a:ext>
            </a:extLst>
          </p:cNvPr>
          <p:cNvSpPr>
            <a:spLocks noGrp="1"/>
          </p:cNvSpPr>
          <p:nvPr>
            <p:ph idx="1"/>
          </p:nvPr>
        </p:nvSpPr>
        <p:spPr/>
        <p:txBody>
          <a:bodyPr/>
          <a:lstStyle/>
          <a:p>
            <a:r>
              <a:rPr lang="en-US" dirty="0"/>
              <a:t>When it comes to network security, there are python tools which can be used to manage a computer or network’s whitelists or blacklists</a:t>
            </a:r>
            <a:endParaRPr lang="en-US" dirty="0">
              <a:hlinkClick r:id="rId2"/>
            </a:endParaRPr>
          </a:p>
          <a:p>
            <a:pPr lvl="1"/>
            <a:r>
              <a:rPr lang="en-US" dirty="0">
                <a:hlinkClick r:id="rId2"/>
              </a:rPr>
              <a:t>https://pypi.org/project/ultimate-hosts-blacklist-whitelist/</a:t>
            </a:r>
            <a:r>
              <a:rPr lang="en-US" dirty="0"/>
              <a:t> </a:t>
            </a:r>
          </a:p>
          <a:p>
            <a:pPr lvl="1"/>
            <a:r>
              <a:rPr lang="en-US" dirty="0">
                <a:hlinkClick r:id="rId3"/>
              </a:rPr>
              <a:t>https://pypi.org/project/spam-lists/</a:t>
            </a:r>
            <a:r>
              <a:rPr lang="en-US" dirty="0"/>
              <a:t> </a:t>
            </a:r>
          </a:p>
          <a:p>
            <a:pPr lvl="1"/>
            <a:endParaRPr lang="en-US" dirty="0"/>
          </a:p>
        </p:txBody>
      </p:sp>
      <p:sp>
        <p:nvSpPr>
          <p:cNvPr id="4" name="Date Placeholder 3">
            <a:extLst>
              <a:ext uri="{FF2B5EF4-FFF2-40B4-BE49-F238E27FC236}">
                <a16:creationId xmlns:a16="http://schemas.microsoft.com/office/drawing/2014/main" id="{2554F21D-8A4F-4263-B1A1-75BE70144FC7}"/>
              </a:ext>
            </a:extLst>
          </p:cNvPr>
          <p:cNvSpPr>
            <a:spLocks noGrp="1"/>
          </p:cNvSpPr>
          <p:nvPr>
            <p:ph type="dt" sz="half" idx="10"/>
          </p:nvPr>
        </p:nvSpPr>
        <p:spPr/>
        <p:txBody>
          <a:bodyPr/>
          <a:lstStyle/>
          <a:p>
            <a:pPr>
              <a:defRPr/>
            </a:pPr>
            <a:fld id="{3DECC55B-3A42-486A-8CF5-C6CB8D17A5EE}" type="datetime1">
              <a:rPr lang="en-US" smtClean="0"/>
              <a:t>2/28/2021</a:t>
            </a:fld>
            <a:endParaRPr lang="en-CA" dirty="0"/>
          </a:p>
        </p:txBody>
      </p:sp>
      <p:sp>
        <p:nvSpPr>
          <p:cNvPr id="5" name="Slide Number Placeholder 4">
            <a:extLst>
              <a:ext uri="{FF2B5EF4-FFF2-40B4-BE49-F238E27FC236}">
                <a16:creationId xmlns:a16="http://schemas.microsoft.com/office/drawing/2014/main" id="{75A11BD8-B7B0-413B-AB52-B60BDFD3C7B5}"/>
              </a:ext>
            </a:extLst>
          </p:cNvPr>
          <p:cNvSpPr>
            <a:spLocks noGrp="1"/>
          </p:cNvSpPr>
          <p:nvPr>
            <p:ph type="sldNum" sz="quarter" idx="12"/>
          </p:nvPr>
        </p:nvSpPr>
        <p:spPr/>
        <p:txBody>
          <a:bodyPr/>
          <a:lstStyle/>
          <a:p>
            <a:pPr>
              <a:defRPr/>
            </a:pPr>
            <a:fld id="{DB965FF6-DD1D-43A0-A685-9F3E6FC58C96}" type="slidenum">
              <a:rPr lang="en-US" smtClean="0"/>
              <a:pPr>
                <a:defRPr/>
              </a:pPr>
              <a:t>76</a:t>
            </a:fld>
            <a:endParaRPr lang="en-US" dirty="0"/>
          </a:p>
        </p:txBody>
      </p:sp>
      <p:sp>
        <p:nvSpPr>
          <p:cNvPr id="6" name="Footer Placeholder 5">
            <a:extLst>
              <a:ext uri="{FF2B5EF4-FFF2-40B4-BE49-F238E27FC236}">
                <a16:creationId xmlns:a16="http://schemas.microsoft.com/office/drawing/2014/main" id="{2E66177F-E5F5-4796-B39C-7B15C65A4890}"/>
              </a:ext>
            </a:extLst>
          </p:cNvPr>
          <p:cNvSpPr>
            <a:spLocks noGrp="1"/>
          </p:cNvSpPr>
          <p:nvPr>
            <p:ph type="ftr" sz="quarter" idx="11"/>
          </p:nvPr>
        </p:nvSpPr>
        <p:spPr/>
        <p:txBody>
          <a:bodyPr/>
          <a:lstStyle/>
          <a:p>
            <a:pPr>
              <a:defRPr/>
            </a:pPr>
            <a:r>
              <a:rPr lang="en-US"/>
              <a:t>Milli Micro Systems, Inc.</a:t>
            </a:r>
            <a:endParaRPr lang="en-US" dirty="0"/>
          </a:p>
        </p:txBody>
      </p:sp>
    </p:spTree>
    <p:extLst>
      <p:ext uri="{BB962C8B-B14F-4D97-AF65-F5344CB8AC3E}">
        <p14:creationId xmlns:p14="http://schemas.microsoft.com/office/powerpoint/2010/main" val="292796504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50DCF-EA0C-41A1-B324-74EA73E78C2A}"/>
              </a:ext>
            </a:extLst>
          </p:cNvPr>
          <p:cNvSpPr>
            <a:spLocks noGrp="1"/>
          </p:cNvSpPr>
          <p:nvPr>
            <p:ph type="title"/>
          </p:nvPr>
        </p:nvSpPr>
        <p:spPr/>
        <p:txBody>
          <a:bodyPr/>
          <a:lstStyle/>
          <a:p>
            <a:r>
              <a:rPr lang="en-US" dirty="0"/>
              <a:t>Packet Analysis</a:t>
            </a:r>
          </a:p>
        </p:txBody>
      </p:sp>
      <p:sp>
        <p:nvSpPr>
          <p:cNvPr id="3" name="Content Placeholder 2">
            <a:extLst>
              <a:ext uri="{FF2B5EF4-FFF2-40B4-BE49-F238E27FC236}">
                <a16:creationId xmlns:a16="http://schemas.microsoft.com/office/drawing/2014/main" id="{47B2C8DB-7BCA-4BCB-BD7F-040ACFE123C0}"/>
              </a:ext>
            </a:extLst>
          </p:cNvPr>
          <p:cNvSpPr>
            <a:spLocks noGrp="1"/>
          </p:cNvSpPr>
          <p:nvPr>
            <p:ph idx="1"/>
          </p:nvPr>
        </p:nvSpPr>
        <p:spPr/>
        <p:txBody>
          <a:bodyPr>
            <a:normAutofit fontScale="92500" lnSpcReduction="20000"/>
          </a:bodyPr>
          <a:lstStyle/>
          <a:p>
            <a:r>
              <a:rPr lang="en-US" b="1" dirty="0"/>
              <a:t>Why would you use Python to read a </a:t>
            </a:r>
            <a:r>
              <a:rPr lang="en-US" b="1" dirty="0" err="1"/>
              <a:t>pcap</a:t>
            </a:r>
            <a:r>
              <a:rPr lang="en-US" b="1" dirty="0"/>
              <a:t>?</a:t>
            </a:r>
          </a:p>
          <a:p>
            <a:r>
              <a:rPr lang="en-US" dirty="0"/>
              <a:t>For most situations involving analysis of packet captures, Wireshark is the tool of choice. And for good reason too - Wireshark provides an excellent GUI that not only displays the contents of individual packets, but also analysis and statistics tools that allow you to, for example, track individual TCP conversations within a </a:t>
            </a:r>
            <a:r>
              <a:rPr lang="en-US" dirty="0" err="1"/>
              <a:t>pcap</a:t>
            </a:r>
            <a:r>
              <a:rPr lang="en-US" dirty="0"/>
              <a:t>, and pull up related metrics.</a:t>
            </a:r>
          </a:p>
        </p:txBody>
      </p:sp>
      <p:sp>
        <p:nvSpPr>
          <p:cNvPr id="4" name="Date Placeholder 3">
            <a:extLst>
              <a:ext uri="{FF2B5EF4-FFF2-40B4-BE49-F238E27FC236}">
                <a16:creationId xmlns:a16="http://schemas.microsoft.com/office/drawing/2014/main" id="{317A87D4-DA47-45E7-AB56-DF0DD7968976}"/>
              </a:ext>
            </a:extLst>
          </p:cNvPr>
          <p:cNvSpPr>
            <a:spLocks noGrp="1"/>
          </p:cNvSpPr>
          <p:nvPr>
            <p:ph type="dt" sz="half" idx="10"/>
          </p:nvPr>
        </p:nvSpPr>
        <p:spPr/>
        <p:txBody>
          <a:bodyPr/>
          <a:lstStyle/>
          <a:p>
            <a:pPr>
              <a:defRPr/>
            </a:pPr>
            <a:fld id="{F3FE6072-A224-4306-BF89-1061EAECA49C}" type="datetime1">
              <a:rPr lang="en-US" smtClean="0"/>
              <a:t>2/28/2021</a:t>
            </a:fld>
            <a:endParaRPr lang="en-CA" dirty="0"/>
          </a:p>
        </p:txBody>
      </p:sp>
      <p:sp>
        <p:nvSpPr>
          <p:cNvPr id="5" name="Slide Number Placeholder 4">
            <a:extLst>
              <a:ext uri="{FF2B5EF4-FFF2-40B4-BE49-F238E27FC236}">
                <a16:creationId xmlns:a16="http://schemas.microsoft.com/office/drawing/2014/main" id="{5BED4DA3-A2EC-4EC9-8F96-0F0816C25DC0}"/>
              </a:ext>
            </a:extLst>
          </p:cNvPr>
          <p:cNvSpPr>
            <a:spLocks noGrp="1"/>
          </p:cNvSpPr>
          <p:nvPr>
            <p:ph type="sldNum" sz="quarter" idx="12"/>
          </p:nvPr>
        </p:nvSpPr>
        <p:spPr/>
        <p:txBody>
          <a:bodyPr/>
          <a:lstStyle/>
          <a:p>
            <a:pPr>
              <a:defRPr/>
            </a:pPr>
            <a:fld id="{DB965FF6-DD1D-43A0-A685-9F3E6FC58C96}" type="slidenum">
              <a:rPr lang="en-US" smtClean="0"/>
              <a:pPr>
                <a:defRPr/>
              </a:pPr>
              <a:t>77</a:t>
            </a:fld>
            <a:endParaRPr lang="en-US" dirty="0"/>
          </a:p>
        </p:txBody>
      </p:sp>
      <p:sp>
        <p:nvSpPr>
          <p:cNvPr id="6" name="Footer Placeholder 5">
            <a:extLst>
              <a:ext uri="{FF2B5EF4-FFF2-40B4-BE49-F238E27FC236}">
                <a16:creationId xmlns:a16="http://schemas.microsoft.com/office/drawing/2014/main" id="{7617EB10-FBAB-46DA-BF3F-F1FB1E54FDD4}"/>
              </a:ext>
            </a:extLst>
          </p:cNvPr>
          <p:cNvSpPr>
            <a:spLocks noGrp="1"/>
          </p:cNvSpPr>
          <p:nvPr>
            <p:ph type="ftr" sz="quarter" idx="11"/>
          </p:nvPr>
        </p:nvSpPr>
        <p:spPr/>
        <p:txBody>
          <a:bodyPr/>
          <a:lstStyle/>
          <a:p>
            <a:pPr>
              <a:defRPr/>
            </a:pPr>
            <a:r>
              <a:rPr lang="en-US"/>
              <a:t>Milli Micro Systems, Inc.</a:t>
            </a:r>
            <a:endParaRPr lang="en-US" dirty="0"/>
          </a:p>
        </p:txBody>
      </p:sp>
    </p:spTree>
    <p:extLst>
      <p:ext uri="{BB962C8B-B14F-4D97-AF65-F5344CB8AC3E}">
        <p14:creationId xmlns:p14="http://schemas.microsoft.com/office/powerpoint/2010/main" val="359431629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99078-EF0D-4182-85ED-CCE03686362C}"/>
              </a:ext>
            </a:extLst>
          </p:cNvPr>
          <p:cNvSpPr>
            <a:spLocks noGrp="1"/>
          </p:cNvSpPr>
          <p:nvPr>
            <p:ph type="title"/>
          </p:nvPr>
        </p:nvSpPr>
        <p:spPr/>
        <p:txBody>
          <a:bodyPr/>
          <a:lstStyle/>
          <a:p>
            <a:r>
              <a:rPr lang="en-US" dirty="0"/>
              <a:t>Packet Analysis</a:t>
            </a:r>
          </a:p>
        </p:txBody>
      </p:sp>
      <p:sp>
        <p:nvSpPr>
          <p:cNvPr id="3" name="Content Placeholder 2">
            <a:extLst>
              <a:ext uri="{FF2B5EF4-FFF2-40B4-BE49-F238E27FC236}">
                <a16:creationId xmlns:a16="http://schemas.microsoft.com/office/drawing/2014/main" id="{64A7ED8F-5953-41DB-B8AD-0C2E550270E1}"/>
              </a:ext>
            </a:extLst>
          </p:cNvPr>
          <p:cNvSpPr>
            <a:spLocks noGrp="1"/>
          </p:cNvSpPr>
          <p:nvPr>
            <p:ph idx="1"/>
          </p:nvPr>
        </p:nvSpPr>
        <p:spPr/>
        <p:txBody>
          <a:bodyPr>
            <a:normAutofit/>
          </a:bodyPr>
          <a:lstStyle/>
          <a:p>
            <a:r>
              <a:rPr lang="en-US" dirty="0"/>
              <a:t>There are situations, however, where the ability to process a </a:t>
            </a:r>
            <a:r>
              <a:rPr lang="en-US" dirty="0" err="1"/>
              <a:t>pcap</a:t>
            </a:r>
            <a:r>
              <a:rPr lang="en-US" dirty="0"/>
              <a:t> programmatically becomes extremely useful. </a:t>
            </a:r>
          </a:p>
          <a:p>
            <a:r>
              <a:rPr lang="en-US" b="1" dirty="0"/>
              <a:t>Consider:</a:t>
            </a:r>
          </a:p>
          <a:p>
            <a:pPr lvl="1"/>
            <a:r>
              <a:rPr lang="en-US" dirty="0"/>
              <a:t>given a </a:t>
            </a:r>
            <a:r>
              <a:rPr lang="en-US" dirty="0" err="1"/>
              <a:t>pcap</a:t>
            </a:r>
            <a:r>
              <a:rPr lang="en-US" dirty="0"/>
              <a:t> that contains hundreds of thousands of packets, find the first connection to a particular server/service where the TCP SYN-ACK took more than 300ms to appear after the initial SYN</a:t>
            </a:r>
          </a:p>
        </p:txBody>
      </p:sp>
      <p:sp>
        <p:nvSpPr>
          <p:cNvPr id="4" name="Date Placeholder 3">
            <a:extLst>
              <a:ext uri="{FF2B5EF4-FFF2-40B4-BE49-F238E27FC236}">
                <a16:creationId xmlns:a16="http://schemas.microsoft.com/office/drawing/2014/main" id="{E1F89694-B835-4D57-9A70-385ACDAC5BE2}"/>
              </a:ext>
            </a:extLst>
          </p:cNvPr>
          <p:cNvSpPr>
            <a:spLocks noGrp="1"/>
          </p:cNvSpPr>
          <p:nvPr>
            <p:ph type="dt" sz="half" idx="10"/>
          </p:nvPr>
        </p:nvSpPr>
        <p:spPr/>
        <p:txBody>
          <a:bodyPr/>
          <a:lstStyle/>
          <a:p>
            <a:pPr>
              <a:defRPr/>
            </a:pPr>
            <a:fld id="{D5962955-E956-426C-A8F2-2DB307924E4D}" type="datetime1">
              <a:rPr lang="en-US" smtClean="0"/>
              <a:t>2/28/2021</a:t>
            </a:fld>
            <a:endParaRPr lang="en-CA" dirty="0"/>
          </a:p>
        </p:txBody>
      </p:sp>
      <p:sp>
        <p:nvSpPr>
          <p:cNvPr id="5" name="Slide Number Placeholder 4">
            <a:extLst>
              <a:ext uri="{FF2B5EF4-FFF2-40B4-BE49-F238E27FC236}">
                <a16:creationId xmlns:a16="http://schemas.microsoft.com/office/drawing/2014/main" id="{0057ACC3-38BD-458F-9ABC-744F47A0280B}"/>
              </a:ext>
            </a:extLst>
          </p:cNvPr>
          <p:cNvSpPr>
            <a:spLocks noGrp="1"/>
          </p:cNvSpPr>
          <p:nvPr>
            <p:ph type="sldNum" sz="quarter" idx="12"/>
          </p:nvPr>
        </p:nvSpPr>
        <p:spPr/>
        <p:txBody>
          <a:bodyPr/>
          <a:lstStyle/>
          <a:p>
            <a:pPr>
              <a:defRPr/>
            </a:pPr>
            <a:fld id="{DB965FF6-DD1D-43A0-A685-9F3E6FC58C96}" type="slidenum">
              <a:rPr lang="en-US" smtClean="0"/>
              <a:pPr>
                <a:defRPr/>
              </a:pPr>
              <a:t>78</a:t>
            </a:fld>
            <a:endParaRPr lang="en-US" dirty="0"/>
          </a:p>
        </p:txBody>
      </p:sp>
      <p:sp>
        <p:nvSpPr>
          <p:cNvPr id="6" name="Footer Placeholder 5">
            <a:extLst>
              <a:ext uri="{FF2B5EF4-FFF2-40B4-BE49-F238E27FC236}">
                <a16:creationId xmlns:a16="http://schemas.microsoft.com/office/drawing/2014/main" id="{0B0A8B94-91A8-4132-A53B-F8FC5A8D091E}"/>
              </a:ext>
            </a:extLst>
          </p:cNvPr>
          <p:cNvSpPr>
            <a:spLocks noGrp="1"/>
          </p:cNvSpPr>
          <p:nvPr>
            <p:ph type="ftr" sz="quarter" idx="11"/>
          </p:nvPr>
        </p:nvSpPr>
        <p:spPr/>
        <p:txBody>
          <a:bodyPr/>
          <a:lstStyle/>
          <a:p>
            <a:pPr>
              <a:defRPr/>
            </a:pPr>
            <a:r>
              <a:rPr lang="en-US"/>
              <a:t>Milli Micro Systems, Inc.</a:t>
            </a:r>
            <a:endParaRPr lang="en-US" dirty="0"/>
          </a:p>
        </p:txBody>
      </p:sp>
    </p:spTree>
    <p:extLst>
      <p:ext uri="{BB962C8B-B14F-4D97-AF65-F5344CB8AC3E}">
        <p14:creationId xmlns:p14="http://schemas.microsoft.com/office/powerpoint/2010/main" val="115538952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99078-EF0D-4182-85ED-CCE03686362C}"/>
              </a:ext>
            </a:extLst>
          </p:cNvPr>
          <p:cNvSpPr>
            <a:spLocks noGrp="1"/>
          </p:cNvSpPr>
          <p:nvPr>
            <p:ph type="title"/>
          </p:nvPr>
        </p:nvSpPr>
        <p:spPr/>
        <p:txBody>
          <a:bodyPr/>
          <a:lstStyle/>
          <a:p>
            <a:r>
              <a:rPr lang="en-US" dirty="0"/>
              <a:t>Packet Analysis</a:t>
            </a:r>
          </a:p>
        </p:txBody>
      </p:sp>
      <p:sp>
        <p:nvSpPr>
          <p:cNvPr id="3" name="Content Placeholder 2">
            <a:extLst>
              <a:ext uri="{FF2B5EF4-FFF2-40B4-BE49-F238E27FC236}">
                <a16:creationId xmlns:a16="http://schemas.microsoft.com/office/drawing/2014/main" id="{64A7ED8F-5953-41DB-B8AD-0C2E550270E1}"/>
              </a:ext>
            </a:extLst>
          </p:cNvPr>
          <p:cNvSpPr>
            <a:spLocks noGrp="1"/>
          </p:cNvSpPr>
          <p:nvPr>
            <p:ph idx="1"/>
          </p:nvPr>
        </p:nvSpPr>
        <p:spPr/>
        <p:txBody>
          <a:bodyPr>
            <a:normAutofit/>
          </a:bodyPr>
          <a:lstStyle/>
          <a:p>
            <a:r>
              <a:rPr lang="en-US" b="1" dirty="0"/>
              <a:t>Consider:</a:t>
            </a:r>
            <a:endParaRPr lang="en-US" dirty="0"/>
          </a:p>
          <a:p>
            <a:pPr lvl="1"/>
            <a:r>
              <a:rPr lang="en-US" dirty="0"/>
              <a:t>in a </a:t>
            </a:r>
            <a:r>
              <a:rPr lang="en-US" dirty="0" err="1"/>
              <a:t>pcap</a:t>
            </a:r>
            <a:r>
              <a:rPr lang="en-US" dirty="0"/>
              <a:t> that captures thousands of TCP connections between a client and several servers, find the connections that were prematurely terminated because of a RST sent by the client; at that point in time, determine how many other connections were in progress between that client and other servers</a:t>
            </a:r>
          </a:p>
        </p:txBody>
      </p:sp>
      <p:sp>
        <p:nvSpPr>
          <p:cNvPr id="4" name="Date Placeholder 3">
            <a:extLst>
              <a:ext uri="{FF2B5EF4-FFF2-40B4-BE49-F238E27FC236}">
                <a16:creationId xmlns:a16="http://schemas.microsoft.com/office/drawing/2014/main" id="{E1F89694-B835-4D57-9A70-385ACDAC5BE2}"/>
              </a:ext>
            </a:extLst>
          </p:cNvPr>
          <p:cNvSpPr>
            <a:spLocks noGrp="1"/>
          </p:cNvSpPr>
          <p:nvPr>
            <p:ph type="dt" sz="half" idx="10"/>
          </p:nvPr>
        </p:nvSpPr>
        <p:spPr/>
        <p:txBody>
          <a:bodyPr/>
          <a:lstStyle/>
          <a:p>
            <a:pPr>
              <a:defRPr/>
            </a:pPr>
            <a:fld id="{D5962955-E956-426C-A8F2-2DB307924E4D}" type="datetime1">
              <a:rPr lang="en-US" smtClean="0"/>
              <a:t>2/28/2021</a:t>
            </a:fld>
            <a:endParaRPr lang="en-CA" dirty="0"/>
          </a:p>
        </p:txBody>
      </p:sp>
      <p:sp>
        <p:nvSpPr>
          <p:cNvPr id="5" name="Slide Number Placeholder 4">
            <a:extLst>
              <a:ext uri="{FF2B5EF4-FFF2-40B4-BE49-F238E27FC236}">
                <a16:creationId xmlns:a16="http://schemas.microsoft.com/office/drawing/2014/main" id="{0057ACC3-38BD-458F-9ABC-744F47A0280B}"/>
              </a:ext>
            </a:extLst>
          </p:cNvPr>
          <p:cNvSpPr>
            <a:spLocks noGrp="1"/>
          </p:cNvSpPr>
          <p:nvPr>
            <p:ph type="sldNum" sz="quarter" idx="12"/>
          </p:nvPr>
        </p:nvSpPr>
        <p:spPr/>
        <p:txBody>
          <a:bodyPr/>
          <a:lstStyle/>
          <a:p>
            <a:pPr>
              <a:defRPr/>
            </a:pPr>
            <a:fld id="{DB965FF6-DD1D-43A0-A685-9F3E6FC58C96}" type="slidenum">
              <a:rPr lang="en-US" smtClean="0"/>
              <a:pPr>
                <a:defRPr/>
              </a:pPr>
              <a:t>79</a:t>
            </a:fld>
            <a:endParaRPr lang="en-US" dirty="0"/>
          </a:p>
        </p:txBody>
      </p:sp>
      <p:sp>
        <p:nvSpPr>
          <p:cNvPr id="6" name="Footer Placeholder 5">
            <a:extLst>
              <a:ext uri="{FF2B5EF4-FFF2-40B4-BE49-F238E27FC236}">
                <a16:creationId xmlns:a16="http://schemas.microsoft.com/office/drawing/2014/main" id="{0B0A8B94-91A8-4132-A53B-F8FC5A8D091E}"/>
              </a:ext>
            </a:extLst>
          </p:cNvPr>
          <p:cNvSpPr>
            <a:spLocks noGrp="1"/>
          </p:cNvSpPr>
          <p:nvPr>
            <p:ph type="ftr" sz="quarter" idx="11"/>
          </p:nvPr>
        </p:nvSpPr>
        <p:spPr/>
        <p:txBody>
          <a:bodyPr/>
          <a:lstStyle/>
          <a:p>
            <a:pPr>
              <a:defRPr/>
            </a:pPr>
            <a:r>
              <a:rPr lang="en-US"/>
              <a:t>Milli Micro Systems, Inc.</a:t>
            </a:r>
            <a:endParaRPr lang="en-US" dirty="0"/>
          </a:p>
        </p:txBody>
      </p:sp>
    </p:spTree>
    <p:extLst>
      <p:ext uri="{BB962C8B-B14F-4D97-AF65-F5344CB8AC3E}">
        <p14:creationId xmlns:p14="http://schemas.microsoft.com/office/powerpoint/2010/main" val="1052417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5713D-64C3-46E5-B741-42A5138CA9C9}"/>
              </a:ext>
            </a:extLst>
          </p:cNvPr>
          <p:cNvSpPr>
            <a:spLocks noGrp="1"/>
          </p:cNvSpPr>
          <p:nvPr>
            <p:ph type="title"/>
          </p:nvPr>
        </p:nvSpPr>
        <p:spPr/>
        <p:txBody>
          <a:bodyPr/>
          <a:lstStyle/>
          <a:p>
            <a:pPr marL="0" indent="0"/>
            <a:r>
              <a:rPr lang="en-US" altLang="en-US" dirty="0"/>
              <a:t>Regular Expressions</a:t>
            </a:r>
          </a:p>
        </p:txBody>
      </p:sp>
      <p:sp>
        <p:nvSpPr>
          <p:cNvPr id="3" name="Content Placeholder 2">
            <a:extLst>
              <a:ext uri="{FF2B5EF4-FFF2-40B4-BE49-F238E27FC236}">
                <a16:creationId xmlns:a16="http://schemas.microsoft.com/office/drawing/2014/main" id="{D6D116B9-C754-4AC6-A545-13922FEC41BD}"/>
              </a:ext>
            </a:extLst>
          </p:cNvPr>
          <p:cNvSpPr>
            <a:spLocks noGrp="1"/>
          </p:cNvSpPr>
          <p:nvPr>
            <p:ph idx="1"/>
          </p:nvPr>
        </p:nvSpPr>
        <p:spPr/>
        <p:txBody>
          <a:bodyPr/>
          <a:lstStyle/>
          <a:p>
            <a:r>
              <a:rPr lang="en-US" dirty="0"/>
              <a:t>Regular expressions are a language unto themselves</a:t>
            </a:r>
          </a:p>
          <a:p>
            <a:endParaRPr lang="en-US" dirty="0"/>
          </a:p>
          <a:p>
            <a:r>
              <a:rPr lang="en-US" dirty="0"/>
              <a:t>Language of "marker characters" - programming with characters</a:t>
            </a:r>
          </a:p>
          <a:p>
            <a:endParaRPr lang="en-US" dirty="0"/>
          </a:p>
          <a:p>
            <a:r>
              <a:rPr lang="en-US" dirty="0"/>
              <a:t>It is kind of an "old school" language</a:t>
            </a:r>
          </a:p>
          <a:p>
            <a:pPr lvl="1"/>
            <a:r>
              <a:rPr lang="en-US" b="1" dirty="0"/>
              <a:t>compact</a:t>
            </a:r>
          </a:p>
          <a:p>
            <a:endParaRPr lang="en-US" dirty="0"/>
          </a:p>
        </p:txBody>
      </p:sp>
      <p:sp>
        <p:nvSpPr>
          <p:cNvPr id="4" name="Date Placeholder 3">
            <a:extLst>
              <a:ext uri="{FF2B5EF4-FFF2-40B4-BE49-F238E27FC236}">
                <a16:creationId xmlns:a16="http://schemas.microsoft.com/office/drawing/2014/main" id="{C181EDF7-A81A-46F3-B09F-7A81DE5B55B4}"/>
              </a:ext>
            </a:extLst>
          </p:cNvPr>
          <p:cNvSpPr>
            <a:spLocks noGrp="1"/>
          </p:cNvSpPr>
          <p:nvPr>
            <p:ph type="dt" sz="half" idx="10"/>
          </p:nvPr>
        </p:nvSpPr>
        <p:spPr/>
        <p:txBody>
          <a:bodyPr/>
          <a:lstStyle/>
          <a:p>
            <a:pPr>
              <a:defRPr/>
            </a:pPr>
            <a:fld id="{F55FF725-5C30-4F69-A9DA-0DD60C16886A}" type="datetime1">
              <a:rPr lang="en-US" smtClean="0"/>
              <a:t>2/28/2021</a:t>
            </a:fld>
            <a:endParaRPr lang="en-CA" dirty="0"/>
          </a:p>
        </p:txBody>
      </p:sp>
      <p:sp>
        <p:nvSpPr>
          <p:cNvPr id="5" name="Slide Number Placeholder 4">
            <a:extLst>
              <a:ext uri="{FF2B5EF4-FFF2-40B4-BE49-F238E27FC236}">
                <a16:creationId xmlns:a16="http://schemas.microsoft.com/office/drawing/2014/main" id="{E973BDF5-31E7-4D97-873A-91B38EFFF7EB}"/>
              </a:ext>
            </a:extLst>
          </p:cNvPr>
          <p:cNvSpPr>
            <a:spLocks noGrp="1"/>
          </p:cNvSpPr>
          <p:nvPr>
            <p:ph type="sldNum" sz="quarter" idx="12"/>
          </p:nvPr>
        </p:nvSpPr>
        <p:spPr/>
        <p:txBody>
          <a:bodyPr/>
          <a:lstStyle/>
          <a:p>
            <a:pPr>
              <a:defRPr/>
            </a:pPr>
            <a:fld id="{DB965FF6-DD1D-43A0-A685-9F3E6FC58C96}" type="slidenum">
              <a:rPr lang="en-US" smtClean="0"/>
              <a:pPr>
                <a:defRPr/>
              </a:pPr>
              <a:t>8</a:t>
            </a:fld>
            <a:endParaRPr lang="en-US" dirty="0"/>
          </a:p>
        </p:txBody>
      </p:sp>
      <p:sp>
        <p:nvSpPr>
          <p:cNvPr id="6" name="Footer Placeholder 5">
            <a:extLst>
              <a:ext uri="{FF2B5EF4-FFF2-40B4-BE49-F238E27FC236}">
                <a16:creationId xmlns:a16="http://schemas.microsoft.com/office/drawing/2014/main" id="{CAAA44D4-EBB7-4B71-9181-156CC3981E30}"/>
              </a:ext>
            </a:extLst>
          </p:cNvPr>
          <p:cNvSpPr>
            <a:spLocks noGrp="1"/>
          </p:cNvSpPr>
          <p:nvPr>
            <p:ph type="ftr" sz="quarter" idx="11"/>
          </p:nvPr>
        </p:nvSpPr>
        <p:spPr/>
        <p:txBody>
          <a:bodyPr/>
          <a:lstStyle/>
          <a:p>
            <a:pPr>
              <a:defRPr/>
            </a:pPr>
            <a:r>
              <a:rPr lang="en-US"/>
              <a:t>Milli Micro Systems, Inc.</a:t>
            </a:r>
            <a:endParaRPr lang="en-US" dirty="0"/>
          </a:p>
        </p:txBody>
      </p:sp>
    </p:spTree>
    <p:extLst>
      <p:ext uri="{BB962C8B-B14F-4D97-AF65-F5344CB8AC3E}">
        <p14:creationId xmlns:p14="http://schemas.microsoft.com/office/powerpoint/2010/main" val="160474288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99078-EF0D-4182-85ED-CCE03686362C}"/>
              </a:ext>
            </a:extLst>
          </p:cNvPr>
          <p:cNvSpPr>
            <a:spLocks noGrp="1"/>
          </p:cNvSpPr>
          <p:nvPr>
            <p:ph type="title"/>
          </p:nvPr>
        </p:nvSpPr>
        <p:spPr/>
        <p:txBody>
          <a:bodyPr/>
          <a:lstStyle/>
          <a:p>
            <a:r>
              <a:rPr lang="en-US" dirty="0"/>
              <a:t>Packet Analysis</a:t>
            </a:r>
          </a:p>
        </p:txBody>
      </p:sp>
      <p:sp>
        <p:nvSpPr>
          <p:cNvPr id="3" name="Content Placeholder 2">
            <a:extLst>
              <a:ext uri="{FF2B5EF4-FFF2-40B4-BE49-F238E27FC236}">
                <a16:creationId xmlns:a16="http://schemas.microsoft.com/office/drawing/2014/main" id="{64A7ED8F-5953-41DB-B8AD-0C2E550270E1}"/>
              </a:ext>
            </a:extLst>
          </p:cNvPr>
          <p:cNvSpPr>
            <a:spLocks noGrp="1"/>
          </p:cNvSpPr>
          <p:nvPr>
            <p:ph idx="1"/>
          </p:nvPr>
        </p:nvSpPr>
        <p:spPr/>
        <p:txBody>
          <a:bodyPr>
            <a:normAutofit fontScale="92500" lnSpcReduction="20000"/>
          </a:bodyPr>
          <a:lstStyle/>
          <a:p>
            <a:r>
              <a:rPr lang="en-US" b="1" dirty="0"/>
              <a:t>Consider:</a:t>
            </a:r>
            <a:endParaRPr lang="en-US" dirty="0"/>
          </a:p>
          <a:p>
            <a:pPr lvl="1"/>
            <a:r>
              <a:rPr lang="en-US" dirty="0"/>
              <a:t>you are given two </a:t>
            </a:r>
            <a:r>
              <a:rPr lang="en-US" dirty="0" err="1"/>
              <a:t>pcaps</a:t>
            </a:r>
            <a:r>
              <a:rPr lang="en-US" dirty="0"/>
              <a:t>, one gathered on a SPAN port on an access switch, and another on an application server a few L3 hops away. At some point the application server sporadically becomes slow (retransmits on both sides, TCP windows shrinking etc.). </a:t>
            </a:r>
            <a:r>
              <a:rPr lang="en-US" i="1" dirty="0"/>
              <a:t>Prove that it is (or is not) because of the network.</a:t>
            </a:r>
          </a:p>
          <a:p>
            <a:pPr lvl="1"/>
            <a:endParaRPr lang="en-US" dirty="0"/>
          </a:p>
          <a:p>
            <a:pPr lvl="1"/>
            <a:r>
              <a:rPr lang="en-US" dirty="0"/>
              <a:t>repeat the above exercises several times a week (or several times a day) with different sets of packet captures</a:t>
            </a:r>
          </a:p>
        </p:txBody>
      </p:sp>
      <p:sp>
        <p:nvSpPr>
          <p:cNvPr id="4" name="Date Placeholder 3">
            <a:extLst>
              <a:ext uri="{FF2B5EF4-FFF2-40B4-BE49-F238E27FC236}">
                <a16:creationId xmlns:a16="http://schemas.microsoft.com/office/drawing/2014/main" id="{E1F89694-B835-4D57-9A70-385ACDAC5BE2}"/>
              </a:ext>
            </a:extLst>
          </p:cNvPr>
          <p:cNvSpPr>
            <a:spLocks noGrp="1"/>
          </p:cNvSpPr>
          <p:nvPr>
            <p:ph type="dt" sz="half" idx="10"/>
          </p:nvPr>
        </p:nvSpPr>
        <p:spPr/>
        <p:txBody>
          <a:bodyPr/>
          <a:lstStyle/>
          <a:p>
            <a:pPr>
              <a:defRPr/>
            </a:pPr>
            <a:fld id="{D5962955-E956-426C-A8F2-2DB307924E4D}" type="datetime1">
              <a:rPr lang="en-US" smtClean="0"/>
              <a:t>2/28/2021</a:t>
            </a:fld>
            <a:endParaRPr lang="en-CA" dirty="0"/>
          </a:p>
        </p:txBody>
      </p:sp>
      <p:sp>
        <p:nvSpPr>
          <p:cNvPr id="5" name="Slide Number Placeholder 4">
            <a:extLst>
              <a:ext uri="{FF2B5EF4-FFF2-40B4-BE49-F238E27FC236}">
                <a16:creationId xmlns:a16="http://schemas.microsoft.com/office/drawing/2014/main" id="{0057ACC3-38BD-458F-9ABC-744F47A0280B}"/>
              </a:ext>
            </a:extLst>
          </p:cNvPr>
          <p:cNvSpPr>
            <a:spLocks noGrp="1"/>
          </p:cNvSpPr>
          <p:nvPr>
            <p:ph type="sldNum" sz="quarter" idx="12"/>
          </p:nvPr>
        </p:nvSpPr>
        <p:spPr/>
        <p:txBody>
          <a:bodyPr/>
          <a:lstStyle/>
          <a:p>
            <a:pPr>
              <a:defRPr/>
            </a:pPr>
            <a:fld id="{DB965FF6-DD1D-43A0-A685-9F3E6FC58C96}" type="slidenum">
              <a:rPr lang="en-US" smtClean="0"/>
              <a:pPr>
                <a:defRPr/>
              </a:pPr>
              <a:t>80</a:t>
            </a:fld>
            <a:endParaRPr lang="en-US" dirty="0"/>
          </a:p>
        </p:txBody>
      </p:sp>
      <p:sp>
        <p:nvSpPr>
          <p:cNvPr id="6" name="Footer Placeholder 5">
            <a:extLst>
              <a:ext uri="{FF2B5EF4-FFF2-40B4-BE49-F238E27FC236}">
                <a16:creationId xmlns:a16="http://schemas.microsoft.com/office/drawing/2014/main" id="{0B0A8B94-91A8-4132-A53B-F8FC5A8D091E}"/>
              </a:ext>
            </a:extLst>
          </p:cNvPr>
          <p:cNvSpPr>
            <a:spLocks noGrp="1"/>
          </p:cNvSpPr>
          <p:nvPr>
            <p:ph type="ftr" sz="quarter" idx="11"/>
          </p:nvPr>
        </p:nvSpPr>
        <p:spPr/>
        <p:txBody>
          <a:bodyPr/>
          <a:lstStyle/>
          <a:p>
            <a:pPr>
              <a:defRPr/>
            </a:pPr>
            <a:r>
              <a:rPr lang="en-US"/>
              <a:t>Milli Micro Systems, Inc.</a:t>
            </a:r>
            <a:endParaRPr lang="en-US" dirty="0"/>
          </a:p>
        </p:txBody>
      </p:sp>
    </p:spTree>
    <p:extLst>
      <p:ext uri="{BB962C8B-B14F-4D97-AF65-F5344CB8AC3E}">
        <p14:creationId xmlns:p14="http://schemas.microsoft.com/office/powerpoint/2010/main" val="398950580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99078-EF0D-4182-85ED-CCE03686362C}"/>
              </a:ext>
            </a:extLst>
          </p:cNvPr>
          <p:cNvSpPr>
            <a:spLocks noGrp="1"/>
          </p:cNvSpPr>
          <p:nvPr>
            <p:ph type="title"/>
          </p:nvPr>
        </p:nvSpPr>
        <p:spPr/>
        <p:txBody>
          <a:bodyPr/>
          <a:lstStyle/>
          <a:p>
            <a:r>
              <a:rPr lang="en-US" dirty="0"/>
              <a:t>Packet Analysis</a:t>
            </a:r>
          </a:p>
        </p:txBody>
      </p:sp>
      <p:sp>
        <p:nvSpPr>
          <p:cNvPr id="3" name="Content Placeholder 2">
            <a:extLst>
              <a:ext uri="{FF2B5EF4-FFF2-40B4-BE49-F238E27FC236}">
                <a16:creationId xmlns:a16="http://schemas.microsoft.com/office/drawing/2014/main" id="{64A7ED8F-5953-41DB-B8AD-0C2E550270E1}"/>
              </a:ext>
            </a:extLst>
          </p:cNvPr>
          <p:cNvSpPr>
            <a:spLocks noGrp="1"/>
          </p:cNvSpPr>
          <p:nvPr>
            <p:ph idx="1"/>
          </p:nvPr>
        </p:nvSpPr>
        <p:spPr/>
        <p:txBody>
          <a:bodyPr>
            <a:normAutofit/>
          </a:bodyPr>
          <a:lstStyle/>
          <a:p>
            <a:r>
              <a:rPr lang="en-US" dirty="0"/>
              <a:t>In all these cases, it is immensely helpful to write a custom program to parse the </a:t>
            </a:r>
            <a:r>
              <a:rPr lang="en-US" dirty="0" err="1"/>
              <a:t>pcaps</a:t>
            </a:r>
            <a:r>
              <a:rPr lang="en-US" dirty="0"/>
              <a:t> and yield the data points you are looking for.</a:t>
            </a:r>
          </a:p>
        </p:txBody>
      </p:sp>
      <p:sp>
        <p:nvSpPr>
          <p:cNvPr id="4" name="Date Placeholder 3">
            <a:extLst>
              <a:ext uri="{FF2B5EF4-FFF2-40B4-BE49-F238E27FC236}">
                <a16:creationId xmlns:a16="http://schemas.microsoft.com/office/drawing/2014/main" id="{E1F89694-B835-4D57-9A70-385ACDAC5BE2}"/>
              </a:ext>
            </a:extLst>
          </p:cNvPr>
          <p:cNvSpPr>
            <a:spLocks noGrp="1"/>
          </p:cNvSpPr>
          <p:nvPr>
            <p:ph type="dt" sz="half" idx="10"/>
          </p:nvPr>
        </p:nvSpPr>
        <p:spPr/>
        <p:txBody>
          <a:bodyPr/>
          <a:lstStyle/>
          <a:p>
            <a:pPr>
              <a:defRPr/>
            </a:pPr>
            <a:fld id="{6246FF6A-F0F5-493A-AFC4-04BB92CA503C}" type="datetime1">
              <a:rPr lang="en-US" smtClean="0"/>
              <a:t>2/28/2021</a:t>
            </a:fld>
            <a:endParaRPr lang="en-CA" dirty="0"/>
          </a:p>
        </p:txBody>
      </p:sp>
      <p:sp>
        <p:nvSpPr>
          <p:cNvPr id="5" name="Slide Number Placeholder 4">
            <a:extLst>
              <a:ext uri="{FF2B5EF4-FFF2-40B4-BE49-F238E27FC236}">
                <a16:creationId xmlns:a16="http://schemas.microsoft.com/office/drawing/2014/main" id="{0057ACC3-38BD-458F-9ABC-744F47A0280B}"/>
              </a:ext>
            </a:extLst>
          </p:cNvPr>
          <p:cNvSpPr>
            <a:spLocks noGrp="1"/>
          </p:cNvSpPr>
          <p:nvPr>
            <p:ph type="sldNum" sz="quarter" idx="12"/>
          </p:nvPr>
        </p:nvSpPr>
        <p:spPr/>
        <p:txBody>
          <a:bodyPr/>
          <a:lstStyle/>
          <a:p>
            <a:pPr>
              <a:defRPr/>
            </a:pPr>
            <a:fld id="{DB965FF6-DD1D-43A0-A685-9F3E6FC58C96}" type="slidenum">
              <a:rPr lang="en-US" smtClean="0"/>
              <a:pPr>
                <a:defRPr/>
              </a:pPr>
              <a:t>81</a:t>
            </a:fld>
            <a:endParaRPr lang="en-US" dirty="0"/>
          </a:p>
        </p:txBody>
      </p:sp>
      <p:sp>
        <p:nvSpPr>
          <p:cNvPr id="6" name="Footer Placeholder 5">
            <a:extLst>
              <a:ext uri="{FF2B5EF4-FFF2-40B4-BE49-F238E27FC236}">
                <a16:creationId xmlns:a16="http://schemas.microsoft.com/office/drawing/2014/main" id="{6DDF7911-E55F-4807-9D12-EE3C4A3053F8}"/>
              </a:ext>
            </a:extLst>
          </p:cNvPr>
          <p:cNvSpPr>
            <a:spLocks noGrp="1"/>
          </p:cNvSpPr>
          <p:nvPr>
            <p:ph type="ftr" sz="quarter" idx="11"/>
          </p:nvPr>
        </p:nvSpPr>
        <p:spPr/>
        <p:txBody>
          <a:bodyPr/>
          <a:lstStyle/>
          <a:p>
            <a:pPr>
              <a:defRPr/>
            </a:pPr>
            <a:r>
              <a:rPr lang="en-US"/>
              <a:t>Milli Micro Systems, Inc.</a:t>
            </a:r>
            <a:endParaRPr lang="en-US" dirty="0"/>
          </a:p>
        </p:txBody>
      </p:sp>
    </p:spTree>
    <p:extLst>
      <p:ext uri="{BB962C8B-B14F-4D97-AF65-F5344CB8AC3E}">
        <p14:creationId xmlns:p14="http://schemas.microsoft.com/office/powerpoint/2010/main" val="402527286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99078-EF0D-4182-85ED-CCE03686362C}"/>
              </a:ext>
            </a:extLst>
          </p:cNvPr>
          <p:cNvSpPr>
            <a:spLocks noGrp="1"/>
          </p:cNvSpPr>
          <p:nvPr>
            <p:ph type="title"/>
          </p:nvPr>
        </p:nvSpPr>
        <p:spPr/>
        <p:txBody>
          <a:bodyPr/>
          <a:lstStyle/>
          <a:p>
            <a:r>
              <a:rPr lang="en-US" dirty="0"/>
              <a:t>Packet Analysis</a:t>
            </a:r>
          </a:p>
        </p:txBody>
      </p:sp>
      <p:sp>
        <p:nvSpPr>
          <p:cNvPr id="3" name="Content Placeholder 2">
            <a:extLst>
              <a:ext uri="{FF2B5EF4-FFF2-40B4-BE49-F238E27FC236}">
                <a16:creationId xmlns:a16="http://schemas.microsoft.com/office/drawing/2014/main" id="{64A7ED8F-5953-41DB-B8AD-0C2E550270E1}"/>
              </a:ext>
            </a:extLst>
          </p:cNvPr>
          <p:cNvSpPr>
            <a:spLocks noGrp="1"/>
          </p:cNvSpPr>
          <p:nvPr>
            <p:ph idx="1"/>
          </p:nvPr>
        </p:nvSpPr>
        <p:spPr/>
        <p:txBody>
          <a:bodyPr>
            <a:normAutofit/>
          </a:bodyPr>
          <a:lstStyle/>
          <a:p>
            <a:r>
              <a:rPr lang="en-US" dirty="0"/>
              <a:t>It is important to realize that we are not precluding the use of Wireshark; for example, after your program locates the proverbial needle(s) in the haystack, you can use that information (say a packet number or a timestamp) in Wireshark to look at a specific point inside the </a:t>
            </a:r>
            <a:r>
              <a:rPr lang="en-US" dirty="0" err="1"/>
              <a:t>pcap</a:t>
            </a:r>
            <a:r>
              <a:rPr lang="en-US" dirty="0"/>
              <a:t> and gain more insight.</a:t>
            </a:r>
          </a:p>
        </p:txBody>
      </p:sp>
      <p:sp>
        <p:nvSpPr>
          <p:cNvPr id="4" name="Date Placeholder 3">
            <a:extLst>
              <a:ext uri="{FF2B5EF4-FFF2-40B4-BE49-F238E27FC236}">
                <a16:creationId xmlns:a16="http://schemas.microsoft.com/office/drawing/2014/main" id="{E1F89694-B835-4D57-9A70-385ACDAC5BE2}"/>
              </a:ext>
            </a:extLst>
          </p:cNvPr>
          <p:cNvSpPr>
            <a:spLocks noGrp="1"/>
          </p:cNvSpPr>
          <p:nvPr>
            <p:ph type="dt" sz="half" idx="10"/>
          </p:nvPr>
        </p:nvSpPr>
        <p:spPr/>
        <p:txBody>
          <a:bodyPr/>
          <a:lstStyle/>
          <a:p>
            <a:pPr>
              <a:defRPr/>
            </a:pPr>
            <a:fld id="{6246FF6A-F0F5-493A-AFC4-04BB92CA503C}" type="datetime1">
              <a:rPr lang="en-US" smtClean="0"/>
              <a:t>2/28/2021</a:t>
            </a:fld>
            <a:endParaRPr lang="en-CA" dirty="0"/>
          </a:p>
        </p:txBody>
      </p:sp>
      <p:sp>
        <p:nvSpPr>
          <p:cNvPr id="5" name="Slide Number Placeholder 4">
            <a:extLst>
              <a:ext uri="{FF2B5EF4-FFF2-40B4-BE49-F238E27FC236}">
                <a16:creationId xmlns:a16="http://schemas.microsoft.com/office/drawing/2014/main" id="{0057ACC3-38BD-458F-9ABC-744F47A0280B}"/>
              </a:ext>
            </a:extLst>
          </p:cNvPr>
          <p:cNvSpPr>
            <a:spLocks noGrp="1"/>
          </p:cNvSpPr>
          <p:nvPr>
            <p:ph type="sldNum" sz="quarter" idx="12"/>
          </p:nvPr>
        </p:nvSpPr>
        <p:spPr/>
        <p:txBody>
          <a:bodyPr/>
          <a:lstStyle/>
          <a:p>
            <a:pPr>
              <a:defRPr/>
            </a:pPr>
            <a:fld id="{DB965FF6-DD1D-43A0-A685-9F3E6FC58C96}" type="slidenum">
              <a:rPr lang="en-US" smtClean="0"/>
              <a:pPr>
                <a:defRPr/>
              </a:pPr>
              <a:t>82</a:t>
            </a:fld>
            <a:endParaRPr lang="en-US" dirty="0"/>
          </a:p>
        </p:txBody>
      </p:sp>
      <p:sp>
        <p:nvSpPr>
          <p:cNvPr id="6" name="Footer Placeholder 5">
            <a:extLst>
              <a:ext uri="{FF2B5EF4-FFF2-40B4-BE49-F238E27FC236}">
                <a16:creationId xmlns:a16="http://schemas.microsoft.com/office/drawing/2014/main" id="{6DDF7911-E55F-4807-9D12-EE3C4A3053F8}"/>
              </a:ext>
            </a:extLst>
          </p:cNvPr>
          <p:cNvSpPr>
            <a:spLocks noGrp="1"/>
          </p:cNvSpPr>
          <p:nvPr>
            <p:ph type="ftr" sz="quarter" idx="11"/>
          </p:nvPr>
        </p:nvSpPr>
        <p:spPr/>
        <p:txBody>
          <a:bodyPr/>
          <a:lstStyle/>
          <a:p>
            <a:pPr>
              <a:defRPr/>
            </a:pPr>
            <a:r>
              <a:rPr lang="en-US"/>
              <a:t>Milli Micro Systems, Inc.</a:t>
            </a:r>
            <a:endParaRPr lang="en-US" dirty="0"/>
          </a:p>
        </p:txBody>
      </p:sp>
    </p:spTree>
    <p:extLst>
      <p:ext uri="{BB962C8B-B14F-4D97-AF65-F5344CB8AC3E}">
        <p14:creationId xmlns:p14="http://schemas.microsoft.com/office/powerpoint/2010/main" val="331621609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99078-EF0D-4182-85ED-CCE03686362C}"/>
              </a:ext>
            </a:extLst>
          </p:cNvPr>
          <p:cNvSpPr>
            <a:spLocks noGrp="1"/>
          </p:cNvSpPr>
          <p:nvPr>
            <p:ph type="title"/>
          </p:nvPr>
        </p:nvSpPr>
        <p:spPr/>
        <p:txBody>
          <a:bodyPr/>
          <a:lstStyle/>
          <a:p>
            <a:r>
              <a:rPr lang="en-US" dirty="0"/>
              <a:t>Packet Analysis</a:t>
            </a:r>
          </a:p>
        </p:txBody>
      </p:sp>
      <p:sp>
        <p:nvSpPr>
          <p:cNvPr id="3" name="Content Placeholder 2">
            <a:extLst>
              <a:ext uri="{FF2B5EF4-FFF2-40B4-BE49-F238E27FC236}">
                <a16:creationId xmlns:a16="http://schemas.microsoft.com/office/drawing/2014/main" id="{64A7ED8F-5953-41DB-B8AD-0C2E550270E1}"/>
              </a:ext>
            </a:extLst>
          </p:cNvPr>
          <p:cNvSpPr>
            <a:spLocks noGrp="1"/>
          </p:cNvSpPr>
          <p:nvPr>
            <p:ph idx="1"/>
          </p:nvPr>
        </p:nvSpPr>
        <p:spPr/>
        <p:txBody>
          <a:bodyPr>
            <a:normAutofit/>
          </a:bodyPr>
          <a:lstStyle/>
          <a:p>
            <a:r>
              <a:rPr lang="en-US" dirty="0"/>
              <a:t>Apart from the well-known benefits of Python (open-source, relatively gentle learning curve, ubiquity, abundance of modules and so forth), it is also the case that Network Engineers are gaining expertise in this language and are using it in other areas of their work (device management and monitoring, workflow applications etc.).</a:t>
            </a:r>
          </a:p>
        </p:txBody>
      </p:sp>
      <p:sp>
        <p:nvSpPr>
          <p:cNvPr id="4" name="Date Placeholder 3">
            <a:extLst>
              <a:ext uri="{FF2B5EF4-FFF2-40B4-BE49-F238E27FC236}">
                <a16:creationId xmlns:a16="http://schemas.microsoft.com/office/drawing/2014/main" id="{E1F89694-B835-4D57-9A70-385ACDAC5BE2}"/>
              </a:ext>
            </a:extLst>
          </p:cNvPr>
          <p:cNvSpPr>
            <a:spLocks noGrp="1"/>
          </p:cNvSpPr>
          <p:nvPr>
            <p:ph type="dt" sz="half" idx="10"/>
          </p:nvPr>
        </p:nvSpPr>
        <p:spPr/>
        <p:txBody>
          <a:bodyPr/>
          <a:lstStyle/>
          <a:p>
            <a:pPr>
              <a:defRPr/>
            </a:pPr>
            <a:fld id="{52119F9D-788C-4CE8-BC2E-1B6FD40B18CE}" type="datetime1">
              <a:rPr lang="en-US" smtClean="0"/>
              <a:t>2/28/2021</a:t>
            </a:fld>
            <a:endParaRPr lang="en-CA" dirty="0"/>
          </a:p>
        </p:txBody>
      </p:sp>
      <p:sp>
        <p:nvSpPr>
          <p:cNvPr id="5" name="Slide Number Placeholder 4">
            <a:extLst>
              <a:ext uri="{FF2B5EF4-FFF2-40B4-BE49-F238E27FC236}">
                <a16:creationId xmlns:a16="http://schemas.microsoft.com/office/drawing/2014/main" id="{0057ACC3-38BD-458F-9ABC-744F47A0280B}"/>
              </a:ext>
            </a:extLst>
          </p:cNvPr>
          <p:cNvSpPr>
            <a:spLocks noGrp="1"/>
          </p:cNvSpPr>
          <p:nvPr>
            <p:ph type="sldNum" sz="quarter" idx="12"/>
          </p:nvPr>
        </p:nvSpPr>
        <p:spPr/>
        <p:txBody>
          <a:bodyPr/>
          <a:lstStyle/>
          <a:p>
            <a:pPr>
              <a:defRPr/>
            </a:pPr>
            <a:fld id="{DB965FF6-DD1D-43A0-A685-9F3E6FC58C96}" type="slidenum">
              <a:rPr lang="en-US" smtClean="0"/>
              <a:pPr>
                <a:defRPr/>
              </a:pPr>
              <a:t>83</a:t>
            </a:fld>
            <a:endParaRPr lang="en-US" dirty="0"/>
          </a:p>
        </p:txBody>
      </p:sp>
      <p:sp>
        <p:nvSpPr>
          <p:cNvPr id="6" name="Footer Placeholder 5">
            <a:extLst>
              <a:ext uri="{FF2B5EF4-FFF2-40B4-BE49-F238E27FC236}">
                <a16:creationId xmlns:a16="http://schemas.microsoft.com/office/drawing/2014/main" id="{754685B5-15D1-4CFA-8A2E-10150B611F5A}"/>
              </a:ext>
            </a:extLst>
          </p:cNvPr>
          <p:cNvSpPr>
            <a:spLocks noGrp="1"/>
          </p:cNvSpPr>
          <p:nvPr>
            <p:ph type="ftr" sz="quarter" idx="11"/>
          </p:nvPr>
        </p:nvSpPr>
        <p:spPr/>
        <p:txBody>
          <a:bodyPr/>
          <a:lstStyle/>
          <a:p>
            <a:pPr>
              <a:defRPr/>
            </a:pPr>
            <a:r>
              <a:rPr lang="en-US"/>
              <a:t>Milli Micro Systems, Inc.</a:t>
            </a:r>
            <a:endParaRPr lang="en-US" dirty="0"/>
          </a:p>
        </p:txBody>
      </p:sp>
    </p:spTree>
    <p:extLst>
      <p:ext uri="{BB962C8B-B14F-4D97-AF65-F5344CB8AC3E}">
        <p14:creationId xmlns:p14="http://schemas.microsoft.com/office/powerpoint/2010/main" val="155017102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99078-EF0D-4182-85ED-CCE03686362C}"/>
              </a:ext>
            </a:extLst>
          </p:cNvPr>
          <p:cNvSpPr>
            <a:spLocks noGrp="1"/>
          </p:cNvSpPr>
          <p:nvPr>
            <p:ph type="title"/>
          </p:nvPr>
        </p:nvSpPr>
        <p:spPr/>
        <p:txBody>
          <a:bodyPr/>
          <a:lstStyle/>
          <a:p>
            <a:r>
              <a:rPr lang="en-US" dirty="0"/>
              <a:t>Packet Analysis</a:t>
            </a:r>
          </a:p>
        </p:txBody>
      </p:sp>
      <p:sp>
        <p:nvSpPr>
          <p:cNvPr id="3" name="Content Placeholder 2">
            <a:extLst>
              <a:ext uri="{FF2B5EF4-FFF2-40B4-BE49-F238E27FC236}">
                <a16:creationId xmlns:a16="http://schemas.microsoft.com/office/drawing/2014/main" id="{64A7ED8F-5953-41DB-B8AD-0C2E550270E1}"/>
              </a:ext>
            </a:extLst>
          </p:cNvPr>
          <p:cNvSpPr>
            <a:spLocks noGrp="1"/>
          </p:cNvSpPr>
          <p:nvPr>
            <p:ph idx="1"/>
          </p:nvPr>
        </p:nvSpPr>
        <p:spPr/>
        <p:txBody>
          <a:bodyPr>
            <a:normAutofit/>
          </a:bodyPr>
          <a:lstStyle/>
          <a:p>
            <a:r>
              <a:rPr lang="en-US" b="1" dirty="0"/>
              <a:t>What modules?</a:t>
            </a:r>
          </a:p>
          <a:p>
            <a:pPr lvl="1"/>
            <a:r>
              <a:rPr lang="en-US" dirty="0"/>
              <a:t>We will be using </a:t>
            </a:r>
            <a:r>
              <a:rPr lang="en-US" dirty="0" err="1"/>
              <a:t>scapy</a:t>
            </a:r>
            <a:r>
              <a:rPr lang="en-US" dirty="0"/>
              <a:t>, plus a few other modules that are not specific to packet processing or networking (</a:t>
            </a:r>
            <a:r>
              <a:rPr lang="en-US" dirty="0" err="1"/>
              <a:t>argparse</a:t>
            </a:r>
            <a:r>
              <a:rPr lang="en-US" dirty="0"/>
              <a:t>, pickle, pandas).</a:t>
            </a:r>
          </a:p>
        </p:txBody>
      </p:sp>
      <p:sp>
        <p:nvSpPr>
          <p:cNvPr id="4" name="Date Placeholder 3">
            <a:extLst>
              <a:ext uri="{FF2B5EF4-FFF2-40B4-BE49-F238E27FC236}">
                <a16:creationId xmlns:a16="http://schemas.microsoft.com/office/drawing/2014/main" id="{E1F89694-B835-4D57-9A70-385ACDAC5BE2}"/>
              </a:ext>
            </a:extLst>
          </p:cNvPr>
          <p:cNvSpPr>
            <a:spLocks noGrp="1"/>
          </p:cNvSpPr>
          <p:nvPr>
            <p:ph type="dt" sz="half" idx="10"/>
          </p:nvPr>
        </p:nvSpPr>
        <p:spPr/>
        <p:txBody>
          <a:bodyPr/>
          <a:lstStyle/>
          <a:p>
            <a:pPr>
              <a:defRPr/>
            </a:pPr>
            <a:fld id="{0C8DC986-4D1A-4CEE-8813-E641B7A9F22D}" type="datetime1">
              <a:rPr lang="en-US" smtClean="0"/>
              <a:t>2/28/2021</a:t>
            </a:fld>
            <a:endParaRPr lang="en-CA" dirty="0"/>
          </a:p>
        </p:txBody>
      </p:sp>
      <p:sp>
        <p:nvSpPr>
          <p:cNvPr id="5" name="Slide Number Placeholder 4">
            <a:extLst>
              <a:ext uri="{FF2B5EF4-FFF2-40B4-BE49-F238E27FC236}">
                <a16:creationId xmlns:a16="http://schemas.microsoft.com/office/drawing/2014/main" id="{0057ACC3-38BD-458F-9ABC-744F47A0280B}"/>
              </a:ext>
            </a:extLst>
          </p:cNvPr>
          <p:cNvSpPr>
            <a:spLocks noGrp="1"/>
          </p:cNvSpPr>
          <p:nvPr>
            <p:ph type="sldNum" sz="quarter" idx="12"/>
          </p:nvPr>
        </p:nvSpPr>
        <p:spPr/>
        <p:txBody>
          <a:bodyPr/>
          <a:lstStyle/>
          <a:p>
            <a:pPr>
              <a:defRPr/>
            </a:pPr>
            <a:fld id="{DB965FF6-DD1D-43A0-A685-9F3E6FC58C96}" type="slidenum">
              <a:rPr lang="en-US" smtClean="0"/>
              <a:pPr>
                <a:defRPr/>
              </a:pPr>
              <a:t>84</a:t>
            </a:fld>
            <a:endParaRPr lang="en-US" dirty="0"/>
          </a:p>
        </p:txBody>
      </p:sp>
      <p:sp>
        <p:nvSpPr>
          <p:cNvPr id="6" name="Footer Placeholder 5">
            <a:extLst>
              <a:ext uri="{FF2B5EF4-FFF2-40B4-BE49-F238E27FC236}">
                <a16:creationId xmlns:a16="http://schemas.microsoft.com/office/drawing/2014/main" id="{5EB0651D-CD5A-4A61-A5D7-726DE13463DC}"/>
              </a:ext>
            </a:extLst>
          </p:cNvPr>
          <p:cNvSpPr>
            <a:spLocks noGrp="1"/>
          </p:cNvSpPr>
          <p:nvPr>
            <p:ph type="ftr" sz="quarter" idx="11"/>
          </p:nvPr>
        </p:nvSpPr>
        <p:spPr/>
        <p:txBody>
          <a:bodyPr/>
          <a:lstStyle/>
          <a:p>
            <a:pPr>
              <a:defRPr/>
            </a:pPr>
            <a:r>
              <a:rPr lang="en-US"/>
              <a:t>Milli Micro Systems, Inc.</a:t>
            </a:r>
            <a:endParaRPr lang="en-US" dirty="0"/>
          </a:p>
        </p:txBody>
      </p:sp>
    </p:spTree>
    <p:extLst>
      <p:ext uri="{BB962C8B-B14F-4D97-AF65-F5344CB8AC3E}">
        <p14:creationId xmlns:p14="http://schemas.microsoft.com/office/powerpoint/2010/main" val="263854542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99078-EF0D-4182-85ED-CCE03686362C}"/>
              </a:ext>
            </a:extLst>
          </p:cNvPr>
          <p:cNvSpPr>
            <a:spLocks noGrp="1"/>
          </p:cNvSpPr>
          <p:nvPr>
            <p:ph type="title"/>
          </p:nvPr>
        </p:nvSpPr>
        <p:spPr/>
        <p:txBody>
          <a:bodyPr/>
          <a:lstStyle/>
          <a:p>
            <a:r>
              <a:rPr lang="en-US" dirty="0"/>
              <a:t>Packet Analysis</a:t>
            </a:r>
          </a:p>
        </p:txBody>
      </p:sp>
      <p:sp>
        <p:nvSpPr>
          <p:cNvPr id="3" name="Content Placeholder 2">
            <a:extLst>
              <a:ext uri="{FF2B5EF4-FFF2-40B4-BE49-F238E27FC236}">
                <a16:creationId xmlns:a16="http://schemas.microsoft.com/office/drawing/2014/main" id="{64A7ED8F-5953-41DB-B8AD-0C2E550270E1}"/>
              </a:ext>
            </a:extLst>
          </p:cNvPr>
          <p:cNvSpPr>
            <a:spLocks noGrp="1"/>
          </p:cNvSpPr>
          <p:nvPr>
            <p:ph idx="1"/>
          </p:nvPr>
        </p:nvSpPr>
        <p:spPr/>
        <p:txBody>
          <a:bodyPr>
            <a:normAutofit fontScale="92500"/>
          </a:bodyPr>
          <a:lstStyle/>
          <a:p>
            <a:r>
              <a:rPr lang="en-US" dirty="0"/>
              <a:t>Note that there are other alternative Python modules that can be used to read and parse </a:t>
            </a:r>
            <a:r>
              <a:rPr lang="en-US" dirty="0" err="1"/>
              <a:t>pcap</a:t>
            </a:r>
            <a:r>
              <a:rPr lang="en-US" dirty="0"/>
              <a:t> files, like </a:t>
            </a:r>
            <a:r>
              <a:rPr lang="en-US" dirty="0" err="1"/>
              <a:t>pyshark</a:t>
            </a:r>
            <a:r>
              <a:rPr lang="en-US" dirty="0"/>
              <a:t> and </a:t>
            </a:r>
            <a:r>
              <a:rPr lang="en-US" dirty="0" err="1"/>
              <a:t>pycapfile</a:t>
            </a:r>
            <a:r>
              <a:rPr lang="en-US" dirty="0"/>
              <a:t>. </a:t>
            </a:r>
          </a:p>
          <a:p>
            <a:endParaRPr lang="en-US" dirty="0"/>
          </a:p>
          <a:p>
            <a:r>
              <a:rPr lang="en-US" i="1" dirty="0" err="1"/>
              <a:t>Pyshark</a:t>
            </a:r>
            <a:r>
              <a:rPr lang="en-US" i="1" dirty="0"/>
              <a:t> leverages the underlying </a:t>
            </a:r>
            <a:r>
              <a:rPr lang="en-US" i="1" dirty="0" err="1"/>
              <a:t>tshark</a:t>
            </a:r>
            <a:r>
              <a:rPr lang="en-US" i="1" dirty="0"/>
              <a:t> installed on the system to do its work, so if you are in a situation where you need to leverage </a:t>
            </a:r>
            <a:r>
              <a:rPr lang="en-US" i="1" dirty="0" err="1"/>
              <a:t>tshark’s</a:t>
            </a:r>
            <a:r>
              <a:rPr lang="en-US" i="1" dirty="0"/>
              <a:t> powerful protocol decoding ability, </a:t>
            </a:r>
            <a:r>
              <a:rPr lang="en-US" i="1" dirty="0" err="1"/>
              <a:t>pyshark</a:t>
            </a:r>
            <a:r>
              <a:rPr lang="en-US" i="1" dirty="0"/>
              <a:t> is the way to go.</a:t>
            </a:r>
          </a:p>
        </p:txBody>
      </p:sp>
      <p:sp>
        <p:nvSpPr>
          <p:cNvPr id="4" name="Date Placeholder 3">
            <a:extLst>
              <a:ext uri="{FF2B5EF4-FFF2-40B4-BE49-F238E27FC236}">
                <a16:creationId xmlns:a16="http://schemas.microsoft.com/office/drawing/2014/main" id="{E1F89694-B835-4D57-9A70-385ACDAC5BE2}"/>
              </a:ext>
            </a:extLst>
          </p:cNvPr>
          <p:cNvSpPr>
            <a:spLocks noGrp="1"/>
          </p:cNvSpPr>
          <p:nvPr>
            <p:ph type="dt" sz="half" idx="10"/>
          </p:nvPr>
        </p:nvSpPr>
        <p:spPr/>
        <p:txBody>
          <a:bodyPr/>
          <a:lstStyle/>
          <a:p>
            <a:pPr>
              <a:defRPr/>
            </a:pPr>
            <a:fld id="{0C8DC986-4D1A-4CEE-8813-E641B7A9F22D}" type="datetime1">
              <a:rPr lang="en-US" smtClean="0"/>
              <a:t>2/28/2021</a:t>
            </a:fld>
            <a:endParaRPr lang="en-CA" dirty="0"/>
          </a:p>
        </p:txBody>
      </p:sp>
      <p:sp>
        <p:nvSpPr>
          <p:cNvPr id="5" name="Slide Number Placeholder 4">
            <a:extLst>
              <a:ext uri="{FF2B5EF4-FFF2-40B4-BE49-F238E27FC236}">
                <a16:creationId xmlns:a16="http://schemas.microsoft.com/office/drawing/2014/main" id="{0057ACC3-38BD-458F-9ABC-744F47A0280B}"/>
              </a:ext>
            </a:extLst>
          </p:cNvPr>
          <p:cNvSpPr>
            <a:spLocks noGrp="1"/>
          </p:cNvSpPr>
          <p:nvPr>
            <p:ph type="sldNum" sz="quarter" idx="12"/>
          </p:nvPr>
        </p:nvSpPr>
        <p:spPr/>
        <p:txBody>
          <a:bodyPr/>
          <a:lstStyle/>
          <a:p>
            <a:pPr>
              <a:defRPr/>
            </a:pPr>
            <a:fld id="{DB965FF6-DD1D-43A0-A685-9F3E6FC58C96}" type="slidenum">
              <a:rPr lang="en-US" smtClean="0"/>
              <a:pPr>
                <a:defRPr/>
              </a:pPr>
              <a:t>85</a:t>
            </a:fld>
            <a:endParaRPr lang="en-US" dirty="0"/>
          </a:p>
        </p:txBody>
      </p:sp>
      <p:sp>
        <p:nvSpPr>
          <p:cNvPr id="6" name="Footer Placeholder 5">
            <a:extLst>
              <a:ext uri="{FF2B5EF4-FFF2-40B4-BE49-F238E27FC236}">
                <a16:creationId xmlns:a16="http://schemas.microsoft.com/office/drawing/2014/main" id="{5EB0651D-CD5A-4A61-A5D7-726DE13463DC}"/>
              </a:ext>
            </a:extLst>
          </p:cNvPr>
          <p:cNvSpPr>
            <a:spLocks noGrp="1"/>
          </p:cNvSpPr>
          <p:nvPr>
            <p:ph type="ftr" sz="quarter" idx="11"/>
          </p:nvPr>
        </p:nvSpPr>
        <p:spPr/>
        <p:txBody>
          <a:bodyPr/>
          <a:lstStyle/>
          <a:p>
            <a:pPr>
              <a:defRPr/>
            </a:pPr>
            <a:r>
              <a:rPr lang="en-US"/>
              <a:t>Milli Micro Systems, Inc.</a:t>
            </a:r>
            <a:endParaRPr lang="en-US" dirty="0"/>
          </a:p>
        </p:txBody>
      </p:sp>
    </p:spTree>
    <p:extLst>
      <p:ext uri="{BB962C8B-B14F-4D97-AF65-F5344CB8AC3E}">
        <p14:creationId xmlns:p14="http://schemas.microsoft.com/office/powerpoint/2010/main" val="184775843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99078-EF0D-4182-85ED-CCE03686362C}"/>
              </a:ext>
            </a:extLst>
          </p:cNvPr>
          <p:cNvSpPr>
            <a:spLocks noGrp="1"/>
          </p:cNvSpPr>
          <p:nvPr>
            <p:ph type="title"/>
          </p:nvPr>
        </p:nvSpPr>
        <p:spPr/>
        <p:txBody>
          <a:bodyPr/>
          <a:lstStyle/>
          <a:p>
            <a:r>
              <a:rPr lang="en-US" dirty="0"/>
              <a:t>Packet Analysis</a:t>
            </a:r>
          </a:p>
        </p:txBody>
      </p:sp>
      <p:sp>
        <p:nvSpPr>
          <p:cNvPr id="3" name="Content Placeholder 2">
            <a:extLst>
              <a:ext uri="{FF2B5EF4-FFF2-40B4-BE49-F238E27FC236}">
                <a16:creationId xmlns:a16="http://schemas.microsoft.com/office/drawing/2014/main" id="{64A7ED8F-5953-41DB-B8AD-0C2E550270E1}"/>
              </a:ext>
            </a:extLst>
          </p:cNvPr>
          <p:cNvSpPr>
            <a:spLocks noGrp="1"/>
          </p:cNvSpPr>
          <p:nvPr>
            <p:ph idx="1"/>
          </p:nvPr>
        </p:nvSpPr>
        <p:spPr/>
        <p:txBody>
          <a:bodyPr>
            <a:normAutofit/>
          </a:bodyPr>
          <a:lstStyle/>
          <a:p>
            <a:r>
              <a:rPr lang="en-US" dirty="0"/>
              <a:t>In this class we will focus on regular Ethernet/IPv4/TCP packets, and can just use </a:t>
            </a:r>
            <a:r>
              <a:rPr lang="en-US" dirty="0" err="1"/>
              <a:t>scapy</a:t>
            </a:r>
            <a:r>
              <a:rPr lang="en-US" dirty="0"/>
              <a:t>.</a:t>
            </a:r>
          </a:p>
        </p:txBody>
      </p:sp>
      <p:sp>
        <p:nvSpPr>
          <p:cNvPr id="4" name="Date Placeholder 3">
            <a:extLst>
              <a:ext uri="{FF2B5EF4-FFF2-40B4-BE49-F238E27FC236}">
                <a16:creationId xmlns:a16="http://schemas.microsoft.com/office/drawing/2014/main" id="{E1F89694-B835-4D57-9A70-385ACDAC5BE2}"/>
              </a:ext>
            </a:extLst>
          </p:cNvPr>
          <p:cNvSpPr>
            <a:spLocks noGrp="1"/>
          </p:cNvSpPr>
          <p:nvPr>
            <p:ph type="dt" sz="half" idx="10"/>
          </p:nvPr>
        </p:nvSpPr>
        <p:spPr/>
        <p:txBody>
          <a:bodyPr/>
          <a:lstStyle/>
          <a:p>
            <a:pPr>
              <a:defRPr/>
            </a:pPr>
            <a:fld id="{0C8DC986-4D1A-4CEE-8813-E641B7A9F22D}" type="datetime1">
              <a:rPr lang="en-US" smtClean="0"/>
              <a:t>2/28/2021</a:t>
            </a:fld>
            <a:endParaRPr lang="en-CA" dirty="0"/>
          </a:p>
        </p:txBody>
      </p:sp>
      <p:sp>
        <p:nvSpPr>
          <p:cNvPr id="5" name="Slide Number Placeholder 4">
            <a:extLst>
              <a:ext uri="{FF2B5EF4-FFF2-40B4-BE49-F238E27FC236}">
                <a16:creationId xmlns:a16="http://schemas.microsoft.com/office/drawing/2014/main" id="{0057ACC3-38BD-458F-9ABC-744F47A0280B}"/>
              </a:ext>
            </a:extLst>
          </p:cNvPr>
          <p:cNvSpPr>
            <a:spLocks noGrp="1"/>
          </p:cNvSpPr>
          <p:nvPr>
            <p:ph type="sldNum" sz="quarter" idx="12"/>
          </p:nvPr>
        </p:nvSpPr>
        <p:spPr/>
        <p:txBody>
          <a:bodyPr/>
          <a:lstStyle/>
          <a:p>
            <a:pPr>
              <a:defRPr/>
            </a:pPr>
            <a:fld id="{DB965FF6-DD1D-43A0-A685-9F3E6FC58C96}" type="slidenum">
              <a:rPr lang="en-US" smtClean="0"/>
              <a:pPr>
                <a:defRPr/>
              </a:pPr>
              <a:t>86</a:t>
            </a:fld>
            <a:endParaRPr lang="en-US" dirty="0"/>
          </a:p>
        </p:txBody>
      </p:sp>
      <p:sp>
        <p:nvSpPr>
          <p:cNvPr id="6" name="Footer Placeholder 5">
            <a:extLst>
              <a:ext uri="{FF2B5EF4-FFF2-40B4-BE49-F238E27FC236}">
                <a16:creationId xmlns:a16="http://schemas.microsoft.com/office/drawing/2014/main" id="{5EB0651D-CD5A-4A61-A5D7-726DE13463DC}"/>
              </a:ext>
            </a:extLst>
          </p:cNvPr>
          <p:cNvSpPr>
            <a:spLocks noGrp="1"/>
          </p:cNvSpPr>
          <p:nvPr>
            <p:ph type="ftr" sz="quarter" idx="11"/>
          </p:nvPr>
        </p:nvSpPr>
        <p:spPr/>
        <p:txBody>
          <a:bodyPr/>
          <a:lstStyle/>
          <a:p>
            <a:pPr>
              <a:defRPr/>
            </a:pPr>
            <a:r>
              <a:rPr lang="en-US"/>
              <a:t>Milli Micro Systems, Inc.</a:t>
            </a:r>
            <a:endParaRPr lang="en-US" dirty="0"/>
          </a:p>
        </p:txBody>
      </p:sp>
    </p:spTree>
    <p:extLst>
      <p:ext uri="{BB962C8B-B14F-4D97-AF65-F5344CB8AC3E}">
        <p14:creationId xmlns:p14="http://schemas.microsoft.com/office/powerpoint/2010/main" val="295157739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99078-EF0D-4182-85ED-CCE03686362C}"/>
              </a:ext>
            </a:extLst>
          </p:cNvPr>
          <p:cNvSpPr>
            <a:spLocks noGrp="1"/>
          </p:cNvSpPr>
          <p:nvPr>
            <p:ph type="title"/>
          </p:nvPr>
        </p:nvSpPr>
        <p:spPr/>
        <p:txBody>
          <a:bodyPr/>
          <a:lstStyle/>
          <a:p>
            <a:r>
              <a:rPr lang="en-US" dirty="0"/>
              <a:t>Step 1: Program skeleton</a:t>
            </a:r>
          </a:p>
        </p:txBody>
      </p:sp>
      <p:sp>
        <p:nvSpPr>
          <p:cNvPr id="3" name="Content Placeholder 2">
            <a:extLst>
              <a:ext uri="{FF2B5EF4-FFF2-40B4-BE49-F238E27FC236}">
                <a16:creationId xmlns:a16="http://schemas.microsoft.com/office/drawing/2014/main" id="{64A7ED8F-5953-41DB-B8AD-0C2E550270E1}"/>
              </a:ext>
            </a:extLst>
          </p:cNvPr>
          <p:cNvSpPr>
            <a:spLocks noGrp="1"/>
          </p:cNvSpPr>
          <p:nvPr>
            <p:ph idx="1"/>
          </p:nvPr>
        </p:nvSpPr>
        <p:spPr/>
        <p:txBody>
          <a:bodyPr>
            <a:normAutofit fontScale="92500" lnSpcReduction="10000"/>
          </a:bodyPr>
          <a:lstStyle/>
          <a:p>
            <a:r>
              <a:rPr lang="en-US" dirty="0"/>
              <a:t>Build a skeleton for the program. This will also serve to check if your Python installation is OK.</a:t>
            </a:r>
          </a:p>
          <a:p>
            <a:endParaRPr lang="en-US" dirty="0"/>
          </a:p>
          <a:p>
            <a:r>
              <a:rPr lang="en-US" dirty="0"/>
              <a:t>Use the </a:t>
            </a:r>
            <a:r>
              <a:rPr lang="en-US" dirty="0" err="1"/>
              <a:t>argparse</a:t>
            </a:r>
            <a:r>
              <a:rPr lang="en-US" dirty="0"/>
              <a:t> module to get the </a:t>
            </a:r>
            <a:r>
              <a:rPr lang="en-US" dirty="0" err="1"/>
              <a:t>pcap</a:t>
            </a:r>
            <a:r>
              <a:rPr lang="en-US" dirty="0"/>
              <a:t> file name from the command line. If your </a:t>
            </a:r>
            <a:r>
              <a:rPr lang="en-US" dirty="0" err="1"/>
              <a:t>argparse</a:t>
            </a:r>
            <a:r>
              <a:rPr lang="en-US" dirty="0"/>
              <a:t> knowledge needs a little brushing up, you can look at my </a:t>
            </a:r>
            <a:r>
              <a:rPr lang="en-US" dirty="0" err="1"/>
              <a:t>argparse</a:t>
            </a:r>
            <a:r>
              <a:rPr lang="en-US" dirty="0"/>
              <a:t> recipe book, or at any other of the dozens of tutorials on the web.</a:t>
            </a:r>
          </a:p>
        </p:txBody>
      </p:sp>
      <p:sp>
        <p:nvSpPr>
          <p:cNvPr id="4" name="Date Placeholder 3">
            <a:extLst>
              <a:ext uri="{FF2B5EF4-FFF2-40B4-BE49-F238E27FC236}">
                <a16:creationId xmlns:a16="http://schemas.microsoft.com/office/drawing/2014/main" id="{E1F89694-B835-4D57-9A70-385ACDAC5BE2}"/>
              </a:ext>
            </a:extLst>
          </p:cNvPr>
          <p:cNvSpPr>
            <a:spLocks noGrp="1"/>
          </p:cNvSpPr>
          <p:nvPr>
            <p:ph type="dt" sz="half" idx="10"/>
          </p:nvPr>
        </p:nvSpPr>
        <p:spPr/>
        <p:txBody>
          <a:bodyPr/>
          <a:lstStyle/>
          <a:p>
            <a:pPr>
              <a:defRPr/>
            </a:pPr>
            <a:fld id="{19FE6D14-F7AF-427F-B944-17BA16BA075E}" type="datetime1">
              <a:rPr lang="en-US" smtClean="0"/>
              <a:t>2/28/2021</a:t>
            </a:fld>
            <a:endParaRPr lang="en-CA" dirty="0"/>
          </a:p>
        </p:txBody>
      </p:sp>
      <p:sp>
        <p:nvSpPr>
          <p:cNvPr id="5" name="Slide Number Placeholder 4">
            <a:extLst>
              <a:ext uri="{FF2B5EF4-FFF2-40B4-BE49-F238E27FC236}">
                <a16:creationId xmlns:a16="http://schemas.microsoft.com/office/drawing/2014/main" id="{0057ACC3-38BD-458F-9ABC-744F47A0280B}"/>
              </a:ext>
            </a:extLst>
          </p:cNvPr>
          <p:cNvSpPr>
            <a:spLocks noGrp="1"/>
          </p:cNvSpPr>
          <p:nvPr>
            <p:ph type="sldNum" sz="quarter" idx="12"/>
          </p:nvPr>
        </p:nvSpPr>
        <p:spPr/>
        <p:txBody>
          <a:bodyPr/>
          <a:lstStyle/>
          <a:p>
            <a:pPr>
              <a:defRPr/>
            </a:pPr>
            <a:fld id="{DB965FF6-DD1D-43A0-A685-9F3E6FC58C96}" type="slidenum">
              <a:rPr lang="en-US" smtClean="0"/>
              <a:pPr>
                <a:defRPr/>
              </a:pPr>
              <a:t>87</a:t>
            </a:fld>
            <a:endParaRPr lang="en-US" dirty="0"/>
          </a:p>
        </p:txBody>
      </p:sp>
      <p:sp>
        <p:nvSpPr>
          <p:cNvPr id="6" name="Footer Placeholder 5">
            <a:extLst>
              <a:ext uri="{FF2B5EF4-FFF2-40B4-BE49-F238E27FC236}">
                <a16:creationId xmlns:a16="http://schemas.microsoft.com/office/drawing/2014/main" id="{63E87472-6740-47D5-8EB7-701479F42F8B}"/>
              </a:ext>
            </a:extLst>
          </p:cNvPr>
          <p:cNvSpPr>
            <a:spLocks noGrp="1"/>
          </p:cNvSpPr>
          <p:nvPr>
            <p:ph type="ftr" sz="quarter" idx="11"/>
          </p:nvPr>
        </p:nvSpPr>
        <p:spPr/>
        <p:txBody>
          <a:bodyPr/>
          <a:lstStyle/>
          <a:p>
            <a:pPr>
              <a:defRPr/>
            </a:pPr>
            <a:r>
              <a:rPr lang="en-US"/>
              <a:t>Milli Micro Systems, Inc.</a:t>
            </a:r>
            <a:endParaRPr lang="en-US" dirty="0"/>
          </a:p>
        </p:txBody>
      </p:sp>
    </p:spTree>
    <p:extLst>
      <p:ext uri="{BB962C8B-B14F-4D97-AF65-F5344CB8AC3E}">
        <p14:creationId xmlns:p14="http://schemas.microsoft.com/office/powerpoint/2010/main" val="14070601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99078-EF0D-4182-85ED-CCE03686362C}"/>
              </a:ext>
            </a:extLst>
          </p:cNvPr>
          <p:cNvSpPr>
            <a:spLocks noGrp="1"/>
          </p:cNvSpPr>
          <p:nvPr>
            <p:ph type="title"/>
          </p:nvPr>
        </p:nvSpPr>
        <p:spPr/>
        <p:txBody>
          <a:bodyPr/>
          <a:lstStyle/>
          <a:p>
            <a:r>
              <a:rPr lang="en-US" dirty="0"/>
              <a:t>Step 1: Program skeleton</a:t>
            </a:r>
          </a:p>
        </p:txBody>
      </p:sp>
      <p:sp>
        <p:nvSpPr>
          <p:cNvPr id="3" name="Content Placeholder 2">
            <a:extLst>
              <a:ext uri="{FF2B5EF4-FFF2-40B4-BE49-F238E27FC236}">
                <a16:creationId xmlns:a16="http://schemas.microsoft.com/office/drawing/2014/main" id="{64A7ED8F-5953-41DB-B8AD-0C2E550270E1}"/>
              </a:ext>
            </a:extLst>
          </p:cNvPr>
          <p:cNvSpPr>
            <a:spLocks noGrp="1"/>
          </p:cNvSpPr>
          <p:nvPr>
            <p:ph idx="1"/>
          </p:nvPr>
        </p:nvSpPr>
        <p:spPr/>
        <p:txBody>
          <a:bodyPr>
            <a:normAutofit fontScale="40000" lnSpcReduction="20000"/>
          </a:bodyPr>
          <a:lstStyle/>
          <a:p>
            <a:pPr marL="0" indent="0">
              <a:buNone/>
            </a:pPr>
            <a:r>
              <a:rPr lang="en-US" dirty="0">
                <a:latin typeface="Courier New" panose="02070309020205020404" pitchFamily="49" charset="0"/>
                <a:cs typeface="Courier New" panose="02070309020205020404" pitchFamily="49" charset="0"/>
              </a:rPr>
              <a:t>import </a:t>
            </a:r>
            <a:r>
              <a:rPr lang="en-US" dirty="0" err="1">
                <a:latin typeface="Courier New" panose="02070309020205020404" pitchFamily="49" charset="0"/>
                <a:cs typeface="Courier New" panose="02070309020205020404" pitchFamily="49" charset="0"/>
              </a:rPr>
              <a:t>argparse</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import </a:t>
            </a:r>
            <a:r>
              <a:rPr lang="en-US" dirty="0" err="1">
                <a:latin typeface="Courier New" panose="02070309020205020404" pitchFamily="49" charset="0"/>
                <a:cs typeface="Courier New" panose="02070309020205020404" pitchFamily="49" charset="0"/>
              </a:rPr>
              <a:t>os</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import sys</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def </a:t>
            </a:r>
            <a:r>
              <a:rPr lang="en-US" dirty="0" err="1">
                <a:latin typeface="Courier New" panose="02070309020205020404" pitchFamily="49" charset="0"/>
                <a:cs typeface="Courier New" panose="02070309020205020404" pitchFamily="49" charset="0"/>
              </a:rPr>
              <a:t>process_pcap</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file_name</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print('Opening {}...'.format(</a:t>
            </a:r>
            <a:r>
              <a:rPr lang="en-US" dirty="0" err="1">
                <a:latin typeface="Courier New" panose="02070309020205020404" pitchFamily="49" charset="0"/>
                <a:cs typeface="Courier New" panose="02070309020205020404" pitchFamily="49" charset="0"/>
              </a:rPr>
              <a:t>file_name</a:t>
            </a:r>
            <a:r>
              <a:rPr lang="en-US" dirty="0">
                <a:latin typeface="Courier New" panose="02070309020205020404" pitchFamily="49" charset="0"/>
                <a:cs typeface="Courier New" panose="02070309020205020404" pitchFamily="49" charset="0"/>
              </a:rPr>
              <a: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if __name__ == '__main__':</a:t>
            </a:r>
          </a:p>
          <a:p>
            <a:pPr marL="0" indent="0">
              <a:buNone/>
            </a:pPr>
            <a:r>
              <a:rPr lang="en-US" dirty="0">
                <a:latin typeface="Courier New" panose="02070309020205020404" pitchFamily="49" charset="0"/>
                <a:cs typeface="Courier New" panose="02070309020205020404" pitchFamily="49" charset="0"/>
              </a:rPr>
              <a:t>    parser = </a:t>
            </a:r>
            <a:r>
              <a:rPr lang="en-US" dirty="0" err="1">
                <a:latin typeface="Courier New" panose="02070309020205020404" pitchFamily="49" charset="0"/>
                <a:cs typeface="Courier New" panose="02070309020205020404" pitchFamily="49" charset="0"/>
              </a:rPr>
              <a:t>argparse.ArgumentParser</a:t>
            </a:r>
            <a:r>
              <a:rPr lang="en-US" dirty="0">
                <a:latin typeface="Courier New" panose="02070309020205020404" pitchFamily="49" charset="0"/>
                <a:cs typeface="Courier New" panose="02070309020205020404" pitchFamily="49" charset="0"/>
              </a:rPr>
              <a:t>(description='PCAP reader')</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parser.add_argument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pcap</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metavar</a:t>
            </a:r>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pcap</a:t>
            </a:r>
            <a:r>
              <a:rPr lang="en-US" dirty="0">
                <a:latin typeface="Courier New" panose="02070309020205020404" pitchFamily="49" charset="0"/>
                <a:cs typeface="Courier New" panose="02070309020205020404" pitchFamily="49" charset="0"/>
              </a:rPr>
              <a:t> file name&gt;',</a:t>
            </a:r>
          </a:p>
          <a:p>
            <a:pPr marL="0" indent="0">
              <a:buNone/>
            </a:pPr>
            <a:r>
              <a:rPr lang="en-US" dirty="0">
                <a:latin typeface="Courier New" panose="02070309020205020404" pitchFamily="49" charset="0"/>
                <a:cs typeface="Courier New" panose="02070309020205020404" pitchFamily="49" charset="0"/>
              </a:rPr>
              <a:t>                        help='</a:t>
            </a:r>
            <a:r>
              <a:rPr lang="en-US" dirty="0" err="1">
                <a:latin typeface="Courier New" panose="02070309020205020404" pitchFamily="49" charset="0"/>
                <a:cs typeface="Courier New" panose="02070309020205020404" pitchFamily="49" charset="0"/>
              </a:rPr>
              <a:t>pcap</a:t>
            </a:r>
            <a:r>
              <a:rPr lang="en-US" dirty="0">
                <a:latin typeface="Courier New" panose="02070309020205020404" pitchFamily="49" charset="0"/>
                <a:cs typeface="Courier New" panose="02070309020205020404" pitchFamily="49" charset="0"/>
              </a:rPr>
              <a:t> file to parse', required=True)</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args</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parser.parse_args</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file_name</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args.pcap</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if not </a:t>
            </a:r>
            <a:r>
              <a:rPr lang="en-US" dirty="0" err="1">
                <a:latin typeface="Courier New" panose="02070309020205020404" pitchFamily="49" charset="0"/>
                <a:cs typeface="Courier New" panose="02070309020205020404" pitchFamily="49" charset="0"/>
              </a:rPr>
              <a:t>os.path.isfile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file_name</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print('"{}" does not </a:t>
            </a:r>
            <a:r>
              <a:rPr lang="en-US" dirty="0" err="1">
                <a:latin typeface="Courier New" panose="02070309020205020404" pitchFamily="49" charset="0"/>
                <a:cs typeface="Courier New" panose="02070309020205020404" pitchFamily="49" charset="0"/>
              </a:rPr>
              <a:t>exist'.format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file_name</a:t>
            </a:r>
            <a:r>
              <a:rPr lang="en-US" dirty="0">
                <a:latin typeface="Courier New" panose="02070309020205020404" pitchFamily="49" charset="0"/>
                <a:cs typeface="Courier New" panose="02070309020205020404" pitchFamily="49" charset="0"/>
              </a:rPr>
              <a:t>), file=</a:t>
            </a:r>
            <a:r>
              <a:rPr lang="en-US" dirty="0" err="1">
                <a:latin typeface="Courier New" panose="02070309020205020404" pitchFamily="49" charset="0"/>
                <a:cs typeface="Courier New" panose="02070309020205020404" pitchFamily="49" charset="0"/>
              </a:rPr>
              <a:t>sys.stderr</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sys.exit</a:t>
            </a:r>
            <a:r>
              <a:rPr lang="en-US" dirty="0">
                <a:latin typeface="Courier New" panose="02070309020205020404" pitchFamily="49" charset="0"/>
                <a:cs typeface="Courier New" panose="02070309020205020404" pitchFamily="49" charset="0"/>
              </a:rPr>
              <a:t>(-1)</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process_pcap</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file_name</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sys.exit</a:t>
            </a:r>
            <a:r>
              <a:rPr lang="en-US" dirty="0">
                <a:latin typeface="Courier New" panose="02070309020205020404" pitchFamily="49" charset="0"/>
                <a:cs typeface="Courier New" panose="02070309020205020404" pitchFamily="49" charset="0"/>
              </a:rPr>
              <a:t>(0)</a:t>
            </a:r>
          </a:p>
        </p:txBody>
      </p:sp>
      <p:sp>
        <p:nvSpPr>
          <p:cNvPr id="4" name="Date Placeholder 3">
            <a:extLst>
              <a:ext uri="{FF2B5EF4-FFF2-40B4-BE49-F238E27FC236}">
                <a16:creationId xmlns:a16="http://schemas.microsoft.com/office/drawing/2014/main" id="{E1F89694-B835-4D57-9A70-385ACDAC5BE2}"/>
              </a:ext>
            </a:extLst>
          </p:cNvPr>
          <p:cNvSpPr>
            <a:spLocks noGrp="1"/>
          </p:cNvSpPr>
          <p:nvPr>
            <p:ph type="dt" sz="half" idx="10"/>
          </p:nvPr>
        </p:nvSpPr>
        <p:spPr/>
        <p:txBody>
          <a:bodyPr/>
          <a:lstStyle/>
          <a:p>
            <a:pPr>
              <a:defRPr/>
            </a:pPr>
            <a:fld id="{6EB30EAF-5A80-4B04-9B28-3707CC33E613}" type="datetime1">
              <a:rPr lang="en-US" smtClean="0"/>
              <a:t>2/28/2021</a:t>
            </a:fld>
            <a:endParaRPr lang="en-CA" dirty="0"/>
          </a:p>
        </p:txBody>
      </p:sp>
      <p:sp>
        <p:nvSpPr>
          <p:cNvPr id="5" name="Slide Number Placeholder 4">
            <a:extLst>
              <a:ext uri="{FF2B5EF4-FFF2-40B4-BE49-F238E27FC236}">
                <a16:creationId xmlns:a16="http://schemas.microsoft.com/office/drawing/2014/main" id="{0057ACC3-38BD-458F-9ABC-744F47A0280B}"/>
              </a:ext>
            </a:extLst>
          </p:cNvPr>
          <p:cNvSpPr>
            <a:spLocks noGrp="1"/>
          </p:cNvSpPr>
          <p:nvPr>
            <p:ph type="sldNum" sz="quarter" idx="12"/>
          </p:nvPr>
        </p:nvSpPr>
        <p:spPr/>
        <p:txBody>
          <a:bodyPr/>
          <a:lstStyle/>
          <a:p>
            <a:pPr>
              <a:defRPr/>
            </a:pPr>
            <a:fld id="{DB965FF6-DD1D-43A0-A685-9F3E6FC58C96}" type="slidenum">
              <a:rPr lang="en-US" smtClean="0"/>
              <a:pPr>
                <a:defRPr/>
              </a:pPr>
              <a:t>88</a:t>
            </a:fld>
            <a:endParaRPr lang="en-US" dirty="0"/>
          </a:p>
        </p:txBody>
      </p:sp>
      <p:sp>
        <p:nvSpPr>
          <p:cNvPr id="6" name="Footer Placeholder 5">
            <a:extLst>
              <a:ext uri="{FF2B5EF4-FFF2-40B4-BE49-F238E27FC236}">
                <a16:creationId xmlns:a16="http://schemas.microsoft.com/office/drawing/2014/main" id="{1F6AD137-70BF-4D17-A164-0D1052C47A90}"/>
              </a:ext>
            </a:extLst>
          </p:cNvPr>
          <p:cNvSpPr>
            <a:spLocks noGrp="1"/>
          </p:cNvSpPr>
          <p:nvPr>
            <p:ph type="ftr" sz="quarter" idx="11"/>
          </p:nvPr>
        </p:nvSpPr>
        <p:spPr/>
        <p:txBody>
          <a:bodyPr/>
          <a:lstStyle/>
          <a:p>
            <a:pPr>
              <a:defRPr/>
            </a:pPr>
            <a:r>
              <a:rPr lang="en-US"/>
              <a:t>Milli Micro Systems, Inc.</a:t>
            </a:r>
            <a:endParaRPr lang="en-US" dirty="0"/>
          </a:p>
        </p:txBody>
      </p:sp>
    </p:spTree>
    <p:extLst>
      <p:ext uri="{BB962C8B-B14F-4D97-AF65-F5344CB8AC3E}">
        <p14:creationId xmlns:p14="http://schemas.microsoft.com/office/powerpoint/2010/main" val="398417546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99078-EF0D-4182-85ED-CCE03686362C}"/>
              </a:ext>
            </a:extLst>
          </p:cNvPr>
          <p:cNvSpPr>
            <a:spLocks noGrp="1"/>
          </p:cNvSpPr>
          <p:nvPr>
            <p:ph type="title"/>
          </p:nvPr>
        </p:nvSpPr>
        <p:spPr/>
        <p:txBody>
          <a:bodyPr/>
          <a:lstStyle/>
          <a:p>
            <a:r>
              <a:rPr lang="en-US" dirty="0"/>
              <a:t>Step 2: Basic </a:t>
            </a:r>
            <a:r>
              <a:rPr lang="en-US" dirty="0" err="1"/>
              <a:t>pcap</a:t>
            </a:r>
            <a:r>
              <a:rPr lang="en-US" dirty="0"/>
              <a:t> handling</a:t>
            </a:r>
          </a:p>
        </p:txBody>
      </p:sp>
      <p:sp>
        <p:nvSpPr>
          <p:cNvPr id="3" name="Content Placeholder 2">
            <a:extLst>
              <a:ext uri="{FF2B5EF4-FFF2-40B4-BE49-F238E27FC236}">
                <a16:creationId xmlns:a16="http://schemas.microsoft.com/office/drawing/2014/main" id="{64A7ED8F-5953-41DB-B8AD-0C2E550270E1}"/>
              </a:ext>
            </a:extLst>
          </p:cNvPr>
          <p:cNvSpPr>
            <a:spLocks noGrp="1"/>
          </p:cNvSpPr>
          <p:nvPr>
            <p:ph idx="1"/>
          </p:nvPr>
        </p:nvSpPr>
        <p:spPr/>
        <p:txBody>
          <a:bodyPr>
            <a:normAutofit fontScale="70000" lnSpcReduction="20000"/>
          </a:bodyPr>
          <a:lstStyle/>
          <a:p>
            <a:r>
              <a:rPr lang="en-US" dirty="0"/>
              <a:t>Open the </a:t>
            </a:r>
            <a:r>
              <a:rPr lang="en-US" dirty="0" err="1"/>
              <a:t>pcap</a:t>
            </a:r>
            <a:r>
              <a:rPr lang="en-US" dirty="0"/>
              <a:t> and count how many packets it contains.</a:t>
            </a:r>
          </a:p>
          <a:p>
            <a:pPr marL="0" indent="0">
              <a:buNone/>
            </a:pPr>
            <a:r>
              <a:rPr lang="en-US" dirty="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scapy.utils</a:t>
            </a:r>
            <a:r>
              <a:rPr lang="en-US" dirty="0">
                <a:latin typeface="Courier New" panose="02070309020205020404" pitchFamily="49" charset="0"/>
                <a:cs typeface="Courier New" panose="02070309020205020404" pitchFamily="49" charset="0"/>
              </a:rPr>
              <a:t> import </a:t>
            </a:r>
            <a:r>
              <a:rPr lang="en-US" dirty="0" err="1">
                <a:latin typeface="Courier New" panose="02070309020205020404" pitchFamily="49" charset="0"/>
                <a:cs typeface="Courier New" panose="02070309020205020404" pitchFamily="49" charset="0"/>
              </a:rPr>
              <a:t>RawPcapReader</a:t>
            </a: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def </a:t>
            </a:r>
            <a:r>
              <a:rPr lang="en-US" dirty="0" err="1">
                <a:latin typeface="Courier New" panose="02070309020205020404" pitchFamily="49" charset="0"/>
                <a:cs typeface="Courier New" panose="02070309020205020404" pitchFamily="49" charset="0"/>
              </a:rPr>
              <a:t>process_pcap</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file_name</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print('Opening {}...'.format(</a:t>
            </a:r>
            <a:r>
              <a:rPr lang="en-US" dirty="0" err="1">
                <a:latin typeface="Courier New" panose="02070309020205020404" pitchFamily="49" charset="0"/>
                <a:cs typeface="Courier New" panose="02070309020205020404" pitchFamily="49" charset="0"/>
              </a:rPr>
              <a:t>file_name</a:t>
            </a:r>
            <a:r>
              <a:rPr lang="en-US" dirty="0">
                <a:latin typeface="Courier New" panose="02070309020205020404" pitchFamily="49" charset="0"/>
                <a:cs typeface="Courier New" panose="02070309020205020404" pitchFamily="49" charset="0"/>
              </a:rPr>
              <a: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count = 0</a:t>
            </a:r>
          </a:p>
          <a:p>
            <a:pPr marL="0" indent="0">
              <a:buNone/>
            </a:pPr>
            <a:r>
              <a:rPr lang="en-US" dirty="0">
                <a:latin typeface="Courier New" panose="02070309020205020404" pitchFamily="49" charset="0"/>
                <a:cs typeface="Courier New" panose="02070309020205020404" pitchFamily="49" charset="0"/>
              </a:rPr>
              <a:t>    for (</a:t>
            </a:r>
            <a:r>
              <a:rPr lang="en-US" dirty="0" err="1">
                <a:latin typeface="Courier New" panose="02070309020205020404" pitchFamily="49" charset="0"/>
                <a:cs typeface="Courier New" panose="02070309020205020404" pitchFamily="49" charset="0"/>
              </a:rPr>
              <a:t>pkt_data</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pkt_metadata</a:t>
            </a:r>
            <a:r>
              <a:rPr lang="en-US" dirty="0">
                <a:latin typeface="Courier New" panose="02070309020205020404" pitchFamily="49" charset="0"/>
                <a:cs typeface="Courier New" panose="02070309020205020404" pitchFamily="49" charset="0"/>
              </a:rPr>
              <a:t>,) in </a:t>
            </a:r>
            <a:r>
              <a:rPr lang="en-US" dirty="0" err="1">
                <a:latin typeface="Courier New" panose="02070309020205020404" pitchFamily="49" charset="0"/>
                <a:cs typeface="Courier New" panose="02070309020205020404" pitchFamily="49" charset="0"/>
              </a:rPr>
              <a:t>RawPcapReader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file_name</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count += 1</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print('{} contains {} </a:t>
            </a:r>
            <a:r>
              <a:rPr lang="en-US" dirty="0" err="1">
                <a:latin typeface="Courier New" panose="02070309020205020404" pitchFamily="49" charset="0"/>
                <a:cs typeface="Courier New" panose="02070309020205020404" pitchFamily="49" charset="0"/>
              </a:rPr>
              <a:t>packets'.format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file_name</a:t>
            </a:r>
            <a:r>
              <a:rPr lang="en-US" dirty="0">
                <a:latin typeface="Courier New" panose="02070309020205020404" pitchFamily="49" charset="0"/>
                <a:cs typeface="Courier New" panose="02070309020205020404" pitchFamily="49" charset="0"/>
              </a:rPr>
              <a:t>, count))</a:t>
            </a:r>
          </a:p>
        </p:txBody>
      </p:sp>
      <p:sp>
        <p:nvSpPr>
          <p:cNvPr id="4" name="Date Placeholder 3">
            <a:extLst>
              <a:ext uri="{FF2B5EF4-FFF2-40B4-BE49-F238E27FC236}">
                <a16:creationId xmlns:a16="http://schemas.microsoft.com/office/drawing/2014/main" id="{E1F89694-B835-4D57-9A70-385ACDAC5BE2}"/>
              </a:ext>
            </a:extLst>
          </p:cNvPr>
          <p:cNvSpPr>
            <a:spLocks noGrp="1"/>
          </p:cNvSpPr>
          <p:nvPr>
            <p:ph type="dt" sz="half" idx="10"/>
          </p:nvPr>
        </p:nvSpPr>
        <p:spPr/>
        <p:txBody>
          <a:bodyPr/>
          <a:lstStyle/>
          <a:p>
            <a:pPr>
              <a:defRPr/>
            </a:pPr>
            <a:fld id="{9D67CE6A-8F6A-4806-AA5A-9ABA37E13378}" type="datetime1">
              <a:rPr lang="en-US" smtClean="0"/>
              <a:t>2/28/2021</a:t>
            </a:fld>
            <a:endParaRPr lang="en-CA" dirty="0"/>
          </a:p>
        </p:txBody>
      </p:sp>
      <p:sp>
        <p:nvSpPr>
          <p:cNvPr id="5" name="Slide Number Placeholder 4">
            <a:extLst>
              <a:ext uri="{FF2B5EF4-FFF2-40B4-BE49-F238E27FC236}">
                <a16:creationId xmlns:a16="http://schemas.microsoft.com/office/drawing/2014/main" id="{0057ACC3-38BD-458F-9ABC-744F47A0280B}"/>
              </a:ext>
            </a:extLst>
          </p:cNvPr>
          <p:cNvSpPr>
            <a:spLocks noGrp="1"/>
          </p:cNvSpPr>
          <p:nvPr>
            <p:ph type="sldNum" sz="quarter" idx="12"/>
          </p:nvPr>
        </p:nvSpPr>
        <p:spPr/>
        <p:txBody>
          <a:bodyPr/>
          <a:lstStyle/>
          <a:p>
            <a:pPr>
              <a:defRPr/>
            </a:pPr>
            <a:fld id="{DB965FF6-DD1D-43A0-A685-9F3E6FC58C96}" type="slidenum">
              <a:rPr lang="en-US" smtClean="0"/>
              <a:pPr>
                <a:defRPr/>
              </a:pPr>
              <a:t>89</a:t>
            </a:fld>
            <a:endParaRPr lang="en-US" dirty="0"/>
          </a:p>
        </p:txBody>
      </p:sp>
      <p:sp>
        <p:nvSpPr>
          <p:cNvPr id="6" name="Footer Placeholder 5">
            <a:extLst>
              <a:ext uri="{FF2B5EF4-FFF2-40B4-BE49-F238E27FC236}">
                <a16:creationId xmlns:a16="http://schemas.microsoft.com/office/drawing/2014/main" id="{9D760109-3CE4-4ECB-A98F-4AF407A2EB83}"/>
              </a:ext>
            </a:extLst>
          </p:cNvPr>
          <p:cNvSpPr>
            <a:spLocks noGrp="1"/>
          </p:cNvSpPr>
          <p:nvPr>
            <p:ph type="ftr" sz="quarter" idx="11"/>
          </p:nvPr>
        </p:nvSpPr>
        <p:spPr/>
        <p:txBody>
          <a:bodyPr/>
          <a:lstStyle/>
          <a:p>
            <a:pPr>
              <a:defRPr/>
            </a:pPr>
            <a:r>
              <a:rPr lang="en-US"/>
              <a:t>Milli Micro Systems, Inc.</a:t>
            </a:r>
            <a:endParaRPr lang="en-US" dirty="0"/>
          </a:p>
        </p:txBody>
      </p:sp>
    </p:spTree>
    <p:extLst>
      <p:ext uri="{BB962C8B-B14F-4D97-AF65-F5344CB8AC3E}">
        <p14:creationId xmlns:p14="http://schemas.microsoft.com/office/powerpoint/2010/main" val="2643065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5713D-64C3-46E5-B741-42A5138CA9C9}"/>
              </a:ext>
            </a:extLst>
          </p:cNvPr>
          <p:cNvSpPr>
            <a:spLocks noGrp="1"/>
          </p:cNvSpPr>
          <p:nvPr>
            <p:ph type="title"/>
          </p:nvPr>
        </p:nvSpPr>
        <p:spPr/>
        <p:txBody>
          <a:bodyPr/>
          <a:lstStyle/>
          <a:p>
            <a:pPr marL="0" indent="0"/>
            <a:r>
              <a:rPr lang="en-US" altLang="en-US" dirty="0"/>
              <a:t>Regular Expressions</a:t>
            </a:r>
          </a:p>
        </p:txBody>
      </p:sp>
      <p:sp>
        <p:nvSpPr>
          <p:cNvPr id="4" name="Date Placeholder 3">
            <a:extLst>
              <a:ext uri="{FF2B5EF4-FFF2-40B4-BE49-F238E27FC236}">
                <a16:creationId xmlns:a16="http://schemas.microsoft.com/office/drawing/2014/main" id="{C181EDF7-A81A-46F3-B09F-7A81DE5B55B4}"/>
              </a:ext>
            </a:extLst>
          </p:cNvPr>
          <p:cNvSpPr>
            <a:spLocks noGrp="1"/>
          </p:cNvSpPr>
          <p:nvPr>
            <p:ph type="dt" sz="half" idx="10"/>
          </p:nvPr>
        </p:nvSpPr>
        <p:spPr/>
        <p:txBody>
          <a:bodyPr/>
          <a:lstStyle/>
          <a:p>
            <a:pPr>
              <a:defRPr/>
            </a:pPr>
            <a:fld id="{451F2B9D-61FB-4162-9131-97413D546409}" type="datetime1">
              <a:rPr lang="en-US" smtClean="0"/>
              <a:t>2/28/2021</a:t>
            </a:fld>
            <a:endParaRPr lang="en-CA" dirty="0"/>
          </a:p>
        </p:txBody>
      </p:sp>
      <p:sp>
        <p:nvSpPr>
          <p:cNvPr id="5" name="Slide Number Placeholder 4">
            <a:extLst>
              <a:ext uri="{FF2B5EF4-FFF2-40B4-BE49-F238E27FC236}">
                <a16:creationId xmlns:a16="http://schemas.microsoft.com/office/drawing/2014/main" id="{E973BDF5-31E7-4D97-873A-91B38EFFF7EB}"/>
              </a:ext>
            </a:extLst>
          </p:cNvPr>
          <p:cNvSpPr>
            <a:spLocks noGrp="1"/>
          </p:cNvSpPr>
          <p:nvPr>
            <p:ph type="sldNum" sz="quarter" idx="12"/>
          </p:nvPr>
        </p:nvSpPr>
        <p:spPr/>
        <p:txBody>
          <a:bodyPr/>
          <a:lstStyle/>
          <a:p>
            <a:pPr>
              <a:defRPr/>
            </a:pPr>
            <a:fld id="{DB965FF6-DD1D-43A0-A685-9F3E6FC58C96}" type="slidenum">
              <a:rPr lang="en-US" smtClean="0"/>
              <a:pPr>
                <a:defRPr/>
              </a:pPr>
              <a:t>9</a:t>
            </a:fld>
            <a:endParaRPr lang="en-US" dirty="0"/>
          </a:p>
        </p:txBody>
      </p:sp>
      <p:sp>
        <p:nvSpPr>
          <p:cNvPr id="7" name="Content Placeholder 6">
            <a:extLst>
              <a:ext uri="{FF2B5EF4-FFF2-40B4-BE49-F238E27FC236}">
                <a16:creationId xmlns:a16="http://schemas.microsoft.com/office/drawing/2014/main" id="{9BBB3CA3-F54E-46B7-8C81-24659CF188AA}"/>
              </a:ext>
            </a:extLst>
          </p:cNvPr>
          <p:cNvSpPr>
            <a:spLocks noGrp="1"/>
          </p:cNvSpPr>
          <p:nvPr>
            <p:ph idx="1"/>
          </p:nvPr>
        </p:nvSpPr>
        <p:spPr/>
        <p:txBody>
          <a:bodyPr/>
          <a:lstStyle/>
          <a:p>
            <a:pPr marL="0" indent="0">
              <a:buNone/>
            </a:pPr>
            <a:r>
              <a:rPr lang="en-US" dirty="0">
                <a:latin typeface="Courier New" panose="02070309020205020404" pitchFamily="49" charset="0"/>
                <a:cs typeface="Courier New" panose="02070309020205020404" pitchFamily="49" charset="0"/>
              </a:rPr>
              <a:t>^ </a:t>
            </a:r>
            <a:r>
              <a:rPr lang="en-US" dirty="0"/>
              <a:t>  Matches the beginning of a line</a:t>
            </a:r>
          </a:p>
          <a:p>
            <a:pPr marL="0" indent="0">
              <a:buNone/>
            </a:pPr>
            <a:r>
              <a:rPr lang="en-US" dirty="0">
                <a:latin typeface="Courier New" panose="02070309020205020404" pitchFamily="49" charset="0"/>
                <a:cs typeface="Courier New" panose="02070309020205020404" pitchFamily="49" charset="0"/>
              </a:rPr>
              <a:t>$ </a:t>
            </a:r>
            <a:r>
              <a:rPr lang="en-US" dirty="0"/>
              <a:t>  Matches the end of the line</a:t>
            </a:r>
          </a:p>
          <a:p>
            <a:pPr marL="0" indent="0">
              <a:buNone/>
            </a:pPr>
            <a:r>
              <a:rPr lang="en-US" dirty="0">
                <a:latin typeface="Courier New" panose="02070309020205020404" pitchFamily="49" charset="0"/>
                <a:cs typeface="Courier New" panose="02070309020205020404" pitchFamily="49" charset="0"/>
              </a:rPr>
              <a:t>. </a:t>
            </a:r>
            <a:r>
              <a:rPr lang="en-US" dirty="0"/>
              <a:t>   Matches any character</a:t>
            </a:r>
          </a:p>
          <a:p>
            <a:pPr marL="0" indent="0">
              <a:buNone/>
            </a:pPr>
            <a:r>
              <a:rPr lang="en-US" dirty="0">
                <a:latin typeface="Courier New" panose="02070309020205020404" pitchFamily="49" charset="0"/>
                <a:cs typeface="Courier New" panose="02070309020205020404" pitchFamily="49" charset="0"/>
              </a:rPr>
              <a:t>\s  </a:t>
            </a:r>
            <a:r>
              <a:rPr lang="en-US" dirty="0"/>
              <a:t>Matches whitespace</a:t>
            </a:r>
          </a:p>
          <a:p>
            <a:pPr marL="0" indent="0">
              <a:buNone/>
            </a:pPr>
            <a:r>
              <a:rPr lang="en-US" dirty="0">
                <a:latin typeface="Courier New" panose="02070309020205020404" pitchFamily="49" charset="0"/>
                <a:cs typeface="Courier New" panose="02070309020205020404" pitchFamily="49" charset="0"/>
              </a:rPr>
              <a:t>\S </a:t>
            </a:r>
            <a:r>
              <a:rPr lang="en-US" dirty="0"/>
              <a:t>Matches any non-whitespace character</a:t>
            </a:r>
          </a:p>
          <a:p>
            <a:pPr marL="0" indent="0">
              <a:buNone/>
            </a:pPr>
            <a:r>
              <a:rPr lang="en-US" dirty="0">
                <a:latin typeface="Courier New" panose="02070309020205020404" pitchFamily="49" charset="0"/>
                <a:cs typeface="Courier New" panose="02070309020205020404" pitchFamily="49" charset="0"/>
              </a:rPr>
              <a:t>*</a:t>
            </a:r>
            <a:r>
              <a:rPr lang="en-US" dirty="0"/>
              <a:t>   Repeats a character zero or more times</a:t>
            </a:r>
          </a:p>
        </p:txBody>
      </p:sp>
      <p:sp>
        <p:nvSpPr>
          <p:cNvPr id="3" name="Footer Placeholder 2">
            <a:extLst>
              <a:ext uri="{FF2B5EF4-FFF2-40B4-BE49-F238E27FC236}">
                <a16:creationId xmlns:a16="http://schemas.microsoft.com/office/drawing/2014/main" id="{7879BBB0-ECA8-4F70-AF23-A42FF692C052}"/>
              </a:ext>
            </a:extLst>
          </p:cNvPr>
          <p:cNvSpPr>
            <a:spLocks noGrp="1"/>
          </p:cNvSpPr>
          <p:nvPr>
            <p:ph type="ftr" sz="quarter" idx="11"/>
          </p:nvPr>
        </p:nvSpPr>
        <p:spPr/>
        <p:txBody>
          <a:bodyPr/>
          <a:lstStyle/>
          <a:p>
            <a:pPr>
              <a:defRPr/>
            </a:pPr>
            <a:r>
              <a:rPr lang="en-US"/>
              <a:t>Milli Micro Systems, Inc.</a:t>
            </a:r>
            <a:endParaRPr lang="en-US" dirty="0"/>
          </a:p>
        </p:txBody>
      </p:sp>
    </p:spTree>
    <p:extLst>
      <p:ext uri="{BB962C8B-B14F-4D97-AF65-F5344CB8AC3E}">
        <p14:creationId xmlns:p14="http://schemas.microsoft.com/office/powerpoint/2010/main" val="72811896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99078-EF0D-4182-85ED-CCE03686362C}"/>
              </a:ext>
            </a:extLst>
          </p:cNvPr>
          <p:cNvSpPr>
            <a:spLocks noGrp="1"/>
          </p:cNvSpPr>
          <p:nvPr>
            <p:ph type="title"/>
          </p:nvPr>
        </p:nvSpPr>
        <p:spPr/>
        <p:txBody>
          <a:bodyPr/>
          <a:lstStyle/>
          <a:p>
            <a:r>
              <a:rPr lang="en-US" dirty="0"/>
              <a:t>Step 2: Basic </a:t>
            </a:r>
            <a:r>
              <a:rPr lang="en-US" dirty="0" err="1"/>
              <a:t>pcap</a:t>
            </a:r>
            <a:r>
              <a:rPr lang="en-US" dirty="0"/>
              <a:t> handling</a:t>
            </a:r>
          </a:p>
        </p:txBody>
      </p:sp>
      <p:sp>
        <p:nvSpPr>
          <p:cNvPr id="3" name="Content Placeholder 2">
            <a:extLst>
              <a:ext uri="{FF2B5EF4-FFF2-40B4-BE49-F238E27FC236}">
                <a16:creationId xmlns:a16="http://schemas.microsoft.com/office/drawing/2014/main" id="{64A7ED8F-5953-41DB-B8AD-0C2E550270E1}"/>
              </a:ext>
            </a:extLst>
          </p:cNvPr>
          <p:cNvSpPr>
            <a:spLocks noGrp="1"/>
          </p:cNvSpPr>
          <p:nvPr>
            <p:ph idx="1"/>
          </p:nvPr>
        </p:nvSpPr>
        <p:spPr/>
        <p:txBody>
          <a:bodyPr>
            <a:normAutofit fontScale="92500" lnSpcReduction="20000"/>
          </a:bodyPr>
          <a:lstStyle/>
          <a:p>
            <a:r>
              <a:rPr lang="en-US" dirty="0"/>
              <a:t>The </a:t>
            </a:r>
            <a:r>
              <a:rPr lang="en-US" dirty="0" err="1"/>
              <a:t>RawPcapReader</a:t>
            </a:r>
            <a:r>
              <a:rPr lang="en-US" dirty="0"/>
              <a:t> class is provided by the </a:t>
            </a:r>
            <a:r>
              <a:rPr lang="en-US" dirty="0" err="1"/>
              <a:t>scapy</a:t>
            </a:r>
            <a:r>
              <a:rPr lang="en-US" dirty="0"/>
              <a:t> module. This class is </a:t>
            </a:r>
            <a:r>
              <a:rPr lang="en-US" dirty="0" err="1"/>
              <a:t>iterable</a:t>
            </a:r>
            <a:r>
              <a:rPr lang="en-US" dirty="0"/>
              <a:t>, and in each iteration it yields the data (i.e. packet contents) and metadata (i.e. timestamp, packet number etc.) for every packet in the capture.</a:t>
            </a:r>
          </a:p>
          <a:p>
            <a:endParaRPr lang="en-US" dirty="0"/>
          </a:p>
          <a:p>
            <a:r>
              <a:rPr lang="en-US" dirty="0"/>
              <a:t>At this point you may want to open the </a:t>
            </a:r>
            <a:r>
              <a:rPr lang="en-US" dirty="0" err="1"/>
              <a:t>pcap</a:t>
            </a:r>
            <a:r>
              <a:rPr lang="en-US" dirty="0"/>
              <a:t> in Wireshark and verify if the packet count our program reports is consistent with that reported by Wireshark.</a:t>
            </a:r>
          </a:p>
        </p:txBody>
      </p:sp>
      <p:sp>
        <p:nvSpPr>
          <p:cNvPr id="4" name="Date Placeholder 3">
            <a:extLst>
              <a:ext uri="{FF2B5EF4-FFF2-40B4-BE49-F238E27FC236}">
                <a16:creationId xmlns:a16="http://schemas.microsoft.com/office/drawing/2014/main" id="{E1F89694-B835-4D57-9A70-385ACDAC5BE2}"/>
              </a:ext>
            </a:extLst>
          </p:cNvPr>
          <p:cNvSpPr>
            <a:spLocks noGrp="1"/>
          </p:cNvSpPr>
          <p:nvPr>
            <p:ph type="dt" sz="half" idx="10"/>
          </p:nvPr>
        </p:nvSpPr>
        <p:spPr/>
        <p:txBody>
          <a:bodyPr/>
          <a:lstStyle/>
          <a:p>
            <a:pPr>
              <a:defRPr/>
            </a:pPr>
            <a:fld id="{8F00F34B-9C11-45FA-A0A6-085CF3960AEF}" type="datetime1">
              <a:rPr lang="en-US" smtClean="0"/>
              <a:t>2/28/2021</a:t>
            </a:fld>
            <a:endParaRPr lang="en-CA" dirty="0"/>
          </a:p>
        </p:txBody>
      </p:sp>
      <p:sp>
        <p:nvSpPr>
          <p:cNvPr id="5" name="Slide Number Placeholder 4">
            <a:extLst>
              <a:ext uri="{FF2B5EF4-FFF2-40B4-BE49-F238E27FC236}">
                <a16:creationId xmlns:a16="http://schemas.microsoft.com/office/drawing/2014/main" id="{0057ACC3-38BD-458F-9ABC-744F47A0280B}"/>
              </a:ext>
            </a:extLst>
          </p:cNvPr>
          <p:cNvSpPr>
            <a:spLocks noGrp="1"/>
          </p:cNvSpPr>
          <p:nvPr>
            <p:ph type="sldNum" sz="quarter" idx="12"/>
          </p:nvPr>
        </p:nvSpPr>
        <p:spPr/>
        <p:txBody>
          <a:bodyPr/>
          <a:lstStyle/>
          <a:p>
            <a:pPr>
              <a:defRPr/>
            </a:pPr>
            <a:fld id="{DB965FF6-DD1D-43A0-A685-9F3E6FC58C96}" type="slidenum">
              <a:rPr lang="en-US" smtClean="0"/>
              <a:pPr>
                <a:defRPr/>
              </a:pPr>
              <a:t>90</a:t>
            </a:fld>
            <a:endParaRPr lang="en-US" dirty="0"/>
          </a:p>
        </p:txBody>
      </p:sp>
      <p:sp>
        <p:nvSpPr>
          <p:cNvPr id="6" name="Footer Placeholder 5">
            <a:extLst>
              <a:ext uri="{FF2B5EF4-FFF2-40B4-BE49-F238E27FC236}">
                <a16:creationId xmlns:a16="http://schemas.microsoft.com/office/drawing/2014/main" id="{8239B20C-CBF4-4A35-BD24-FDFB6E820424}"/>
              </a:ext>
            </a:extLst>
          </p:cNvPr>
          <p:cNvSpPr>
            <a:spLocks noGrp="1"/>
          </p:cNvSpPr>
          <p:nvPr>
            <p:ph type="ftr" sz="quarter" idx="11"/>
          </p:nvPr>
        </p:nvSpPr>
        <p:spPr/>
        <p:txBody>
          <a:bodyPr/>
          <a:lstStyle/>
          <a:p>
            <a:pPr>
              <a:defRPr/>
            </a:pPr>
            <a:r>
              <a:rPr lang="en-US"/>
              <a:t>Milli Micro Systems, Inc.</a:t>
            </a:r>
            <a:endParaRPr lang="en-US" dirty="0"/>
          </a:p>
        </p:txBody>
      </p:sp>
    </p:spTree>
    <p:extLst>
      <p:ext uri="{BB962C8B-B14F-4D97-AF65-F5344CB8AC3E}">
        <p14:creationId xmlns:p14="http://schemas.microsoft.com/office/powerpoint/2010/main" val="41142725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99078-EF0D-4182-85ED-CCE03686362C}"/>
              </a:ext>
            </a:extLst>
          </p:cNvPr>
          <p:cNvSpPr>
            <a:spLocks noGrp="1"/>
          </p:cNvSpPr>
          <p:nvPr>
            <p:ph type="title"/>
          </p:nvPr>
        </p:nvSpPr>
        <p:spPr/>
        <p:txBody>
          <a:bodyPr/>
          <a:lstStyle/>
          <a:p>
            <a:r>
              <a:rPr lang="en-US" dirty="0"/>
              <a:t>Step 3: Filter non IPv4/TCP packets</a:t>
            </a:r>
          </a:p>
        </p:txBody>
      </p:sp>
      <p:sp>
        <p:nvSpPr>
          <p:cNvPr id="3" name="Content Placeholder 2">
            <a:extLst>
              <a:ext uri="{FF2B5EF4-FFF2-40B4-BE49-F238E27FC236}">
                <a16:creationId xmlns:a16="http://schemas.microsoft.com/office/drawing/2014/main" id="{64A7ED8F-5953-41DB-B8AD-0C2E550270E1}"/>
              </a:ext>
            </a:extLst>
          </p:cNvPr>
          <p:cNvSpPr>
            <a:spLocks noGrp="1"/>
          </p:cNvSpPr>
          <p:nvPr>
            <p:ph idx="1"/>
          </p:nvPr>
        </p:nvSpPr>
        <p:spPr/>
        <p:txBody>
          <a:bodyPr>
            <a:normAutofit/>
          </a:bodyPr>
          <a:lstStyle/>
          <a:p>
            <a:r>
              <a:rPr lang="en-US" dirty="0"/>
              <a:t>Use </a:t>
            </a:r>
            <a:r>
              <a:rPr lang="en-US" dirty="0" err="1"/>
              <a:t>scapy</a:t>
            </a:r>
            <a:r>
              <a:rPr lang="en-US" dirty="0"/>
              <a:t> methods to filter out uninteresting packets. For starters, let us consider all IPv4/TCP packets as interesting.</a:t>
            </a:r>
          </a:p>
        </p:txBody>
      </p:sp>
      <p:sp>
        <p:nvSpPr>
          <p:cNvPr id="4" name="Date Placeholder 3">
            <a:extLst>
              <a:ext uri="{FF2B5EF4-FFF2-40B4-BE49-F238E27FC236}">
                <a16:creationId xmlns:a16="http://schemas.microsoft.com/office/drawing/2014/main" id="{E1F89694-B835-4D57-9A70-385ACDAC5BE2}"/>
              </a:ext>
            </a:extLst>
          </p:cNvPr>
          <p:cNvSpPr>
            <a:spLocks noGrp="1"/>
          </p:cNvSpPr>
          <p:nvPr>
            <p:ph type="dt" sz="half" idx="10"/>
          </p:nvPr>
        </p:nvSpPr>
        <p:spPr/>
        <p:txBody>
          <a:bodyPr/>
          <a:lstStyle/>
          <a:p>
            <a:pPr>
              <a:defRPr/>
            </a:pPr>
            <a:fld id="{9247A776-D5E4-4E25-92B4-1C82746812C8}" type="datetime1">
              <a:rPr lang="en-US" smtClean="0"/>
              <a:t>2/28/2021</a:t>
            </a:fld>
            <a:endParaRPr lang="en-CA" dirty="0"/>
          </a:p>
        </p:txBody>
      </p:sp>
      <p:sp>
        <p:nvSpPr>
          <p:cNvPr id="5" name="Slide Number Placeholder 4">
            <a:extLst>
              <a:ext uri="{FF2B5EF4-FFF2-40B4-BE49-F238E27FC236}">
                <a16:creationId xmlns:a16="http://schemas.microsoft.com/office/drawing/2014/main" id="{0057ACC3-38BD-458F-9ABC-744F47A0280B}"/>
              </a:ext>
            </a:extLst>
          </p:cNvPr>
          <p:cNvSpPr>
            <a:spLocks noGrp="1"/>
          </p:cNvSpPr>
          <p:nvPr>
            <p:ph type="sldNum" sz="quarter" idx="12"/>
          </p:nvPr>
        </p:nvSpPr>
        <p:spPr/>
        <p:txBody>
          <a:bodyPr/>
          <a:lstStyle/>
          <a:p>
            <a:pPr>
              <a:defRPr/>
            </a:pPr>
            <a:fld id="{DB965FF6-DD1D-43A0-A685-9F3E6FC58C96}" type="slidenum">
              <a:rPr lang="en-US" smtClean="0"/>
              <a:pPr>
                <a:defRPr/>
              </a:pPr>
              <a:t>91</a:t>
            </a:fld>
            <a:endParaRPr lang="en-US" dirty="0"/>
          </a:p>
        </p:txBody>
      </p:sp>
      <p:sp>
        <p:nvSpPr>
          <p:cNvPr id="6" name="Footer Placeholder 5">
            <a:extLst>
              <a:ext uri="{FF2B5EF4-FFF2-40B4-BE49-F238E27FC236}">
                <a16:creationId xmlns:a16="http://schemas.microsoft.com/office/drawing/2014/main" id="{282D831B-8084-42BB-B122-30CBA552E639}"/>
              </a:ext>
            </a:extLst>
          </p:cNvPr>
          <p:cNvSpPr>
            <a:spLocks noGrp="1"/>
          </p:cNvSpPr>
          <p:nvPr>
            <p:ph type="ftr" sz="quarter" idx="11"/>
          </p:nvPr>
        </p:nvSpPr>
        <p:spPr/>
        <p:txBody>
          <a:bodyPr/>
          <a:lstStyle/>
          <a:p>
            <a:pPr>
              <a:defRPr/>
            </a:pPr>
            <a:r>
              <a:rPr lang="en-US"/>
              <a:t>Milli Micro Systems, Inc.</a:t>
            </a:r>
            <a:endParaRPr lang="en-US" dirty="0"/>
          </a:p>
        </p:txBody>
      </p:sp>
    </p:spTree>
    <p:extLst>
      <p:ext uri="{BB962C8B-B14F-4D97-AF65-F5344CB8AC3E}">
        <p14:creationId xmlns:p14="http://schemas.microsoft.com/office/powerpoint/2010/main" val="82301317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99078-EF0D-4182-85ED-CCE03686362C}"/>
              </a:ext>
            </a:extLst>
          </p:cNvPr>
          <p:cNvSpPr>
            <a:spLocks noGrp="1"/>
          </p:cNvSpPr>
          <p:nvPr>
            <p:ph type="title"/>
          </p:nvPr>
        </p:nvSpPr>
        <p:spPr/>
        <p:txBody>
          <a:bodyPr/>
          <a:lstStyle/>
          <a:p>
            <a:r>
              <a:rPr lang="en-US" dirty="0"/>
              <a:t>Step 3: Filter non IPv4/TCP packets</a:t>
            </a:r>
          </a:p>
        </p:txBody>
      </p:sp>
      <p:sp>
        <p:nvSpPr>
          <p:cNvPr id="3" name="Content Placeholder 2">
            <a:extLst>
              <a:ext uri="{FF2B5EF4-FFF2-40B4-BE49-F238E27FC236}">
                <a16:creationId xmlns:a16="http://schemas.microsoft.com/office/drawing/2014/main" id="{64A7ED8F-5953-41DB-B8AD-0C2E550270E1}"/>
              </a:ext>
            </a:extLst>
          </p:cNvPr>
          <p:cNvSpPr>
            <a:spLocks noGrp="1"/>
          </p:cNvSpPr>
          <p:nvPr>
            <p:ph idx="1"/>
          </p:nvPr>
        </p:nvSpPr>
        <p:spPr/>
        <p:txBody>
          <a:bodyPr>
            <a:normAutofit fontScale="25000" lnSpcReduction="20000"/>
          </a:bodyPr>
          <a:lstStyle/>
          <a:p>
            <a:pPr marL="0" indent="0">
              <a:buNone/>
            </a:pPr>
            <a:r>
              <a:rPr lang="en-US" dirty="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scapy.utils</a:t>
            </a:r>
            <a:r>
              <a:rPr lang="en-US" dirty="0">
                <a:latin typeface="Courier New" panose="02070309020205020404" pitchFamily="49" charset="0"/>
                <a:cs typeface="Courier New" panose="02070309020205020404" pitchFamily="49" charset="0"/>
              </a:rPr>
              <a:t> import </a:t>
            </a:r>
            <a:r>
              <a:rPr lang="en-US" dirty="0" err="1">
                <a:latin typeface="Courier New" panose="02070309020205020404" pitchFamily="49" charset="0"/>
                <a:cs typeface="Courier New" panose="02070309020205020404" pitchFamily="49" charset="0"/>
              </a:rPr>
              <a:t>RawPcapReader</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from scapy.layers.l2 import Ether</a:t>
            </a:r>
          </a:p>
          <a:p>
            <a:pPr marL="0" indent="0">
              <a:buNone/>
            </a:pPr>
            <a:r>
              <a:rPr lang="en-US" dirty="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scapy.layers.inet</a:t>
            </a:r>
            <a:r>
              <a:rPr lang="en-US" dirty="0">
                <a:latin typeface="Courier New" panose="02070309020205020404" pitchFamily="49" charset="0"/>
                <a:cs typeface="Courier New" panose="02070309020205020404" pitchFamily="49" charset="0"/>
              </a:rPr>
              <a:t> import IP, TCP</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def </a:t>
            </a:r>
            <a:r>
              <a:rPr lang="en-US" dirty="0" err="1">
                <a:latin typeface="Courier New" panose="02070309020205020404" pitchFamily="49" charset="0"/>
                <a:cs typeface="Courier New" panose="02070309020205020404" pitchFamily="49" charset="0"/>
              </a:rPr>
              <a:t>process_pcap</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file_name</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print('Opening {}...'.format(</a:t>
            </a:r>
            <a:r>
              <a:rPr lang="en-US" dirty="0" err="1">
                <a:latin typeface="Courier New" panose="02070309020205020404" pitchFamily="49" charset="0"/>
                <a:cs typeface="Courier New" panose="02070309020205020404" pitchFamily="49" charset="0"/>
              </a:rPr>
              <a:t>file_name</a:t>
            </a:r>
            <a:r>
              <a:rPr lang="en-US" dirty="0">
                <a:latin typeface="Courier New" panose="02070309020205020404" pitchFamily="49" charset="0"/>
                <a:cs typeface="Courier New" panose="02070309020205020404" pitchFamily="49" charset="0"/>
              </a:rPr>
              <a: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count = 0</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interesting_packet_count</a:t>
            </a:r>
            <a:r>
              <a:rPr lang="en-US" dirty="0">
                <a:latin typeface="Courier New" panose="02070309020205020404" pitchFamily="49" charset="0"/>
                <a:cs typeface="Courier New" panose="02070309020205020404" pitchFamily="49" charset="0"/>
              </a:rPr>
              <a:t> = 0</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for (</a:t>
            </a:r>
            <a:r>
              <a:rPr lang="en-US" dirty="0" err="1">
                <a:latin typeface="Courier New" panose="02070309020205020404" pitchFamily="49" charset="0"/>
                <a:cs typeface="Courier New" panose="02070309020205020404" pitchFamily="49" charset="0"/>
              </a:rPr>
              <a:t>pkt_data</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pkt_metadata</a:t>
            </a:r>
            <a:r>
              <a:rPr lang="en-US" dirty="0">
                <a:latin typeface="Courier New" panose="02070309020205020404" pitchFamily="49" charset="0"/>
                <a:cs typeface="Courier New" panose="02070309020205020404" pitchFamily="49" charset="0"/>
              </a:rPr>
              <a:t>,) in </a:t>
            </a:r>
            <a:r>
              <a:rPr lang="en-US" dirty="0" err="1">
                <a:latin typeface="Courier New" panose="02070309020205020404" pitchFamily="49" charset="0"/>
                <a:cs typeface="Courier New" panose="02070309020205020404" pitchFamily="49" charset="0"/>
              </a:rPr>
              <a:t>RawPcapReader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file_name</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count += 1</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ether_pkt</a:t>
            </a:r>
            <a:r>
              <a:rPr lang="en-US" dirty="0">
                <a:latin typeface="Courier New" panose="02070309020205020404" pitchFamily="49" charset="0"/>
                <a:cs typeface="Courier New" panose="02070309020205020404" pitchFamily="49" charset="0"/>
              </a:rPr>
              <a:t> = Ether(</a:t>
            </a:r>
            <a:r>
              <a:rPr lang="en-US" dirty="0" err="1">
                <a:latin typeface="Courier New" panose="02070309020205020404" pitchFamily="49" charset="0"/>
                <a:cs typeface="Courier New" panose="02070309020205020404" pitchFamily="49" charset="0"/>
              </a:rPr>
              <a:t>pkt_data</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if 'type' not in </a:t>
            </a:r>
            <a:r>
              <a:rPr lang="en-US" dirty="0" err="1">
                <a:latin typeface="Courier New" panose="02070309020205020404" pitchFamily="49" charset="0"/>
                <a:cs typeface="Courier New" panose="02070309020205020404" pitchFamily="49" charset="0"/>
              </a:rPr>
              <a:t>ether_pkt.fields</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 LLC frames will have '</a:t>
            </a:r>
            <a:r>
              <a:rPr lang="en-US" dirty="0" err="1">
                <a:latin typeface="Courier New" panose="02070309020205020404" pitchFamily="49" charset="0"/>
                <a:cs typeface="Courier New" panose="02070309020205020404" pitchFamily="49" charset="0"/>
              </a:rPr>
              <a:t>len</a:t>
            </a:r>
            <a:r>
              <a:rPr lang="en-US" dirty="0">
                <a:latin typeface="Courier New" panose="02070309020205020404" pitchFamily="49" charset="0"/>
                <a:cs typeface="Courier New" panose="02070309020205020404" pitchFamily="49" charset="0"/>
              </a:rPr>
              <a:t>' instead of 'type'.</a:t>
            </a:r>
          </a:p>
          <a:p>
            <a:pPr marL="0" indent="0">
              <a:buNone/>
            </a:pPr>
            <a:r>
              <a:rPr lang="en-US" dirty="0">
                <a:latin typeface="Courier New" panose="02070309020205020404" pitchFamily="49" charset="0"/>
                <a:cs typeface="Courier New" panose="02070309020205020404" pitchFamily="49" charset="0"/>
              </a:rPr>
              <a:t>            # We disregard those</a:t>
            </a:r>
          </a:p>
          <a:p>
            <a:pPr marL="0" indent="0">
              <a:buNone/>
            </a:pPr>
            <a:r>
              <a:rPr lang="en-US" dirty="0">
                <a:latin typeface="Courier New" panose="02070309020205020404" pitchFamily="49" charset="0"/>
                <a:cs typeface="Courier New" panose="02070309020205020404" pitchFamily="49" charset="0"/>
              </a:rPr>
              <a:t>            continue</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ether_pkt.type</a:t>
            </a:r>
            <a:r>
              <a:rPr lang="en-US" dirty="0">
                <a:latin typeface="Courier New" panose="02070309020205020404" pitchFamily="49" charset="0"/>
                <a:cs typeface="Courier New" panose="02070309020205020404" pitchFamily="49" charset="0"/>
              </a:rPr>
              <a:t> != 0x0800:</a:t>
            </a:r>
          </a:p>
          <a:p>
            <a:pPr marL="0" indent="0">
              <a:buNone/>
            </a:pPr>
            <a:r>
              <a:rPr lang="en-US" dirty="0">
                <a:latin typeface="Courier New" panose="02070309020205020404" pitchFamily="49" charset="0"/>
                <a:cs typeface="Courier New" panose="02070309020205020404" pitchFamily="49" charset="0"/>
              </a:rPr>
              <a:t>            # disregard non-IPv4 packets</a:t>
            </a:r>
          </a:p>
          <a:p>
            <a:pPr marL="0" indent="0">
              <a:buNone/>
            </a:pPr>
            <a:r>
              <a:rPr lang="en-US" dirty="0">
                <a:latin typeface="Courier New" panose="02070309020205020404" pitchFamily="49" charset="0"/>
                <a:cs typeface="Courier New" panose="02070309020205020404" pitchFamily="49" charset="0"/>
              </a:rPr>
              <a:t>            continue</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ip_pkt</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ether_pkt</a:t>
            </a:r>
            <a:r>
              <a:rPr lang="en-US" dirty="0">
                <a:latin typeface="Courier New" panose="02070309020205020404" pitchFamily="49" charset="0"/>
                <a:cs typeface="Courier New" panose="02070309020205020404" pitchFamily="49" charset="0"/>
              </a:rPr>
              <a:t>[IP]</a:t>
            </a:r>
          </a:p>
          <a:p>
            <a:pPr marL="0" indent="0">
              <a:buNone/>
            </a:pPr>
            <a:r>
              <a:rPr lang="en-US" dirty="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ip_pkt.proto</a:t>
            </a:r>
            <a:r>
              <a:rPr lang="en-US" dirty="0">
                <a:latin typeface="Courier New" panose="02070309020205020404" pitchFamily="49" charset="0"/>
                <a:cs typeface="Courier New" panose="02070309020205020404" pitchFamily="49" charset="0"/>
              </a:rPr>
              <a:t> != 6:</a:t>
            </a:r>
          </a:p>
          <a:p>
            <a:pPr marL="0" indent="0">
              <a:buNone/>
            </a:pPr>
            <a:r>
              <a:rPr lang="en-US" dirty="0">
                <a:latin typeface="Courier New" panose="02070309020205020404" pitchFamily="49" charset="0"/>
                <a:cs typeface="Courier New" panose="02070309020205020404" pitchFamily="49" charset="0"/>
              </a:rPr>
              <a:t>            # Ignore non-TCP packet</a:t>
            </a:r>
          </a:p>
          <a:p>
            <a:pPr marL="0" indent="0">
              <a:buNone/>
            </a:pPr>
            <a:r>
              <a:rPr lang="en-US" dirty="0">
                <a:latin typeface="Courier New" panose="02070309020205020404" pitchFamily="49" charset="0"/>
                <a:cs typeface="Courier New" panose="02070309020205020404" pitchFamily="49" charset="0"/>
              </a:rPr>
              <a:t>            continue</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interesting_packet_count</a:t>
            </a:r>
            <a:r>
              <a:rPr lang="en-US" dirty="0">
                <a:latin typeface="Courier New" panose="02070309020205020404" pitchFamily="49" charset="0"/>
                <a:cs typeface="Courier New" panose="02070309020205020404" pitchFamily="49" charset="0"/>
              </a:rPr>
              <a:t> += 1</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print('{} contains {} packets ({} interesting)'.</a:t>
            </a:r>
          </a:p>
          <a:p>
            <a:pPr marL="0" indent="0">
              <a:buNone/>
            </a:pPr>
            <a:r>
              <a:rPr lang="en-US" dirty="0">
                <a:latin typeface="Courier New" panose="02070309020205020404" pitchFamily="49" charset="0"/>
                <a:cs typeface="Courier New" panose="02070309020205020404" pitchFamily="49" charset="0"/>
              </a:rPr>
              <a:t>          format(</a:t>
            </a:r>
            <a:r>
              <a:rPr lang="en-US" dirty="0" err="1">
                <a:latin typeface="Courier New" panose="02070309020205020404" pitchFamily="49" charset="0"/>
                <a:cs typeface="Courier New" panose="02070309020205020404" pitchFamily="49" charset="0"/>
              </a:rPr>
              <a:t>file_name</a:t>
            </a:r>
            <a:r>
              <a:rPr lang="en-US" dirty="0">
                <a:latin typeface="Courier New" panose="02070309020205020404" pitchFamily="49" charset="0"/>
                <a:cs typeface="Courier New" panose="02070309020205020404" pitchFamily="49" charset="0"/>
              </a:rPr>
              <a:t>, count, </a:t>
            </a:r>
            <a:r>
              <a:rPr lang="en-US" dirty="0" err="1">
                <a:latin typeface="Courier New" panose="02070309020205020404" pitchFamily="49" charset="0"/>
                <a:cs typeface="Courier New" panose="02070309020205020404" pitchFamily="49" charset="0"/>
              </a:rPr>
              <a:t>interesting_packet_count</a:t>
            </a:r>
            <a:r>
              <a:rPr lang="en-US" dirty="0">
                <a:latin typeface="Courier New" panose="02070309020205020404" pitchFamily="49" charset="0"/>
                <a:cs typeface="Courier New" panose="02070309020205020404" pitchFamily="49" charset="0"/>
              </a:rPr>
              <a:t>))</a:t>
            </a:r>
          </a:p>
        </p:txBody>
      </p:sp>
      <p:sp>
        <p:nvSpPr>
          <p:cNvPr id="4" name="Date Placeholder 3">
            <a:extLst>
              <a:ext uri="{FF2B5EF4-FFF2-40B4-BE49-F238E27FC236}">
                <a16:creationId xmlns:a16="http://schemas.microsoft.com/office/drawing/2014/main" id="{E1F89694-B835-4D57-9A70-385ACDAC5BE2}"/>
              </a:ext>
            </a:extLst>
          </p:cNvPr>
          <p:cNvSpPr>
            <a:spLocks noGrp="1"/>
          </p:cNvSpPr>
          <p:nvPr>
            <p:ph type="dt" sz="half" idx="10"/>
          </p:nvPr>
        </p:nvSpPr>
        <p:spPr/>
        <p:txBody>
          <a:bodyPr/>
          <a:lstStyle/>
          <a:p>
            <a:pPr>
              <a:defRPr/>
            </a:pPr>
            <a:fld id="{B590DF1A-0DE8-45D8-9118-7C579AACC284}" type="datetime1">
              <a:rPr lang="en-US" smtClean="0"/>
              <a:t>2/28/2021</a:t>
            </a:fld>
            <a:endParaRPr lang="en-CA" dirty="0"/>
          </a:p>
        </p:txBody>
      </p:sp>
      <p:sp>
        <p:nvSpPr>
          <p:cNvPr id="5" name="Slide Number Placeholder 4">
            <a:extLst>
              <a:ext uri="{FF2B5EF4-FFF2-40B4-BE49-F238E27FC236}">
                <a16:creationId xmlns:a16="http://schemas.microsoft.com/office/drawing/2014/main" id="{0057ACC3-38BD-458F-9ABC-744F47A0280B}"/>
              </a:ext>
            </a:extLst>
          </p:cNvPr>
          <p:cNvSpPr>
            <a:spLocks noGrp="1"/>
          </p:cNvSpPr>
          <p:nvPr>
            <p:ph type="sldNum" sz="quarter" idx="12"/>
          </p:nvPr>
        </p:nvSpPr>
        <p:spPr/>
        <p:txBody>
          <a:bodyPr/>
          <a:lstStyle/>
          <a:p>
            <a:pPr>
              <a:defRPr/>
            </a:pPr>
            <a:fld id="{DB965FF6-DD1D-43A0-A685-9F3E6FC58C96}" type="slidenum">
              <a:rPr lang="en-US" smtClean="0"/>
              <a:pPr>
                <a:defRPr/>
              </a:pPr>
              <a:t>92</a:t>
            </a:fld>
            <a:endParaRPr lang="en-US" dirty="0"/>
          </a:p>
        </p:txBody>
      </p:sp>
      <p:sp>
        <p:nvSpPr>
          <p:cNvPr id="6" name="Footer Placeholder 5">
            <a:extLst>
              <a:ext uri="{FF2B5EF4-FFF2-40B4-BE49-F238E27FC236}">
                <a16:creationId xmlns:a16="http://schemas.microsoft.com/office/drawing/2014/main" id="{F4D61BBF-097F-4D19-94CD-695CA92490E9}"/>
              </a:ext>
            </a:extLst>
          </p:cNvPr>
          <p:cNvSpPr>
            <a:spLocks noGrp="1"/>
          </p:cNvSpPr>
          <p:nvPr>
            <p:ph type="ftr" sz="quarter" idx="11"/>
          </p:nvPr>
        </p:nvSpPr>
        <p:spPr/>
        <p:txBody>
          <a:bodyPr/>
          <a:lstStyle/>
          <a:p>
            <a:pPr>
              <a:defRPr/>
            </a:pPr>
            <a:r>
              <a:rPr lang="en-US"/>
              <a:t>Milli Micro Systems, Inc.</a:t>
            </a:r>
            <a:endParaRPr lang="en-US" dirty="0"/>
          </a:p>
        </p:txBody>
      </p:sp>
    </p:spTree>
    <p:extLst>
      <p:ext uri="{BB962C8B-B14F-4D97-AF65-F5344CB8AC3E}">
        <p14:creationId xmlns:p14="http://schemas.microsoft.com/office/powerpoint/2010/main" val="233073272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99078-EF0D-4182-85ED-CCE03686362C}"/>
              </a:ext>
            </a:extLst>
          </p:cNvPr>
          <p:cNvSpPr>
            <a:spLocks noGrp="1"/>
          </p:cNvSpPr>
          <p:nvPr>
            <p:ph type="title"/>
          </p:nvPr>
        </p:nvSpPr>
        <p:spPr/>
        <p:txBody>
          <a:bodyPr/>
          <a:lstStyle/>
          <a:p>
            <a:r>
              <a:rPr lang="en-US" dirty="0"/>
              <a:t>Step 3: Filter non IPv4/TCP packets</a:t>
            </a:r>
          </a:p>
        </p:txBody>
      </p:sp>
      <p:sp>
        <p:nvSpPr>
          <p:cNvPr id="3" name="Content Placeholder 2">
            <a:extLst>
              <a:ext uri="{FF2B5EF4-FFF2-40B4-BE49-F238E27FC236}">
                <a16:creationId xmlns:a16="http://schemas.microsoft.com/office/drawing/2014/main" id="{64A7ED8F-5953-41DB-B8AD-0C2E550270E1}"/>
              </a:ext>
            </a:extLst>
          </p:cNvPr>
          <p:cNvSpPr>
            <a:spLocks noGrp="1"/>
          </p:cNvSpPr>
          <p:nvPr>
            <p:ph idx="1"/>
          </p:nvPr>
        </p:nvSpPr>
        <p:spPr/>
        <p:txBody>
          <a:bodyPr>
            <a:normAutofit fontScale="85000" lnSpcReduction="10000"/>
          </a:bodyPr>
          <a:lstStyle/>
          <a:p>
            <a:r>
              <a:rPr lang="en-US" dirty="0"/>
              <a:t>Note the use of </a:t>
            </a:r>
            <a:r>
              <a:rPr lang="en-US" dirty="0" err="1"/>
              <a:t>scapy’s</a:t>
            </a:r>
            <a:r>
              <a:rPr lang="en-US" dirty="0"/>
              <a:t> Ether class in the code above, and note how we use </a:t>
            </a:r>
            <a:r>
              <a:rPr lang="en-US" dirty="0" err="1"/>
              <a:t>ether_pkt.fields</a:t>
            </a:r>
            <a:r>
              <a:rPr lang="en-US" dirty="0"/>
              <a:t> and </a:t>
            </a:r>
            <a:r>
              <a:rPr lang="en-US" dirty="0" err="1"/>
              <a:t>ether_pkt.type</a:t>
            </a:r>
            <a:r>
              <a:rPr lang="en-US" dirty="0"/>
              <a:t> to extract information from the ethernet header of the packet. Also note the use of </a:t>
            </a:r>
            <a:r>
              <a:rPr lang="en-US" dirty="0" err="1"/>
              <a:t>ether_pkt</a:t>
            </a:r>
            <a:r>
              <a:rPr lang="en-US" dirty="0"/>
              <a:t>[IP] to obtain the IPv4 header.</a:t>
            </a:r>
          </a:p>
          <a:p>
            <a:endParaRPr lang="en-US" dirty="0"/>
          </a:p>
          <a:p>
            <a:r>
              <a:rPr lang="en-US" dirty="0"/>
              <a:t>It so happens that the example </a:t>
            </a:r>
            <a:r>
              <a:rPr lang="en-US" dirty="0" err="1"/>
              <a:t>pcap</a:t>
            </a:r>
            <a:r>
              <a:rPr lang="en-US" dirty="0"/>
              <a:t> we used was captured by </a:t>
            </a:r>
            <a:r>
              <a:rPr lang="en-US" dirty="0" err="1"/>
              <a:t>tshark</a:t>
            </a:r>
            <a:r>
              <a:rPr lang="en-US" dirty="0"/>
              <a:t> with a capture filter that selected all IPv4/TCP packets, which is why all 22639 packets are reported as interesting. We’ll fix that in the next iteration of the code.</a:t>
            </a:r>
          </a:p>
        </p:txBody>
      </p:sp>
      <p:sp>
        <p:nvSpPr>
          <p:cNvPr id="4" name="Date Placeholder 3">
            <a:extLst>
              <a:ext uri="{FF2B5EF4-FFF2-40B4-BE49-F238E27FC236}">
                <a16:creationId xmlns:a16="http://schemas.microsoft.com/office/drawing/2014/main" id="{E1F89694-B835-4D57-9A70-385ACDAC5BE2}"/>
              </a:ext>
            </a:extLst>
          </p:cNvPr>
          <p:cNvSpPr>
            <a:spLocks noGrp="1"/>
          </p:cNvSpPr>
          <p:nvPr>
            <p:ph type="dt" sz="half" idx="10"/>
          </p:nvPr>
        </p:nvSpPr>
        <p:spPr/>
        <p:txBody>
          <a:bodyPr/>
          <a:lstStyle/>
          <a:p>
            <a:pPr>
              <a:defRPr/>
            </a:pPr>
            <a:fld id="{FEF72B67-6D1F-4B8A-B2A5-6B9A678EA2EC}" type="datetime1">
              <a:rPr lang="en-US" smtClean="0"/>
              <a:t>2/28/2021</a:t>
            </a:fld>
            <a:endParaRPr lang="en-CA" dirty="0"/>
          </a:p>
        </p:txBody>
      </p:sp>
      <p:sp>
        <p:nvSpPr>
          <p:cNvPr id="5" name="Slide Number Placeholder 4">
            <a:extLst>
              <a:ext uri="{FF2B5EF4-FFF2-40B4-BE49-F238E27FC236}">
                <a16:creationId xmlns:a16="http://schemas.microsoft.com/office/drawing/2014/main" id="{0057ACC3-38BD-458F-9ABC-744F47A0280B}"/>
              </a:ext>
            </a:extLst>
          </p:cNvPr>
          <p:cNvSpPr>
            <a:spLocks noGrp="1"/>
          </p:cNvSpPr>
          <p:nvPr>
            <p:ph type="sldNum" sz="quarter" idx="12"/>
          </p:nvPr>
        </p:nvSpPr>
        <p:spPr/>
        <p:txBody>
          <a:bodyPr/>
          <a:lstStyle/>
          <a:p>
            <a:pPr>
              <a:defRPr/>
            </a:pPr>
            <a:fld id="{DB965FF6-DD1D-43A0-A685-9F3E6FC58C96}" type="slidenum">
              <a:rPr lang="en-US" smtClean="0"/>
              <a:pPr>
                <a:defRPr/>
              </a:pPr>
              <a:t>93</a:t>
            </a:fld>
            <a:endParaRPr lang="en-US" dirty="0"/>
          </a:p>
        </p:txBody>
      </p:sp>
      <p:sp>
        <p:nvSpPr>
          <p:cNvPr id="6" name="Footer Placeholder 5">
            <a:extLst>
              <a:ext uri="{FF2B5EF4-FFF2-40B4-BE49-F238E27FC236}">
                <a16:creationId xmlns:a16="http://schemas.microsoft.com/office/drawing/2014/main" id="{B23F3DFB-2DF2-4B08-BC64-C57E24E17B50}"/>
              </a:ext>
            </a:extLst>
          </p:cNvPr>
          <p:cNvSpPr>
            <a:spLocks noGrp="1"/>
          </p:cNvSpPr>
          <p:nvPr>
            <p:ph type="ftr" sz="quarter" idx="11"/>
          </p:nvPr>
        </p:nvSpPr>
        <p:spPr/>
        <p:txBody>
          <a:bodyPr/>
          <a:lstStyle/>
          <a:p>
            <a:pPr>
              <a:defRPr/>
            </a:pPr>
            <a:r>
              <a:rPr lang="en-US"/>
              <a:t>Milli Micro Systems, Inc.</a:t>
            </a:r>
            <a:endParaRPr lang="en-US" dirty="0"/>
          </a:p>
        </p:txBody>
      </p:sp>
    </p:spTree>
    <p:extLst>
      <p:ext uri="{BB962C8B-B14F-4D97-AF65-F5344CB8AC3E}">
        <p14:creationId xmlns:p14="http://schemas.microsoft.com/office/powerpoint/2010/main" val="46658230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99078-EF0D-4182-85ED-CCE03686362C}"/>
              </a:ext>
            </a:extLst>
          </p:cNvPr>
          <p:cNvSpPr>
            <a:spLocks noGrp="1"/>
          </p:cNvSpPr>
          <p:nvPr>
            <p:ph type="title"/>
          </p:nvPr>
        </p:nvSpPr>
        <p:spPr/>
        <p:txBody>
          <a:bodyPr/>
          <a:lstStyle/>
          <a:p>
            <a:r>
              <a:rPr lang="en-US" dirty="0"/>
              <a:t>Step 4: Identify interesting connection packets</a:t>
            </a:r>
          </a:p>
        </p:txBody>
      </p:sp>
      <p:sp>
        <p:nvSpPr>
          <p:cNvPr id="3" name="Content Placeholder 2">
            <a:extLst>
              <a:ext uri="{FF2B5EF4-FFF2-40B4-BE49-F238E27FC236}">
                <a16:creationId xmlns:a16="http://schemas.microsoft.com/office/drawing/2014/main" id="{64A7ED8F-5953-41DB-B8AD-0C2E550270E1}"/>
              </a:ext>
            </a:extLst>
          </p:cNvPr>
          <p:cNvSpPr>
            <a:spLocks noGrp="1"/>
          </p:cNvSpPr>
          <p:nvPr>
            <p:ph idx="1"/>
          </p:nvPr>
        </p:nvSpPr>
        <p:spPr/>
        <p:txBody>
          <a:bodyPr>
            <a:normAutofit fontScale="92500" lnSpcReduction="20000"/>
          </a:bodyPr>
          <a:lstStyle/>
          <a:p>
            <a:r>
              <a:rPr lang="en-US" dirty="0"/>
              <a:t>The packet capture contains, among several connections, one HTTP connection between client 192.168.1.137:57080 and server 152.19.134.43:80. For the rest of this discussion let’s only consider this connection as interesting and filter out other packets.</a:t>
            </a:r>
          </a:p>
          <a:p>
            <a:endParaRPr lang="en-US" dirty="0"/>
          </a:p>
          <a:p>
            <a:r>
              <a:rPr lang="en-US" dirty="0"/>
              <a:t>Note that the code below hardcodes these addresses; you may instead consider gathering this information from the command-line with </a:t>
            </a:r>
            <a:r>
              <a:rPr lang="en-US" dirty="0" err="1"/>
              <a:t>argparse</a:t>
            </a:r>
            <a:r>
              <a:rPr lang="en-US" dirty="0"/>
              <a:t>.</a:t>
            </a:r>
          </a:p>
        </p:txBody>
      </p:sp>
      <p:sp>
        <p:nvSpPr>
          <p:cNvPr id="4" name="Date Placeholder 3">
            <a:extLst>
              <a:ext uri="{FF2B5EF4-FFF2-40B4-BE49-F238E27FC236}">
                <a16:creationId xmlns:a16="http://schemas.microsoft.com/office/drawing/2014/main" id="{E1F89694-B835-4D57-9A70-385ACDAC5BE2}"/>
              </a:ext>
            </a:extLst>
          </p:cNvPr>
          <p:cNvSpPr>
            <a:spLocks noGrp="1"/>
          </p:cNvSpPr>
          <p:nvPr>
            <p:ph type="dt" sz="half" idx="10"/>
          </p:nvPr>
        </p:nvSpPr>
        <p:spPr/>
        <p:txBody>
          <a:bodyPr/>
          <a:lstStyle/>
          <a:p>
            <a:pPr>
              <a:defRPr/>
            </a:pPr>
            <a:fld id="{0F3DD008-BC18-42EC-B8B1-BC01A97211B0}" type="datetime1">
              <a:rPr lang="en-US" smtClean="0"/>
              <a:t>2/28/2021</a:t>
            </a:fld>
            <a:endParaRPr lang="en-CA" dirty="0"/>
          </a:p>
        </p:txBody>
      </p:sp>
      <p:sp>
        <p:nvSpPr>
          <p:cNvPr id="5" name="Slide Number Placeholder 4">
            <a:extLst>
              <a:ext uri="{FF2B5EF4-FFF2-40B4-BE49-F238E27FC236}">
                <a16:creationId xmlns:a16="http://schemas.microsoft.com/office/drawing/2014/main" id="{0057ACC3-38BD-458F-9ABC-744F47A0280B}"/>
              </a:ext>
            </a:extLst>
          </p:cNvPr>
          <p:cNvSpPr>
            <a:spLocks noGrp="1"/>
          </p:cNvSpPr>
          <p:nvPr>
            <p:ph type="sldNum" sz="quarter" idx="12"/>
          </p:nvPr>
        </p:nvSpPr>
        <p:spPr/>
        <p:txBody>
          <a:bodyPr/>
          <a:lstStyle/>
          <a:p>
            <a:pPr>
              <a:defRPr/>
            </a:pPr>
            <a:fld id="{DB965FF6-DD1D-43A0-A685-9F3E6FC58C96}" type="slidenum">
              <a:rPr lang="en-US" smtClean="0"/>
              <a:pPr>
                <a:defRPr/>
              </a:pPr>
              <a:t>94</a:t>
            </a:fld>
            <a:endParaRPr lang="en-US" dirty="0"/>
          </a:p>
        </p:txBody>
      </p:sp>
      <p:sp>
        <p:nvSpPr>
          <p:cNvPr id="6" name="Footer Placeholder 5">
            <a:extLst>
              <a:ext uri="{FF2B5EF4-FFF2-40B4-BE49-F238E27FC236}">
                <a16:creationId xmlns:a16="http://schemas.microsoft.com/office/drawing/2014/main" id="{F146EE3E-9DF5-4BA5-ACB4-D19BADA9B742}"/>
              </a:ext>
            </a:extLst>
          </p:cNvPr>
          <p:cNvSpPr>
            <a:spLocks noGrp="1"/>
          </p:cNvSpPr>
          <p:nvPr>
            <p:ph type="ftr" sz="quarter" idx="11"/>
          </p:nvPr>
        </p:nvSpPr>
        <p:spPr/>
        <p:txBody>
          <a:bodyPr/>
          <a:lstStyle/>
          <a:p>
            <a:pPr>
              <a:defRPr/>
            </a:pPr>
            <a:r>
              <a:rPr lang="en-US"/>
              <a:t>Milli Micro Systems, Inc.</a:t>
            </a:r>
            <a:endParaRPr lang="en-US" dirty="0"/>
          </a:p>
        </p:txBody>
      </p:sp>
    </p:spTree>
    <p:extLst>
      <p:ext uri="{BB962C8B-B14F-4D97-AF65-F5344CB8AC3E}">
        <p14:creationId xmlns:p14="http://schemas.microsoft.com/office/powerpoint/2010/main" val="254925648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99078-EF0D-4182-85ED-CCE03686362C}"/>
              </a:ext>
            </a:extLst>
          </p:cNvPr>
          <p:cNvSpPr>
            <a:spLocks noGrp="1"/>
          </p:cNvSpPr>
          <p:nvPr>
            <p:ph type="title"/>
          </p:nvPr>
        </p:nvSpPr>
        <p:spPr/>
        <p:txBody>
          <a:bodyPr/>
          <a:lstStyle/>
          <a:p>
            <a:r>
              <a:rPr lang="en-US" dirty="0"/>
              <a:t>Step 5: Packet metadata</a:t>
            </a:r>
          </a:p>
        </p:txBody>
      </p:sp>
      <p:sp>
        <p:nvSpPr>
          <p:cNvPr id="3" name="Content Placeholder 2">
            <a:extLst>
              <a:ext uri="{FF2B5EF4-FFF2-40B4-BE49-F238E27FC236}">
                <a16:creationId xmlns:a16="http://schemas.microsoft.com/office/drawing/2014/main" id="{64A7ED8F-5953-41DB-B8AD-0C2E550270E1}"/>
              </a:ext>
            </a:extLst>
          </p:cNvPr>
          <p:cNvSpPr>
            <a:spLocks noGrp="1"/>
          </p:cNvSpPr>
          <p:nvPr>
            <p:ph idx="1"/>
          </p:nvPr>
        </p:nvSpPr>
        <p:spPr/>
        <p:txBody>
          <a:bodyPr>
            <a:normAutofit/>
          </a:bodyPr>
          <a:lstStyle/>
          <a:p>
            <a:r>
              <a:rPr lang="en-US" dirty="0"/>
              <a:t>In this code iteration, we’ll access the packet’s metadata; in particular the timestamps and ordinal numbers (i.e. packet number within the packet capture) of the first and the last packets of the connection that we’re interested in.</a:t>
            </a:r>
          </a:p>
        </p:txBody>
      </p:sp>
      <p:sp>
        <p:nvSpPr>
          <p:cNvPr id="4" name="Date Placeholder 3">
            <a:extLst>
              <a:ext uri="{FF2B5EF4-FFF2-40B4-BE49-F238E27FC236}">
                <a16:creationId xmlns:a16="http://schemas.microsoft.com/office/drawing/2014/main" id="{E1F89694-B835-4D57-9A70-385ACDAC5BE2}"/>
              </a:ext>
            </a:extLst>
          </p:cNvPr>
          <p:cNvSpPr>
            <a:spLocks noGrp="1"/>
          </p:cNvSpPr>
          <p:nvPr>
            <p:ph type="dt" sz="half" idx="10"/>
          </p:nvPr>
        </p:nvSpPr>
        <p:spPr/>
        <p:txBody>
          <a:bodyPr/>
          <a:lstStyle/>
          <a:p>
            <a:pPr>
              <a:defRPr/>
            </a:pPr>
            <a:fld id="{E3B3D3CA-FF61-45A7-B038-EF52A5AE7920}" type="datetime1">
              <a:rPr lang="en-US" smtClean="0"/>
              <a:t>2/28/2021</a:t>
            </a:fld>
            <a:endParaRPr lang="en-CA" dirty="0"/>
          </a:p>
        </p:txBody>
      </p:sp>
      <p:sp>
        <p:nvSpPr>
          <p:cNvPr id="5" name="Slide Number Placeholder 4">
            <a:extLst>
              <a:ext uri="{FF2B5EF4-FFF2-40B4-BE49-F238E27FC236}">
                <a16:creationId xmlns:a16="http://schemas.microsoft.com/office/drawing/2014/main" id="{0057ACC3-38BD-458F-9ABC-744F47A0280B}"/>
              </a:ext>
            </a:extLst>
          </p:cNvPr>
          <p:cNvSpPr>
            <a:spLocks noGrp="1"/>
          </p:cNvSpPr>
          <p:nvPr>
            <p:ph type="sldNum" sz="quarter" idx="12"/>
          </p:nvPr>
        </p:nvSpPr>
        <p:spPr/>
        <p:txBody>
          <a:bodyPr/>
          <a:lstStyle/>
          <a:p>
            <a:pPr>
              <a:defRPr/>
            </a:pPr>
            <a:fld id="{DB965FF6-DD1D-43A0-A685-9F3E6FC58C96}" type="slidenum">
              <a:rPr lang="en-US" smtClean="0"/>
              <a:pPr>
                <a:defRPr/>
              </a:pPr>
              <a:t>95</a:t>
            </a:fld>
            <a:endParaRPr lang="en-US" dirty="0"/>
          </a:p>
        </p:txBody>
      </p:sp>
      <p:sp>
        <p:nvSpPr>
          <p:cNvPr id="6" name="Footer Placeholder 5">
            <a:extLst>
              <a:ext uri="{FF2B5EF4-FFF2-40B4-BE49-F238E27FC236}">
                <a16:creationId xmlns:a16="http://schemas.microsoft.com/office/drawing/2014/main" id="{1218CF14-DEF9-45D8-BA9D-C692653C0BC3}"/>
              </a:ext>
            </a:extLst>
          </p:cNvPr>
          <p:cNvSpPr>
            <a:spLocks noGrp="1"/>
          </p:cNvSpPr>
          <p:nvPr>
            <p:ph type="ftr" sz="quarter" idx="11"/>
          </p:nvPr>
        </p:nvSpPr>
        <p:spPr/>
        <p:txBody>
          <a:bodyPr/>
          <a:lstStyle/>
          <a:p>
            <a:pPr>
              <a:defRPr/>
            </a:pPr>
            <a:r>
              <a:rPr lang="en-US"/>
              <a:t>Milli Micro Systems, Inc.</a:t>
            </a:r>
            <a:endParaRPr lang="en-US" dirty="0"/>
          </a:p>
        </p:txBody>
      </p:sp>
    </p:spTree>
    <p:extLst>
      <p:ext uri="{BB962C8B-B14F-4D97-AF65-F5344CB8AC3E}">
        <p14:creationId xmlns:p14="http://schemas.microsoft.com/office/powerpoint/2010/main" val="269529226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99078-EF0D-4182-85ED-CCE03686362C}"/>
              </a:ext>
            </a:extLst>
          </p:cNvPr>
          <p:cNvSpPr>
            <a:spLocks noGrp="1"/>
          </p:cNvSpPr>
          <p:nvPr>
            <p:ph type="title"/>
          </p:nvPr>
        </p:nvSpPr>
        <p:spPr/>
        <p:txBody>
          <a:bodyPr/>
          <a:lstStyle/>
          <a:p>
            <a:r>
              <a:rPr lang="en-US" dirty="0"/>
              <a:t>Step 5: Packet metadata</a:t>
            </a:r>
          </a:p>
        </p:txBody>
      </p:sp>
      <p:sp>
        <p:nvSpPr>
          <p:cNvPr id="3" name="Content Placeholder 2">
            <a:extLst>
              <a:ext uri="{FF2B5EF4-FFF2-40B4-BE49-F238E27FC236}">
                <a16:creationId xmlns:a16="http://schemas.microsoft.com/office/drawing/2014/main" id="{64A7ED8F-5953-41DB-B8AD-0C2E550270E1}"/>
              </a:ext>
            </a:extLst>
          </p:cNvPr>
          <p:cNvSpPr>
            <a:spLocks noGrp="1"/>
          </p:cNvSpPr>
          <p:nvPr>
            <p:ph idx="1"/>
          </p:nvPr>
        </p:nvSpPr>
        <p:spPr/>
        <p:txBody>
          <a:bodyPr>
            <a:normAutofit fontScale="92500" lnSpcReduction="10000"/>
          </a:bodyPr>
          <a:lstStyle/>
          <a:p>
            <a:r>
              <a:rPr lang="en-US" dirty="0"/>
              <a:t>A few notes on the timestamp:</a:t>
            </a:r>
          </a:p>
          <a:p>
            <a:endParaRPr lang="en-US" dirty="0"/>
          </a:p>
          <a:p>
            <a:r>
              <a:rPr lang="en-US" dirty="0"/>
              <a:t>The </a:t>
            </a:r>
            <a:r>
              <a:rPr lang="en-US" dirty="0" err="1"/>
              <a:t>pkt_metadata</a:t>
            </a:r>
            <a:r>
              <a:rPr lang="en-US" dirty="0"/>
              <a:t> returned by this call:</a:t>
            </a:r>
          </a:p>
          <a:p>
            <a:pPr marL="0" indent="0">
              <a:buNone/>
            </a:pPr>
            <a:r>
              <a:rPr lang="en-US" dirty="0">
                <a:latin typeface="Courier New" panose="02070309020205020404" pitchFamily="49" charset="0"/>
                <a:cs typeface="Courier New" panose="02070309020205020404" pitchFamily="49" charset="0"/>
              </a:rPr>
              <a:t>for (</a:t>
            </a:r>
            <a:r>
              <a:rPr lang="en-US" dirty="0" err="1">
                <a:latin typeface="Courier New" panose="02070309020205020404" pitchFamily="49" charset="0"/>
                <a:cs typeface="Courier New" panose="02070309020205020404" pitchFamily="49" charset="0"/>
              </a:rPr>
              <a:t>pkt_data</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pkt_metadata</a:t>
            </a:r>
            <a:r>
              <a:rPr lang="en-US" dirty="0">
                <a:latin typeface="Courier New" panose="02070309020205020404" pitchFamily="49" charset="0"/>
                <a:cs typeface="Courier New" panose="02070309020205020404" pitchFamily="49" charset="0"/>
              </a:rPr>
              <a:t>,) in </a:t>
            </a:r>
            <a:r>
              <a:rPr lang="en-US" dirty="0" err="1">
                <a:latin typeface="Courier New" panose="02070309020205020404" pitchFamily="49" charset="0"/>
                <a:cs typeface="Courier New" panose="02070309020205020404" pitchFamily="49" charset="0"/>
              </a:rPr>
              <a:t>RawPcapReader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file_name</a:t>
            </a:r>
            <a:r>
              <a:rPr lang="en-US" dirty="0">
                <a:latin typeface="Courier New" panose="02070309020205020404" pitchFamily="49" charset="0"/>
                <a:cs typeface="Courier New" panose="02070309020205020404" pitchFamily="49" charset="0"/>
              </a:rPr>
              <a:t>):</a:t>
            </a:r>
          </a:p>
          <a:p>
            <a:pPr marL="0" indent="0">
              <a:buNone/>
            </a:pPr>
            <a:r>
              <a:rPr lang="en-US" dirty="0"/>
              <a:t>contains a 64-bit timestamp that is documented here. Essentially it is split into two 32-bit fields (</a:t>
            </a:r>
            <a:r>
              <a:rPr lang="en-US" dirty="0" err="1"/>
              <a:t>tshigh</a:t>
            </a:r>
            <a:r>
              <a:rPr lang="en-US" dirty="0"/>
              <a:t> and </a:t>
            </a:r>
            <a:r>
              <a:rPr lang="en-US" dirty="0" err="1"/>
              <a:t>tslow</a:t>
            </a:r>
            <a:r>
              <a:rPr lang="en-US" dirty="0"/>
              <a:t>), and represents the Unix time at which the packet was captured.</a:t>
            </a:r>
          </a:p>
        </p:txBody>
      </p:sp>
      <p:sp>
        <p:nvSpPr>
          <p:cNvPr id="4" name="Date Placeholder 3">
            <a:extLst>
              <a:ext uri="{FF2B5EF4-FFF2-40B4-BE49-F238E27FC236}">
                <a16:creationId xmlns:a16="http://schemas.microsoft.com/office/drawing/2014/main" id="{E1F89694-B835-4D57-9A70-385ACDAC5BE2}"/>
              </a:ext>
            </a:extLst>
          </p:cNvPr>
          <p:cNvSpPr>
            <a:spLocks noGrp="1"/>
          </p:cNvSpPr>
          <p:nvPr>
            <p:ph type="dt" sz="half" idx="10"/>
          </p:nvPr>
        </p:nvSpPr>
        <p:spPr/>
        <p:txBody>
          <a:bodyPr/>
          <a:lstStyle/>
          <a:p>
            <a:pPr>
              <a:defRPr/>
            </a:pPr>
            <a:fld id="{2092805A-0287-4EC0-A50B-8D02A479AA5B}" type="datetime1">
              <a:rPr lang="en-US" smtClean="0"/>
              <a:t>2/28/2021</a:t>
            </a:fld>
            <a:endParaRPr lang="en-CA" dirty="0"/>
          </a:p>
        </p:txBody>
      </p:sp>
      <p:sp>
        <p:nvSpPr>
          <p:cNvPr id="5" name="Slide Number Placeholder 4">
            <a:extLst>
              <a:ext uri="{FF2B5EF4-FFF2-40B4-BE49-F238E27FC236}">
                <a16:creationId xmlns:a16="http://schemas.microsoft.com/office/drawing/2014/main" id="{0057ACC3-38BD-458F-9ABC-744F47A0280B}"/>
              </a:ext>
            </a:extLst>
          </p:cNvPr>
          <p:cNvSpPr>
            <a:spLocks noGrp="1"/>
          </p:cNvSpPr>
          <p:nvPr>
            <p:ph type="sldNum" sz="quarter" idx="12"/>
          </p:nvPr>
        </p:nvSpPr>
        <p:spPr/>
        <p:txBody>
          <a:bodyPr/>
          <a:lstStyle/>
          <a:p>
            <a:pPr>
              <a:defRPr/>
            </a:pPr>
            <a:fld id="{DB965FF6-DD1D-43A0-A685-9F3E6FC58C96}" type="slidenum">
              <a:rPr lang="en-US" smtClean="0"/>
              <a:pPr>
                <a:defRPr/>
              </a:pPr>
              <a:t>96</a:t>
            </a:fld>
            <a:endParaRPr lang="en-US" dirty="0"/>
          </a:p>
        </p:txBody>
      </p:sp>
      <p:sp>
        <p:nvSpPr>
          <p:cNvPr id="6" name="Footer Placeholder 5">
            <a:extLst>
              <a:ext uri="{FF2B5EF4-FFF2-40B4-BE49-F238E27FC236}">
                <a16:creationId xmlns:a16="http://schemas.microsoft.com/office/drawing/2014/main" id="{F6C2274D-BDFE-49F2-9DA6-26A6C44D487A}"/>
              </a:ext>
            </a:extLst>
          </p:cNvPr>
          <p:cNvSpPr>
            <a:spLocks noGrp="1"/>
          </p:cNvSpPr>
          <p:nvPr>
            <p:ph type="ftr" sz="quarter" idx="11"/>
          </p:nvPr>
        </p:nvSpPr>
        <p:spPr/>
        <p:txBody>
          <a:bodyPr/>
          <a:lstStyle/>
          <a:p>
            <a:pPr>
              <a:defRPr/>
            </a:pPr>
            <a:r>
              <a:rPr lang="en-US"/>
              <a:t>Milli Micro Systems, Inc.</a:t>
            </a:r>
            <a:endParaRPr lang="en-US" dirty="0"/>
          </a:p>
        </p:txBody>
      </p:sp>
    </p:spTree>
    <p:extLst>
      <p:ext uri="{BB962C8B-B14F-4D97-AF65-F5344CB8AC3E}">
        <p14:creationId xmlns:p14="http://schemas.microsoft.com/office/powerpoint/2010/main" val="121433299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99078-EF0D-4182-85ED-CCE03686362C}"/>
              </a:ext>
            </a:extLst>
          </p:cNvPr>
          <p:cNvSpPr>
            <a:spLocks noGrp="1"/>
          </p:cNvSpPr>
          <p:nvPr>
            <p:ph type="title"/>
          </p:nvPr>
        </p:nvSpPr>
        <p:spPr/>
        <p:txBody>
          <a:bodyPr/>
          <a:lstStyle/>
          <a:p>
            <a:r>
              <a:rPr lang="en-US" dirty="0"/>
              <a:t>Step 5: Packet metadata</a:t>
            </a:r>
          </a:p>
        </p:txBody>
      </p:sp>
      <p:sp>
        <p:nvSpPr>
          <p:cNvPr id="3" name="Content Placeholder 2">
            <a:extLst>
              <a:ext uri="{FF2B5EF4-FFF2-40B4-BE49-F238E27FC236}">
                <a16:creationId xmlns:a16="http://schemas.microsoft.com/office/drawing/2014/main" id="{64A7ED8F-5953-41DB-B8AD-0C2E550270E1}"/>
              </a:ext>
            </a:extLst>
          </p:cNvPr>
          <p:cNvSpPr>
            <a:spLocks noGrp="1"/>
          </p:cNvSpPr>
          <p:nvPr>
            <p:ph idx="1"/>
          </p:nvPr>
        </p:nvSpPr>
        <p:spPr/>
        <p:txBody>
          <a:bodyPr>
            <a:normAutofit fontScale="92500" lnSpcReduction="10000"/>
          </a:bodyPr>
          <a:lstStyle/>
          <a:p>
            <a:r>
              <a:rPr lang="en-US" dirty="0"/>
              <a:t>The </a:t>
            </a:r>
            <a:r>
              <a:rPr lang="en-US" dirty="0" err="1"/>
              <a:t>tsresol</a:t>
            </a:r>
            <a:r>
              <a:rPr lang="en-US" dirty="0"/>
              <a:t> field in metadata stores the resolution as either 1000000 (microsecond resolution) or 1000000000 (nanosecond resolution), based on the capability of the hardware/software that created the </a:t>
            </a:r>
            <a:r>
              <a:rPr lang="en-US" dirty="0" err="1"/>
              <a:t>pcap</a:t>
            </a:r>
            <a:r>
              <a:rPr lang="en-US" dirty="0"/>
              <a:t>. The field within the file as documented here is a 1-byte field, but the </a:t>
            </a:r>
            <a:r>
              <a:rPr lang="en-US" dirty="0" err="1"/>
              <a:t>scapy</a:t>
            </a:r>
            <a:r>
              <a:rPr lang="en-US" dirty="0"/>
              <a:t> </a:t>
            </a:r>
            <a:r>
              <a:rPr lang="en-US" dirty="0" err="1"/>
              <a:t>RawPcapReader</a:t>
            </a:r>
            <a:r>
              <a:rPr lang="en-US" dirty="0"/>
              <a:t> code processes this 1-byte field and provides the </a:t>
            </a:r>
            <a:r>
              <a:rPr lang="en-US" dirty="0" err="1"/>
              <a:t>tsresol</a:t>
            </a:r>
            <a:r>
              <a:rPr lang="en-US" dirty="0"/>
              <a:t> metadata as either 1000000 or 1000000000.</a:t>
            </a:r>
          </a:p>
        </p:txBody>
      </p:sp>
      <p:sp>
        <p:nvSpPr>
          <p:cNvPr id="4" name="Date Placeholder 3">
            <a:extLst>
              <a:ext uri="{FF2B5EF4-FFF2-40B4-BE49-F238E27FC236}">
                <a16:creationId xmlns:a16="http://schemas.microsoft.com/office/drawing/2014/main" id="{E1F89694-B835-4D57-9A70-385ACDAC5BE2}"/>
              </a:ext>
            </a:extLst>
          </p:cNvPr>
          <p:cNvSpPr>
            <a:spLocks noGrp="1"/>
          </p:cNvSpPr>
          <p:nvPr>
            <p:ph type="dt" sz="half" idx="10"/>
          </p:nvPr>
        </p:nvSpPr>
        <p:spPr/>
        <p:txBody>
          <a:bodyPr/>
          <a:lstStyle/>
          <a:p>
            <a:pPr>
              <a:defRPr/>
            </a:pPr>
            <a:fld id="{767D62FE-A256-4138-9142-078D8933CD2A}" type="datetime1">
              <a:rPr lang="en-US" smtClean="0"/>
              <a:t>2/28/2021</a:t>
            </a:fld>
            <a:endParaRPr lang="en-CA" dirty="0"/>
          </a:p>
        </p:txBody>
      </p:sp>
      <p:sp>
        <p:nvSpPr>
          <p:cNvPr id="5" name="Slide Number Placeholder 4">
            <a:extLst>
              <a:ext uri="{FF2B5EF4-FFF2-40B4-BE49-F238E27FC236}">
                <a16:creationId xmlns:a16="http://schemas.microsoft.com/office/drawing/2014/main" id="{0057ACC3-38BD-458F-9ABC-744F47A0280B}"/>
              </a:ext>
            </a:extLst>
          </p:cNvPr>
          <p:cNvSpPr>
            <a:spLocks noGrp="1"/>
          </p:cNvSpPr>
          <p:nvPr>
            <p:ph type="sldNum" sz="quarter" idx="12"/>
          </p:nvPr>
        </p:nvSpPr>
        <p:spPr/>
        <p:txBody>
          <a:bodyPr/>
          <a:lstStyle/>
          <a:p>
            <a:pPr>
              <a:defRPr/>
            </a:pPr>
            <a:fld id="{DB965FF6-DD1D-43A0-A685-9F3E6FC58C96}" type="slidenum">
              <a:rPr lang="en-US" smtClean="0"/>
              <a:pPr>
                <a:defRPr/>
              </a:pPr>
              <a:t>97</a:t>
            </a:fld>
            <a:endParaRPr lang="en-US" dirty="0"/>
          </a:p>
        </p:txBody>
      </p:sp>
      <p:sp>
        <p:nvSpPr>
          <p:cNvPr id="6" name="Footer Placeholder 5">
            <a:extLst>
              <a:ext uri="{FF2B5EF4-FFF2-40B4-BE49-F238E27FC236}">
                <a16:creationId xmlns:a16="http://schemas.microsoft.com/office/drawing/2014/main" id="{DCE69B80-588A-48BF-91E5-35B520C2F323}"/>
              </a:ext>
            </a:extLst>
          </p:cNvPr>
          <p:cNvSpPr>
            <a:spLocks noGrp="1"/>
          </p:cNvSpPr>
          <p:nvPr>
            <p:ph type="ftr" sz="quarter" idx="11"/>
          </p:nvPr>
        </p:nvSpPr>
        <p:spPr/>
        <p:txBody>
          <a:bodyPr/>
          <a:lstStyle/>
          <a:p>
            <a:pPr>
              <a:defRPr/>
            </a:pPr>
            <a:r>
              <a:rPr lang="en-US"/>
              <a:t>Milli Micro Systems, Inc.</a:t>
            </a:r>
            <a:endParaRPr lang="en-US" dirty="0"/>
          </a:p>
        </p:txBody>
      </p:sp>
    </p:spTree>
    <p:extLst>
      <p:ext uri="{BB962C8B-B14F-4D97-AF65-F5344CB8AC3E}">
        <p14:creationId xmlns:p14="http://schemas.microsoft.com/office/powerpoint/2010/main" val="402108234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99078-EF0D-4182-85ED-CCE03686362C}"/>
              </a:ext>
            </a:extLst>
          </p:cNvPr>
          <p:cNvSpPr>
            <a:spLocks noGrp="1"/>
          </p:cNvSpPr>
          <p:nvPr>
            <p:ph type="title"/>
          </p:nvPr>
        </p:nvSpPr>
        <p:spPr/>
        <p:txBody>
          <a:bodyPr/>
          <a:lstStyle/>
          <a:p>
            <a:r>
              <a:rPr lang="en-US" sz="3600" dirty="0"/>
              <a:t>Step 6: Relative timestamps, relative sequence numbers, TCP flags</a:t>
            </a:r>
          </a:p>
        </p:txBody>
      </p:sp>
      <p:sp>
        <p:nvSpPr>
          <p:cNvPr id="3" name="Content Placeholder 2">
            <a:extLst>
              <a:ext uri="{FF2B5EF4-FFF2-40B4-BE49-F238E27FC236}">
                <a16:creationId xmlns:a16="http://schemas.microsoft.com/office/drawing/2014/main" id="{64A7ED8F-5953-41DB-B8AD-0C2E550270E1}"/>
              </a:ext>
            </a:extLst>
          </p:cNvPr>
          <p:cNvSpPr>
            <a:spLocks noGrp="1"/>
          </p:cNvSpPr>
          <p:nvPr>
            <p:ph idx="1"/>
          </p:nvPr>
        </p:nvSpPr>
        <p:spPr/>
        <p:txBody>
          <a:bodyPr>
            <a:normAutofit fontScale="32500" lnSpcReduction="20000"/>
          </a:bodyPr>
          <a:lstStyle/>
          <a:p>
            <a:pPr marL="0" indent="0">
              <a:buNone/>
            </a:pPr>
            <a:r>
              <a:rPr lang="en-US" dirty="0">
                <a:latin typeface="Courier New" panose="02070309020205020404" pitchFamily="49" charset="0"/>
                <a:cs typeface="Courier New" panose="02070309020205020404" pitchFamily="49" charset="0"/>
              </a:rPr>
              <a:t>--&gt;[ 2585]  0.000000s flag=S   seq=0         ack=0         </a:t>
            </a:r>
            <a:r>
              <a:rPr lang="en-US" dirty="0" err="1">
                <a:latin typeface="Courier New" panose="02070309020205020404" pitchFamily="49" charset="0"/>
                <a:cs typeface="Courier New" panose="02070309020205020404" pitchFamily="49" charset="0"/>
              </a:rPr>
              <a:t>len</a:t>
            </a:r>
            <a:r>
              <a:rPr lang="en-US" dirty="0">
                <a:latin typeface="Courier New" panose="02070309020205020404" pitchFamily="49" charset="0"/>
                <a:cs typeface="Courier New" panose="02070309020205020404" pitchFamily="49" charset="0"/>
              </a:rPr>
              <a:t>=0     </a:t>
            </a:r>
          </a:p>
          <a:p>
            <a:pPr marL="0" indent="0">
              <a:buNone/>
            </a:pPr>
            <a:r>
              <a:rPr lang="en-US" dirty="0">
                <a:latin typeface="Courier New" panose="02070309020205020404" pitchFamily="49" charset="0"/>
                <a:cs typeface="Courier New" panose="02070309020205020404" pitchFamily="49" charset="0"/>
              </a:rPr>
              <a:t>                                                                  &lt;--[ 2586]  0.307193s flag=SA  seq=0         ack=1         </a:t>
            </a:r>
            <a:r>
              <a:rPr lang="en-US" dirty="0" err="1">
                <a:latin typeface="Courier New" panose="02070309020205020404" pitchFamily="49" charset="0"/>
                <a:cs typeface="Courier New" panose="02070309020205020404" pitchFamily="49" charset="0"/>
              </a:rPr>
              <a:t>len</a:t>
            </a:r>
            <a:r>
              <a:rPr lang="en-US" dirty="0">
                <a:latin typeface="Courier New" panose="02070309020205020404" pitchFamily="49" charset="0"/>
                <a:cs typeface="Courier New" panose="02070309020205020404" pitchFamily="49" charset="0"/>
              </a:rPr>
              <a:t>=0     </a:t>
            </a:r>
          </a:p>
          <a:p>
            <a:pPr marL="0" indent="0">
              <a:buNone/>
            </a:pPr>
            <a:r>
              <a:rPr lang="en-US" dirty="0">
                <a:latin typeface="Courier New" panose="02070309020205020404" pitchFamily="49" charset="0"/>
                <a:cs typeface="Courier New" panose="02070309020205020404" pitchFamily="49" charset="0"/>
              </a:rPr>
              <a:t>--&gt;[ 2587]  0.307242s flag=A   seq=1         ack=1         </a:t>
            </a:r>
            <a:r>
              <a:rPr lang="en-US" dirty="0" err="1">
                <a:latin typeface="Courier New" panose="02070309020205020404" pitchFamily="49" charset="0"/>
                <a:cs typeface="Courier New" panose="02070309020205020404" pitchFamily="49" charset="0"/>
              </a:rPr>
              <a:t>len</a:t>
            </a:r>
            <a:r>
              <a:rPr lang="en-US" dirty="0">
                <a:latin typeface="Courier New" panose="02070309020205020404" pitchFamily="49" charset="0"/>
                <a:cs typeface="Courier New" panose="02070309020205020404" pitchFamily="49" charset="0"/>
              </a:rPr>
              <a:t>=0     </a:t>
            </a:r>
          </a:p>
          <a:p>
            <a:pPr marL="0" indent="0">
              <a:buNone/>
            </a:pPr>
            <a:r>
              <a:rPr lang="en-US" dirty="0">
                <a:latin typeface="Courier New" panose="02070309020205020404" pitchFamily="49" charset="0"/>
                <a:cs typeface="Courier New" panose="02070309020205020404" pitchFamily="49" charset="0"/>
              </a:rPr>
              <a:t>--&gt;[ 2588]  0.307359s flag=PA  seq=1         ack=1         </a:t>
            </a:r>
            <a:r>
              <a:rPr lang="en-US" dirty="0" err="1">
                <a:latin typeface="Courier New" panose="02070309020205020404" pitchFamily="49" charset="0"/>
                <a:cs typeface="Courier New" panose="02070309020205020404" pitchFamily="49" charset="0"/>
              </a:rPr>
              <a:t>len</a:t>
            </a:r>
            <a:r>
              <a:rPr lang="en-US" dirty="0">
                <a:latin typeface="Courier New" panose="02070309020205020404" pitchFamily="49" charset="0"/>
                <a:cs typeface="Courier New" panose="02070309020205020404" pitchFamily="49" charset="0"/>
              </a:rPr>
              <a:t>=174   </a:t>
            </a:r>
          </a:p>
          <a:p>
            <a:pPr marL="0" indent="0">
              <a:buNone/>
            </a:pPr>
            <a:r>
              <a:rPr lang="en-US" dirty="0">
                <a:latin typeface="Courier New" panose="02070309020205020404" pitchFamily="49" charset="0"/>
                <a:cs typeface="Courier New" panose="02070309020205020404" pitchFamily="49" charset="0"/>
              </a:rPr>
              <a:t>                                                                  &lt;--[ 2589]  0.620760s flag=A   seq=1         ack=175       </a:t>
            </a:r>
            <a:r>
              <a:rPr lang="en-US" dirty="0" err="1">
                <a:latin typeface="Courier New" panose="02070309020205020404" pitchFamily="49" charset="0"/>
                <a:cs typeface="Courier New" panose="02070309020205020404" pitchFamily="49" charset="0"/>
              </a:rPr>
              <a:t>len</a:t>
            </a:r>
            <a:r>
              <a:rPr lang="en-US" dirty="0">
                <a:latin typeface="Courier New" panose="02070309020205020404" pitchFamily="49" charset="0"/>
                <a:cs typeface="Courier New" panose="02070309020205020404" pitchFamily="49" charset="0"/>
              </a:rPr>
              <a:t>=0     </a:t>
            </a:r>
          </a:p>
          <a:p>
            <a:pPr marL="0" indent="0">
              <a:buNone/>
            </a:pPr>
            <a:r>
              <a:rPr lang="en-US" dirty="0">
                <a:latin typeface="Courier New" panose="02070309020205020404" pitchFamily="49" charset="0"/>
                <a:cs typeface="Courier New" panose="02070309020205020404" pitchFamily="49" charset="0"/>
              </a:rPr>
              <a:t>                                                                  &lt;--[ 2590]  0.620798s flag=A   seq=1         ack=175       </a:t>
            </a:r>
            <a:r>
              <a:rPr lang="en-US" dirty="0" err="1">
                <a:latin typeface="Courier New" panose="02070309020205020404" pitchFamily="49" charset="0"/>
                <a:cs typeface="Courier New" panose="02070309020205020404" pitchFamily="49" charset="0"/>
              </a:rPr>
              <a:t>len</a:t>
            </a:r>
            <a:r>
              <a:rPr lang="en-US" dirty="0">
                <a:latin typeface="Courier New" panose="02070309020205020404" pitchFamily="49" charset="0"/>
                <a:cs typeface="Courier New" panose="02070309020205020404" pitchFamily="49" charset="0"/>
              </a:rPr>
              <a:t>=2880  </a:t>
            </a:r>
          </a:p>
          <a:p>
            <a:pPr marL="0" indent="0">
              <a:buNone/>
            </a:pPr>
            <a:r>
              <a:rPr lang="en-US" dirty="0">
                <a:latin typeface="Courier New" panose="02070309020205020404" pitchFamily="49" charset="0"/>
                <a:cs typeface="Courier New" panose="02070309020205020404" pitchFamily="49" charset="0"/>
              </a:rPr>
              <a:t>--&gt;[ 2591]  0.620823s flag=A   seq=175       ack=2881      </a:t>
            </a:r>
            <a:r>
              <a:rPr lang="en-US" dirty="0" err="1">
                <a:latin typeface="Courier New" panose="02070309020205020404" pitchFamily="49" charset="0"/>
                <a:cs typeface="Courier New" panose="02070309020205020404" pitchFamily="49" charset="0"/>
              </a:rPr>
              <a:t>len</a:t>
            </a:r>
            <a:r>
              <a:rPr lang="en-US" dirty="0">
                <a:latin typeface="Courier New" panose="02070309020205020404" pitchFamily="49" charset="0"/>
                <a:cs typeface="Courier New" panose="02070309020205020404" pitchFamily="49" charset="0"/>
              </a:rPr>
              <a:t>=0     </a:t>
            </a:r>
          </a:p>
          <a:p>
            <a:pPr marL="0" indent="0">
              <a:buNone/>
            </a:pPr>
            <a:r>
              <a:rPr lang="en-US" dirty="0">
                <a:latin typeface="Courier New" panose="02070309020205020404" pitchFamily="49" charset="0"/>
                <a:cs typeface="Courier New" panose="02070309020205020404" pitchFamily="49" charset="0"/>
              </a:rPr>
              <a:t>                                                                  &lt;--[ 2592]  0.620843s flag=A   seq=2881      ack=175       </a:t>
            </a:r>
            <a:r>
              <a:rPr lang="en-US" dirty="0" err="1">
                <a:latin typeface="Courier New" panose="02070309020205020404" pitchFamily="49" charset="0"/>
                <a:cs typeface="Courier New" panose="02070309020205020404" pitchFamily="49" charset="0"/>
              </a:rPr>
              <a:t>len</a:t>
            </a:r>
            <a:r>
              <a:rPr lang="en-US" dirty="0">
                <a:latin typeface="Courier New" panose="02070309020205020404" pitchFamily="49" charset="0"/>
                <a:cs typeface="Courier New" panose="02070309020205020404" pitchFamily="49" charset="0"/>
              </a:rPr>
              <a:t>=1440  </a:t>
            </a:r>
          </a:p>
          <a:p>
            <a:pPr marL="0" indent="0">
              <a:buNone/>
            </a:pP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--&gt;[22576] 61.145739s flag=A   seq=175       ack=52313761  </a:t>
            </a:r>
            <a:r>
              <a:rPr lang="en-US" dirty="0" err="1">
                <a:latin typeface="Courier New" panose="02070309020205020404" pitchFamily="49" charset="0"/>
                <a:cs typeface="Courier New" panose="02070309020205020404" pitchFamily="49" charset="0"/>
              </a:rPr>
              <a:t>len</a:t>
            </a:r>
            <a:r>
              <a:rPr lang="en-US" dirty="0">
                <a:latin typeface="Courier New" panose="02070309020205020404" pitchFamily="49" charset="0"/>
                <a:cs typeface="Courier New" panose="02070309020205020404" pitchFamily="49" charset="0"/>
              </a:rPr>
              <a:t>=0     </a:t>
            </a:r>
          </a:p>
          <a:p>
            <a:pPr marL="0" indent="0">
              <a:buNone/>
            </a:pPr>
            <a:r>
              <a:rPr lang="en-US" dirty="0">
                <a:latin typeface="Courier New" panose="02070309020205020404" pitchFamily="49" charset="0"/>
                <a:cs typeface="Courier New" panose="02070309020205020404" pitchFamily="49" charset="0"/>
              </a:rPr>
              <a:t>                                                                  &lt;--[22577] 61.145751s flag=A   seq=52313761  ack=175       </a:t>
            </a:r>
            <a:r>
              <a:rPr lang="en-US" dirty="0" err="1">
                <a:latin typeface="Courier New" panose="02070309020205020404" pitchFamily="49" charset="0"/>
                <a:cs typeface="Courier New" panose="02070309020205020404" pitchFamily="49" charset="0"/>
              </a:rPr>
              <a:t>len</a:t>
            </a:r>
            <a:r>
              <a:rPr lang="en-US" dirty="0">
                <a:latin typeface="Courier New" panose="02070309020205020404" pitchFamily="49" charset="0"/>
                <a:cs typeface="Courier New" panose="02070309020205020404" pitchFamily="49" charset="0"/>
              </a:rPr>
              <a:t>=1440  </a:t>
            </a:r>
          </a:p>
          <a:p>
            <a:pPr marL="0" indent="0">
              <a:buNone/>
            </a:pPr>
            <a:r>
              <a:rPr lang="en-US" dirty="0">
                <a:latin typeface="Courier New" panose="02070309020205020404" pitchFamily="49" charset="0"/>
                <a:cs typeface="Courier New" panose="02070309020205020404" pitchFamily="49" charset="0"/>
              </a:rPr>
              <a:t>                                                                  &lt;--[22578] 61.147645s flag=PA  seq=52315201  ack=175       </a:t>
            </a:r>
            <a:r>
              <a:rPr lang="en-US" dirty="0" err="1">
                <a:latin typeface="Courier New" panose="02070309020205020404" pitchFamily="49" charset="0"/>
                <a:cs typeface="Courier New" panose="02070309020205020404" pitchFamily="49" charset="0"/>
              </a:rPr>
              <a:t>len</a:t>
            </a:r>
            <a:r>
              <a:rPr lang="en-US" dirty="0">
                <a:latin typeface="Courier New" panose="02070309020205020404" pitchFamily="49" charset="0"/>
                <a:cs typeface="Courier New" panose="02070309020205020404" pitchFamily="49" charset="0"/>
              </a:rPr>
              <a:t>=13483 </a:t>
            </a:r>
          </a:p>
          <a:p>
            <a:pPr marL="0" indent="0">
              <a:buNone/>
            </a:pPr>
            <a:r>
              <a:rPr lang="en-US" dirty="0">
                <a:latin typeface="Courier New" panose="02070309020205020404" pitchFamily="49" charset="0"/>
                <a:cs typeface="Courier New" panose="02070309020205020404" pitchFamily="49" charset="0"/>
              </a:rPr>
              <a:t>--&gt;[22579] 61.147676s flag=A   seq=175       ack=52328684  </a:t>
            </a:r>
            <a:r>
              <a:rPr lang="en-US" dirty="0" err="1">
                <a:latin typeface="Courier New" panose="02070309020205020404" pitchFamily="49" charset="0"/>
                <a:cs typeface="Courier New" panose="02070309020205020404" pitchFamily="49" charset="0"/>
              </a:rPr>
              <a:t>len</a:t>
            </a:r>
            <a:r>
              <a:rPr lang="en-US" dirty="0">
                <a:latin typeface="Courier New" panose="02070309020205020404" pitchFamily="49" charset="0"/>
                <a:cs typeface="Courier New" panose="02070309020205020404" pitchFamily="49" charset="0"/>
              </a:rPr>
              <a:t>=0     </a:t>
            </a:r>
          </a:p>
          <a:p>
            <a:pPr marL="0" indent="0">
              <a:buNone/>
            </a:pPr>
            <a:r>
              <a:rPr lang="en-US" dirty="0">
                <a:latin typeface="Courier New" panose="02070309020205020404" pitchFamily="49" charset="0"/>
                <a:cs typeface="Courier New" panose="02070309020205020404" pitchFamily="49" charset="0"/>
              </a:rPr>
              <a:t>--&gt;[22580] 61.148632s flag=FA  seq=175       ack=52328684  </a:t>
            </a:r>
            <a:r>
              <a:rPr lang="en-US" dirty="0" err="1">
                <a:latin typeface="Courier New" panose="02070309020205020404" pitchFamily="49" charset="0"/>
                <a:cs typeface="Courier New" panose="02070309020205020404" pitchFamily="49" charset="0"/>
              </a:rPr>
              <a:t>len</a:t>
            </a:r>
            <a:r>
              <a:rPr lang="en-US" dirty="0">
                <a:latin typeface="Courier New" panose="02070309020205020404" pitchFamily="49" charset="0"/>
                <a:cs typeface="Courier New" panose="02070309020205020404" pitchFamily="49" charset="0"/>
              </a:rPr>
              <a:t>=0     </a:t>
            </a:r>
          </a:p>
          <a:p>
            <a:pPr marL="0" indent="0">
              <a:buNone/>
            </a:pPr>
            <a:r>
              <a:rPr lang="en-US" dirty="0">
                <a:latin typeface="Courier New" panose="02070309020205020404" pitchFamily="49" charset="0"/>
                <a:cs typeface="Courier New" panose="02070309020205020404" pitchFamily="49" charset="0"/>
              </a:rPr>
              <a:t>                                                                  &lt;--[22581] 61.440260s flag=FA  seq=52328684  ack=176       </a:t>
            </a:r>
            <a:r>
              <a:rPr lang="en-US" dirty="0" err="1">
                <a:latin typeface="Courier New" panose="02070309020205020404" pitchFamily="49" charset="0"/>
                <a:cs typeface="Courier New" panose="02070309020205020404" pitchFamily="49" charset="0"/>
              </a:rPr>
              <a:t>len</a:t>
            </a:r>
            <a:r>
              <a:rPr lang="en-US" dirty="0">
                <a:latin typeface="Courier New" panose="02070309020205020404" pitchFamily="49" charset="0"/>
                <a:cs typeface="Courier New" panose="02070309020205020404" pitchFamily="49" charset="0"/>
              </a:rPr>
              <a:t>=0     </a:t>
            </a:r>
          </a:p>
          <a:p>
            <a:pPr marL="0" indent="0">
              <a:buNone/>
            </a:pPr>
            <a:r>
              <a:rPr lang="en-US" dirty="0">
                <a:latin typeface="Courier New" panose="02070309020205020404" pitchFamily="49" charset="0"/>
                <a:cs typeface="Courier New" panose="02070309020205020404" pitchFamily="49" charset="0"/>
              </a:rPr>
              <a:t>--&gt;[22582] 61.440295s flag=A   seq=176       ack=52328685  </a:t>
            </a:r>
            <a:r>
              <a:rPr lang="en-US" dirty="0" err="1">
                <a:latin typeface="Courier New" panose="02070309020205020404" pitchFamily="49" charset="0"/>
                <a:cs typeface="Courier New" panose="02070309020205020404" pitchFamily="49" charset="0"/>
              </a:rPr>
              <a:t>len</a:t>
            </a:r>
            <a:r>
              <a:rPr lang="en-US" dirty="0">
                <a:latin typeface="Courier New" panose="02070309020205020404" pitchFamily="49" charset="0"/>
                <a:cs typeface="Courier New" panose="02070309020205020404" pitchFamily="49" charset="0"/>
              </a:rPr>
              <a:t>=0     </a:t>
            </a:r>
          </a:p>
          <a:p>
            <a:pPr marL="0" indent="0">
              <a:buNone/>
            </a:pPr>
            <a:r>
              <a:rPr lang="en-US" dirty="0">
                <a:latin typeface="Courier New" panose="02070309020205020404" pitchFamily="49" charset="0"/>
                <a:cs typeface="Courier New" panose="02070309020205020404" pitchFamily="49" charset="0"/>
              </a:rPr>
              <a:t>example-01.pcap contains 22639 packets (14975 interesting)</a:t>
            </a:r>
          </a:p>
          <a:p>
            <a:pPr marL="0" indent="0">
              <a:buNone/>
            </a:pPr>
            <a:r>
              <a:rPr lang="en-US" dirty="0">
                <a:latin typeface="Courier New" panose="02070309020205020404" pitchFamily="49" charset="0"/>
                <a:cs typeface="Courier New" panose="02070309020205020404" pitchFamily="49" charset="0"/>
              </a:rPr>
              <a:t>First packet in connection: Packet #2585 2018-09-26 21:21:02.883718124</a:t>
            </a:r>
          </a:p>
          <a:p>
            <a:pPr marL="0" indent="0">
              <a:buNone/>
            </a:pPr>
            <a:r>
              <a:rPr lang="en-US" dirty="0">
                <a:latin typeface="Courier New" panose="02070309020205020404" pitchFamily="49" charset="0"/>
                <a:cs typeface="Courier New" panose="02070309020205020404" pitchFamily="49" charset="0"/>
              </a:rPr>
              <a:t> Last packet in connection: Packet #22582 2018-09-26 21:22:04.324012912</a:t>
            </a:r>
          </a:p>
        </p:txBody>
      </p:sp>
      <p:sp>
        <p:nvSpPr>
          <p:cNvPr id="4" name="Date Placeholder 3">
            <a:extLst>
              <a:ext uri="{FF2B5EF4-FFF2-40B4-BE49-F238E27FC236}">
                <a16:creationId xmlns:a16="http://schemas.microsoft.com/office/drawing/2014/main" id="{E1F89694-B835-4D57-9A70-385ACDAC5BE2}"/>
              </a:ext>
            </a:extLst>
          </p:cNvPr>
          <p:cNvSpPr>
            <a:spLocks noGrp="1"/>
          </p:cNvSpPr>
          <p:nvPr>
            <p:ph type="dt" sz="half" idx="10"/>
          </p:nvPr>
        </p:nvSpPr>
        <p:spPr/>
        <p:txBody>
          <a:bodyPr/>
          <a:lstStyle/>
          <a:p>
            <a:pPr>
              <a:defRPr/>
            </a:pPr>
            <a:fld id="{09EC3160-AD8E-453A-8992-A8E3BA486D34}" type="datetime1">
              <a:rPr lang="en-US" smtClean="0"/>
              <a:t>2/28/2021</a:t>
            </a:fld>
            <a:endParaRPr lang="en-CA" dirty="0"/>
          </a:p>
        </p:txBody>
      </p:sp>
      <p:sp>
        <p:nvSpPr>
          <p:cNvPr id="5" name="Slide Number Placeholder 4">
            <a:extLst>
              <a:ext uri="{FF2B5EF4-FFF2-40B4-BE49-F238E27FC236}">
                <a16:creationId xmlns:a16="http://schemas.microsoft.com/office/drawing/2014/main" id="{0057ACC3-38BD-458F-9ABC-744F47A0280B}"/>
              </a:ext>
            </a:extLst>
          </p:cNvPr>
          <p:cNvSpPr>
            <a:spLocks noGrp="1"/>
          </p:cNvSpPr>
          <p:nvPr>
            <p:ph type="sldNum" sz="quarter" idx="12"/>
          </p:nvPr>
        </p:nvSpPr>
        <p:spPr/>
        <p:txBody>
          <a:bodyPr/>
          <a:lstStyle/>
          <a:p>
            <a:pPr>
              <a:defRPr/>
            </a:pPr>
            <a:fld id="{DB965FF6-DD1D-43A0-A685-9F3E6FC58C96}" type="slidenum">
              <a:rPr lang="en-US" smtClean="0"/>
              <a:pPr>
                <a:defRPr/>
              </a:pPr>
              <a:t>98</a:t>
            </a:fld>
            <a:endParaRPr lang="en-US" dirty="0"/>
          </a:p>
        </p:txBody>
      </p:sp>
      <p:sp>
        <p:nvSpPr>
          <p:cNvPr id="6" name="Footer Placeholder 5">
            <a:extLst>
              <a:ext uri="{FF2B5EF4-FFF2-40B4-BE49-F238E27FC236}">
                <a16:creationId xmlns:a16="http://schemas.microsoft.com/office/drawing/2014/main" id="{76358080-3D41-4175-9154-96DFBA6BD2C8}"/>
              </a:ext>
            </a:extLst>
          </p:cNvPr>
          <p:cNvSpPr>
            <a:spLocks noGrp="1"/>
          </p:cNvSpPr>
          <p:nvPr>
            <p:ph type="ftr" sz="quarter" idx="11"/>
          </p:nvPr>
        </p:nvSpPr>
        <p:spPr/>
        <p:txBody>
          <a:bodyPr/>
          <a:lstStyle/>
          <a:p>
            <a:pPr>
              <a:defRPr/>
            </a:pPr>
            <a:r>
              <a:rPr lang="en-US"/>
              <a:t>Milli Micro Systems, Inc.</a:t>
            </a:r>
            <a:endParaRPr lang="en-US" dirty="0"/>
          </a:p>
        </p:txBody>
      </p:sp>
    </p:spTree>
    <p:extLst>
      <p:ext uri="{BB962C8B-B14F-4D97-AF65-F5344CB8AC3E}">
        <p14:creationId xmlns:p14="http://schemas.microsoft.com/office/powerpoint/2010/main" val="36482579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99078-EF0D-4182-85ED-CCE03686362C}"/>
              </a:ext>
            </a:extLst>
          </p:cNvPr>
          <p:cNvSpPr>
            <a:spLocks noGrp="1"/>
          </p:cNvSpPr>
          <p:nvPr>
            <p:ph type="title"/>
          </p:nvPr>
        </p:nvSpPr>
        <p:spPr/>
        <p:txBody>
          <a:bodyPr/>
          <a:lstStyle/>
          <a:p>
            <a:r>
              <a:rPr lang="en-US" sz="3600" b="1" dirty="0"/>
              <a:t>Step 6: Relative timestamps, relative sequence numbers, TCP flags</a:t>
            </a:r>
          </a:p>
        </p:txBody>
      </p:sp>
      <p:sp>
        <p:nvSpPr>
          <p:cNvPr id="3" name="Content Placeholder 2">
            <a:extLst>
              <a:ext uri="{FF2B5EF4-FFF2-40B4-BE49-F238E27FC236}">
                <a16:creationId xmlns:a16="http://schemas.microsoft.com/office/drawing/2014/main" id="{64A7ED8F-5953-41DB-B8AD-0C2E550270E1}"/>
              </a:ext>
            </a:extLst>
          </p:cNvPr>
          <p:cNvSpPr>
            <a:spLocks noGrp="1"/>
          </p:cNvSpPr>
          <p:nvPr>
            <p:ph idx="1"/>
          </p:nvPr>
        </p:nvSpPr>
        <p:spPr/>
        <p:txBody>
          <a:bodyPr>
            <a:normAutofit fontScale="92500" lnSpcReduction="10000"/>
          </a:bodyPr>
          <a:lstStyle/>
          <a:p>
            <a:r>
              <a:rPr lang="en-US" dirty="0"/>
              <a:t>Lines beginning with --&gt; are packets sent from client to the server, and lines with &lt;-- are packets from the server to the client</a:t>
            </a:r>
          </a:p>
          <a:p>
            <a:r>
              <a:rPr lang="en-US" dirty="0"/>
              <a:t>The numbers in square brackets e.g. [ 2588] are the packet ordinals in the capture file. This is handy if you want to examine a particular packet in detail in Wireshark.</a:t>
            </a:r>
          </a:p>
          <a:p>
            <a:r>
              <a:rPr lang="en-US" dirty="0"/>
              <a:t>The timestamps e.g. 0.307359s are relative to the timestamp of the first packet of the connection</a:t>
            </a:r>
          </a:p>
        </p:txBody>
      </p:sp>
      <p:sp>
        <p:nvSpPr>
          <p:cNvPr id="4" name="Date Placeholder 3">
            <a:extLst>
              <a:ext uri="{FF2B5EF4-FFF2-40B4-BE49-F238E27FC236}">
                <a16:creationId xmlns:a16="http://schemas.microsoft.com/office/drawing/2014/main" id="{E1F89694-B835-4D57-9A70-385ACDAC5BE2}"/>
              </a:ext>
            </a:extLst>
          </p:cNvPr>
          <p:cNvSpPr>
            <a:spLocks noGrp="1"/>
          </p:cNvSpPr>
          <p:nvPr>
            <p:ph type="dt" sz="half" idx="10"/>
          </p:nvPr>
        </p:nvSpPr>
        <p:spPr/>
        <p:txBody>
          <a:bodyPr/>
          <a:lstStyle/>
          <a:p>
            <a:pPr>
              <a:defRPr/>
            </a:pPr>
            <a:fld id="{0448F0B9-53B7-4733-B563-F0F1FC5A8ABC}" type="datetime1">
              <a:rPr lang="en-US" smtClean="0"/>
              <a:t>2/28/2021</a:t>
            </a:fld>
            <a:endParaRPr lang="en-CA" dirty="0"/>
          </a:p>
        </p:txBody>
      </p:sp>
      <p:sp>
        <p:nvSpPr>
          <p:cNvPr id="5" name="Slide Number Placeholder 4">
            <a:extLst>
              <a:ext uri="{FF2B5EF4-FFF2-40B4-BE49-F238E27FC236}">
                <a16:creationId xmlns:a16="http://schemas.microsoft.com/office/drawing/2014/main" id="{0057ACC3-38BD-458F-9ABC-744F47A0280B}"/>
              </a:ext>
            </a:extLst>
          </p:cNvPr>
          <p:cNvSpPr>
            <a:spLocks noGrp="1"/>
          </p:cNvSpPr>
          <p:nvPr>
            <p:ph type="sldNum" sz="quarter" idx="12"/>
          </p:nvPr>
        </p:nvSpPr>
        <p:spPr/>
        <p:txBody>
          <a:bodyPr/>
          <a:lstStyle/>
          <a:p>
            <a:pPr>
              <a:defRPr/>
            </a:pPr>
            <a:fld id="{DB965FF6-DD1D-43A0-A685-9F3E6FC58C96}" type="slidenum">
              <a:rPr lang="en-US" smtClean="0"/>
              <a:pPr>
                <a:defRPr/>
              </a:pPr>
              <a:t>99</a:t>
            </a:fld>
            <a:endParaRPr lang="en-US" dirty="0"/>
          </a:p>
        </p:txBody>
      </p:sp>
      <p:sp>
        <p:nvSpPr>
          <p:cNvPr id="6" name="Footer Placeholder 5">
            <a:extLst>
              <a:ext uri="{FF2B5EF4-FFF2-40B4-BE49-F238E27FC236}">
                <a16:creationId xmlns:a16="http://schemas.microsoft.com/office/drawing/2014/main" id="{51CD4EE3-B405-4D21-8099-36389FFC4400}"/>
              </a:ext>
            </a:extLst>
          </p:cNvPr>
          <p:cNvSpPr>
            <a:spLocks noGrp="1"/>
          </p:cNvSpPr>
          <p:nvPr>
            <p:ph type="ftr" sz="quarter" idx="11"/>
          </p:nvPr>
        </p:nvSpPr>
        <p:spPr/>
        <p:txBody>
          <a:bodyPr/>
          <a:lstStyle/>
          <a:p>
            <a:pPr>
              <a:defRPr/>
            </a:pPr>
            <a:r>
              <a:rPr lang="en-US"/>
              <a:t>Milli Micro Systems, Inc.</a:t>
            </a:r>
            <a:endParaRPr lang="en-US" dirty="0"/>
          </a:p>
        </p:txBody>
      </p:sp>
    </p:spTree>
    <p:extLst>
      <p:ext uri="{BB962C8B-B14F-4D97-AF65-F5344CB8AC3E}">
        <p14:creationId xmlns:p14="http://schemas.microsoft.com/office/powerpoint/2010/main" val="38161655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 Slides</Template>
  <TotalTime>10764</TotalTime>
  <Words>16471</Words>
  <Application>Microsoft Office PowerPoint</Application>
  <PresentationFormat>On-screen Show (4:3)</PresentationFormat>
  <Paragraphs>2040</Paragraphs>
  <Slides>121</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121</vt:i4>
      </vt:variant>
    </vt:vector>
  </HeadingPairs>
  <TitlesOfParts>
    <vt:vector size="126" baseType="lpstr">
      <vt:lpstr>Arial</vt:lpstr>
      <vt:lpstr>Arial (Headings)</vt:lpstr>
      <vt:lpstr>Calibri</vt:lpstr>
      <vt:lpstr>Courier New</vt:lpstr>
      <vt:lpstr>Office Theme</vt:lpstr>
      <vt:lpstr>Module 2: Python Tooling</vt:lpstr>
      <vt:lpstr>File Operations</vt:lpstr>
      <vt:lpstr>Python Sets</vt:lpstr>
      <vt:lpstr>Python Sets</vt:lpstr>
      <vt:lpstr>Python Sets</vt:lpstr>
      <vt:lpstr>Regular Expressions</vt:lpstr>
      <vt:lpstr>Regular Expressions</vt:lpstr>
      <vt:lpstr>Regular Expressions</vt:lpstr>
      <vt:lpstr>Regular Expressions</vt:lpstr>
      <vt:lpstr>Regular Expressions</vt:lpstr>
      <vt:lpstr>Regular Expressions</vt:lpstr>
      <vt:lpstr>Regular Expressions</vt:lpstr>
      <vt:lpstr>Regular Expressions</vt:lpstr>
      <vt:lpstr>Regular Expressions</vt:lpstr>
      <vt:lpstr>Regular Expressions</vt:lpstr>
      <vt:lpstr>Regular Expressions</vt:lpstr>
      <vt:lpstr>Regular Expressions</vt:lpstr>
      <vt:lpstr>Regular Expressions</vt:lpstr>
      <vt:lpstr>Building a regex</vt:lpstr>
      <vt:lpstr>Building a regex</vt:lpstr>
      <vt:lpstr>Building a regex</vt:lpstr>
      <vt:lpstr>Quantifiers</vt:lpstr>
      <vt:lpstr>Quantifiers</vt:lpstr>
      <vt:lpstr>Regular Expressions</vt:lpstr>
      <vt:lpstr>Log Parsing</vt:lpstr>
      <vt:lpstr>Log Parsing</vt:lpstr>
      <vt:lpstr>Parse more than one Line</vt:lpstr>
      <vt:lpstr>Parse more than one Line</vt:lpstr>
      <vt:lpstr>Parse more than one Line</vt:lpstr>
      <vt:lpstr>Export Parsed data to text file</vt:lpstr>
      <vt:lpstr>Export Parsed data to text file</vt:lpstr>
      <vt:lpstr>Export Parsed data to text file</vt:lpstr>
      <vt:lpstr>Export Parsed data to text file</vt:lpstr>
      <vt:lpstr>Export Parsed data to text file</vt:lpstr>
      <vt:lpstr>Match regex into already parsed data</vt:lpstr>
      <vt:lpstr>Match regex into already parsed data</vt:lpstr>
      <vt:lpstr>Data Analysis Tools and Techniques</vt:lpstr>
      <vt:lpstr>Basic filtering</vt:lpstr>
      <vt:lpstr>Basic filtering</vt:lpstr>
      <vt:lpstr>Basic filtering</vt:lpstr>
      <vt:lpstr>Filtering with conditions</vt:lpstr>
      <vt:lpstr>Filtering with conditions</vt:lpstr>
      <vt:lpstr>Aggregation</vt:lpstr>
      <vt:lpstr>Aggregation</vt:lpstr>
      <vt:lpstr>Aggregation</vt:lpstr>
      <vt:lpstr>Joins</vt:lpstr>
      <vt:lpstr>Joins</vt:lpstr>
      <vt:lpstr>Joins</vt:lpstr>
      <vt:lpstr>Joins</vt:lpstr>
      <vt:lpstr>Joins</vt:lpstr>
      <vt:lpstr>Joins</vt:lpstr>
      <vt:lpstr>Long-Tail vs. Short-Tail Analysis</vt:lpstr>
      <vt:lpstr>Long-Tail vs. Short-Tail Analysis</vt:lpstr>
      <vt:lpstr>Long-Tail vs. Short-Tail Analysis</vt:lpstr>
      <vt:lpstr>Long-Tail vs. Short-Tail Analysis</vt:lpstr>
      <vt:lpstr>Long-Tail vs. Short-Tail Analysis</vt:lpstr>
      <vt:lpstr>Long-Tail vs. Short-Tail Analysis</vt:lpstr>
      <vt:lpstr>Long-Tail vs. Short-Tail Analysis</vt:lpstr>
      <vt:lpstr>Short-Tail Pro’s &amp; Con’s</vt:lpstr>
      <vt:lpstr>Short-Tail Pro’s &amp; Con’s</vt:lpstr>
      <vt:lpstr>Short-Tail Pro’s &amp; Con’s</vt:lpstr>
      <vt:lpstr>Short-Tail Pro’s &amp; Con’s</vt:lpstr>
      <vt:lpstr>Short-Tail Pro’s &amp; Con’s</vt:lpstr>
      <vt:lpstr>Long-Tail Pro’s &amp; Con’s</vt:lpstr>
      <vt:lpstr>Long-Tail Pro’s &amp; Con’s</vt:lpstr>
      <vt:lpstr>Long-Tail Pro’s &amp; Con’s</vt:lpstr>
      <vt:lpstr>Long-Tail Pro’s &amp; Con’s</vt:lpstr>
      <vt:lpstr>Long-Tail Pro’s &amp; Con’s</vt:lpstr>
      <vt:lpstr>Long-Tail Pro’s &amp; Con’s</vt:lpstr>
      <vt:lpstr>Long-Tail Pro’s &amp; Con’s</vt:lpstr>
      <vt:lpstr>How does this relate to the course?</vt:lpstr>
      <vt:lpstr>Geolocation Acquisition</vt:lpstr>
      <vt:lpstr>Geolocation Acquisition</vt:lpstr>
      <vt:lpstr>Geolocation Acquisition</vt:lpstr>
      <vt:lpstr>Geolocation Acquisition</vt:lpstr>
      <vt:lpstr>Blacklists and Whitelists</vt:lpstr>
      <vt:lpstr>Packet Analysis</vt:lpstr>
      <vt:lpstr>Packet Analysis</vt:lpstr>
      <vt:lpstr>Packet Analysis</vt:lpstr>
      <vt:lpstr>Packet Analysis</vt:lpstr>
      <vt:lpstr>Packet Analysis</vt:lpstr>
      <vt:lpstr>Packet Analysis</vt:lpstr>
      <vt:lpstr>Packet Analysis</vt:lpstr>
      <vt:lpstr>Packet Analysis</vt:lpstr>
      <vt:lpstr>Packet Analysis</vt:lpstr>
      <vt:lpstr>Packet Analysis</vt:lpstr>
      <vt:lpstr>Step 1: Program skeleton</vt:lpstr>
      <vt:lpstr>Step 1: Program skeleton</vt:lpstr>
      <vt:lpstr>Step 2: Basic pcap handling</vt:lpstr>
      <vt:lpstr>Step 2: Basic pcap handling</vt:lpstr>
      <vt:lpstr>Step 3: Filter non IPv4/TCP packets</vt:lpstr>
      <vt:lpstr>Step 3: Filter non IPv4/TCP packets</vt:lpstr>
      <vt:lpstr>Step 3: Filter non IPv4/TCP packets</vt:lpstr>
      <vt:lpstr>Step 4: Identify interesting connection packets</vt:lpstr>
      <vt:lpstr>Step 5: Packet metadata</vt:lpstr>
      <vt:lpstr>Step 5: Packet metadata</vt:lpstr>
      <vt:lpstr>Step 5: Packet metadata</vt:lpstr>
      <vt:lpstr>Step 6: Relative timestamps, relative sequence numbers, TCP flags</vt:lpstr>
      <vt:lpstr>Step 6: Relative timestamps, relative sequence numbers, TCP flags</vt:lpstr>
      <vt:lpstr>Step 6: Relative timestamps, relative sequence numbers, TCP flags</vt:lpstr>
      <vt:lpstr>Step 7: Pickling</vt:lpstr>
      <vt:lpstr>Step 7: Pickling</vt:lpstr>
      <vt:lpstr>Step 7: Pickling</vt:lpstr>
      <vt:lpstr>Step 7: Pickling</vt:lpstr>
      <vt:lpstr>Step 7: Pickling</vt:lpstr>
      <vt:lpstr>Step 7: Pickling</vt:lpstr>
      <vt:lpstr>Step 7: Pickling</vt:lpstr>
      <vt:lpstr>Step 7: Pickling</vt:lpstr>
      <vt:lpstr>Step 7: Pickling</vt:lpstr>
      <vt:lpstr>PowerPoint Presentation</vt:lpstr>
      <vt:lpstr>Step 7: Pickling</vt:lpstr>
      <vt:lpstr>Step 7: Pickling</vt:lpstr>
      <vt:lpstr>Step 8: Plotting the client window size</vt:lpstr>
      <vt:lpstr>Step 8: Plotting the client window size</vt:lpstr>
      <vt:lpstr>Step 8: Plotting the client window size</vt:lpstr>
      <vt:lpstr>Step 8: Plotting the client window size</vt:lpstr>
      <vt:lpstr>Step 8: Plotting the client window size</vt:lpstr>
      <vt:lpstr>Step 8: Plotting the client window size</vt:lpstr>
      <vt:lpstr>Step 8: Plotting the client window size</vt:lpstr>
      <vt:lpstr>Step 8: Plotting the client window size</vt:lpstr>
      <vt:lpstr>Step 8: Plotting the client window size</vt:lpstr>
    </vt:vector>
  </TitlesOfParts>
  <Company>Velsoft Training Materials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Cybersecurity</dc:title>
  <dc:creator>Brandon Austin</dc:creator>
  <dc:description>PowerPoint Slides</dc:description>
  <cp:lastModifiedBy>Brandon Austin</cp:lastModifiedBy>
  <cp:revision>696</cp:revision>
  <cp:lastPrinted>2015-07-31T23:17:17Z</cp:lastPrinted>
  <dcterms:created xsi:type="dcterms:W3CDTF">2014-12-03T13:35:21Z</dcterms:created>
  <dcterms:modified xsi:type="dcterms:W3CDTF">2021-03-01T00:10:38Z</dcterms:modified>
</cp:coreProperties>
</file>