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09" r:id="rId1"/>
  </p:sldMasterIdLst>
  <p:notesMasterIdLst>
    <p:notesMasterId r:id="rId79"/>
  </p:notesMasterIdLst>
  <p:handoutMasterIdLst>
    <p:handoutMasterId r:id="rId80"/>
  </p:handoutMasterIdLst>
  <p:sldIdLst>
    <p:sldId id="622" r:id="rId2"/>
    <p:sldId id="1214" r:id="rId3"/>
    <p:sldId id="1260" r:id="rId4"/>
    <p:sldId id="1262" r:id="rId5"/>
    <p:sldId id="1189" r:id="rId6"/>
    <p:sldId id="1216" r:id="rId7"/>
    <p:sldId id="1217" r:id="rId8"/>
    <p:sldId id="1219" r:id="rId9"/>
    <p:sldId id="1218" r:id="rId10"/>
    <p:sldId id="1220" r:id="rId11"/>
    <p:sldId id="1203" r:id="rId12"/>
    <p:sldId id="1215" r:id="rId13"/>
    <p:sldId id="1190" r:id="rId14"/>
    <p:sldId id="1221" r:id="rId15"/>
    <p:sldId id="1254" r:id="rId16"/>
    <p:sldId id="1256" r:id="rId17"/>
    <p:sldId id="1246" r:id="rId18"/>
    <p:sldId id="1250" r:id="rId19"/>
    <p:sldId id="1247" r:id="rId20"/>
    <p:sldId id="1251" r:id="rId21"/>
    <p:sldId id="1248" r:id="rId22"/>
    <p:sldId id="1252" r:id="rId23"/>
    <p:sldId id="1253" r:id="rId24"/>
    <p:sldId id="1249" r:id="rId25"/>
    <p:sldId id="1263" r:id="rId26"/>
    <p:sldId id="1223" r:id="rId27"/>
    <p:sldId id="1261" r:id="rId28"/>
    <p:sldId id="1224" r:id="rId29"/>
    <p:sldId id="1258" r:id="rId30"/>
    <p:sldId id="1259" r:id="rId31"/>
    <p:sldId id="1193" r:id="rId32"/>
    <p:sldId id="1230" r:id="rId33"/>
    <p:sldId id="1231" r:id="rId34"/>
    <p:sldId id="1192" r:id="rId35"/>
    <p:sldId id="1232" r:id="rId36"/>
    <p:sldId id="1213" r:id="rId37"/>
    <p:sldId id="1264" r:id="rId38"/>
    <p:sldId id="1287" r:id="rId39"/>
    <p:sldId id="1280" r:id="rId40"/>
    <p:sldId id="1205" r:id="rId41"/>
    <p:sldId id="1225" r:id="rId42"/>
    <p:sldId id="1207" r:id="rId43"/>
    <p:sldId id="1227" r:id="rId44"/>
    <p:sldId id="1208" r:id="rId45"/>
    <p:sldId id="1228" r:id="rId46"/>
    <p:sldId id="1229" r:id="rId47"/>
    <p:sldId id="1257" r:id="rId48"/>
    <p:sldId id="1206" r:id="rId49"/>
    <p:sldId id="1268" r:id="rId50"/>
    <p:sldId id="1233" r:id="rId51"/>
    <p:sldId id="1271" r:id="rId52"/>
    <p:sldId id="1269" r:id="rId53"/>
    <p:sldId id="1270" r:id="rId54"/>
    <p:sldId id="1272" r:id="rId55"/>
    <p:sldId id="1276" r:id="rId56"/>
    <p:sldId id="1277" r:id="rId57"/>
    <p:sldId id="1194" r:id="rId58"/>
    <p:sldId id="1278" r:id="rId59"/>
    <p:sldId id="1282" r:id="rId60"/>
    <p:sldId id="1281" r:id="rId61"/>
    <p:sldId id="1279" r:id="rId62"/>
    <p:sldId id="1283" r:id="rId63"/>
    <p:sldId id="1284" r:id="rId64"/>
    <p:sldId id="1273" r:id="rId65"/>
    <p:sldId id="1286" r:id="rId66"/>
    <p:sldId id="1212" r:id="rId67"/>
    <p:sldId id="1289" r:id="rId68"/>
    <p:sldId id="1288" r:id="rId69"/>
    <p:sldId id="1290" r:id="rId70"/>
    <p:sldId id="1291" r:id="rId71"/>
    <p:sldId id="1209" r:id="rId72"/>
    <p:sldId id="1274" r:id="rId73"/>
    <p:sldId id="1204" r:id="rId74"/>
    <p:sldId id="1267" r:id="rId75"/>
    <p:sldId id="1210" r:id="rId76"/>
    <p:sldId id="1211" r:id="rId77"/>
    <p:sldId id="1294" r:id="rId7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b="1" kern="1200">
        <a:solidFill>
          <a:srgbClr val="3333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63"/>
    <a:srgbClr val="333399"/>
    <a:srgbClr val="3366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3" autoAdjust="0"/>
    <p:restoredTop sz="90129" autoAdjust="0"/>
  </p:normalViewPr>
  <p:slideViewPr>
    <p:cSldViewPr>
      <p:cViewPr varScale="1">
        <p:scale>
          <a:sx n="103" d="100"/>
          <a:sy n="103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684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AA4CF0-C76E-4A96-982C-7C677DB18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B7A58-B8ED-4690-B7A0-F72D733DF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025E08-A973-4366-98B0-937BE195C388}" type="datetimeFigureOut">
              <a:rPr lang="en-US" altLang="en-US"/>
              <a:pPr>
                <a:defRPr/>
              </a:pPr>
              <a:t>2/27/2021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3F65E-876D-4201-A198-F419B3AEED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7E993-8652-4DAB-9DD4-29BC669034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0431CB-A4BA-4855-9288-BCB9DF2C2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F8C0F48-56FA-44A7-92D7-CF8199100F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A304D8BE-BCEF-4C83-BAE4-8E51025E0E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9CCC291-67CD-48C8-8AB7-E733B15CD2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3D67B3B4-0EF3-45DA-BAF6-AC5FC4FCD1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F3A01DD5-C546-4C8D-9C29-D27652819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CD77263F-CF1A-43E4-9499-037386BD0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6558D6-820B-4493-8095-D0637F1B8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81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31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46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22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21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365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53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8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07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15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275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44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341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19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585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03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924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07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83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argparse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parser = </a:t>
            </a:r>
            <a:r>
              <a:rPr lang="en-US" dirty="0" err="1"/>
              <a:t>argparse.ArgumentParser</a:t>
            </a:r>
            <a:r>
              <a:rPr lang="en-US" dirty="0"/>
              <a:t>(description='Process some integers.')</a:t>
            </a:r>
          </a:p>
          <a:p>
            <a:r>
              <a:rPr lang="en-US" dirty="0" err="1"/>
              <a:t>parser.add_argument</a:t>
            </a:r>
            <a:r>
              <a:rPr lang="en-US" dirty="0"/>
              <a:t>('integers', </a:t>
            </a:r>
            <a:r>
              <a:rPr lang="en-US" dirty="0" err="1"/>
              <a:t>metavar</a:t>
            </a:r>
            <a:r>
              <a:rPr lang="en-US" dirty="0"/>
              <a:t>='N', type=int, </a:t>
            </a:r>
            <a:r>
              <a:rPr lang="en-US" dirty="0" err="1"/>
              <a:t>nargs</a:t>
            </a:r>
            <a:r>
              <a:rPr lang="en-US" dirty="0"/>
              <a:t>='+',</a:t>
            </a:r>
          </a:p>
          <a:p>
            <a:r>
              <a:rPr lang="en-US" dirty="0"/>
              <a:t>                    help='an integer for the accumulator')</a:t>
            </a:r>
          </a:p>
          <a:p>
            <a:r>
              <a:rPr lang="en-US" dirty="0" err="1"/>
              <a:t>parser.add_argument</a:t>
            </a:r>
            <a:r>
              <a:rPr lang="en-US" dirty="0"/>
              <a:t>('--sum', </a:t>
            </a:r>
            <a:r>
              <a:rPr lang="en-US" dirty="0" err="1"/>
              <a:t>dest</a:t>
            </a:r>
            <a:r>
              <a:rPr lang="en-US" dirty="0"/>
              <a:t>='accumulate', action='</a:t>
            </a:r>
            <a:r>
              <a:rPr lang="en-US" dirty="0" err="1"/>
              <a:t>store_const</a:t>
            </a:r>
            <a:r>
              <a:rPr lang="en-US" dirty="0"/>
              <a:t>',</a:t>
            </a:r>
          </a:p>
          <a:p>
            <a:r>
              <a:rPr lang="en-US" dirty="0"/>
              <a:t>                    const=sum, default=max,</a:t>
            </a:r>
          </a:p>
          <a:p>
            <a:r>
              <a:rPr lang="en-US" dirty="0"/>
              <a:t>                    help='sum the integers (default: find the max)')</a:t>
            </a:r>
          </a:p>
          <a:p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parser.parse_args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args.accumulate</a:t>
            </a:r>
            <a:r>
              <a:rPr lang="en-US" dirty="0"/>
              <a:t>(</a:t>
            </a:r>
            <a:r>
              <a:rPr lang="en-US" dirty="0" err="1"/>
              <a:t>args.integers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558D6-820B-4493-8095-D0637F1B80D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69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672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965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86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410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0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44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741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548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58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8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0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47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45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96F5-6B8A-4B16-8E60-F4CE7638819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76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71DDA57-7D94-42EA-BBBB-0A47315F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ED0DB-1C1C-46AE-B4A7-A81C0C6BC0F4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7566E36-176A-4A77-8572-C06981C1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0F8D9BB-A969-47DB-ABD6-FE34B63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0DE479A-4C26-498C-9323-D019D44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EAF10-9AAA-432A-8FE8-4CD140BEB456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B43172-E231-4897-A628-24E4F2D8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3E47C4-9778-4859-A896-F279B48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4BBF512-E61D-4CE8-8D31-381229A4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C9CEE-447A-4C01-8676-3D3E6270A119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602403-3CA5-4216-BE4B-2557E522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BF5C8E-3825-4D22-8C3E-70DEFF5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5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CEF809-697A-4584-9D77-E9CF8724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19C5D5-1334-4D83-8AC6-A6EA6F51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3AEA4-2CE3-4DE5-A90E-E7328DA1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>
                <a:latin typeface="Arial (Headings)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088A-31B5-4375-957D-1E37EE34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4A5F800-9287-4520-BED4-51F09006B63F}" type="datetime1">
              <a:rPr lang="en-US" smtClean="0"/>
              <a:pPr>
                <a:defRPr/>
              </a:pPr>
              <a:t>2/27/2021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076D0D-C45B-4E5E-82FB-76480E8A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Milli Micro Systems, Inc.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E6107-D5B6-4DFF-BCC9-11DDDF28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05A007C-8EBD-4795-833B-C2D2C52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9FD7F-651B-471F-81F5-09AB7CA9F42F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2F933D8-0B42-4818-AB5E-94335962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7DD7B8-C004-4148-960D-2249FA22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2C43-ACA5-46F7-ACA8-E519DDFD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7E13C-D0C6-455C-960E-542406D69C3F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D3A660-096E-4E6C-A800-CD45D78F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657755-13BB-4A49-A6C5-50A42E16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66F0B84-2D44-4777-92E4-0CBA4E8D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DFB04D-63E5-44ED-BB1A-F4765031ED40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1F1CA7C-B11B-42DC-98B7-CAA6BB81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F44638-E5D1-4B4B-A9F0-36958183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12D5733-A8D7-47CF-918F-573A424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153A4-A3EA-44CE-BD73-CC921D1CCE6A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E7FE2A-6093-4B74-8A7A-6A3FD5CA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477917-90E4-4358-85BE-FB5AFBBE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CEF809-697A-4584-9D77-E9CF8724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82BAB-27BB-4AA2-88AE-C8FF130659F0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19C5D5-1334-4D83-8AC6-A6EA6F51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3AEA4-2CE3-4DE5-A90E-E7328DA1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17BCCAF-1710-4A4C-A99D-C2C5857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FEC472-A992-4D02-B67D-6C0A3B0C356B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C0C19DF-08F9-43F5-96C0-663BB6E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A002A4D-882B-41A3-A239-2A2698AD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3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0137A9-2228-47A4-A801-D3166B2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BA14D-49C2-47AD-A034-3EF1D91E4B0E}" type="datetime1">
              <a:rPr lang="en-US" smtClean="0"/>
              <a:t>2/27/2021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85BFCE8-2198-4980-B59A-BD65C08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Milli Micro Systems, Inc.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696D7-446B-4F05-AB42-668996B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F5C0E3-B04E-405B-8029-6FE7F3C855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CA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26B215-3B7E-403F-ACA0-B8B7BE5DFB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CA" alt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9A2713-34EB-4EB4-9D08-5820B74E9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C01732F-7103-4A38-9D93-C08F4B9CA479}" type="datetime1">
              <a:rPr lang="en-US" smtClean="0"/>
              <a:pPr>
                <a:defRPr/>
              </a:pPr>
              <a:t>2/27/2021</a:t>
            </a:fld>
            <a:endParaRPr lang="en-CA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6F3B15-1F52-4858-9C0D-7792CF5A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lang="en-CA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Milli Micro Systems, Inc.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978F41-1CBF-453D-94F5-7F083953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lang="en-CA" alt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DB43FC45-CC5E-4FF2-97B7-009C7FC643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6426"/>
            <a:ext cx="604833" cy="5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0" r:id="rId1"/>
    <p:sldLayoutId id="2147485711" r:id="rId2"/>
    <p:sldLayoutId id="2147485712" r:id="rId3"/>
    <p:sldLayoutId id="2147485713" r:id="rId4"/>
    <p:sldLayoutId id="2147485714" r:id="rId5"/>
    <p:sldLayoutId id="2147485715" r:id="rId6"/>
    <p:sldLayoutId id="2147485716" r:id="rId7"/>
    <p:sldLayoutId id="2147485717" r:id="rId8"/>
    <p:sldLayoutId id="2147485718" r:id="rId9"/>
    <p:sldLayoutId id="2147485719" r:id="rId10"/>
    <p:sldLayoutId id="2147485720" r:id="rId11"/>
    <p:sldLayoutId id="214748570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2098ED2D-ABBF-4BE5-B713-48963AE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</a:rPr>
              <a:t>Module 1: Intro to Python </a:t>
            </a:r>
          </a:p>
        </p:txBody>
      </p:sp>
      <p:sp>
        <p:nvSpPr>
          <p:cNvPr id="21507" name="Content Placeholder 4">
            <a:extLst>
              <a:ext uri="{FF2B5EF4-FFF2-40B4-BE49-F238E27FC236}">
                <a16:creationId xmlns:a16="http://schemas.microsoft.com/office/drawing/2014/main" id="{EEE00F6A-A20D-40A7-BDAF-59FA6FDC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i="1" dirty="0">
                <a:solidFill>
                  <a:schemeClr val="accent1"/>
                </a:solidFill>
              </a:rPr>
              <a:t>We will learn about: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Syntax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Variables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Math Operators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Data Types 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Functions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Modules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r>
              <a:rPr lang="en-US" altLang="en-US" sz="2800" dirty="0"/>
              <a:t> Data Structures</a:t>
            </a:r>
          </a:p>
          <a:p>
            <a:pPr marL="0" indent="0">
              <a:buFont typeface="Calibri" panose="020F0502020204030204" pitchFamily="34" charset="0"/>
              <a:buAutoNum type="arabicPeriod"/>
            </a:pPr>
            <a:endParaRPr lang="en-US" altLang="en-US" sz="2800" dirty="0"/>
          </a:p>
        </p:txBody>
      </p:sp>
      <p:sp>
        <p:nvSpPr>
          <p:cNvPr id="21508" name="Date Placeholder 1">
            <a:extLst>
              <a:ext uri="{FF2B5EF4-FFF2-40B4-BE49-F238E27FC236}">
                <a16:creationId xmlns:a16="http://schemas.microsoft.com/office/drawing/2014/main" id="{F5509BD9-6DFD-4F01-B7CB-AF2C95B5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9/15/19</a:t>
            </a:r>
            <a:endParaRPr lang="en-CA" altLang="en-US" sz="1200" dirty="0">
              <a:solidFill>
                <a:srgbClr val="898989"/>
              </a:solidFill>
            </a:endParaRPr>
          </a:p>
        </p:txBody>
      </p:sp>
      <p:sp>
        <p:nvSpPr>
          <p:cNvPr id="21509" name="Slide Number Placeholder 2">
            <a:extLst>
              <a:ext uri="{FF2B5EF4-FFF2-40B4-BE49-F238E27FC236}">
                <a16:creationId xmlns:a16="http://schemas.microsoft.com/office/drawing/2014/main" id="{68ED90B1-14EF-40BC-937A-D4446E75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663AB-E11B-4284-8461-D3696F0506F2}" type="slidenum">
              <a:rPr lang="en-CA" altLang="en-US" sz="14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CA" altLang="en-US" sz="1400" dirty="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869E5-1A38-4539-86E4-76D4CBF68C15}"/>
              </a:ext>
            </a:extLst>
          </p:cNvPr>
          <p:cNvSpPr txBox="1"/>
          <p:nvPr/>
        </p:nvSpPr>
        <p:spPr>
          <a:xfrm>
            <a:off x="4572000" y="2209800"/>
            <a:ext cx="434340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8. Conditional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800" b="0" dirty="0">
                <a:solidFill>
                  <a:prstClr val="black"/>
                </a:solidFill>
                <a:latin typeface="Arial"/>
              </a:rPr>
              <a:t>9. Loops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10. Control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11. System 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12.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13. Debugger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14. Introspection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Spaces within a line does not matter. </a:t>
            </a:r>
          </a:p>
          <a:p>
            <a:pPr lvl="1"/>
            <a:r>
              <a:rPr lang="en-US" i="1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x= 1 + 2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x = 1+2</a:t>
            </a:r>
          </a:p>
          <a:p>
            <a:r>
              <a:rPr lang="en-US" dirty="0"/>
              <a:t>Parentheses can be used for grouping and calling on functions. </a:t>
            </a:r>
          </a:p>
          <a:p>
            <a:pPr lvl="1"/>
            <a:r>
              <a:rPr lang="en-US" dirty="0"/>
              <a:t>Ex 1: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2 * (3 + 4)</a:t>
            </a:r>
          </a:p>
          <a:p>
            <a:pPr lvl="1"/>
            <a:r>
              <a:rPr lang="en-US" i="1" dirty="0"/>
              <a:t>Ex 2: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print(‘first value:’, 1)</a:t>
            </a: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3991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90332"/>
          </a:xfrm>
        </p:spPr>
        <p:txBody>
          <a:bodyPr/>
          <a:lstStyle/>
          <a:p>
            <a:r>
              <a:rPr lang="en-US" dirty="0"/>
              <a:t>Variable declaration happens automatically when you assign a value to a variable.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=1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miles = 100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name = “John”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Variables can change, simply by assigning them a new value of a different type.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x = “string value”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466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you to assign a single value to several variables simultaneously.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= b = c =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also assign multiple objects to multiple variable.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a, b, c, = 1, 2, “john”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473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CF5F0EF-F889-4086-B9D4-C1A5A06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116300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382319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1650537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5305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8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4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9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Quotient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1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//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Quotient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  <a:r>
                        <a:rPr lang="en-US" dirty="0"/>
                        <a:t>, removing fractional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remainder after division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**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raised to the power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7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negative of 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8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a</a:t>
                      </a:r>
                      <a:r>
                        <a:rPr lang="en-US" dirty="0"/>
                        <a:t> unchanged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7654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880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Types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CF5F0EF-F889-4086-B9D4-C1A5A06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69475"/>
              </p:ext>
            </p:extLst>
          </p:nvPr>
        </p:nvGraphicFramePr>
        <p:xfrm>
          <a:off x="457200" y="1600200"/>
          <a:ext cx="8229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382319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1650537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5305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8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Integers (whole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4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 numbers (real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9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1 + 2j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numbers (numbers with real and imaginary part)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(True/False values)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1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object indicating nulls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0754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2828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6B650-D9BE-4A4A-A669-17274A6F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are immutable objects in python that cannot change their values.</a:t>
            </a:r>
          </a:p>
          <a:p>
            <a:r>
              <a:rPr lang="en-US" dirty="0"/>
              <a:t>There are 3 built-in data types for numbers</a:t>
            </a:r>
          </a:p>
          <a:p>
            <a:pPr lvl="1"/>
            <a:r>
              <a:rPr lang="en-US" dirty="0"/>
              <a:t>Integer </a:t>
            </a:r>
          </a:p>
          <a:p>
            <a:pPr lvl="1"/>
            <a:r>
              <a:rPr lang="en-US" dirty="0"/>
              <a:t>Floating-point numbers</a:t>
            </a:r>
          </a:p>
          <a:p>
            <a:pPr lvl="1"/>
            <a:r>
              <a:rPr lang="en-US" dirty="0"/>
              <a:t>Complex numbers</a:t>
            </a: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4380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CF5F0EF-F889-4086-B9D4-C1A5A06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316901"/>
              </p:ext>
            </p:extLst>
          </p:nvPr>
        </p:nvGraphicFramePr>
        <p:xfrm>
          <a:off x="457200" y="14176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53823196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5305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8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convert x to an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4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convert x to a floating-point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9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if x &lt; y, 0 if x == y, or 1 if x &gt; 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exponential of x: </a:t>
                      </a:r>
                      <a:r>
                        <a:rPr lang="en-US" dirty="0" err="1"/>
                        <a:t>e^x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1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natural logarithm of x, for x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of x**y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square root of x for x 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77106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6103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22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Whole numbers are known as integers (int).</a:t>
            </a:r>
          </a:p>
          <a:p>
            <a:r>
              <a:rPr lang="en-US" dirty="0"/>
              <a:t>Does not contain any decimal points but can be positive, negative or zero. </a:t>
            </a:r>
          </a:p>
          <a:p>
            <a:r>
              <a:rPr lang="en-US" dirty="0"/>
              <a:t>It is the most basic numerical type there is but, python integers are variable-precision therefore computations that tend to overflow in other languages wont in python.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5437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dirty="0"/>
              <a:t>Ex: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** 200</a:t>
            </a:r>
          </a:p>
          <a:p>
            <a:r>
              <a:rPr lang="en-US" dirty="0"/>
              <a:t>Ex: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/ 2 </a:t>
            </a: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5786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Fractional numbers are expressed using numbers before and after a decimal point using the float type.</a:t>
            </a:r>
          </a:p>
          <a:p>
            <a:r>
              <a:rPr lang="en-US" dirty="0"/>
              <a:t>Like integers, these numbers can be positive or negative.</a:t>
            </a:r>
          </a:p>
          <a:p>
            <a:r>
              <a:rPr lang="en-US" dirty="0"/>
              <a:t>Floats can be manipulated using the same operators as integers returning any fractional part.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86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B02-FC3C-4F1E-BE3D-0A1CDEE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EA99-B777-4189-9302-8DCE368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Supports dynamic data types</a:t>
            </a:r>
          </a:p>
          <a:p>
            <a:r>
              <a:rPr lang="en-US" dirty="0"/>
              <a:t>Independent from platforms</a:t>
            </a:r>
          </a:p>
          <a:p>
            <a:r>
              <a:rPr lang="en-US" dirty="0"/>
              <a:t>Focused on development time 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Portable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1C3E-4C3A-4E1C-97A3-29A2E89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033A-FED1-409D-A211-232C37B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3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2.9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** 200.1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5.3 / 2.0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584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numbers are numbers with real and imaginary (floating-point) parts.</a:t>
            </a:r>
          </a:p>
          <a:p>
            <a:r>
              <a:rPr lang="en-US" dirty="0"/>
              <a:t>Integers and real numbers are used to construct a complex number.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575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complex(1, 2)</a:t>
            </a:r>
          </a:p>
          <a:p>
            <a:pPr marL="0" indent="0">
              <a:buNone/>
            </a:pPr>
            <a:r>
              <a:rPr lang="en-US" dirty="0"/>
              <a:t>Output: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(1+2j) 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+ 2j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3 + 4j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810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7E245A-A941-4B46-9A29-85D63BBE4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9899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819201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4135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9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4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greater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1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less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3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greater or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less than or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2956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7218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EF7F4-7591-47A5-9F23-7DA158CA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type is a simple type with two possible values: True and False.</a:t>
            </a:r>
          </a:p>
          <a:p>
            <a:r>
              <a:rPr lang="en-US" dirty="0"/>
              <a:t>Boolean values are case-sensitive.</a:t>
            </a:r>
          </a:p>
          <a:p>
            <a:r>
              <a:rPr lang="en-US" dirty="0"/>
              <a:t>Can be constructed using the bool() object constructor.</a:t>
            </a:r>
          </a:p>
          <a:p>
            <a:r>
              <a:rPr lang="en-US" dirty="0"/>
              <a:t>Bool can be used to compare two or more values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160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1E6-8708-45B6-9865-7127615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C000-2BCA-49AB-AA64-8E3E46489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if x and y are equal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(3 == 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(bool(3==4))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if x and y are equal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(3 != 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(bool(3!=4))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D6CB-D00F-4E6C-BDE1-40FD2E30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DA6BB-525A-44C9-8185-A48AE02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immutable objects that cannot have their values changed. </a:t>
            </a:r>
          </a:p>
          <a:p>
            <a:r>
              <a:rPr lang="en-US" dirty="0"/>
              <a:t>Strings are created with single or double quotes.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“Hello World”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response = ‘Hello’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update an existing string by (re)assigning a variable to another string.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018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 quotes are useful for multi-line strings.</a:t>
            </a:r>
          </a:p>
          <a:p>
            <a:r>
              <a:rPr lang="en-US" dirty="0"/>
              <a:t>Unlike our comment you will have to assign the string. 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“”” a long string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with quotes is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useful for multi-line strings”””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456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4641"/>
            <a:ext cx="8229600" cy="1143000"/>
          </a:xfrm>
        </p:spPr>
        <p:txBody>
          <a:bodyPr/>
          <a:lstStyle/>
          <a:p>
            <a:r>
              <a:rPr lang="en-US" dirty="0"/>
              <a:t>Common String Operations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A8C9228-859C-438D-BD2D-6B419DAE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37038"/>
              </p:ext>
            </p:extLst>
          </p:nvPr>
        </p:nvGraphicFramePr>
        <p:xfrm>
          <a:off x="228600" y="1253796"/>
          <a:ext cx="8763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77352283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418201916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025736368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2237"/>
                  </a:ext>
                </a:extLst>
              </a:tr>
              <a:tr h="86287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Concatenation</a:t>
                      </a:r>
                      <a:r>
                        <a:rPr lang="en-US" dirty="0"/>
                        <a:t> – adds values on either side of the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 will give </a:t>
                      </a:r>
                      <a:r>
                        <a:rPr lang="en-US" dirty="0" err="1"/>
                        <a:t>HelloPython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6426"/>
                  </a:ext>
                </a:extLst>
              </a:tr>
              <a:tr h="1121741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Repetition</a:t>
                      </a:r>
                      <a:r>
                        <a:rPr lang="en-US" dirty="0"/>
                        <a:t> – Creates new strings, concatenating multiple copies of the same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a*2 will give </a:t>
                      </a:r>
                      <a:r>
                        <a:rPr lang="en-US" dirty="0" err="1"/>
                        <a:t>HelloHello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29827"/>
                  </a:ext>
                </a:extLst>
              </a:tr>
              <a:tr h="862878">
                <a:tc>
                  <a:txBody>
                    <a:bodyPr/>
                    <a:lstStyle/>
                    <a:p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Slice</a:t>
                      </a:r>
                      <a:r>
                        <a:rPr lang="en-US" dirty="0"/>
                        <a:t> – Gives the character from the given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 will give e</a:t>
                      </a:r>
                    </a:p>
                    <a:p>
                      <a:r>
                        <a:rPr lang="en-US" dirty="0"/>
                        <a:t>a[-1] will give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88"/>
                  </a:ext>
                </a:extLst>
              </a:tr>
              <a:tr h="862878">
                <a:tc>
                  <a:txBody>
                    <a:bodyPr/>
                    <a:lstStyle/>
                    <a:p>
                      <a:r>
                        <a:rPr lang="en-US" dirty="0"/>
                        <a:t>[ :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Range slice </a:t>
                      </a:r>
                      <a:r>
                        <a:rPr lang="en-US" dirty="0"/>
                        <a:t>– gives characters from the given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a[1:4] will give 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3523"/>
                  </a:ext>
                </a:extLst>
              </a:tr>
              <a:tr h="86287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Membership</a:t>
                      </a:r>
                      <a:r>
                        <a:rPr lang="en-US" dirty="0"/>
                        <a:t> – returns true if a character exists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H’ in a will give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3758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3063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47339" y="6538186"/>
            <a:ext cx="2133600" cy="365125"/>
          </a:xfrm>
        </p:spPr>
        <p:txBody>
          <a:bodyPr/>
          <a:lstStyle/>
          <a:p>
            <a:fld id="{CB39A874-47FD-4420-AB36-0E83316345DD}" type="slidenum">
              <a:rPr lang="en-CA" altLang="en-US" smtClean="0"/>
              <a:pPr/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2911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896B-EEB8-4C31-9DD5-89BFC4C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5BD2-7CD1-4C78-84A7-7D68493D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includes a special type known as the </a:t>
            </a:r>
            <a:r>
              <a:rPr lang="en-US" dirty="0" err="1"/>
              <a:t>NoneType</a:t>
            </a:r>
            <a:r>
              <a:rPr lang="en-US" dirty="0"/>
              <a:t>, which only has a single possible value: None.</a:t>
            </a:r>
          </a:p>
          <a:p>
            <a:r>
              <a:rPr lang="en-US" dirty="0"/>
              <a:t>Used as the default return value of a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3EEF-4BD3-47DE-A3F6-93C6227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BF87-36EE-4A09-9465-027C3033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B02-FC3C-4F1E-BE3D-0A1CDEE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EA99-B777-4189-9302-8DCE368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  <a:p>
            <a:r>
              <a:rPr lang="en-US" dirty="0"/>
              <a:t>Modules, classes, functions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Static scoping</a:t>
            </a:r>
          </a:p>
          <a:p>
            <a:r>
              <a:rPr lang="en-US" dirty="0"/>
              <a:t>Operator overloading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1C3E-4C3A-4E1C-97A3-29A2E89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033A-FED1-409D-A211-232C37B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896B-EEB8-4C31-9DD5-89BFC4C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5BD2-7CD1-4C78-84A7-7D68493D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type(None)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3EEF-4BD3-47DE-A3F6-93C6227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BF87-36EE-4A09-9465-027C3033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3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defined using a def statement, with the name and optional list of parameters following right after and a colon to end the header.</a:t>
            </a:r>
          </a:p>
          <a:p>
            <a:pPr lvl="1"/>
            <a:r>
              <a:rPr lang="en-US" dirty="0"/>
              <a:t>Ex: </a:t>
            </a:r>
          </a:p>
          <a:p>
            <a:pPr marL="91440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 arg1, *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vartuple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pPr marL="91440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“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function_docstring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function_statements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[expression]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56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 arguments</a:t>
            </a:r>
            <a:r>
              <a:rPr lang="en-US" dirty="0"/>
              <a:t>: the arguments passed to the function in correct positional order </a:t>
            </a:r>
          </a:p>
          <a:p>
            <a:r>
              <a:rPr lang="en-US" b="1" dirty="0"/>
              <a:t>Keyword arguments</a:t>
            </a:r>
            <a:r>
              <a:rPr lang="en-US" dirty="0"/>
              <a:t>: the function call identifies the arguments by the parameter names.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4010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Default arguments</a:t>
            </a:r>
            <a:r>
              <a:rPr lang="en-US" dirty="0"/>
              <a:t>: the argument has a default value in the function declaration used when the value is not provided in the function call.</a:t>
            </a:r>
          </a:p>
          <a:p>
            <a:r>
              <a:rPr lang="en-US" b="1" dirty="0"/>
              <a:t>Variable-length arguments</a:t>
            </a:r>
            <a:r>
              <a:rPr lang="en-US" dirty="0"/>
              <a:t>: this is used when in need of processing unspecified additional arguments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5828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file consisting of code that defines functions, classes, and variables. </a:t>
            </a:r>
          </a:p>
          <a:p>
            <a:r>
              <a:rPr lang="en-US" dirty="0">
                <a:cs typeface="Courier New" panose="02070309020205020404" pitchFamily="49" charset="0"/>
              </a:rPr>
              <a:t>It allows for organization by grouping related code which makes the code easier to use and understand. </a:t>
            </a:r>
          </a:p>
          <a:p>
            <a:r>
              <a:rPr lang="en-US" dirty="0">
                <a:cs typeface="Courier New" panose="02070309020205020404" pitchFamily="49" charset="0"/>
              </a:rPr>
              <a:t>Uses the </a:t>
            </a:r>
            <a:r>
              <a:rPr lang="en-US" b="1" i="1" dirty="0">
                <a:cs typeface="Courier New" panose="02070309020205020404" pitchFamily="49" charset="0"/>
              </a:rPr>
              <a:t>import </a:t>
            </a:r>
            <a:r>
              <a:rPr lang="en-US" dirty="0">
                <a:cs typeface="Courier New" panose="02070309020205020404" pitchFamily="49" charset="0"/>
              </a:rPr>
              <a:t>statement.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32447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Python’s </a:t>
            </a:r>
            <a:r>
              <a:rPr lang="en-US" b="1" i="1" dirty="0"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statement allows you to import specific attributes from a module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name1[, name2 …]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cs typeface="Courier New" panose="02070309020205020404" pitchFamily="49" charset="0"/>
              </a:rPr>
              <a:t>Import * </a:t>
            </a:r>
            <a:r>
              <a:rPr lang="en-US" dirty="0">
                <a:cs typeface="Courier New" panose="02070309020205020404" pitchFamily="49" charset="0"/>
              </a:rPr>
              <a:t>statement can be used to import all names from a module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57118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AC94-BDD8-40F0-BED4-293D2BD1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49D3-AA01-41A1-81C5-EB5B7A0F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argparse</a:t>
            </a:r>
            <a:r>
              <a:rPr lang="en-US" dirty="0"/>
              <a:t> module makes it easy to write user-friendly command-line interfaces.</a:t>
            </a:r>
          </a:p>
          <a:p>
            <a:r>
              <a:rPr lang="en-US" dirty="0"/>
              <a:t>Parses the definition arguments from the </a:t>
            </a:r>
            <a:r>
              <a:rPr lang="en-US" dirty="0" err="1"/>
              <a:t>sys.argv</a:t>
            </a:r>
            <a:r>
              <a:rPr lang="en-US" dirty="0"/>
              <a:t>.</a:t>
            </a:r>
          </a:p>
          <a:p>
            <a:r>
              <a:rPr lang="en-US" dirty="0"/>
              <a:t>Automatically generates help, usage, and issue error messages.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1AA9-9887-4CDC-8894-77B410A2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20F8D-5564-4BCF-BE0F-0C91FD6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9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AC94-BDD8-40F0-BED4-293D2BD1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49D3-AA01-41A1-81C5-EB5B7A0F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parser is created with Argument Parser and a new parameter is added with </a:t>
            </a:r>
            <a:r>
              <a:rPr lang="en-US" dirty="0" err="1"/>
              <a:t>add_argument</a:t>
            </a:r>
            <a:r>
              <a:rPr lang="en-US" dirty="0"/>
              <a:t>().</a:t>
            </a:r>
          </a:p>
          <a:p>
            <a:r>
              <a:rPr lang="en-US" dirty="0"/>
              <a:t>Arguments can be optional, required, or positional.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1AA9-9887-4CDC-8894-77B410A2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20F8D-5564-4BCF-BE0F-0C91FD6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5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6B35-6398-4825-A183-5A12A27F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5AAD-C396-495B-A27A-E7CE61AF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argparse.ArgumentParser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(description='Process some integers.')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('integers',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='N', type=int,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='+',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help='an integer for the accumulator')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('--sum',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='accumulate', action='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const=sum, default=max,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help='sum the integers (default: find the max)')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args.accumulate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args.integers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1B6-3BE1-44BB-B2BB-834DAC87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A41F-15B0-42FD-BB18-3588B40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5FF6-DD1D-43A0-A685-9F3E6FC58C9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6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6B35-6398-4825-A183-5A12A27F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D74900-89BE-4A74-AD9F-F26703AFC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39951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85128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30955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0759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8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 2,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6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 ordered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{‘a’:1, ‘b’:2, ‘c’:3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Unordered (</a:t>
                      </a:r>
                      <a:r>
                        <a:rPr lang="en-US" dirty="0" err="1"/>
                        <a:t>key,value</a:t>
                      </a:r>
                      <a:r>
                        <a:rPr lang="en-US" dirty="0"/>
                        <a:t>)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Unordered collection of unique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575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1B6-3BE1-44BB-B2BB-834DAC87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A41F-15B0-42FD-BB18-3588B40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B02-FC3C-4F1E-BE3D-0A1CDEE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67"/>
            <a:ext cx="8229600" cy="1143000"/>
          </a:xfrm>
        </p:spPr>
        <p:txBody>
          <a:bodyPr/>
          <a:lstStyle/>
          <a:p>
            <a:r>
              <a:rPr lang="en-US" dirty="0"/>
              <a:t>Python: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EA99-B777-4189-9302-8DCE3680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8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 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Stability </a:t>
            </a:r>
          </a:p>
          <a:p>
            <a:pPr lvl="1"/>
            <a:r>
              <a:rPr lang="en-US" dirty="0"/>
              <a:t>Easy to learn and use </a:t>
            </a:r>
          </a:p>
          <a:p>
            <a:pPr lvl="1"/>
            <a:r>
              <a:rPr lang="en-US" dirty="0"/>
              <a:t>Good support </a:t>
            </a:r>
          </a:p>
          <a:p>
            <a:pPr lvl="1"/>
            <a:r>
              <a:rPr lang="en-US" dirty="0"/>
              <a:t>Easy integration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Small pool of developers</a:t>
            </a:r>
          </a:p>
          <a:p>
            <a:pPr lvl="1"/>
            <a:r>
              <a:rPr lang="en-US" dirty="0"/>
              <a:t>Lack of true multiprocessor support </a:t>
            </a:r>
          </a:p>
          <a:p>
            <a:pPr lvl="1"/>
            <a:r>
              <a:rPr lang="en-US" dirty="0"/>
              <a:t>Software performance slow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1C3E-4C3A-4E1C-97A3-29A2E89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033A-FED1-409D-A211-232C37BD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3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9F2D-C4AA-43D3-94D1-A753348B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59C3-6E26-4118-B761-1BDD2127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ea typeface="Source Sans Pro" panose="020B0503030403020204" pitchFamily="34" charset="0"/>
              </a:rPr>
              <a:t>Lists are the basic ordered and mutable data collection </a:t>
            </a:r>
            <a:r>
              <a:rPr lang="en-US" dirty="0">
                <a:solidFill>
                  <a:srgbClr val="000000"/>
                </a:solidFill>
                <a:ea typeface="Source Sans Pro" panose="020B0503030403020204" pitchFamily="34" charset="0"/>
              </a:rPr>
              <a:t>type in python.</a:t>
            </a:r>
          </a:p>
          <a:p>
            <a:r>
              <a:rPr lang="en-US" dirty="0">
                <a:solidFill>
                  <a:srgbClr val="000000"/>
                </a:solidFill>
                <a:ea typeface="Source Sans Pro" panose="020B0503030403020204" pitchFamily="34" charset="0"/>
              </a:rPr>
              <a:t>List elements don’t have to be the same type </a:t>
            </a:r>
          </a:p>
          <a:p>
            <a:r>
              <a:rPr lang="en-US" dirty="0">
                <a:solidFill>
                  <a:srgbClr val="000000"/>
                </a:solidFill>
                <a:ea typeface="Source Sans Pro" panose="020B0503030403020204" pitchFamily="34" charset="0"/>
              </a:rPr>
              <a:t>Contains items separated by commas and enclosed within square brackets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ea typeface="Source Sans Pro" panose="020B0503030403020204" pitchFamily="34" charset="0"/>
              </a:rPr>
              <a:t>Ex: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List = [2, 3, 5, 7]</a:t>
            </a:r>
            <a:endParaRPr lang="en-US" b="0" i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D12-8C4C-4220-9F4B-D513D9F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9CFB8-1B3C-4F46-A50B-9B5C2F89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9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9F2D-C4AA-43D3-94D1-A753348B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Functions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748116-11EB-4ACA-89C2-9FD285970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326800"/>
              </p:ext>
            </p:extLst>
          </p:nvPr>
        </p:nvGraphicFramePr>
        <p:xfrm>
          <a:off x="457200" y="1600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3587950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6737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7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cmp</a:t>
                      </a:r>
                      <a:r>
                        <a:rPr lang="en-US" dirty="0"/>
                        <a:t>(list1, list2)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elements of both lists.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the total length of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item from the list with the max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item from the list with the min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2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list(tuple)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tuple into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858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D12-8C4C-4220-9F4B-D513D9F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9CFB8-1B3C-4F46-A50B-9B5C2F89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9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7AA5-31CC-4938-B119-8382B13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AC7A-625C-44FA-8C6F-8FCD3C1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in many ways similar to lists, but unlike lists tuples are immutable objects that cannot be changed once created.	</a:t>
            </a:r>
          </a:p>
          <a:p>
            <a:r>
              <a:rPr lang="en-US" dirty="0"/>
              <a:t>A tuple contains items separated by commas and enclosed in parentheses.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 = (1, 2, 3)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587-4F1B-4986-BBCB-299DD4F8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EAD6D-84FF-4202-BA2B-553C2627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7AA5-31CC-4938-B119-8382B13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AC7A-625C-44FA-8C6F-8FCD3C1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faster than lists and protect your data against accidental changes. </a:t>
            </a:r>
          </a:p>
          <a:p>
            <a:r>
              <a:rPr lang="en-US" dirty="0"/>
              <a:t>Rules for lists apply to tuples, they have the same operations and functions as well. </a:t>
            </a:r>
          </a:p>
          <a:p>
            <a:r>
              <a:rPr lang="en-US" dirty="0"/>
              <a:t>A tuple containing a single value must still include a comma. 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 = (1,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587-4F1B-4986-BBCB-299DD4F8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EAD6D-84FF-4202-BA2B-553C2627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DD73-EDC0-48F1-89B9-ACC56BA9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A7-7D94-455A-9302-2D286A6F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extremely flexible mappings of keys to values. </a:t>
            </a:r>
          </a:p>
          <a:p>
            <a:r>
              <a:rPr lang="en-US" dirty="0"/>
              <a:t>Consists of key-value pairs of unordered elements. </a:t>
            </a:r>
          </a:p>
          <a:p>
            <a:r>
              <a:rPr lang="en-US" dirty="0"/>
              <a:t>Are mutable objects that can change their value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0E6D-A4DC-4254-9EBF-C321F47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FCFE-EFB9-4277-B709-E8234B9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2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DD73-EDC0-48F1-89B9-ACC56BA9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A7-7D94-455A-9302-2D286A6F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Enclosed by curly braces ({}), the items are separated by commas, and each key is separated by its value by a colon (:).</a:t>
            </a:r>
          </a:p>
          <a:p>
            <a:r>
              <a:rPr lang="en-US" dirty="0"/>
              <a:t>Values can be assigned and accessed by using square braces ([]) with a key to obtain its value.</a:t>
            </a:r>
          </a:p>
          <a:p>
            <a:pPr lvl="1"/>
            <a:r>
              <a:rPr lang="en-US" dirty="0"/>
              <a:t>Ex: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= {‘name’ : ‘John’, ‘age’ : ‘18’}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0E6D-A4DC-4254-9EBF-C321F47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FCFE-EFB9-4277-B709-E8234B9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DD73-EDC0-48F1-89B9-ACC56BA9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73"/>
            <a:ext cx="8229600" cy="1143000"/>
          </a:xfrm>
        </p:spPr>
        <p:txBody>
          <a:bodyPr/>
          <a:lstStyle/>
          <a:p>
            <a:r>
              <a:rPr lang="en-US" dirty="0"/>
              <a:t>Dictionary Functions</a:t>
            </a:r>
            <a:br>
              <a:rPr lang="en-US" dirty="0"/>
            </a:br>
            <a:r>
              <a:rPr lang="en-US" dirty="0"/>
              <a:t>and Methods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E8FD59-A070-4EC9-858B-7EC037F91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85784"/>
              </p:ext>
            </p:extLst>
          </p:nvPr>
        </p:nvGraphicFramePr>
        <p:xfrm>
          <a:off x="381000" y="2405161"/>
          <a:ext cx="838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59024446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563353792"/>
                    </a:ext>
                  </a:extLst>
                </a:gridCol>
              </a:tblGrid>
              <a:tr h="1785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98758"/>
                  </a:ext>
                </a:extLst>
              </a:tr>
              <a:tr h="306761">
                <a:tc>
                  <a:txBody>
                    <a:bodyPr/>
                    <a:lstStyle/>
                    <a:p>
                      <a:r>
                        <a:rPr lang="en-US" dirty="0" err="1"/>
                        <a:t>cmp</a:t>
                      </a:r>
                      <a:r>
                        <a:rPr lang="en-US" dirty="0"/>
                        <a:t>(dict1, dict2)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elements of both </a:t>
                      </a:r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80222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(dict1, dict2)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the total number of (key, value) pairs in the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115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0E6D-A4DC-4254-9EBF-C321F47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FCFE-EFB9-4277-B709-E8234B9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11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DD73-EDC0-48F1-89B9-ACC56BA9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6461"/>
            <a:ext cx="8229600" cy="1143000"/>
          </a:xfrm>
        </p:spPr>
        <p:txBody>
          <a:bodyPr/>
          <a:lstStyle/>
          <a:p>
            <a:r>
              <a:rPr lang="en-US" dirty="0"/>
              <a:t>Dictionary Functions</a:t>
            </a:r>
            <a:br>
              <a:rPr lang="en-US" dirty="0"/>
            </a:br>
            <a:r>
              <a:rPr lang="en-US" dirty="0"/>
              <a:t>and Methods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28144C-FFDD-4133-BCCE-2CFD04361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3790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0E6D-A4DC-4254-9EBF-C321F47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FCFE-EFB9-4277-B709-E8234B9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63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Else </a:t>
            </a:r>
          </a:p>
          <a:p>
            <a:r>
              <a:rPr lang="en-US" dirty="0"/>
              <a:t>Allows execution of certain pieces of code depending on Boolean conditions</a:t>
            </a:r>
          </a:p>
          <a:p>
            <a:r>
              <a:rPr lang="en-US" dirty="0"/>
              <a:t>Python adopts the “else if” statement and uses the contraction “</a:t>
            </a:r>
            <a:r>
              <a:rPr lang="en-US" dirty="0" err="1"/>
              <a:t>elif</a:t>
            </a:r>
            <a:r>
              <a:rPr lang="en-US" dirty="0"/>
              <a:t>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33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x = 15</a:t>
            </a:r>
          </a:p>
          <a:p>
            <a:pPr marL="0" indent="0">
              <a:buNone/>
            </a:pPr>
            <a:r>
              <a:rPr lang="en-US" dirty="0"/>
              <a:t>	if x == 0:</a:t>
            </a:r>
          </a:p>
          <a:p>
            <a:pPr marL="0" indent="0">
              <a:buNone/>
            </a:pPr>
            <a:r>
              <a:rPr lang="en-US" dirty="0"/>
              <a:t>		print(x, “is zero”)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x  &gt; 0:</a:t>
            </a:r>
          </a:p>
          <a:p>
            <a:pPr marL="0" indent="0">
              <a:buNone/>
            </a:pPr>
            <a:r>
              <a:rPr lang="en-US" dirty="0"/>
              <a:t>		print(x, “is positive”)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print(x, “is negative”)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refers to the structure of the language (i.e., what constitutes a correctly formed program).</a:t>
            </a:r>
          </a:p>
          <a:p>
            <a:r>
              <a:rPr lang="en-US" dirty="0"/>
              <a:t>Comments are indicated by a pound sign (#), anything on the line following will be ignored by the interpreter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i="1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midpoint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+= 2 # shorthand for x = x + 2</a:t>
            </a:r>
          </a:p>
          <a:p>
            <a:pPr lvl="1"/>
            <a:endParaRPr lang="en-US" i="1" dirty="0"/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635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loops, the </a:t>
            </a:r>
            <a:r>
              <a:rPr lang="en-US" b="1" i="1" dirty="0"/>
              <a:t>For</a:t>
            </a:r>
            <a:r>
              <a:rPr lang="en-US" dirty="0"/>
              <a:t> and </a:t>
            </a:r>
            <a:r>
              <a:rPr lang="en-US" b="1" i="1" dirty="0"/>
              <a:t>while</a:t>
            </a:r>
            <a:r>
              <a:rPr lang="en-US" dirty="0"/>
              <a:t> loops.</a:t>
            </a:r>
          </a:p>
          <a:p>
            <a:r>
              <a:rPr lang="en-US" dirty="0"/>
              <a:t>Loops are structures in which repeat a sequence until specific condition is met.</a:t>
            </a:r>
          </a:p>
          <a:p>
            <a:r>
              <a:rPr lang="en-US" dirty="0"/>
              <a:t>Commonly used to cycle through values, adding sums, and repeating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iterate over a given sequence. </a:t>
            </a:r>
          </a:p>
          <a:p>
            <a:r>
              <a:rPr lang="en-US" dirty="0"/>
              <a:t>The for loop statement defines the start and end point as well as the increment for each iteration. </a:t>
            </a:r>
          </a:p>
          <a:p>
            <a:r>
              <a:rPr lang="en-US" dirty="0"/>
              <a:t>Used for repeating a fixed number of times.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06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prime in primes: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print(prime)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12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while loop is the simples form of a programming loop. </a:t>
            </a:r>
          </a:p>
          <a:p>
            <a:r>
              <a:rPr lang="en-US" dirty="0"/>
              <a:t>If condition is valid through the parameters, the while loop will continue to loop. </a:t>
            </a:r>
          </a:p>
          <a:p>
            <a:r>
              <a:rPr lang="en-US" dirty="0"/>
              <a:t>Will run until the condition changes.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4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prints out 0,1,2,3,4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count = 0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count &lt; 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print(count)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 +=1  #count=count+1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95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loops are loops within another loop.</a:t>
            </a:r>
          </a:p>
          <a:p>
            <a:r>
              <a:rPr lang="en-US" dirty="0"/>
              <a:t>Used with </a:t>
            </a:r>
            <a:r>
              <a:rPr lang="en-US" b="1" i="1" dirty="0"/>
              <a:t>for</a:t>
            </a:r>
            <a:r>
              <a:rPr lang="en-US" dirty="0"/>
              <a:t> or </a:t>
            </a:r>
            <a:r>
              <a:rPr lang="en-US" b="1" i="1" dirty="0"/>
              <a:t>while</a:t>
            </a:r>
            <a:r>
              <a:rPr lang="en-US" dirty="0"/>
              <a:t> loops.</a:t>
            </a:r>
          </a:p>
          <a:p>
            <a:r>
              <a:rPr lang="en-US" dirty="0"/>
              <a:t>There are 2 loops, the outer loop and inner loop.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9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8D3B-54B6-4CCA-9716-B3551E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2E2-33DD-4907-B12D-2DF92F0D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17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EX: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[[1, 2, 3], [4, 5, 6], [7, 8, 9]]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 = 1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 (0, 3):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 *= 10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for j in range(0, 3):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A[i][j] *= f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8B3-A641-4769-9114-18912192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E6B-F21E-463D-8EE4-98A746D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4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control statements change execution from its normal sequence. </a:t>
            </a:r>
          </a:p>
          <a:p>
            <a:r>
              <a:rPr lang="en-US" dirty="0"/>
              <a:t>When execution leaves a scope, all automatic objects will no longer be used.</a:t>
            </a:r>
          </a:p>
          <a:p>
            <a:r>
              <a:rPr lang="en-US" dirty="0"/>
              <a:t>There are 3 python control statements, </a:t>
            </a:r>
            <a:r>
              <a:rPr lang="en-US" b="1" i="1" dirty="0"/>
              <a:t>continue, break, </a:t>
            </a:r>
            <a:r>
              <a:rPr lang="en-US" dirty="0"/>
              <a:t>and</a:t>
            </a:r>
            <a:r>
              <a:rPr lang="en-US" b="1" i="1" dirty="0"/>
              <a:t> pass.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57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638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control to the beginning of the loop.</a:t>
            </a:r>
          </a:p>
          <a:p>
            <a:r>
              <a:rPr lang="en-US" dirty="0"/>
              <a:t>Rejects all of the remaining statements in the current iteration.</a:t>
            </a:r>
          </a:p>
          <a:p>
            <a:r>
              <a:rPr lang="en-US" dirty="0"/>
              <a:t>Can be used with while and for loops. 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58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4363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 Flow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59</a:t>
            </a:fld>
            <a:endParaRPr lang="en-CA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06839-22FA-4731-93BD-8C4E9F0C5985}"/>
              </a:ext>
            </a:extLst>
          </p:cNvPr>
          <p:cNvSpPr/>
          <p:nvPr/>
        </p:nvSpPr>
        <p:spPr>
          <a:xfrm>
            <a:off x="3619500" y="1775191"/>
            <a:ext cx="1905000" cy="9202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BBE36-9533-4ED8-8620-FF5886FF362F}"/>
              </a:ext>
            </a:extLst>
          </p:cNvPr>
          <p:cNvSpPr/>
          <p:nvPr/>
        </p:nvSpPr>
        <p:spPr>
          <a:xfrm>
            <a:off x="6057900" y="2893255"/>
            <a:ext cx="1905000" cy="8448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continue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36301-7B2F-4F4E-8A0F-D9640B364D1D}"/>
              </a:ext>
            </a:extLst>
          </p:cNvPr>
          <p:cNvSpPr/>
          <p:nvPr/>
        </p:nvSpPr>
        <p:spPr>
          <a:xfrm>
            <a:off x="3619501" y="4114800"/>
            <a:ext cx="1904999" cy="9202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</a:t>
            </a:r>
            <a:r>
              <a:rPr lang="en-US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50B37B-3461-4694-B370-783AF9B28D59}"/>
              </a:ext>
            </a:extLst>
          </p:cNvPr>
          <p:cNvCxnSpPr/>
          <p:nvPr/>
        </p:nvCxnSpPr>
        <p:spPr>
          <a:xfrm>
            <a:off x="7010400" y="2235322"/>
            <a:ext cx="0" cy="660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F3EC96-F961-43B3-A306-1413967E98BB}"/>
              </a:ext>
            </a:extLst>
          </p:cNvPr>
          <p:cNvCxnSpPr>
            <a:stCxn id="4" idx="3"/>
          </p:cNvCxnSpPr>
          <p:nvPr/>
        </p:nvCxnSpPr>
        <p:spPr>
          <a:xfrm>
            <a:off x="5524500" y="2235322"/>
            <a:ext cx="148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3C037C-47B5-4E45-820B-811446DAB71D}"/>
              </a:ext>
            </a:extLst>
          </p:cNvPr>
          <p:cNvCxnSpPr>
            <a:endCxn id="11" idx="3"/>
          </p:cNvCxnSpPr>
          <p:nvPr/>
        </p:nvCxnSpPr>
        <p:spPr>
          <a:xfrm flipH="1">
            <a:off x="5524500" y="4574931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8F4AF-90EB-40A1-98E3-54DFA1348F77}"/>
              </a:ext>
            </a:extLst>
          </p:cNvPr>
          <p:cNvCxnSpPr>
            <a:stCxn id="9" idx="2"/>
          </p:cNvCxnSpPr>
          <p:nvPr/>
        </p:nvCxnSpPr>
        <p:spPr>
          <a:xfrm>
            <a:off x="7010400" y="3738111"/>
            <a:ext cx="0" cy="83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2CEA7B-D2D7-4CC0-BA4D-D1248F055E84}"/>
              </a:ext>
            </a:extLst>
          </p:cNvPr>
          <p:cNvCxnSpPr>
            <a:stCxn id="11" idx="1"/>
          </p:cNvCxnSpPr>
          <p:nvPr/>
        </p:nvCxnSpPr>
        <p:spPr>
          <a:xfrm flipH="1">
            <a:off x="2819400" y="4574931"/>
            <a:ext cx="800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020639-AD84-4744-BA3E-DEC7CAD6EF4B}"/>
              </a:ext>
            </a:extLst>
          </p:cNvPr>
          <p:cNvCxnSpPr/>
          <p:nvPr/>
        </p:nvCxnSpPr>
        <p:spPr>
          <a:xfrm flipV="1">
            <a:off x="2819400" y="2235322"/>
            <a:ext cx="0" cy="2339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4655DF-2DCF-457B-B0A6-8D4B2666CD20}"/>
              </a:ext>
            </a:extLst>
          </p:cNvPr>
          <p:cNvCxnSpPr>
            <a:endCxn id="4" idx="1"/>
          </p:cNvCxnSpPr>
          <p:nvPr/>
        </p:nvCxnSpPr>
        <p:spPr>
          <a:xfrm>
            <a:off x="2819400" y="2235322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1C8A33-2194-4416-B3F1-42D540A85CA2}"/>
              </a:ext>
            </a:extLst>
          </p:cNvPr>
          <p:cNvCxnSpPr>
            <a:endCxn id="4" idx="0"/>
          </p:cNvCxnSpPr>
          <p:nvPr/>
        </p:nvCxnSpPr>
        <p:spPr>
          <a:xfrm>
            <a:off x="4572000" y="1295400"/>
            <a:ext cx="0" cy="479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21E5-894E-493C-9CF0-C9BC5DFE9FE6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4572000" y="2695453"/>
            <a:ext cx="1" cy="141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6DF25-83ED-402E-BD63-03ACD582FCE2}"/>
              </a:ext>
            </a:extLst>
          </p:cNvPr>
          <p:cNvCxnSpPr>
            <a:stCxn id="11" idx="2"/>
          </p:cNvCxnSpPr>
          <p:nvPr/>
        </p:nvCxnSpPr>
        <p:spPr>
          <a:xfrm flipH="1">
            <a:off x="4572000" y="5035062"/>
            <a:ext cx="1" cy="756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CB7189-5560-4A96-AD8D-B67BC0721600}"/>
              </a:ext>
            </a:extLst>
          </p:cNvPr>
          <p:cNvSpPr txBox="1"/>
          <p:nvPr/>
        </p:nvSpPr>
        <p:spPr>
          <a:xfrm>
            <a:off x="1485901" y="2807851"/>
            <a:ext cx="1333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</a:rPr>
              <a:t>If condition is true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0D30E0-5B36-4355-B5B0-71821F01777F}"/>
              </a:ext>
            </a:extLst>
          </p:cNvPr>
          <p:cNvSpPr txBox="1"/>
          <p:nvPr/>
        </p:nvSpPr>
        <p:spPr>
          <a:xfrm>
            <a:off x="4781551" y="5369833"/>
            <a:ext cx="1485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If condition is false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C29D0C-AF9A-449F-ADB2-5DCC87BBAE4B}"/>
              </a:ext>
            </a:extLst>
          </p:cNvPr>
          <p:cNvSpPr/>
          <p:nvPr/>
        </p:nvSpPr>
        <p:spPr>
          <a:xfrm>
            <a:off x="4391037" y="5832452"/>
            <a:ext cx="361925" cy="3347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 line comments are done by using string literals that are not assigned to a variable. By Adding a multiline string (“”” “””)</a:t>
            </a:r>
          </a:p>
          <a:p>
            <a:pPr lvl="1"/>
            <a:r>
              <a:rPr lang="en-US" i="1" dirty="0"/>
              <a:t>Ex: 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“”” 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This is a comment 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Written in more than 1 line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“””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7070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7CE-912F-462F-979D-E08FE6CF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8193-E339-4118-91F5-184CD901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#Prints all letters except ‘h’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for letter in ‘Python’: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if letter == h: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 continue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print(‘Current Letter : ’,letter)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CF4E-EE3D-46D0-92BC-48345EB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16A64-900C-4EF0-9FB7-96AE14E3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7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brings control out of the loop.</a:t>
            </a:r>
          </a:p>
          <a:p>
            <a:r>
              <a:rPr lang="en-US" dirty="0"/>
              <a:t>Terminates the current loop and resumes execution at the next statement. </a:t>
            </a:r>
          </a:p>
          <a:p>
            <a:r>
              <a:rPr lang="en-US" dirty="0"/>
              <a:t>Can be used in both while and for loops </a:t>
            </a:r>
          </a:p>
          <a:p>
            <a:r>
              <a:rPr lang="en-US" dirty="0"/>
              <a:t>In nested loops the break statement stops execution of the innermost loop.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0887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 Flow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62</a:t>
            </a:fld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6F246-B376-4FA8-A85D-1D8D18A73C77}"/>
              </a:ext>
            </a:extLst>
          </p:cNvPr>
          <p:cNvSpPr/>
          <p:nvPr/>
        </p:nvSpPr>
        <p:spPr>
          <a:xfrm>
            <a:off x="3619500" y="1775191"/>
            <a:ext cx="1905000" cy="9202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FF888-04A3-42A4-B70E-340171ADCA60}"/>
              </a:ext>
            </a:extLst>
          </p:cNvPr>
          <p:cNvSpPr/>
          <p:nvPr/>
        </p:nvSpPr>
        <p:spPr>
          <a:xfrm>
            <a:off x="3619501" y="4114800"/>
            <a:ext cx="1904999" cy="9202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1DBE4C-5263-43E6-8DA4-A978D48C931A}"/>
              </a:ext>
            </a:extLst>
          </p:cNvPr>
          <p:cNvCxnSpPr/>
          <p:nvPr/>
        </p:nvCxnSpPr>
        <p:spPr>
          <a:xfrm>
            <a:off x="7010400" y="2235322"/>
            <a:ext cx="0" cy="660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C055C6-0B0C-4218-AC00-82699882FB66}"/>
              </a:ext>
            </a:extLst>
          </p:cNvPr>
          <p:cNvCxnSpPr>
            <a:stCxn id="7" idx="3"/>
          </p:cNvCxnSpPr>
          <p:nvPr/>
        </p:nvCxnSpPr>
        <p:spPr>
          <a:xfrm>
            <a:off x="5524500" y="2235322"/>
            <a:ext cx="1485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0016B9-0CD0-48E1-AF56-BDCBF5115FAF}"/>
              </a:ext>
            </a:extLst>
          </p:cNvPr>
          <p:cNvCxnSpPr>
            <a:cxnSpLocks/>
          </p:cNvCxnSpPr>
          <p:nvPr/>
        </p:nvCxnSpPr>
        <p:spPr>
          <a:xfrm flipH="1">
            <a:off x="4842803" y="5999837"/>
            <a:ext cx="2167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43147-1662-4019-9EE7-0E222F9C620B}"/>
              </a:ext>
            </a:extLst>
          </p:cNvPr>
          <p:cNvCxnSpPr>
            <a:cxnSpLocks/>
          </p:cNvCxnSpPr>
          <p:nvPr/>
        </p:nvCxnSpPr>
        <p:spPr>
          <a:xfrm>
            <a:off x="7010400" y="3738111"/>
            <a:ext cx="0" cy="2261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0DD6CC-820F-46BC-98D2-F409DC52C40A}"/>
              </a:ext>
            </a:extLst>
          </p:cNvPr>
          <p:cNvCxnSpPr>
            <a:stCxn id="8" idx="1"/>
          </p:cNvCxnSpPr>
          <p:nvPr/>
        </p:nvCxnSpPr>
        <p:spPr>
          <a:xfrm flipH="1">
            <a:off x="2819400" y="4574931"/>
            <a:ext cx="8001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8A741-9F9F-413D-A067-DC65544F4696}"/>
              </a:ext>
            </a:extLst>
          </p:cNvPr>
          <p:cNvCxnSpPr/>
          <p:nvPr/>
        </p:nvCxnSpPr>
        <p:spPr>
          <a:xfrm flipV="1">
            <a:off x="2819400" y="2235322"/>
            <a:ext cx="0" cy="2339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3AC128-E311-4C39-A7A9-0A9109F6792B}"/>
              </a:ext>
            </a:extLst>
          </p:cNvPr>
          <p:cNvCxnSpPr>
            <a:endCxn id="7" idx="1"/>
          </p:cNvCxnSpPr>
          <p:nvPr/>
        </p:nvCxnSpPr>
        <p:spPr>
          <a:xfrm>
            <a:off x="2819400" y="2235322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EB9D6-EE56-4AD6-9C54-00234A75131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572000" y="2695453"/>
            <a:ext cx="1" cy="141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7154E-F905-4058-A12E-6D14A7064C3E}"/>
              </a:ext>
            </a:extLst>
          </p:cNvPr>
          <p:cNvSpPr/>
          <p:nvPr/>
        </p:nvSpPr>
        <p:spPr>
          <a:xfrm>
            <a:off x="6057900" y="2893255"/>
            <a:ext cx="1905000" cy="8448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Break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FE58B1-DE70-4CEC-B0B1-965BE2F5C807}"/>
              </a:ext>
            </a:extLst>
          </p:cNvPr>
          <p:cNvSpPr/>
          <p:nvPr/>
        </p:nvSpPr>
        <p:spPr>
          <a:xfrm>
            <a:off x="4391037" y="5832452"/>
            <a:ext cx="361925" cy="3347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6F7A-32DA-44DA-9F6E-ED3F28EEAF74}"/>
              </a:ext>
            </a:extLst>
          </p:cNvPr>
          <p:cNvCxnSpPr/>
          <p:nvPr/>
        </p:nvCxnSpPr>
        <p:spPr>
          <a:xfrm flipH="1">
            <a:off x="4572000" y="5035062"/>
            <a:ext cx="1" cy="756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BCDD7C-4E38-48E4-84D6-9B0101E4646A}"/>
              </a:ext>
            </a:extLst>
          </p:cNvPr>
          <p:cNvSpPr txBox="1"/>
          <p:nvPr/>
        </p:nvSpPr>
        <p:spPr>
          <a:xfrm>
            <a:off x="1485901" y="2807851"/>
            <a:ext cx="1333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</a:rPr>
              <a:t>If condition is true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9D14B-6D8B-499E-A7C1-059EE05C88D4}"/>
              </a:ext>
            </a:extLst>
          </p:cNvPr>
          <p:cNvSpPr txBox="1"/>
          <p:nvPr/>
        </p:nvSpPr>
        <p:spPr>
          <a:xfrm>
            <a:off x="3215933" y="5114935"/>
            <a:ext cx="1485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If condition is false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37182-C547-4476-AA6D-B4DAD1E2881C}"/>
              </a:ext>
            </a:extLst>
          </p:cNvPr>
          <p:cNvCxnSpPr/>
          <p:nvPr/>
        </p:nvCxnSpPr>
        <p:spPr>
          <a:xfrm>
            <a:off x="4572000" y="1295400"/>
            <a:ext cx="0" cy="479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8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 letter in ‘Python’: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if letter == ‘h’: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 break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print(‘Current Letter:’, letter)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9107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write empty loops</a:t>
            </a:r>
          </a:p>
          <a:p>
            <a:r>
              <a:rPr lang="en-US" dirty="0"/>
              <a:t>Used for empty control statements, functions, and classes. </a:t>
            </a:r>
          </a:p>
          <a:p>
            <a:r>
              <a:rPr lang="en-US" dirty="0"/>
              <a:t>The pass statement is a null operation; nothing happens when it is executed.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89470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letter in ‘Python’: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if letter == ‘h’: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pass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‘This is a pass block’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print(‘Current Letter :’, letter)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65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7296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DF8D-2D11-478E-93DB-80A5F211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18E-BD76-4EFB-A548-838E5EF9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 module provides access to any command-line arguments via the </a:t>
            </a:r>
            <a:r>
              <a:rPr lang="en-US" dirty="0" err="1"/>
              <a:t>sys.argv</a:t>
            </a:r>
            <a:r>
              <a:rPr lang="en-US" dirty="0"/>
              <a:t>/</a:t>
            </a:r>
          </a:p>
          <a:p>
            <a:r>
              <a:rPr lang="en-US" dirty="0"/>
              <a:t>Has two purposes</a:t>
            </a:r>
          </a:p>
          <a:p>
            <a:pPr lvl="1"/>
            <a:r>
              <a:rPr lang="en-US" dirty="0" err="1"/>
              <a:t>Sys.argv</a:t>
            </a:r>
            <a:r>
              <a:rPr lang="en-US" dirty="0"/>
              <a:t> is the list of arguments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is the number of arguments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77F6-831B-453B-BB2A-30E1786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2CFA-8EB0-4F50-84E1-E959DA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03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DF8D-2D11-478E-93DB-80A5F211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18E-BD76-4EFB-A548-838E5EF9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#!/usr/bin/python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sys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print(‘number of arguments: ’,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‘arguments.’)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print(‘Argument List: ’, str(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77F6-831B-453B-BB2A-30E1786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2CFA-8EB0-4F50-84E1-E959DA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51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DF8D-2D11-478E-93DB-80A5F211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System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18E-BD76-4EFB-A548-838E5EF9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getopt</a:t>
            </a:r>
            <a:r>
              <a:rPr lang="en-US" dirty="0"/>
              <a:t> module helps parse command-line options and arguments.</a:t>
            </a:r>
          </a:p>
          <a:p>
            <a:r>
              <a:rPr lang="en-US" dirty="0"/>
              <a:t>Provides 2 functions and an exception to enable command line argument parsing.</a:t>
            </a:r>
          </a:p>
          <a:p>
            <a:r>
              <a:rPr lang="en-US" dirty="0"/>
              <a:t>The </a:t>
            </a:r>
            <a:r>
              <a:rPr lang="en-US" dirty="0" err="1"/>
              <a:t>getopt.getopt</a:t>
            </a:r>
            <a:r>
              <a:rPr lang="en-US" dirty="0"/>
              <a:t> method parses command line options and parameter list.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77F6-831B-453B-BB2A-30E1786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2CFA-8EB0-4F50-84E1-E959DA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01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DF8D-2D11-478E-93DB-80A5F211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System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18E-BD76-4EFB-A548-838E5EF9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4525963"/>
          </a:xfrm>
        </p:spPr>
        <p:txBody>
          <a:bodyPr/>
          <a:lstStyle/>
          <a:p>
            <a:r>
              <a:rPr lang="en-US" sz="2800" dirty="0" err="1"/>
              <a:t>Args</a:t>
            </a:r>
            <a:r>
              <a:rPr lang="en-US" sz="2800" dirty="0"/>
              <a:t> is the argument list to be parsed</a:t>
            </a:r>
          </a:p>
          <a:p>
            <a:r>
              <a:rPr lang="en-US" sz="2800" dirty="0"/>
              <a:t>Options is the string of option letters that the script wants to recognize, required options are followed by a colon (:).</a:t>
            </a:r>
          </a:p>
          <a:p>
            <a:r>
              <a:rPr lang="en-US" sz="2800" dirty="0"/>
              <a:t>Long options is an optional parameter, if specified it </a:t>
            </a:r>
            <a:r>
              <a:rPr lang="en-US" sz="2800" dirty="0" err="1"/>
              <a:t>myst</a:t>
            </a:r>
            <a:r>
              <a:rPr lang="en-US" sz="2800" dirty="0"/>
              <a:t> be a list of strings with names of long options.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getopt.getopt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options,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long_options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77F6-831B-453B-BB2A-30E1786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2CFA-8EB0-4F50-84E1-E959DA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9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end of line terminates a statement. To continue onto the next line, it is possible to use the “ \ ” or “ ( ) ” to do so. 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midpoint = 5 </a:t>
            </a:r>
          </a:p>
          <a:p>
            <a:pPr lvl="1"/>
            <a:r>
              <a:rPr lang="en-US" dirty="0"/>
              <a:t>Ex2</a:t>
            </a:r>
            <a:r>
              <a:rPr lang="en-US" i="1" dirty="0"/>
              <a:t>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1 + 2 + 3 +\</a:t>
            </a:r>
          </a:p>
          <a:p>
            <a:pPr marL="457200" lvl="1" indent="0">
              <a:buNone/>
            </a:pPr>
            <a:r>
              <a:rPr lang="en-US" i="1" dirty="0"/>
              <a:t>		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4 + 5 + 6</a:t>
            </a:r>
          </a:p>
          <a:p>
            <a:pPr lvl="1"/>
            <a:r>
              <a:rPr lang="en-US" dirty="0"/>
              <a:t>Ex3</a:t>
            </a:r>
            <a:r>
              <a:rPr lang="en-US" i="1" dirty="0"/>
              <a:t>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(1 + 2 + 3 +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    4 + 5 + 6)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48098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DF8D-2D11-478E-93DB-80A5F211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System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18E-BD76-4EFB-A548-838E5EF9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#!/usr/bin/python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sys,getopt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 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 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try: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opts,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getopt.getopt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hi:o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:,[“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=”,”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=”]”)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77F6-831B-453B-BB2A-30E1786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2CFA-8EB0-4F50-84E1-E959DA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87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78C-F59A-4D6C-A119-A9BF950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B0C-4EEF-42CA-BCE9-B6FDBA0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pdb</a:t>
            </a:r>
            <a:r>
              <a:rPr lang="en-US" dirty="0"/>
              <a:t> module is defined as the interactive source code debugger for python programs.</a:t>
            </a:r>
          </a:p>
          <a:p>
            <a:r>
              <a:rPr lang="en-US" dirty="0"/>
              <a:t>Supports setting conditional breakpoints and single stepping at the source line level.</a:t>
            </a:r>
          </a:p>
          <a:p>
            <a:r>
              <a:rPr lang="en-US" dirty="0"/>
              <a:t>Inspection of stack frames </a:t>
            </a:r>
          </a:p>
          <a:p>
            <a:r>
              <a:rPr lang="en-US" dirty="0"/>
              <a:t>Source code listing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2040-35D8-418F-B02F-D980DB7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B94E-DC57-4A6E-856D-7F4C0236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1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78C-F59A-4D6C-A119-A9BF950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B0C-4EEF-42CA-BCE9-B6FDBA0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the following at the location desired to debug.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python3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filename = __file__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{filename}')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2040-35D8-418F-B02F-D980DB7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B94E-DC57-4A6E-856D-7F4C0236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7051-E087-4135-A307-32A7FB9B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264-6EA2-48B4-A7DE-A1845E56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determine the type of an object at runtime.</a:t>
            </a:r>
          </a:p>
          <a:p>
            <a:r>
              <a:rPr lang="en-US" dirty="0"/>
              <a:t>Dynamic examination of python objects.</a:t>
            </a:r>
          </a:p>
          <a:p>
            <a:r>
              <a:rPr lang="en-US" dirty="0"/>
              <a:t>Used to examine classes, methods, objects, modules, keywords, and retrieving information we can utilize.</a:t>
            </a:r>
          </a:p>
          <a:p>
            <a:r>
              <a:rPr lang="en-US" dirty="0"/>
              <a:t>Reveals useful information about program’s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2C89-02E5-4404-8D07-CAEB1AC2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78027-136D-4814-AA13-CF55AC18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28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7051-E087-4135-A307-32A7FB9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836"/>
            <a:ext cx="8229600" cy="1143000"/>
          </a:xfrm>
        </p:spPr>
        <p:txBody>
          <a:bodyPr/>
          <a:lstStyle/>
          <a:p>
            <a:r>
              <a:rPr lang="en-US" dirty="0"/>
              <a:t>Methods for Code Introspection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937A87-6937-4FBF-920F-29223A01C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60702"/>
              </p:ext>
            </p:extLst>
          </p:nvPr>
        </p:nvGraphicFramePr>
        <p:xfrm>
          <a:off x="457200" y="12192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9888746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0494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find what other functions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hasattr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it an object has an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7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getattr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contents of an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5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string representation of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callable()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an object is callable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issubclass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specific class is derived from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isinstance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an object is an instance of a specific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3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access to system specific variables and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__doc__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some documentation about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3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__name__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name of the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4086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2C89-02E5-4404-8D07-CAEB1AC2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78027-136D-4814-AA13-CF55AC18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30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A3B2-F500-45AF-8D43-36B25DB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2E6-7045-46FA-9667-7C52D1FB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Everyday</a:t>
            </a:r>
          </a:p>
          <a:p>
            <a:r>
              <a:rPr lang="en-US" dirty="0"/>
              <a:t>Write it out </a:t>
            </a:r>
          </a:p>
          <a:p>
            <a:r>
              <a:rPr lang="en-US" dirty="0"/>
              <a:t>Have a clear structure</a:t>
            </a:r>
          </a:p>
          <a:p>
            <a:r>
              <a:rPr lang="en-US" dirty="0"/>
              <a:t>Write useful comments</a:t>
            </a:r>
          </a:p>
          <a:p>
            <a:r>
              <a:rPr lang="en-US" dirty="0"/>
              <a:t>Use meaningful names</a:t>
            </a:r>
          </a:p>
          <a:p>
            <a:r>
              <a:rPr lang="en-US" dirty="0"/>
              <a:t>Debug </a:t>
            </a:r>
          </a:p>
          <a:p>
            <a:r>
              <a:rPr lang="en-US" dirty="0"/>
              <a:t>Test your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7849-96A9-4A50-9D27-3FF7664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E61CB-FD76-4616-A3DF-650F3F19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58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A534-5C15-4503-92FA-47E389F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C9D5-56D9-4EA0-BD6F-BE18D52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combined operator assignment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(+=, -=)</a:t>
            </a:r>
          </a:p>
          <a:p>
            <a:r>
              <a:rPr lang="en-US" dirty="0"/>
              <a:t>Use multiple assignment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= c = d = 0</a:t>
            </a:r>
          </a:p>
          <a:p>
            <a:r>
              <a:rPr lang="en-US" dirty="0"/>
              <a:t>Use tuple assignment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 b = 1, 2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F173-B852-42F2-A9B3-9581D2DE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D5A2-91D6-4AF5-833E-CC2125C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9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A534-5C15-4503-92FA-47E389F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C9D5-56D9-4EA0-BD6F-BE18D52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chained comparisons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&lt; x &lt; m)</a:t>
            </a:r>
          </a:p>
          <a:p>
            <a:r>
              <a:rPr lang="en-US" dirty="0">
                <a:cs typeface="Courier New" panose="02070309020205020404" pitchFamily="49" charset="0"/>
              </a:rPr>
              <a:t>Underscore within large numbers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Total_Miles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1_500_000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F173-B852-42F2-A9B3-9581D2DE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D5A2-91D6-4AF5-833E-CC2125C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65FF6-DD1D-43A0-A685-9F3E6FC58C96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Semicolons can optionally terminate a statement. Useful when using multiple statements in a single line.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lower = [ ]; upper = [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header line for compound statements, such as if, while, def and class should be terminated with a colon (:).</a:t>
            </a:r>
          </a:p>
          <a:p>
            <a:pPr lvl="1"/>
            <a:r>
              <a:rPr lang="en-US" dirty="0"/>
              <a:t>Ex: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if True: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 (“yes”)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734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blocks are denoted by indentation. All statements withing the same block must be indented the same amount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Ex:</a:t>
            </a:r>
          </a:p>
          <a:p>
            <a:pPr marL="457200" lvl="1" indent="0">
              <a:buNone/>
            </a:pPr>
            <a:r>
              <a:rPr lang="en-US" i="1" dirty="0"/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midpoint: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417D16-CD6B-4845-A011-90C6460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9/15/19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A874-47FD-4420-AB36-0E83316345DD}" type="slidenum">
              <a:rPr lang="en-CA" altLang="en-US" smtClean="0"/>
              <a:pPr/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44786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11021</TotalTime>
  <Words>3767</Words>
  <Application>Microsoft Office PowerPoint</Application>
  <PresentationFormat>On-screen Show (4:3)</PresentationFormat>
  <Paragraphs>781</Paragraphs>
  <Slides>77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Arial (Headings)</vt:lpstr>
      <vt:lpstr>Calibri</vt:lpstr>
      <vt:lpstr>Courier New</vt:lpstr>
      <vt:lpstr>1_Office Theme</vt:lpstr>
      <vt:lpstr>Module 1: Intro to Python </vt:lpstr>
      <vt:lpstr>What is Python? </vt:lpstr>
      <vt:lpstr>Language properties</vt:lpstr>
      <vt:lpstr>Python: Pros &amp; Cons</vt:lpstr>
      <vt:lpstr>Syntax</vt:lpstr>
      <vt:lpstr>Syntax </vt:lpstr>
      <vt:lpstr>Syntax </vt:lpstr>
      <vt:lpstr>Syntax </vt:lpstr>
      <vt:lpstr>Syntax </vt:lpstr>
      <vt:lpstr>Syntax </vt:lpstr>
      <vt:lpstr>Variables</vt:lpstr>
      <vt:lpstr>Variables</vt:lpstr>
      <vt:lpstr>Math Operators</vt:lpstr>
      <vt:lpstr>Simple Data Types</vt:lpstr>
      <vt:lpstr>Numbers </vt:lpstr>
      <vt:lpstr>Number Functions</vt:lpstr>
      <vt:lpstr>Integers</vt:lpstr>
      <vt:lpstr>Integers</vt:lpstr>
      <vt:lpstr>Float </vt:lpstr>
      <vt:lpstr>Float </vt:lpstr>
      <vt:lpstr>Complex </vt:lpstr>
      <vt:lpstr>Complex </vt:lpstr>
      <vt:lpstr>Comparison Operators </vt:lpstr>
      <vt:lpstr>Boolean </vt:lpstr>
      <vt:lpstr>Boolean</vt:lpstr>
      <vt:lpstr>Strings</vt:lpstr>
      <vt:lpstr>Strings</vt:lpstr>
      <vt:lpstr>Common String Operations</vt:lpstr>
      <vt:lpstr>None Type </vt:lpstr>
      <vt:lpstr>None Type </vt:lpstr>
      <vt:lpstr>Functions</vt:lpstr>
      <vt:lpstr>Function Arguments</vt:lpstr>
      <vt:lpstr>Functions Arguments</vt:lpstr>
      <vt:lpstr>Modules</vt:lpstr>
      <vt:lpstr>Modules</vt:lpstr>
      <vt:lpstr>Argparse Module</vt:lpstr>
      <vt:lpstr>Argparse Module</vt:lpstr>
      <vt:lpstr>Argparse Module</vt:lpstr>
      <vt:lpstr>Data Structures</vt:lpstr>
      <vt:lpstr>Lists</vt:lpstr>
      <vt:lpstr>Common List Functions</vt:lpstr>
      <vt:lpstr>Tuples</vt:lpstr>
      <vt:lpstr>Tuples</vt:lpstr>
      <vt:lpstr>Dictionaries</vt:lpstr>
      <vt:lpstr>Dictionaries</vt:lpstr>
      <vt:lpstr>Dictionary Functions and Methods </vt:lpstr>
      <vt:lpstr>Dictionary Functions and Methods </vt:lpstr>
      <vt:lpstr>Conditional Statements</vt:lpstr>
      <vt:lpstr>Conditional Statements</vt:lpstr>
      <vt:lpstr>Loops</vt:lpstr>
      <vt:lpstr>For Loops</vt:lpstr>
      <vt:lpstr>For Loops</vt:lpstr>
      <vt:lpstr>While Loops</vt:lpstr>
      <vt:lpstr>While Loops</vt:lpstr>
      <vt:lpstr>Nested Loops</vt:lpstr>
      <vt:lpstr>Nested Loops</vt:lpstr>
      <vt:lpstr>Control Statements</vt:lpstr>
      <vt:lpstr>Continue Statement</vt:lpstr>
      <vt:lpstr>Continue Statement Flow</vt:lpstr>
      <vt:lpstr>Continue Statement</vt:lpstr>
      <vt:lpstr>Break Statement</vt:lpstr>
      <vt:lpstr>Break Statement Flow</vt:lpstr>
      <vt:lpstr>Break Statement</vt:lpstr>
      <vt:lpstr>Pass Statement</vt:lpstr>
      <vt:lpstr>Pass Statement</vt:lpstr>
      <vt:lpstr>System Arguments</vt:lpstr>
      <vt:lpstr>System Arguments</vt:lpstr>
      <vt:lpstr>Parsing System Arguments</vt:lpstr>
      <vt:lpstr>Parsing System Arguments</vt:lpstr>
      <vt:lpstr>Parsing System Arguments</vt:lpstr>
      <vt:lpstr>The Python Debugger</vt:lpstr>
      <vt:lpstr>The Python Debugger</vt:lpstr>
      <vt:lpstr>Introspection</vt:lpstr>
      <vt:lpstr>Methods for Code Introspection</vt:lpstr>
      <vt:lpstr>Coding Tips</vt:lpstr>
      <vt:lpstr>Tricks and Shortcuts</vt:lpstr>
      <vt:lpstr>Tricks and Shortcuts</vt:lpstr>
    </vt:vector>
  </TitlesOfParts>
  <Company>Velsoft Training Materials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Cybersecurity</dc:title>
  <dc:creator>Brandon Austin</dc:creator>
  <dc:description>PowerPoint Slides</dc:description>
  <cp:lastModifiedBy>Brandon Austin</cp:lastModifiedBy>
  <cp:revision>749</cp:revision>
  <cp:lastPrinted>2015-07-31T23:17:17Z</cp:lastPrinted>
  <dcterms:created xsi:type="dcterms:W3CDTF">2014-12-03T13:35:21Z</dcterms:created>
  <dcterms:modified xsi:type="dcterms:W3CDTF">2021-02-28T05:10:41Z</dcterms:modified>
</cp:coreProperties>
</file>