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84"/>
  </p:notesMasterIdLst>
  <p:handoutMasterIdLst>
    <p:handoutMasterId r:id="rId85"/>
  </p:handoutMasterIdLst>
  <p:sldIdLst>
    <p:sldId id="622" r:id="rId2"/>
    <p:sldId id="648" r:id="rId3"/>
    <p:sldId id="706" r:id="rId4"/>
    <p:sldId id="707" r:id="rId5"/>
    <p:sldId id="708" r:id="rId6"/>
    <p:sldId id="709" r:id="rId7"/>
    <p:sldId id="710" r:id="rId8"/>
    <p:sldId id="639" r:id="rId9"/>
    <p:sldId id="712" r:id="rId10"/>
    <p:sldId id="714" r:id="rId11"/>
    <p:sldId id="713" r:id="rId12"/>
    <p:sldId id="711" r:id="rId13"/>
    <p:sldId id="638" r:id="rId14"/>
    <p:sldId id="637" r:id="rId15"/>
    <p:sldId id="640" r:id="rId16"/>
    <p:sldId id="642" r:id="rId17"/>
    <p:sldId id="643" r:id="rId18"/>
    <p:sldId id="644" r:id="rId19"/>
    <p:sldId id="645" r:id="rId20"/>
    <p:sldId id="641" r:id="rId21"/>
    <p:sldId id="646" r:id="rId22"/>
    <p:sldId id="649" r:id="rId23"/>
    <p:sldId id="650" r:id="rId24"/>
    <p:sldId id="653" r:id="rId25"/>
    <p:sldId id="652" r:id="rId26"/>
    <p:sldId id="651" r:id="rId27"/>
    <p:sldId id="654" r:id="rId28"/>
    <p:sldId id="655" r:id="rId29"/>
    <p:sldId id="656" r:id="rId30"/>
    <p:sldId id="657" r:id="rId31"/>
    <p:sldId id="658" r:id="rId32"/>
    <p:sldId id="660" r:id="rId33"/>
    <p:sldId id="659" r:id="rId34"/>
    <p:sldId id="671" r:id="rId35"/>
    <p:sldId id="661" r:id="rId36"/>
    <p:sldId id="663" r:id="rId37"/>
    <p:sldId id="664" r:id="rId38"/>
    <p:sldId id="662" r:id="rId39"/>
    <p:sldId id="672" r:id="rId40"/>
    <p:sldId id="667" r:id="rId41"/>
    <p:sldId id="665" r:id="rId42"/>
    <p:sldId id="673" r:id="rId43"/>
    <p:sldId id="666" r:id="rId44"/>
    <p:sldId id="668" r:id="rId45"/>
    <p:sldId id="669" r:id="rId46"/>
    <p:sldId id="670" r:id="rId47"/>
    <p:sldId id="674" r:id="rId48"/>
    <p:sldId id="679" r:id="rId49"/>
    <p:sldId id="680" r:id="rId50"/>
    <p:sldId id="675" r:id="rId51"/>
    <p:sldId id="676" r:id="rId52"/>
    <p:sldId id="681" r:id="rId53"/>
    <p:sldId id="682" r:id="rId54"/>
    <p:sldId id="677" r:id="rId55"/>
    <p:sldId id="678" r:id="rId56"/>
    <p:sldId id="683" r:id="rId57"/>
    <p:sldId id="684" r:id="rId58"/>
    <p:sldId id="685" r:id="rId59"/>
    <p:sldId id="686" r:id="rId60"/>
    <p:sldId id="687" r:id="rId61"/>
    <p:sldId id="688" r:id="rId62"/>
    <p:sldId id="689" r:id="rId63"/>
    <p:sldId id="690" r:id="rId64"/>
    <p:sldId id="691" r:id="rId65"/>
    <p:sldId id="692" r:id="rId66"/>
    <p:sldId id="693" r:id="rId67"/>
    <p:sldId id="695" r:id="rId68"/>
    <p:sldId id="694" r:id="rId69"/>
    <p:sldId id="696" r:id="rId70"/>
    <p:sldId id="697" r:id="rId71"/>
    <p:sldId id="698" r:id="rId72"/>
    <p:sldId id="701" r:id="rId73"/>
    <p:sldId id="699" r:id="rId74"/>
    <p:sldId id="700" r:id="rId75"/>
    <p:sldId id="631" r:id="rId76"/>
    <p:sldId id="704" r:id="rId77"/>
    <p:sldId id="703" r:id="rId78"/>
    <p:sldId id="705" r:id="rId79"/>
    <p:sldId id="632" r:id="rId80"/>
    <p:sldId id="633" r:id="rId81"/>
    <p:sldId id="635" r:id="rId82"/>
    <p:sldId id="624" r:id="rId83"/>
  </p:sldIdLst>
  <p:sldSz cx="9144000" cy="6858000" type="screen4x3"/>
  <p:notesSz cx="7010400" cy="9296400"/>
  <p:defaultTextStyle>
    <a:defPPr>
      <a:defRPr lang="en-US"/>
    </a:defPPr>
    <a:lvl1pPr algn="l" rtl="0" eaLnBrk="0" fontAlgn="base" hangingPunct="0">
      <a:spcBef>
        <a:spcPct val="0"/>
      </a:spcBef>
      <a:spcAft>
        <a:spcPct val="0"/>
      </a:spcAft>
      <a:defRPr sz="3200" b="1" kern="1200">
        <a:solidFill>
          <a:srgbClr val="333399"/>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sz="3200" b="1" kern="1200">
        <a:solidFill>
          <a:srgbClr val="333399"/>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sz="3200" b="1" kern="1200">
        <a:solidFill>
          <a:srgbClr val="333399"/>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sz="3200" b="1" kern="1200">
        <a:solidFill>
          <a:srgbClr val="333399"/>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sz="3200" b="1" kern="1200">
        <a:solidFill>
          <a:srgbClr val="333399"/>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3200" b="1" kern="1200">
        <a:solidFill>
          <a:srgbClr val="333399"/>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3200" b="1" kern="1200">
        <a:solidFill>
          <a:srgbClr val="333399"/>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3200" b="1" kern="1200">
        <a:solidFill>
          <a:srgbClr val="333399"/>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3200" b="1" kern="1200">
        <a:solidFill>
          <a:srgbClr val="333399"/>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63"/>
    <a:srgbClr val="333399"/>
    <a:srgbClr val="3366FF"/>
    <a:srgbClr val="99CC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517" autoAdjust="0"/>
    <p:restoredTop sz="91892" autoAdjust="0"/>
  </p:normalViewPr>
  <p:slideViewPr>
    <p:cSldViewPr>
      <p:cViewPr varScale="1">
        <p:scale>
          <a:sx n="105" d="100"/>
          <a:sy n="105" d="100"/>
        </p:scale>
        <p:origin x="139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notesViewPr>
    <p:cSldViewPr>
      <p:cViewPr varScale="1">
        <p:scale>
          <a:sx n="50" d="100"/>
          <a:sy n="50" d="100"/>
        </p:scale>
        <p:origin x="2684" y="3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AA4CF0-C76E-4A96-982C-7C677DB18983}"/>
              </a:ext>
            </a:extLst>
          </p:cNvPr>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atin typeface="Calibri" pitchFamily="34" charset="0"/>
                <a:ea typeface="MS PGothic" pitchFamily="34" charset="-128"/>
                <a:cs typeface="+mn-cs"/>
              </a:defRPr>
            </a:lvl1pPr>
          </a:lstStyle>
          <a:p>
            <a:pPr>
              <a:defRPr/>
            </a:pPr>
            <a:endParaRPr lang="en-US"/>
          </a:p>
        </p:txBody>
      </p:sp>
      <p:sp>
        <p:nvSpPr>
          <p:cNvPr id="3" name="Date Placeholder 2">
            <a:extLst>
              <a:ext uri="{FF2B5EF4-FFF2-40B4-BE49-F238E27FC236}">
                <a16:creationId xmlns:a16="http://schemas.microsoft.com/office/drawing/2014/main" id="{3BCB7A58-B8ED-4690-B7A0-F72D733DFC66}"/>
              </a:ext>
            </a:extLst>
          </p:cNvPr>
          <p:cNvSpPr>
            <a:spLocks noGrp="1"/>
          </p:cNvSpPr>
          <p:nvPr>
            <p:ph type="dt" sz="quarter" idx="1"/>
          </p:nvPr>
        </p:nvSpPr>
        <p:spPr>
          <a:xfrm>
            <a:off x="3970338" y="0"/>
            <a:ext cx="3038475" cy="46355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9025E08-A973-4366-98B0-937BE195C388}" type="datetimeFigureOut">
              <a:rPr lang="en-US" altLang="en-US"/>
              <a:pPr>
                <a:defRPr/>
              </a:pPr>
              <a:t>3/3/2021</a:t>
            </a:fld>
            <a:endParaRPr lang="en-US" altLang="en-US"/>
          </a:p>
        </p:txBody>
      </p:sp>
      <p:sp>
        <p:nvSpPr>
          <p:cNvPr id="4" name="Footer Placeholder 3">
            <a:extLst>
              <a:ext uri="{FF2B5EF4-FFF2-40B4-BE49-F238E27FC236}">
                <a16:creationId xmlns:a16="http://schemas.microsoft.com/office/drawing/2014/main" id="{9513F65E-876D-4201-A198-F419B3AEEDE4}"/>
              </a:ext>
            </a:extLst>
          </p:cNvPr>
          <p:cNvSpPr>
            <a:spLocks noGrp="1"/>
          </p:cNvSpPr>
          <p:nvPr>
            <p:ph type="ftr" sz="quarter" idx="2"/>
          </p:nvPr>
        </p:nvSpPr>
        <p:spPr>
          <a:xfrm>
            <a:off x="0" y="8831263"/>
            <a:ext cx="3038475" cy="463550"/>
          </a:xfrm>
          <a:prstGeom prst="rect">
            <a:avLst/>
          </a:prstGeom>
        </p:spPr>
        <p:txBody>
          <a:bodyPr vert="horz" lIns="91440" tIns="45720" rIns="91440" bIns="45720" rtlCol="0" anchor="b"/>
          <a:lstStyle>
            <a:lvl1pPr algn="l">
              <a:defRPr sz="1200">
                <a:latin typeface="Calibri" pitchFamily="34" charset="0"/>
                <a:ea typeface="MS PGothic" pitchFamily="34"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7397E993-8652-4DAB-9DD4-29BC669034FD}"/>
              </a:ext>
            </a:extLst>
          </p:cNvPr>
          <p:cNvSpPr>
            <a:spLocks noGrp="1"/>
          </p:cNvSpPr>
          <p:nvPr>
            <p:ph type="sldNum" sz="quarter" idx="3"/>
          </p:nvPr>
        </p:nvSpPr>
        <p:spPr>
          <a:xfrm>
            <a:off x="3970338" y="8831263"/>
            <a:ext cx="3038475" cy="46355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20431CB-A4BA-4855-9288-BCB9DF2C21C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F8C0F48-56FA-44A7-92D7-CF8199100FE0}"/>
              </a:ext>
            </a:extLst>
          </p:cNvPr>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latin typeface="Arial" charset="0"/>
                <a:ea typeface="+mn-ea"/>
                <a:cs typeface="+mn-cs"/>
              </a:defRPr>
            </a:lvl1pPr>
          </a:lstStyle>
          <a:p>
            <a:pPr>
              <a:defRPr/>
            </a:pPr>
            <a:endParaRPr lang="en-US"/>
          </a:p>
        </p:txBody>
      </p:sp>
      <p:sp>
        <p:nvSpPr>
          <p:cNvPr id="142339" name="Rectangle 3">
            <a:extLst>
              <a:ext uri="{FF2B5EF4-FFF2-40B4-BE49-F238E27FC236}">
                <a16:creationId xmlns:a16="http://schemas.microsoft.com/office/drawing/2014/main" id="{A304D8BE-BCEF-4C83-BAE4-8E51025E0E1D}"/>
              </a:ext>
            </a:extLst>
          </p:cNvPr>
          <p:cNvSpPr>
            <a:spLocks noGrp="1" noChangeArrowheads="1"/>
          </p:cNvSpPr>
          <p:nvPr>
            <p:ph type="dt" idx="1"/>
          </p:nvPr>
        </p:nvSpPr>
        <p:spPr bwMode="auto">
          <a:xfrm>
            <a:off x="3970338" y="0"/>
            <a:ext cx="303847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mn-ea"/>
                <a:cs typeface="+mn-cs"/>
              </a:defRPr>
            </a:lvl1pPr>
          </a:lstStyle>
          <a:p>
            <a:pPr>
              <a:defRPr/>
            </a:pPr>
            <a:endParaRPr lang="en-US"/>
          </a:p>
        </p:txBody>
      </p:sp>
      <p:sp>
        <p:nvSpPr>
          <p:cNvPr id="19460" name="Rectangle 4">
            <a:extLst>
              <a:ext uri="{FF2B5EF4-FFF2-40B4-BE49-F238E27FC236}">
                <a16:creationId xmlns:a16="http://schemas.microsoft.com/office/drawing/2014/main" id="{B9CCC291-67CD-48C8-8AB7-E733B15CD209}"/>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a:extLst>
              <a:ext uri="{FF2B5EF4-FFF2-40B4-BE49-F238E27FC236}">
                <a16:creationId xmlns:a16="http://schemas.microsoft.com/office/drawing/2014/main" id="{3D67B3B4-0EF3-45DA-BAF6-AC5FC4FCD161}"/>
              </a:ext>
            </a:extLst>
          </p:cNvPr>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2342" name="Rectangle 6">
            <a:extLst>
              <a:ext uri="{FF2B5EF4-FFF2-40B4-BE49-F238E27FC236}">
                <a16:creationId xmlns:a16="http://schemas.microsoft.com/office/drawing/2014/main" id="{F3A01DD5-C546-4C8D-9C29-D27652819CF3}"/>
              </a:ext>
            </a:extLst>
          </p:cNvPr>
          <p:cNvSpPr>
            <a:spLocks noGrp="1" noChangeArrowheads="1"/>
          </p:cNvSpPr>
          <p:nvPr>
            <p:ph type="ftr" sz="quarter" idx="4"/>
          </p:nvPr>
        </p:nvSpPr>
        <p:spPr bwMode="auto">
          <a:xfrm>
            <a:off x="0" y="8831263"/>
            <a:ext cx="303847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Arial" charset="0"/>
                <a:ea typeface="+mn-ea"/>
                <a:cs typeface="+mn-cs"/>
              </a:defRPr>
            </a:lvl1pPr>
          </a:lstStyle>
          <a:p>
            <a:pPr>
              <a:defRPr/>
            </a:pPr>
            <a:endParaRPr lang="en-US"/>
          </a:p>
        </p:txBody>
      </p:sp>
      <p:sp>
        <p:nvSpPr>
          <p:cNvPr id="142343" name="Rectangle 7">
            <a:extLst>
              <a:ext uri="{FF2B5EF4-FFF2-40B4-BE49-F238E27FC236}">
                <a16:creationId xmlns:a16="http://schemas.microsoft.com/office/drawing/2014/main" id="{CD77263F-CF1A-43E4-9499-037386BD0513}"/>
              </a:ext>
            </a:extLst>
          </p:cNvPr>
          <p:cNvSpPr>
            <a:spLocks noGrp="1" noChangeArrowheads="1"/>
          </p:cNvSpPr>
          <p:nvPr>
            <p:ph type="sldNum" sz="quarter" idx="5"/>
          </p:nvPr>
        </p:nvSpPr>
        <p:spPr bwMode="auto">
          <a:xfrm>
            <a:off x="3970338" y="8831263"/>
            <a:ext cx="303847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anose="020B0604020202020204" pitchFamily="34" charset="0"/>
              </a:defRPr>
            </a:lvl1pPr>
          </a:lstStyle>
          <a:p>
            <a:pPr>
              <a:defRPr/>
            </a:pPr>
            <a:fld id="{D76558D6-820B-4493-8095-D0637F1B80D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1</a:t>
            </a:fld>
            <a:endParaRPr lang="en-US" altLang="en-US"/>
          </a:p>
        </p:txBody>
      </p:sp>
    </p:spTree>
    <p:extLst>
      <p:ext uri="{BB962C8B-B14F-4D97-AF65-F5344CB8AC3E}">
        <p14:creationId xmlns:p14="http://schemas.microsoft.com/office/powerpoint/2010/main" val="1682892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first(</a:t>
            </a:r>
            <a:r>
              <a:rPr lang="en-US" dirty="0" err="1"/>
              <a:t>listoffragments</a:t>
            </a:r>
            <a:r>
              <a:rPr lang="en-US" dirty="0"/>
              <a:t>):</a:t>
            </a:r>
          </a:p>
          <a:p>
            <a:r>
              <a:rPr lang="en-US" dirty="0"/>
              <a:t>buffer=</a:t>
            </a:r>
            <a:r>
              <a:rPr lang="en-US" dirty="0" err="1"/>
              <a:t>StringIO.StringIO</a:t>
            </a:r>
            <a:r>
              <a:rPr lang="en-US" dirty="0"/>
              <a:t>()</a:t>
            </a:r>
          </a:p>
          <a:p>
            <a:r>
              <a:rPr lang="en-US" dirty="0"/>
              <a:t>for pkt in </a:t>
            </a:r>
            <a:r>
              <a:rPr lang="en-US" dirty="0" err="1"/>
              <a:t>listoffragments</a:t>
            </a:r>
            <a:r>
              <a:rPr lang="en-US" dirty="0"/>
              <a:t>[::-1]:</a:t>
            </a:r>
          </a:p>
          <a:p>
            <a:r>
              <a:rPr lang="en-US" dirty="0" err="1"/>
              <a:t>buffer.seek</a:t>
            </a:r>
            <a:r>
              <a:rPr lang="en-US" dirty="0"/>
              <a:t>(pkt[IP].frag*8)</a:t>
            </a:r>
          </a:p>
          <a:p>
            <a:r>
              <a:rPr lang="en-US" dirty="0" err="1"/>
              <a:t>buffer.write</a:t>
            </a:r>
            <a:r>
              <a:rPr lang="en-US" dirty="0"/>
              <a:t>(pkt[IP].payload)</a:t>
            </a:r>
          </a:p>
          <a:p>
            <a:r>
              <a:rPr lang="en-US" dirty="0"/>
              <a:t>return </a:t>
            </a:r>
            <a:r>
              <a:rPr lang="en-US" dirty="0" err="1"/>
              <a:t>buffer.getvalue</a:t>
            </a:r>
            <a:r>
              <a:rPr lang="en-US" dirty="0"/>
              <a:t>()</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57</a:t>
            </a:fld>
            <a:endParaRPr lang="en-US" altLang="en-US"/>
          </a:p>
        </p:txBody>
      </p:sp>
    </p:spTree>
    <p:extLst>
      <p:ext uri="{BB962C8B-B14F-4D97-AF65-F5344CB8AC3E}">
        <p14:creationId xmlns:p14="http://schemas.microsoft.com/office/powerpoint/2010/main" val="337233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a:t>
            </a:r>
            <a:r>
              <a:rPr lang="en-US" dirty="0" err="1"/>
              <a:t>bsdright</a:t>
            </a:r>
            <a:r>
              <a:rPr lang="en-US" dirty="0"/>
              <a:t>(</a:t>
            </a:r>
            <a:r>
              <a:rPr lang="en-US" dirty="0" err="1"/>
              <a:t>listoffragments</a:t>
            </a:r>
            <a:r>
              <a:rPr lang="en-US" dirty="0"/>
              <a:t>):</a:t>
            </a:r>
          </a:p>
          <a:p>
            <a:r>
              <a:rPr lang="en-US" dirty="0"/>
              <a:t>buffer=</a:t>
            </a:r>
            <a:r>
              <a:rPr lang="en-US" dirty="0" err="1"/>
              <a:t>StringIO.StringIO</a:t>
            </a:r>
            <a:r>
              <a:rPr lang="en-US" dirty="0"/>
              <a:t>()</a:t>
            </a:r>
          </a:p>
          <a:p>
            <a:r>
              <a:rPr lang="en-US" dirty="0"/>
              <a:t>for pkt in sorted(</a:t>
            </a:r>
            <a:r>
              <a:rPr lang="en-US" dirty="0" err="1"/>
              <a:t>listoffragments</a:t>
            </a:r>
            <a:r>
              <a:rPr lang="en-US" dirty="0"/>
              <a:t>, key=lambda x:x[IP].frag):</a:t>
            </a:r>
          </a:p>
          <a:p>
            <a:r>
              <a:rPr lang="en-US" dirty="0" err="1"/>
              <a:t>buffer.seek</a:t>
            </a:r>
            <a:r>
              <a:rPr lang="en-US" dirty="0"/>
              <a:t>(pkt[IP].frag*8)</a:t>
            </a:r>
          </a:p>
          <a:p>
            <a:r>
              <a:rPr lang="en-US" dirty="0" err="1"/>
              <a:t>buffer.write</a:t>
            </a:r>
            <a:r>
              <a:rPr lang="en-US" dirty="0"/>
              <a:t>(pkt[IP].payload)</a:t>
            </a:r>
          </a:p>
          <a:p>
            <a:r>
              <a:rPr lang="en-US" dirty="0"/>
              <a:t>return </a:t>
            </a:r>
            <a:r>
              <a:rPr lang="en-US" dirty="0" err="1"/>
              <a:t>buffer.getvalue</a:t>
            </a:r>
            <a:r>
              <a:rPr lang="en-US" dirty="0"/>
              <a:t>()</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62</a:t>
            </a:fld>
            <a:endParaRPr lang="en-US" altLang="en-US"/>
          </a:p>
        </p:txBody>
      </p:sp>
    </p:spTree>
    <p:extLst>
      <p:ext uri="{BB962C8B-B14F-4D97-AF65-F5344CB8AC3E}">
        <p14:creationId xmlns:p14="http://schemas.microsoft.com/office/powerpoint/2010/main" val="3493045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a:t>
            </a:r>
            <a:r>
              <a:rPr lang="en-US" dirty="0" err="1"/>
              <a:t>bsd</a:t>
            </a:r>
            <a:r>
              <a:rPr lang="en-US" dirty="0"/>
              <a:t>(</a:t>
            </a:r>
            <a:r>
              <a:rPr lang="en-US" dirty="0" err="1"/>
              <a:t>listoffragments</a:t>
            </a:r>
            <a:r>
              <a:rPr lang="en-US" dirty="0"/>
              <a:t>):</a:t>
            </a:r>
          </a:p>
          <a:p>
            <a:r>
              <a:rPr lang="en-US" dirty="0"/>
              <a:t>buffer=</a:t>
            </a:r>
            <a:r>
              <a:rPr lang="en-US" dirty="0" err="1"/>
              <a:t>StringIO.StringIO</a:t>
            </a:r>
            <a:r>
              <a:rPr lang="en-US" dirty="0"/>
              <a:t>()</a:t>
            </a:r>
          </a:p>
          <a:p>
            <a:r>
              <a:rPr lang="en-US" dirty="0"/>
              <a:t>for pkt in sorted(</a:t>
            </a:r>
            <a:r>
              <a:rPr lang="en-US" dirty="0" err="1"/>
              <a:t>listoffragments,key</a:t>
            </a:r>
            <a:r>
              <a:rPr lang="en-US" dirty="0"/>
              <a:t>=lambda \</a:t>
            </a:r>
          </a:p>
          <a:p>
            <a:r>
              <a:rPr lang="en-US" dirty="0"/>
              <a:t>x:x[IP].frag)[::-1]:</a:t>
            </a:r>
          </a:p>
          <a:p>
            <a:r>
              <a:rPr lang="en-US" dirty="0" err="1"/>
              <a:t>buffer.seek</a:t>
            </a:r>
            <a:r>
              <a:rPr lang="en-US" dirty="0"/>
              <a:t>(pkt[IP].frag*8)</a:t>
            </a:r>
          </a:p>
          <a:p>
            <a:r>
              <a:rPr lang="en-US" dirty="0" err="1"/>
              <a:t>buffer.write</a:t>
            </a:r>
            <a:r>
              <a:rPr lang="en-US" dirty="0"/>
              <a:t>(pkt[IP].payload)</a:t>
            </a:r>
          </a:p>
          <a:p>
            <a:r>
              <a:rPr lang="en-US" dirty="0"/>
              <a:t>return </a:t>
            </a:r>
            <a:r>
              <a:rPr lang="en-US" dirty="0" err="1"/>
              <a:t>buffer.getvalue</a:t>
            </a:r>
            <a:r>
              <a:rPr lang="en-US" dirty="0"/>
              <a:t>()</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65</a:t>
            </a:fld>
            <a:endParaRPr lang="en-US" altLang="en-US"/>
          </a:p>
        </p:txBody>
      </p:sp>
    </p:spTree>
    <p:extLst>
      <p:ext uri="{BB962C8B-B14F-4D97-AF65-F5344CB8AC3E}">
        <p14:creationId xmlns:p14="http://schemas.microsoft.com/office/powerpoint/2010/main" val="1952697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a:t>
            </a:r>
            <a:r>
              <a:rPr lang="en-US" dirty="0" err="1"/>
              <a:t>linux</a:t>
            </a:r>
            <a:r>
              <a:rPr lang="en-US" dirty="0"/>
              <a:t>(</a:t>
            </a:r>
            <a:r>
              <a:rPr lang="en-US" dirty="0" err="1"/>
              <a:t>listoffragments</a:t>
            </a:r>
            <a:r>
              <a:rPr lang="en-US" dirty="0"/>
              <a:t>):</a:t>
            </a:r>
          </a:p>
          <a:p>
            <a:r>
              <a:rPr lang="en-US" dirty="0"/>
              <a:t>buffer=</a:t>
            </a:r>
            <a:r>
              <a:rPr lang="en-US" dirty="0" err="1"/>
              <a:t>StringIO.StringIO</a:t>
            </a:r>
            <a:r>
              <a:rPr lang="en-US" dirty="0"/>
              <a:t>()</a:t>
            </a:r>
          </a:p>
          <a:p>
            <a:r>
              <a:rPr lang="en-US" dirty="0"/>
              <a:t>for pkt in sorted(</a:t>
            </a:r>
            <a:r>
              <a:rPr lang="en-US" dirty="0" err="1"/>
              <a:t>listoffragments</a:t>
            </a:r>
            <a:r>
              <a:rPr lang="en-US" dirty="0"/>
              <a:t>, key= lambda x:x[IP].frag,\</a:t>
            </a:r>
          </a:p>
          <a:p>
            <a:r>
              <a:rPr lang="en-US" dirty="0"/>
              <a:t>reverse=True):</a:t>
            </a:r>
          </a:p>
          <a:p>
            <a:r>
              <a:rPr lang="en-US" dirty="0" err="1"/>
              <a:t>buffer.seek</a:t>
            </a:r>
            <a:r>
              <a:rPr lang="en-US" dirty="0"/>
              <a:t>(pkt[IP].frag*8)</a:t>
            </a:r>
          </a:p>
          <a:p>
            <a:r>
              <a:rPr lang="en-US" dirty="0" err="1"/>
              <a:t>buffer.write</a:t>
            </a:r>
            <a:r>
              <a:rPr lang="en-US" dirty="0"/>
              <a:t>(pkt[IP].payload)</a:t>
            </a:r>
          </a:p>
          <a:p>
            <a:r>
              <a:rPr lang="en-US" dirty="0"/>
              <a:t>return </a:t>
            </a:r>
            <a:r>
              <a:rPr lang="en-US" dirty="0" err="1"/>
              <a:t>buffer.getvalue</a:t>
            </a:r>
            <a:r>
              <a:rPr lang="en-US" dirty="0"/>
              <a:t>()</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68</a:t>
            </a:fld>
            <a:endParaRPr lang="en-US" altLang="en-US"/>
          </a:p>
        </p:txBody>
      </p:sp>
    </p:spTree>
    <p:extLst>
      <p:ext uri="{BB962C8B-B14F-4D97-AF65-F5344CB8AC3E}">
        <p14:creationId xmlns:p14="http://schemas.microsoft.com/office/powerpoint/2010/main" val="1809117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 "Reassembled using policy: First"</a:t>
            </a:r>
          </a:p>
          <a:p>
            <a:r>
              <a:rPr lang="en-US" dirty="0"/>
              <a:t>print first(</a:t>
            </a:r>
            <a:r>
              <a:rPr lang="en-US" dirty="0" err="1"/>
              <a:t>genfragments</a:t>
            </a:r>
            <a:r>
              <a:rPr lang="en-US" dirty="0"/>
              <a:t>())</a:t>
            </a:r>
          </a:p>
          <a:p>
            <a:r>
              <a:rPr lang="en-US" dirty="0"/>
              <a:t>print "Reassembled using policy: Last/RFC791"</a:t>
            </a:r>
          </a:p>
          <a:p>
            <a:r>
              <a:rPr lang="en-US" dirty="0"/>
              <a:t>print rfc791(</a:t>
            </a:r>
            <a:r>
              <a:rPr lang="en-US" dirty="0" err="1"/>
              <a:t>genfragments</a:t>
            </a:r>
            <a:r>
              <a:rPr lang="en-US" dirty="0"/>
              <a:t>())</a:t>
            </a:r>
          </a:p>
          <a:p>
            <a:r>
              <a:rPr lang="en-US" dirty="0"/>
              <a:t>print "Reassembled using policy: Linux"</a:t>
            </a:r>
          </a:p>
          <a:p>
            <a:r>
              <a:rPr lang="en-US" dirty="0"/>
              <a:t>print </a:t>
            </a:r>
            <a:r>
              <a:rPr lang="en-US" dirty="0" err="1"/>
              <a:t>linux</a:t>
            </a:r>
            <a:r>
              <a:rPr lang="en-US" dirty="0"/>
              <a:t>(</a:t>
            </a:r>
            <a:r>
              <a:rPr lang="en-US" dirty="0" err="1"/>
              <a:t>genfragments</a:t>
            </a:r>
            <a:r>
              <a:rPr lang="en-US" dirty="0"/>
              <a:t>())</a:t>
            </a:r>
          </a:p>
          <a:p>
            <a:r>
              <a:rPr lang="en-US" dirty="0"/>
              <a:t>print "Reassembled using policy: BSD"</a:t>
            </a:r>
          </a:p>
          <a:p>
            <a:r>
              <a:rPr lang="en-US" dirty="0"/>
              <a:t>print </a:t>
            </a:r>
            <a:r>
              <a:rPr lang="en-US" dirty="0" err="1"/>
              <a:t>bsd</a:t>
            </a:r>
            <a:r>
              <a:rPr lang="en-US" dirty="0"/>
              <a:t>(</a:t>
            </a:r>
            <a:r>
              <a:rPr lang="en-US" dirty="0" err="1"/>
              <a:t>genfragments</a:t>
            </a:r>
            <a:r>
              <a:rPr lang="en-US" dirty="0"/>
              <a:t>())</a:t>
            </a:r>
          </a:p>
          <a:p>
            <a:r>
              <a:rPr lang="en-US" dirty="0"/>
              <a:t>print "Reassembled using policy: BSD-Right"</a:t>
            </a:r>
          </a:p>
          <a:p>
            <a:r>
              <a:rPr lang="en-US" dirty="0"/>
              <a:t>print </a:t>
            </a:r>
            <a:r>
              <a:rPr lang="en-US" dirty="0" err="1"/>
              <a:t>bsdright</a:t>
            </a:r>
            <a:r>
              <a:rPr lang="en-US" dirty="0"/>
              <a:t>(</a:t>
            </a:r>
            <a:r>
              <a:rPr lang="en-US" dirty="0" err="1"/>
              <a:t>genfragments</a:t>
            </a:r>
            <a:r>
              <a:rPr lang="en-US" dirty="0"/>
              <a:t>())</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73</a:t>
            </a:fld>
            <a:endParaRPr lang="en-US" altLang="en-US"/>
          </a:p>
        </p:txBody>
      </p:sp>
    </p:spTree>
    <p:extLst>
      <p:ext uri="{BB962C8B-B14F-4D97-AF65-F5344CB8AC3E}">
        <p14:creationId xmlns:p14="http://schemas.microsoft.com/office/powerpoint/2010/main" val="295233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80</a:t>
            </a:fld>
            <a:endParaRPr lang="en-US" altLang="en-US"/>
          </a:p>
        </p:txBody>
      </p:sp>
    </p:spTree>
    <p:extLst>
      <p:ext uri="{BB962C8B-B14F-4D97-AF65-F5344CB8AC3E}">
        <p14:creationId xmlns:p14="http://schemas.microsoft.com/office/powerpoint/2010/main" val="44293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scapy.all</a:t>
            </a:r>
            <a:r>
              <a:rPr lang="en-US" dirty="0"/>
              <a:t> import *</a:t>
            </a:r>
          </a:p>
          <a:p>
            <a:r>
              <a:rPr lang="en-US" dirty="0" err="1"/>
              <a:t>the_pkts</a:t>
            </a:r>
            <a:r>
              <a:rPr lang="en-US" dirty="0"/>
              <a:t> = </a:t>
            </a:r>
            <a:r>
              <a:rPr lang="en-US" dirty="0" err="1"/>
              <a:t>rdpcap</a:t>
            </a:r>
            <a:r>
              <a:rPr lang="en-US" dirty="0"/>
              <a:t> ("</a:t>
            </a:r>
            <a:r>
              <a:rPr lang="en-US" dirty="0" err="1"/>
              <a:t>mypackets.pcap</a:t>
            </a:r>
            <a:r>
              <a:rPr lang="en-US" dirty="0"/>
              <a:t>")</a:t>
            </a:r>
          </a:p>
          <a:p>
            <a:r>
              <a:rPr lang="en-US" dirty="0" err="1"/>
              <a:t>the_pkts.sessions</a:t>
            </a:r>
            <a:r>
              <a:rPr lang="en-US" dirty="0"/>
              <a:t>().keys()['TCP 10.10.10.10:80 &gt; 10.1.1.1:59202', 'TCP 10.1.1.1:59202 &gt; 10.10.10.10:80']</a:t>
            </a:r>
          </a:p>
          <a:p>
            <a:r>
              <a:rPr lang="en-US" dirty="0" err="1"/>
              <a:t>the_pkts.sessions</a:t>
            </a:r>
            <a:r>
              <a:rPr lang="en-US" dirty="0"/>
              <a:t>()['TCP 10.10.10.10:80 &gt; 10.1.1.1:59202'] &lt;</a:t>
            </a:r>
            <a:r>
              <a:rPr lang="en-US" dirty="0" err="1"/>
              <a:t>PacketList</a:t>
            </a:r>
            <a:r>
              <a:rPr lang="en-US" dirty="0"/>
              <a:t>: TCP:5 UDP:0 ICMP:0 Other:0&gt;</a:t>
            </a:r>
          </a:p>
          <a:p>
            <a:endParaRPr lang="en-US" dirty="0"/>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81</a:t>
            </a:fld>
            <a:endParaRPr lang="en-US" altLang="en-US"/>
          </a:p>
        </p:txBody>
      </p:sp>
    </p:spTree>
    <p:extLst>
      <p:ext uri="{BB962C8B-B14F-4D97-AF65-F5344CB8AC3E}">
        <p14:creationId xmlns:p14="http://schemas.microsoft.com/office/powerpoint/2010/main" val="27387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CA" dirty="0"/>
          </a:p>
        </p:txBody>
      </p:sp>
      <p:sp>
        <p:nvSpPr>
          <p:cNvPr id="14" name="Date Placeholder 13">
            <a:extLst>
              <a:ext uri="{FF2B5EF4-FFF2-40B4-BE49-F238E27FC236}">
                <a16:creationId xmlns:a16="http://schemas.microsoft.com/office/drawing/2014/main" id="{371DDA57-7D94-42EA-BBBB-0A47315F4F4E}"/>
              </a:ext>
            </a:extLst>
          </p:cNvPr>
          <p:cNvSpPr>
            <a:spLocks noGrp="1"/>
          </p:cNvSpPr>
          <p:nvPr>
            <p:ph type="dt" sz="half" idx="10"/>
          </p:nvPr>
        </p:nvSpPr>
        <p:spPr/>
        <p:txBody>
          <a:bodyPr/>
          <a:lstStyle/>
          <a:p>
            <a:pPr>
              <a:defRPr/>
            </a:pPr>
            <a:fld id="{E18ED0DB-1C1C-46AE-B4A7-A81C0C6BC0F4}" type="datetime1">
              <a:rPr lang="en-US" smtClean="0"/>
              <a:t>3/3/2021</a:t>
            </a:fld>
            <a:endParaRPr lang="en-CA" dirty="0"/>
          </a:p>
        </p:txBody>
      </p:sp>
      <p:sp>
        <p:nvSpPr>
          <p:cNvPr id="15" name="Footer Placeholder 14">
            <a:extLst>
              <a:ext uri="{FF2B5EF4-FFF2-40B4-BE49-F238E27FC236}">
                <a16:creationId xmlns:a16="http://schemas.microsoft.com/office/drawing/2014/main" id="{B7566E36-176A-4A77-8572-C06981C1A949}"/>
              </a:ext>
            </a:extLst>
          </p:cNvPr>
          <p:cNvSpPr>
            <a:spLocks noGrp="1"/>
          </p:cNvSpPr>
          <p:nvPr>
            <p:ph type="ftr" sz="quarter" idx="11"/>
          </p:nvPr>
        </p:nvSpPr>
        <p:spPr/>
        <p:txBody>
          <a:bodyPr/>
          <a:lstStyle/>
          <a:p>
            <a:pPr>
              <a:defRPr/>
            </a:pPr>
            <a:r>
              <a:rPr lang="en-US"/>
              <a:t>Milli Micro Systems, Inc.</a:t>
            </a:r>
            <a:endParaRPr lang="en-US" dirty="0"/>
          </a:p>
        </p:txBody>
      </p:sp>
      <p:sp>
        <p:nvSpPr>
          <p:cNvPr id="16" name="Slide Number Placeholder 15">
            <a:extLst>
              <a:ext uri="{FF2B5EF4-FFF2-40B4-BE49-F238E27FC236}">
                <a16:creationId xmlns:a16="http://schemas.microsoft.com/office/drawing/2014/main" id="{D0F8D9BB-A969-47DB-ABD6-FE34B636AEFF}"/>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340693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0" name="Date Placeholder 9">
            <a:extLst>
              <a:ext uri="{FF2B5EF4-FFF2-40B4-BE49-F238E27FC236}">
                <a16:creationId xmlns:a16="http://schemas.microsoft.com/office/drawing/2014/main" id="{F0DE479A-4C26-498C-9323-D019D4424B78}"/>
              </a:ext>
            </a:extLst>
          </p:cNvPr>
          <p:cNvSpPr>
            <a:spLocks noGrp="1"/>
          </p:cNvSpPr>
          <p:nvPr>
            <p:ph type="dt" sz="half" idx="10"/>
          </p:nvPr>
        </p:nvSpPr>
        <p:spPr/>
        <p:txBody>
          <a:bodyPr/>
          <a:lstStyle/>
          <a:p>
            <a:pPr>
              <a:defRPr/>
            </a:pPr>
            <a:fld id="{760EAF10-9AAA-432A-8FE8-4CD140BEB456}" type="datetime1">
              <a:rPr lang="en-US" smtClean="0"/>
              <a:t>3/3/2021</a:t>
            </a:fld>
            <a:endParaRPr lang="en-CA" dirty="0"/>
          </a:p>
        </p:txBody>
      </p:sp>
      <p:sp>
        <p:nvSpPr>
          <p:cNvPr id="11" name="Footer Placeholder 10">
            <a:extLst>
              <a:ext uri="{FF2B5EF4-FFF2-40B4-BE49-F238E27FC236}">
                <a16:creationId xmlns:a16="http://schemas.microsoft.com/office/drawing/2014/main" id="{7DB43172-E231-4897-A628-24E4F2D8CAF6}"/>
              </a:ext>
            </a:extLst>
          </p:cNvPr>
          <p:cNvSpPr>
            <a:spLocks noGrp="1"/>
          </p:cNvSpPr>
          <p:nvPr>
            <p:ph type="ftr" sz="quarter" idx="11"/>
          </p:nvPr>
        </p:nvSpPr>
        <p:spPr/>
        <p:txBody>
          <a:bodyPr/>
          <a:lstStyle/>
          <a:p>
            <a:pPr>
              <a:defRPr/>
            </a:pPr>
            <a:r>
              <a:rPr lang="en-US"/>
              <a:t>Milli Micro Systems, Inc.</a:t>
            </a:r>
            <a:endParaRPr lang="en-US" dirty="0"/>
          </a:p>
        </p:txBody>
      </p:sp>
      <p:sp>
        <p:nvSpPr>
          <p:cNvPr id="12" name="Slide Number Placeholder 11">
            <a:extLst>
              <a:ext uri="{FF2B5EF4-FFF2-40B4-BE49-F238E27FC236}">
                <a16:creationId xmlns:a16="http://schemas.microsoft.com/office/drawing/2014/main" id="{FA3E47C4-9778-4859-A896-F279B4858AA3}"/>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290185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0" name="Date Placeholder 9">
            <a:extLst>
              <a:ext uri="{FF2B5EF4-FFF2-40B4-BE49-F238E27FC236}">
                <a16:creationId xmlns:a16="http://schemas.microsoft.com/office/drawing/2014/main" id="{E4BBF512-E61D-4CE8-8D31-381229A41582}"/>
              </a:ext>
            </a:extLst>
          </p:cNvPr>
          <p:cNvSpPr>
            <a:spLocks noGrp="1"/>
          </p:cNvSpPr>
          <p:nvPr>
            <p:ph type="dt" sz="half" idx="10"/>
          </p:nvPr>
        </p:nvSpPr>
        <p:spPr/>
        <p:txBody>
          <a:bodyPr/>
          <a:lstStyle/>
          <a:p>
            <a:pPr>
              <a:defRPr/>
            </a:pPr>
            <a:fld id="{D90C9CEE-447A-4C01-8676-3D3E6270A119}" type="datetime1">
              <a:rPr lang="en-US" smtClean="0"/>
              <a:t>3/3/2021</a:t>
            </a:fld>
            <a:endParaRPr lang="en-CA" dirty="0"/>
          </a:p>
        </p:txBody>
      </p:sp>
      <p:sp>
        <p:nvSpPr>
          <p:cNvPr id="11" name="Footer Placeholder 10">
            <a:extLst>
              <a:ext uri="{FF2B5EF4-FFF2-40B4-BE49-F238E27FC236}">
                <a16:creationId xmlns:a16="http://schemas.microsoft.com/office/drawing/2014/main" id="{8F602403-3CA5-4216-BE4B-2557E522A93C}"/>
              </a:ext>
            </a:extLst>
          </p:cNvPr>
          <p:cNvSpPr>
            <a:spLocks noGrp="1"/>
          </p:cNvSpPr>
          <p:nvPr>
            <p:ph type="ftr" sz="quarter" idx="11"/>
          </p:nvPr>
        </p:nvSpPr>
        <p:spPr/>
        <p:txBody>
          <a:bodyPr/>
          <a:lstStyle/>
          <a:p>
            <a:pPr>
              <a:defRPr/>
            </a:pPr>
            <a:r>
              <a:rPr lang="en-US"/>
              <a:t>Milli Micro Systems, Inc.</a:t>
            </a:r>
            <a:endParaRPr lang="en-US" dirty="0"/>
          </a:p>
        </p:txBody>
      </p:sp>
      <p:sp>
        <p:nvSpPr>
          <p:cNvPr id="12" name="Slide Number Placeholder 11">
            <a:extLst>
              <a:ext uri="{FF2B5EF4-FFF2-40B4-BE49-F238E27FC236}">
                <a16:creationId xmlns:a16="http://schemas.microsoft.com/office/drawing/2014/main" id="{E4BF5C8E-3825-4D22-8C3E-70DEFF55433B}"/>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567987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b="0">
                <a:latin typeface="Arial (Headings)"/>
              </a:defRPr>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074A088A-31B5-4375-957D-1E37EE34896C}"/>
              </a:ext>
            </a:extLst>
          </p:cNvPr>
          <p:cNvSpPr>
            <a:spLocks noGrp="1"/>
          </p:cNvSpPr>
          <p:nvPr>
            <p:ph type="dt" sz="half" idx="10"/>
          </p:nvPr>
        </p:nvSpPr>
        <p:spPr/>
        <p:txBody>
          <a:bodyPr/>
          <a:lstStyle>
            <a:lvl1pPr algn="ctr">
              <a:defRPr/>
            </a:lvl1pPr>
          </a:lstStyle>
          <a:p>
            <a:pPr>
              <a:defRPr/>
            </a:pPr>
            <a:fld id="{04A5F800-9287-4520-BED4-51F09006B63F}" type="datetime1">
              <a:rPr lang="en-US" smtClean="0"/>
              <a:pPr>
                <a:defRPr/>
              </a:pPr>
              <a:t>3/3/2021</a:t>
            </a:fld>
            <a:endParaRPr lang="en-CA" dirty="0"/>
          </a:p>
        </p:txBody>
      </p:sp>
      <p:sp>
        <p:nvSpPr>
          <p:cNvPr id="10" name="Footer Placeholder 9">
            <a:extLst>
              <a:ext uri="{FF2B5EF4-FFF2-40B4-BE49-F238E27FC236}">
                <a16:creationId xmlns:a16="http://schemas.microsoft.com/office/drawing/2014/main" id="{09076D0D-C45B-4E5E-82FB-76480E8A95D6}"/>
              </a:ext>
            </a:extLst>
          </p:cNvPr>
          <p:cNvSpPr>
            <a:spLocks noGrp="1"/>
          </p:cNvSpPr>
          <p:nvPr>
            <p:ph type="ftr" sz="quarter" idx="11"/>
          </p:nvPr>
        </p:nvSpPr>
        <p:spPr/>
        <p:txBody>
          <a:bodyPr/>
          <a:lstStyle>
            <a:lvl1pPr algn="ctr">
              <a:defRPr/>
            </a:lvl1pPr>
          </a:lstStyle>
          <a:p>
            <a:pPr>
              <a:defRPr/>
            </a:pPr>
            <a:r>
              <a:rPr lang="en-US"/>
              <a:t>Milli Micro Systems, Inc.</a:t>
            </a:r>
          </a:p>
        </p:txBody>
      </p:sp>
      <p:sp>
        <p:nvSpPr>
          <p:cNvPr id="11" name="Slide Number Placeholder 10">
            <a:extLst>
              <a:ext uri="{FF2B5EF4-FFF2-40B4-BE49-F238E27FC236}">
                <a16:creationId xmlns:a16="http://schemas.microsoft.com/office/drawing/2014/main" id="{DC9E6107-D5B6-4DFF-BCC9-11DDDF281AD3}"/>
              </a:ext>
            </a:extLst>
          </p:cNvPr>
          <p:cNvSpPr>
            <a:spLocks noGrp="1"/>
          </p:cNvSpPr>
          <p:nvPr>
            <p:ph type="sldNum" sz="quarter" idx="12"/>
          </p:nvPr>
        </p:nvSpPr>
        <p:spPr/>
        <p:txBody>
          <a:bodyPr/>
          <a:lstStyle>
            <a:lvl1pPr algn="ctr">
              <a:defRPr/>
            </a:lvl1pPr>
          </a:lstStyle>
          <a:p>
            <a:pPr>
              <a:defRPr/>
            </a:pPr>
            <a:fld id="{DB965FF6-DD1D-43A0-A685-9F3E6FC58C96}" type="slidenum">
              <a:rPr lang="en-US" smtClean="0"/>
              <a:pPr>
                <a:defRPr/>
              </a:pPr>
              <a:t>‹#›</a:t>
            </a:fld>
            <a:endParaRPr lang="en-US"/>
          </a:p>
        </p:txBody>
      </p:sp>
    </p:spTree>
    <p:extLst>
      <p:ext uri="{BB962C8B-B14F-4D97-AF65-F5344CB8AC3E}">
        <p14:creationId xmlns:p14="http://schemas.microsoft.com/office/powerpoint/2010/main" val="412383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dirty="0"/>
              <a:t>Click to edit Master title style</a:t>
            </a:r>
            <a:endParaRPr lang="en-CA"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505A007C-8EBD-4795-833B-C2D2C528B6EF}"/>
              </a:ext>
            </a:extLst>
          </p:cNvPr>
          <p:cNvSpPr>
            <a:spLocks noGrp="1"/>
          </p:cNvSpPr>
          <p:nvPr>
            <p:ph type="dt" sz="half" idx="10"/>
          </p:nvPr>
        </p:nvSpPr>
        <p:spPr/>
        <p:txBody>
          <a:bodyPr/>
          <a:lstStyle/>
          <a:p>
            <a:pPr>
              <a:defRPr/>
            </a:pPr>
            <a:fld id="{A4F9FD7F-651B-471F-81F5-09AB7CA9F42F}" type="datetime1">
              <a:rPr lang="en-US" smtClean="0"/>
              <a:t>3/3/2021</a:t>
            </a:fld>
            <a:endParaRPr lang="en-CA" dirty="0"/>
          </a:p>
        </p:txBody>
      </p:sp>
      <p:sp>
        <p:nvSpPr>
          <p:cNvPr id="11" name="Footer Placeholder 10">
            <a:extLst>
              <a:ext uri="{FF2B5EF4-FFF2-40B4-BE49-F238E27FC236}">
                <a16:creationId xmlns:a16="http://schemas.microsoft.com/office/drawing/2014/main" id="{C2F933D8-0B42-4818-AB5E-9433596257D6}"/>
              </a:ext>
            </a:extLst>
          </p:cNvPr>
          <p:cNvSpPr>
            <a:spLocks noGrp="1"/>
          </p:cNvSpPr>
          <p:nvPr>
            <p:ph type="ftr" sz="quarter" idx="11"/>
          </p:nvPr>
        </p:nvSpPr>
        <p:spPr/>
        <p:txBody>
          <a:bodyPr/>
          <a:lstStyle/>
          <a:p>
            <a:pPr>
              <a:defRPr/>
            </a:pPr>
            <a:r>
              <a:rPr lang="en-US"/>
              <a:t>Milli Micro Systems, Inc.</a:t>
            </a:r>
            <a:endParaRPr lang="en-US" dirty="0"/>
          </a:p>
        </p:txBody>
      </p:sp>
      <p:sp>
        <p:nvSpPr>
          <p:cNvPr id="12" name="Slide Number Placeholder 11">
            <a:extLst>
              <a:ext uri="{FF2B5EF4-FFF2-40B4-BE49-F238E27FC236}">
                <a16:creationId xmlns:a16="http://schemas.microsoft.com/office/drawing/2014/main" id="{867DD7B8-C004-4148-960D-2249FA2254C7}"/>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310103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dirty="0"/>
              <a:t>Click to edit Master title style</a:t>
            </a:r>
            <a:endParaRPr lang="en-CA"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68E2C43-ACA5-46F7-ACA8-E519DDFDB48E}"/>
              </a:ext>
            </a:extLst>
          </p:cNvPr>
          <p:cNvSpPr>
            <a:spLocks noGrp="1"/>
          </p:cNvSpPr>
          <p:nvPr>
            <p:ph type="dt" sz="half" idx="10"/>
          </p:nvPr>
        </p:nvSpPr>
        <p:spPr/>
        <p:txBody>
          <a:bodyPr/>
          <a:lstStyle/>
          <a:p>
            <a:pPr>
              <a:defRPr/>
            </a:pPr>
            <a:fld id="{77E7E13C-D0C6-455C-960E-542406D69C3F}" type="datetime1">
              <a:rPr lang="en-US" smtClean="0"/>
              <a:t>3/3/2021</a:t>
            </a:fld>
            <a:endParaRPr lang="en-CA" dirty="0"/>
          </a:p>
        </p:txBody>
      </p:sp>
      <p:sp>
        <p:nvSpPr>
          <p:cNvPr id="12" name="Footer Placeholder 11">
            <a:extLst>
              <a:ext uri="{FF2B5EF4-FFF2-40B4-BE49-F238E27FC236}">
                <a16:creationId xmlns:a16="http://schemas.microsoft.com/office/drawing/2014/main" id="{F6D3A660-096E-4E6C-A800-CD45D78F0CE2}"/>
              </a:ext>
            </a:extLst>
          </p:cNvPr>
          <p:cNvSpPr>
            <a:spLocks noGrp="1"/>
          </p:cNvSpPr>
          <p:nvPr>
            <p:ph type="ftr" sz="quarter" idx="11"/>
          </p:nvPr>
        </p:nvSpPr>
        <p:spPr/>
        <p:txBody>
          <a:bodyPr/>
          <a:lstStyle/>
          <a:p>
            <a:pPr>
              <a:defRPr/>
            </a:pPr>
            <a:r>
              <a:rPr lang="en-US"/>
              <a:t>Milli Micro Systems, Inc.</a:t>
            </a:r>
            <a:endParaRPr lang="en-US" dirty="0"/>
          </a:p>
        </p:txBody>
      </p:sp>
      <p:sp>
        <p:nvSpPr>
          <p:cNvPr id="13" name="Slide Number Placeholder 12">
            <a:extLst>
              <a:ext uri="{FF2B5EF4-FFF2-40B4-BE49-F238E27FC236}">
                <a16:creationId xmlns:a16="http://schemas.microsoft.com/office/drawing/2014/main" id="{EB657755-13BB-4A49-A6C5-50A42E167A5E}"/>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124846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dirty="0"/>
              <a:t>Click to edit Master title style</a:t>
            </a:r>
            <a:endParaRPr lang="en-CA"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3" name="Date Placeholder 12">
            <a:extLst>
              <a:ext uri="{FF2B5EF4-FFF2-40B4-BE49-F238E27FC236}">
                <a16:creationId xmlns:a16="http://schemas.microsoft.com/office/drawing/2014/main" id="{E66F0B84-2D44-4777-92E4-0CBA4E8DA59C}"/>
              </a:ext>
            </a:extLst>
          </p:cNvPr>
          <p:cNvSpPr>
            <a:spLocks noGrp="1"/>
          </p:cNvSpPr>
          <p:nvPr>
            <p:ph type="dt" sz="half" idx="10"/>
          </p:nvPr>
        </p:nvSpPr>
        <p:spPr/>
        <p:txBody>
          <a:bodyPr/>
          <a:lstStyle/>
          <a:p>
            <a:pPr>
              <a:defRPr/>
            </a:pPr>
            <a:fld id="{6ADFB04D-63E5-44ED-BB1A-F4765031ED40}" type="datetime1">
              <a:rPr lang="en-US" smtClean="0"/>
              <a:t>3/3/2021</a:t>
            </a:fld>
            <a:endParaRPr lang="en-CA" dirty="0"/>
          </a:p>
        </p:txBody>
      </p:sp>
      <p:sp>
        <p:nvSpPr>
          <p:cNvPr id="14" name="Footer Placeholder 13">
            <a:extLst>
              <a:ext uri="{FF2B5EF4-FFF2-40B4-BE49-F238E27FC236}">
                <a16:creationId xmlns:a16="http://schemas.microsoft.com/office/drawing/2014/main" id="{C1F1CA7C-B11B-42DC-98B7-CAA6BB81688D}"/>
              </a:ext>
            </a:extLst>
          </p:cNvPr>
          <p:cNvSpPr>
            <a:spLocks noGrp="1"/>
          </p:cNvSpPr>
          <p:nvPr>
            <p:ph type="ftr" sz="quarter" idx="11"/>
          </p:nvPr>
        </p:nvSpPr>
        <p:spPr/>
        <p:txBody>
          <a:bodyPr/>
          <a:lstStyle/>
          <a:p>
            <a:pPr>
              <a:defRPr/>
            </a:pPr>
            <a:r>
              <a:rPr lang="en-US"/>
              <a:t>Milli Micro Systems, Inc.</a:t>
            </a:r>
            <a:endParaRPr lang="en-US" dirty="0"/>
          </a:p>
        </p:txBody>
      </p:sp>
      <p:sp>
        <p:nvSpPr>
          <p:cNvPr id="15" name="Slide Number Placeholder 14">
            <a:extLst>
              <a:ext uri="{FF2B5EF4-FFF2-40B4-BE49-F238E27FC236}">
                <a16:creationId xmlns:a16="http://schemas.microsoft.com/office/drawing/2014/main" id="{C5F44638-E5D1-4B4B-A9F0-3695818345D3}"/>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281379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dirty="0"/>
              <a:t>Click to edit Master title style</a:t>
            </a:r>
            <a:endParaRPr lang="en-CA" dirty="0"/>
          </a:p>
        </p:txBody>
      </p:sp>
      <p:sp>
        <p:nvSpPr>
          <p:cNvPr id="9" name="Date Placeholder 8">
            <a:extLst>
              <a:ext uri="{FF2B5EF4-FFF2-40B4-BE49-F238E27FC236}">
                <a16:creationId xmlns:a16="http://schemas.microsoft.com/office/drawing/2014/main" id="{B12D5733-A8D7-47CF-918F-573A42499D3C}"/>
              </a:ext>
            </a:extLst>
          </p:cNvPr>
          <p:cNvSpPr>
            <a:spLocks noGrp="1"/>
          </p:cNvSpPr>
          <p:nvPr>
            <p:ph type="dt" sz="half" idx="10"/>
          </p:nvPr>
        </p:nvSpPr>
        <p:spPr/>
        <p:txBody>
          <a:bodyPr/>
          <a:lstStyle/>
          <a:p>
            <a:pPr>
              <a:defRPr/>
            </a:pPr>
            <a:fld id="{32C153A4-A3EA-44CE-BD73-CC921D1CCE6A}" type="datetime1">
              <a:rPr lang="en-US" smtClean="0"/>
              <a:t>3/3/2021</a:t>
            </a:fld>
            <a:endParaRPr lang="en-CA" dirty="0"/>
          </a:p>
        </p:txBody>
      </p:sp>
      <p:sp>
        <p:nvSpPr>
          <p:cNvPr id="10" name="Footer Placeholder 9">
            <a:extLst>
              <a:ext uri="{FF2B5EF4-FFF2-40B4-BE49-F238E27FC236}">
                <a16:creationId xmlns:a16="http://schemas.microsoft.com/office/drawing/2014/main" id="{1BE7FE2A-6093-4B74-8A7A-6A3FD5CA2FA6}"/>
              </a:ext>
            </a:extLst>
          </p:cNvPr>
          <p:cNvSpPr>
            <a:spLocks noGrp="1"/>
          </p:cNvSpPr>
          <p:nvPr>
            <p:ph type="ftr" sz="quarter" idx="11"/>
          </p:nvPr>
        </p:nvSpPr>
        <p:spPr/>
        <p:txBody>
          <a:bodyPr/>
          <a:lstStyle/>
          <a:p>
            <a:pPr>
              <a:defRPr/>
            </a:pPr>
            <a:r>
              <a:rPr lang="en-US"/>
              <a:t>Milli Micro Systems, Inc.</a:t>
            </a:r>
            <a:endParaRPr lang="en-US" dirty="0"/>
          </a:p>
        </p:txBody>
      </p:sp>
      <p:sp>
        <p:nvSpPr>
          <p:cNvPr id="11" name="Slide Number Placeholder 10">
            <a:extLst>
              <a:ext uri="{FF2B5EF4-FFF2-40B4-BE49-F238E27FC236}">
                <a16:creationId xmlns:a16="http://schemas.microsoft.com/office/drawing/2014/main" id="{65477917-90E4-4358-85BE-FB5AFBBEC93D}"/>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150337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01CEF809-697A-4584-9D77-E9CF8724BBD3}"/>
              </a:ext>
            </a:extLst>
          </p:cNvPr>
          <p:cNvSpPr>
            <a:spLocks noGrp="1"/>
          </p:cNvSpPr>
          <p:nvPr>
            <p:ph type="dt" sz="half" idx="10"/>
          </p:nvPr>
        </p:nvSpPr>
        <p:spPr/>
        <p:txBody>
          <a:bodyPr/>
          <a:lstStyle/>
          <a:p>
            <a:pPr>
              <a:defRPr/>
            </a:pPr>
            <a:fld id="{39282BAB-27BB-4AA2-88AE-C8FF130659F0}" type="datetime1">
              <a:rPr lang="en-US" smtClean="0"/>
              <a:t>3/3/2021</a:t>
            </a:fld>
            <a:endParaRPr lang="en-CA" dirty="0"/>
          </a:p>
        </p:txBody>
      </p:sp>
      <p:sp>
        <p:nvSpPr>
          <p:cNvPr id="9" name="Footer Placeholder 8">
            <a:extLst>
              <a:ext uri="{FF2B5EF4-FFF2-40B4-BE49-F238E27FC236}">
                <a16:creationId xmlns:a16="http://schemas.microsoft.com/office/drawing/2014/main" id="{5219C5D5-1334-4D83-8AC6-A6EA6F5172D7}"/>
              </a:ext>
            </a:extLst>
          </p:cNvPr>
          <p:cNvSpPr>
            <a:spLocks noGrp="1"/>
          </p:cNvSpPr>
          <p:nvPr>
            <p:ph type="ftr" sz="quarter" idx="11"/>
          </p:nvPr>
        </p:nvSpPr>
        <p:spPr/>
        <p:txBody>
          <a:bodyPr/>
          <a:lstStyle/>
          <a:p>
            <a:pPr>
              <a:defRPr/>
            </a:pPr>
            <a:r>
              <a:rPr lang="en-US"/>
              <a:t>Milli Micro Systems, Inc.</a:t>
            </a:r>
            <a:endParaRPr lang="en-US" dirty="0"/>
          </a:p>
        </p:txBody>
      </p:sp>
      <p:sp>
        <p:nvSpPr>
          <p:cNvPr id="10" name="Slide Number Placeholder 9">
            <a:extLst>
              <a:ext uri="{FF2B5EF4-FFF2-40B4-BE49-F238E27FC236}">
                <a16:creationId xmlns:a16="http://schemas.microsoft.com/office/drawing/2014/main" id="{D623AEA4-2CE3-4DE5-A90E-E7328DA1DE51}"/>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232117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10">
            <a:extLst>
              <a:ext uri="{FF2B5EF4-FFF2-40B4-BE49-F238E27FC236}">
                <a16:creationId xmlns:a16="http://schemas.microsoft.com/office/drawing/2014/main" id="{D17BCCAF-1710-4A4C-A99D-C2C5857E229A}"/>
              </a:ext>
            </a:extLst>
          </p:cNvPr>
          <p:cNvSpPr>
            <a:spLocks noGrp="1"/>
          </p:cNvSpPr>
          <p:nvPr>
            <p:ph type="dt" sz="half" idx="10"/>
          </p:nvPr>
        </p:nvSpPr>
        <p:spPr/>
        <p:txBody>
          <a:bodyPr/>
          <a:lstStyle/>
          <a:p>
            <a:pPr>
              <a:defRPr/>
            </a:pPr>
            <a:fld id="{7DFEC472-A992-4D02-B67D-6C0A3B0C356B}" type="datetime1">
              <a:rPr lang="en-US" smtClean="0"/>
              <a:t>3/3/2021</a:t>
            </a:fld>
            <a:endParaRPr lang="en-CA" dirty="0"/>
          </a:p>
        </p:txBody>
      </p:sp>
      <p:sp>
        <p:nvSpPr>
          <p:cNvPr id="12" name="Footer Placeholder 11">
            <a:extLst>
              <a:ext uri="{FF2B5EF4-FFF2-40B4-BE49-F238E27FC236}">
                <a16:creationId xmlns:a16="http://schemas.microsoft.com/office/drawing/2014/main" id="{5C0C19DF-08F9-43F5-96C0-663BB6E204ED}"/>
              </a:ext>
            </a:extLst>
          </p:cNvPr>
          <p:cNvSpPr>
            <a:spLocks noGrp="1"/>
          </p:cNvSpPr>
          <p:nvPr>
            <p:ph type="ftr" sz="quarter" idx="11"/>
          </p:nvPr>
        </p:nvSpPr>
        <p:spPr/>
        <p:txBody>
          <a:bodyPr/>
          <a:lstStyle/>
          <a:p>
            <a:pPr>
              <a:defRPr/>
            </a:pPr>
            <a:r>
              <a:rPr lang="en-US"/>
              <a:t>Milli Micro Systems, Inc.</a:t>
            </a:r>
            <a:endParaRPr lang="en-US" dirty="0"/>
          </a:p>
        </p:txBody>
      </p:sp>
      <p:sp>
        <p:nvSpPr>
          <p:cNvPr id="13" name="Slide Number Placeholder 12">
            <a:extLst>
              <a:ext uri="{FF2B5EF4-FFF2-40B4-BE49-F238E27FC236}">
                <a16:creationId xmlns:a16="http://schemas.microsoft.com/office/drawing/2014/main" id="{DA002A4D-882B-41A3-A239-2A2698ADC0E7}"/>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83175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10">
            <a:extLst>
              <a:ext uri="{FF2B5EF4-FFF2-40B4-BE49-F238E27FC236}">
                <a16:creationId xmlns:a16="http://schemas.microsoft.com/office/drawing/2014/main" id="{B30137A9-2228-47A4-A801-D3166B2F5F9A}"/>
              </a:ext>
            </a:extLst>
          </p:cNvPr>
          <p:cNvSpPr>
            <a:spLocks noGrp="1"/>
          </p:cNvSpPr>
          <p:nvPr>
            <p:ph type="dt" sz="half" idx="10"/>
          </p:nvPr>
        </p:nvSpPr>
        <p:spPr/>
        <p:txBody>
          <a:bodyPr/>
          <a:lstStyle/>
          <a:p>
            <a:pPr>
              <a:defRPr/>
            </a:pPr>
            <a:fld id="{64BBA14D-49C2-47AD-A034-3EF1D91E4B0E}" type="datetime1">
              <a:rPr lang="en-US" smtClean="0"/>
              <a:t>3/3/2021</a:t>
            </a:fld>
            <a:endParaRPr lang="en-CA" dirty="0"/>
          </a:p>
        </p:txBody>
      </p:sp>
      <p:sp>
        <p:nvSpPr>
          <p:cNvPr id="12" name="Footer Placeholder 11">
            <a:extLst>
              <a:ext uri="{FF2B5EF4-FFF2-40B4-BE49-F238E27FC236}">
                <a16:creationId xmlns:a16="http://schemas.microsoft.com/office/drawing/2014/main" id="{985BFCE8-2198-4980-B59A-BD65C089A1BD}"/>
              </a:ext>
            </a:extLst>
          </p:cNvPr>
          <p:cNvSpPr>
            <a:spLocks noGrp="1"/>
          </p:cNvSpPr>
          <p:nvPr>
            <p:ph type="ftr" sz="quarter" idx="11"/>
          </p:nvPr>
        </p:nvSpPr>
        <p:spPr/>
        <p:txBody>
          <a:bodyPr/>
          <a:lstStyle/>
          <a:p>
            <a:pPr>
              <a:defRPr/>
            </a:pPr>
            <a:r>
              <a:rPr lang="en-US"/>
              <a:t>Milli Micro Systems, Inc.</a:t>
            </a:r>
            <a:endParaRPr lang="en-US" dirty="0"/>
          </a:p>
        </p:txBody>
      </p:sp>
      <p:sp>
        <p:nvSpPr>
          <p:cNvPr id="13" name="Slide Number Placeholder 12">
            <a:extLst>
              <a:ext uri="{FF2B5EF4-FFF2-40B4-BE49-F238E27FC236}">
                <a16:creationId xmlns:a16="http://schemas.microsoft.com/office/drawing/2014/main" id="{BFF696D7-446B-4F05-AB42-668996B3E2E5}"/>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345210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ABF5C0E3-B04E-405B-8029-6FE7F3C8556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endParaRPr lang="en-CA" altLang="en-US" dirty="0"/>
          </a:p>
        </p:txBody>
      </p:sp>
      <p:sp>
        <p:nvSpPr>
          <p:cNvPr id="2051" name="Text Placeholder 2">
            <a:extLst>
              <a:ext uri="{FF2B5EF4-FFF2-40B4-BE49-F238E27FC236}">
                <a16:creationId xmlns:a16="http://schemas.microsoft.com/office/drawing/2014/main" id="{1E26B215-3B7E-403F-ACA0-B8B7BE5DFB7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CA" altLang="en-US" dirty="0"/>
          </a:p>
        </p:txBody>
      </p:sp>
      <p:sp>
        <p:nvSpPr>
          <p:cNvPr id="7" name="Date Placeholder 3">
            <a:extLst>
              <a:ext uri="{FF2B5EF4-FFF2-40B4-BE49-F238E27FC236}">
                <a16:creationId xmlns:a16="http://schemas.microsoft.com/office/drawing/2014/main" id="{3F9A2713-34EB-4EB4-9D08-5820B74E94A3}"/>
              </a:ext>
            </a:extLst>
          </p:cNvPr>
          <p:cNvSpPr>
            <a:spLocks noGrp="1"/>
          </p:cNvSpPr>
          <p:nvPr>
            <p:ph type="dt" sz="half" idx="2"/>
          </p:nvPr>
        </p:nvSpPr>
        <p:spPr>
          <a:xfrm>
            <a:off x="457200" y="6356350"/>
            <a:ext cx="2133600" cy="365125"/>
          </a:xfrm>
          <a:prstGeom prst="rect">
            <a:avLst/>
          </a:prstGeom>
        </p:spPr>
        <p:txBody>
          <a:bodyPr/>
          <a:lstStyle>
            <a:lvl1pPr algn="ctr">
              <a:defRPr sz="1400" b="0">
                <a:solidFill>
                  <a:schemeClr val="tx1">
                    <a:lumMod val="50000"/>
                    <a:lumOff val="50000"/>
                  </a:schemeClr>
                </a:solidFill>
                <a:latin typeface="Arial" panose="020B0604020202020204" pitchFamily="34" charset="0"/>
                <a:cs typeface="Arial" panose="020B0604020202020204" pitchFamily="34" charset="0"/>
              </a:defRPr>
            </a:lvl1pPr>
          </a:lstStyle>
          <a:p>
            <a:pPr>
              <a:defRPr/>
            </a:pPr>
            <a:fld id="{0C01732F-7103-4A38-9D93-C08F4B9CA479}" type="datetime1">
              <a:rPr lang="en-US" smtClean="0"/>
              <a:pPr>
                <a:defRPr/>
              </a:pPr>
              <a:t>3/3/2021</a:t>
            </a:fld>
            <a:endParaRPr lang="en-CA" dirty="0"/>
          </a:p>
        </p:txBody>
      </p:sp>
      <p:sp>
        <p:nvSpPr>
          <p:cNvPr id="8" name="Footer Placeholder 4">
            <a:extLst>
              <a:ext uri="{FF2B5EF4-FFF2-40B4-BE49-F238E27FC236}">
                <a16:creationId xmlns:a16="http://schemas.microsoft.com/office/drawing/2014/main" id="{306F3B15-1F52-4858-9C0D-7792CF5A57B3}"/>
              </a:ext>
            </a:extLst>
          </p:cNvPr>
          <p:cNvSpPr>
            <a:spLocks noGrp="1"/>
          </p:cNvSpPr>
          <p:nvPr>
            <p:ph type="ftr" sz="quarter" idx="3"/>
          </p:nvPr>
        </p:nvSpPr>
        <p:spPr>
          <a:xfrm>
            <a:off x="3124200" y="6356350"/>
            <a:ext cx="2895600" cy="365125"/>
          </a:xfrm>
          <a:prstGeom prst="rect">
            <a:avLst/>
          </a:prstGeom>
        </p:spPr>
        <p:txBody>
          <a:bodyPr/>
          <a:lstStyle>
            <a:lvl1pPr algn="ctr" fontAlgn="base">
              <a:spcBef>
                <a:spcPct val="0"/>
              </a:spcBef>
              <a:spcAft>
                <a:spcPct val="0"/>
              </a:spcAft>
              <a:defRPr lang="en-CA" sz="1400" b="0" kern="1200" dirty="0">
                <a:solidFill>
                  <a:schemeClr val="tx1">
                    <a:lumMod val="50000"/>
                    <a:lumOff val="50000"/>
                  </a:schemeClr>
                </a:solidFill>
                <a:latin typeface="Arial" panose="020B0604020202020204" pitchFamily="34" charset="0"/>
                <a:ea typeface="MS PGothic" panose="020B0600070205080204" pitchFamily="34" charset="-128"/>
                <a:cs typeface="Arial" panose="020B0604020202020204" pitchFamily="34" charset="0"/>
              </a:defRPr>
            </a:lvl1pPr>
          </a:lstStyle>
          <a:p>
            <a:pPr>
              <a:defRPr/>
            </a:pPr>
            <a:r>
              <a:rPr lang="en-US"/>
              <a:t>Milli Micro Systems, Inc.</a:t>
            </a:r>
          </a:p>
        </p:txBody>
      </p:sp>
      <p:sp>
        <p:nvSpPr>
          <p:cNvPr id="9" name="Slide Number Placeholder 5">
            <a:extLst>
              <a:ext uri="{FF2B5EF4-FFF2-40B4-BE49-F238E27FC236}">
                <a16:creationId xmlns:a16="http://schemas.microsoft.com/office/drawing/2014/main" id="{EF978F41-1CBF-453D-94F5-7F083953A185}"/>
              </a:ext>
            </a:extLst>
          </p:cNvPr>
          <p:cNvSpPr>
            <a:spLocks noGrp="1"/>
          </p:cNvSpPr>
          <p:nvPr>
            <p:ph type="sldNum" sz="quarter" idx="4"/>
          </p:nvPr>
        </p:nvSpPr>
        <p:spPr>
          <a:xfrm>
            <a:off x="6553200" y="6356350"/>
            <a:ext cx="2133600" cy="365125"/>
          </a:xfrm>
          <a:prstGeom prst="rect">
            <a:avLst/>
          </a:prstGeom>
        </p:spPr>
        <p:txBody>
          <a:bodyPr/>
          <a:lstStyle>
            <a:lvl1pPr algn="ctr">
              <a:defRPr lang="en-CA" altLang="en-US" sz="1400" b="0" kern="1200" dirty="0">
                <a:solidFill>
                  <a:schemeClr val="tx1">
                    <a:lumMod val="50000"/>
                    <a:lumOff val="50000"/>
                  </a:schemeClr>
                </a:solidFill>
                <a:latin typeface="Arial" panose="020B0604020202020204" pitchFamily="34" charset="0"/>
                <a:ea typeface="MS PGothic" panose="020B0600070205080204" pitchFamily="34" charset="-128"/>
                <a:cs typeface="Arial" panose="020B0604020202020204" pitchFamily="34" charset="0"/>
              </a:defRPr>
            </a:lvl1pPr>
          </a:lstStyle>
          <a:p>
            <a:pPr>
              <a:defRPr/>
            </a:pPr>
            <a:fld id="{DB965FF6-DD1D-43A0-A685-9F3E6FC58C96}" type="slidenum">
              <a:rPr lang="en-US" smtClean="0"/>
              <a:pPr>
                <a:defRPr/>
              </a:pPr>
              <a:t>‹#›</a:t>
            </a:fld>
            <a:endParaRPr lang="en-US"/>
          </a:p>
        </p:txBody>
      </p:sp>
      <p:pic>
        <p:nvPicPr>
          <p:cNvPr id="3" name="Picture 2" descr="Logo, company name&#10;&#10;Description automatically generated">
            <a:extLst>
              <a:ext uri="{FF2B5EF4-FFF2-40B4-BE49-F238E27FC236}">
                <a16:creationId xmlns:a16="http://schemas.microsoft.com/office/drawing/2014/main" id="{DB43FC45-CC5E-4FF2-97B7-009C7FC643B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05800" y="196426"/>
            <a:ext cx="604833" cy="563120"/>
          </a:xfrm>
          <a:prstGeom prst="rect">
            <a:avLst/>
          </a:prstGeom>
        </p:spPr>
      </p:pic>
    </p:spTree>
  </p:cSld>
  <p:clrMap bg1="lt1" tx1="dk1" bg2="lt2" tx2="dk2" accent1="accent1" accent2="accent2" accent3="accent3" accent4="accent4" accent5="accent5" accent6="accent6" hlink="hlink" folHlink="folHlink"/>
  <p:sldLayoutIdLst>
    <p:sldLayoutId id="2147485698" r:id="rId1"/>
    <p:sldLayoutId id="2147485699" r:id="rId2"/>
    <p:sldLayoutId id="2147485700" r:id="rId3"/>
    <p:sldLayoutId id="2147485701" r:id="rId4"/>
    <p:sldLayoutId id="2147485702" r:id="rId5"/>
    <p:sldLayoutId id="2147485703" r:id="rId6"/>
    <p:sldLayoutId id="2147485704" r:id="rId7"/>
    <p:sldLayoutId id="2147485705" r:id="rId8"/>
    <p:sldLayoutId id="2147485706" r:id="rId9"/>
    <p:sldLayoutId id="2147485707" r:id="rId10"/>
    <p:sldLayoutId id="2147485708" r:id="rId11"/>
  </p:sldLayoutIdLst>
  <p:hf hdr="0"/>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S PGothic" charset="0"/>
        </a:defRPr>
      </a:lvl1pPr>
      <a:lvl2pPr algn="ctr"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2pPr>
      <a:lvl3pPr algn="ctr"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3pPr>
      <a:lvl4pPr algn="ctr"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4pPr>
      <a:lvl5pPr algn="ctr"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S PGothic"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MarkBaggett/reassemble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a:extLst>
              <a:ext uri="{FF2B5EF4-FFF2-40B4-BE49-F238E27FC236}">
                <a16:creationId xmlns:a16="http://schemas.microsoft.com/office/drawing/2014/main" id="{2098ED2D-ABBF-4BE5-B713-48963AEFF9BD}"/>
              </a:ext>
            </a:extLst>
          </p:cNvPr>
          <p:cNvSpPr>
            <a:spLocks noGrp="1"/>
          </p:cNvSpPr>
          <p:nvPr>
            <p:ph type="title"/>
          </p:nvPr>
        </p:nvSpPr>
        <p:spPr/>
        <p:txBody>
          <a:bodyPr/>
          <a:lstStyle/>
          <a:p>
            <a:r>
              <a:rPr lang="en-US" altLang="en-US" b="1" dirty="0">
                <a:solidFill>
                  <a:schemeClr val="tx2"/>
                </a:solidFill>
              </a:rPr>
              <a:t>Packet Reassembly with Python</a:t>
            </a:r>
          </a:p>
        </p:txBody>
      </p:sp>
      <p:sp>
        <p:nvSpPr>
          <p:cNvPr id="21507" name="Content Placeholder 4">
            <a:extLst>
              <a:ext uri="{FF2B5EF4-FFF2-40B4-BE49-F238E27FC236}">
                <a16:creationId xmlns:a16="http://schemas.microsoft.com/office/drawing/2014/main" id="{EEE00F6A-A20D-40A7-BDAF-59FA6FDCAE17}"/>
              </a:ext>
            </a:extLst>
          </p:cNvPr>
          <p:cNvSpPr>
            <a:spLocks noGrp="1"/>
          </p:cNvSpPr>
          <p:nvPr>
            <p:ph idx="1"/>
          </p:nvPr>
        </p:nvSpPr>
        <p:spPr/>
        <p:txBody>
          <a:bodyPr>
            <a:normAutofit/>
          </a:bodyPr>
          <a:lstStyle/>
          <a:p>
            <a:pPr marL="0" indent="0">
              <a:buFont typeface="Arial" panose="020B0604020202020204" pitchFamily="34" charset="0"/>
              <a:buNone/>
            </a:pPr>
            <a:r>
              <a:rPr lang="en-US" altLang="en-US" b="1" i="1" dirty="0">
                <a:solidFill>
                  <a:schemeClr val="accent1"/>
                </a:solidFill>
              </a:rPr>
              <a:t>We will learn about:</a:t>
            </a:r>
            <a:endParaRPr lang="en-US" altLang="en-US" sz="2400" dirty="0"/>
          </a:p>
          <a:p>
            <a:pPr marL="0" indent="0">
              <a:buFont typeface="Calibri" panose="020F0502020204030204" pitchFamily="34" charset="0"/>
              <a:buAutoNum type="arabicPeriod"/>
            </a:pPr>
            <a:r>
              <a:rPr lang="en-US" altLang="en-US" sz="2400" dirty="0"/>
              <a:t> Review of Packets</a:t>
            </a:r>
          </a:p>
          <a:p>
            <a:pPr marL="0" indent="0">
              <a:buFont typeface="Calibri" panose="020F0502020204030204" pitchFamily="34" charset="0"/>
              <a:buAutoNum type="arabicPeriod"/>
            </a:pPr>
            <a:r>
              <a:rPr lang="en-US" altLang="en-US" sz="2400" dirty="0"/>
              <a:t> Packet Reassembly</a:t>
            </a:r>
          </a:p>
          <a:p>
            <a:pPr marL="0" indent="0">
              <a:buFont typeface="Calibri" panose="020F0502020204030204" pitchFamily="34" charset="0"/>
              <a:buAutoNum type="arabicPeriod"/>
            </a:pPr>
            <a:r>
              <a:rPr lang="en-US" altLang="en-US" sz="2400" dirty="0"/>
              <a:t> Payload Extraction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B818-14FA-4F42-A002-BC18450C7E73}"/>
              </a:ext>
            </a:extLst>
          </p:cNvPr>
          <p:cNvSpPr>
            <a:spLocks noGrp="1"/>
          </p:cNvSpPr>
          <p:nvPr>
            <p:ph type="title"/>
          </p:nvPr>
        </p:nvSpPr>
        <p:spPr/>
        <p:txBody>
          <a:bodyPr/>
          <a:lstStyle/>
          <a:p>
            <a:r>
              <a:rPr lang="en-US" dirty="0"/>
              <a:t>IP Fragment Overlap Exploit</a:t>
            </a:r>
          </a:p>
        </p:txBody>
      </p:sp>
      <p:sp>
        <p:nvSpPr>
          <p:cNvPr id="3" name="Content Placeholder 2">
            <a:extLst>
              <a:ext uri="{FF2B5EF4-FFF2-40B4-BE49-F238E27FC236}">
                <a16:creationId xmlns:a16="http://schemas.microsoft.com/office/drawing/2014/main" id="{7E0DA656-96F5-4A3F-8EFC-826FE1B8B5D3}"/>
              </a:ext>
            </a:extLst>
          </p:cNvPr>
          <p:cNvSpPr>
            <a:spLocks noGrp="1"/>
          </p:cNvSpPr>
          <p:nvPr>
            <p:ph idx="1"/>
          </p:nvPr>
        </p:nvSpPr>
        <p:spPr/>
        <p:txBody>
          <a:bodyPr>
            <a:normAutofit/>
          </a:bodyPr>
          <a:lstStyle/>
          <a:p>
            <a:r>
              <a:rPr lang="en-US" dirty="0"/>
              <a:t>From Wikipedia: (2)</a:t>
            </a:r>
          </a:p>
          <a:p>
            <a:pPr lvl="1"/>
            <a:r>
              <a:rPr lang="en-US" dirty="0"/>
              <a:t>Some operating systems do not properly handle fragments that overlap in this manner and may throw exceptions or behave in other undesirable ways upon receipt of overlapping fragments. </a:t>
            </a:r>
          </a:p>
          <a:p>
            <a:pPr lvl="1"/>
            <a:r>
              <a:rPr lang="en-US" dirty="0"/>
              <a:t>This is the basis for the </a:t>
            </a:r>
            <a:r>
              <a:rPr lang="en-US" b="1" dirty="0"/>
              <a:t>teardrop</a:t>
            </a:r>
            <a:r>
              <a:rPr lang="en-US" dirty="0"/>
              <a:t> attack. </a:t>
            </a:r>
          </a:p>
        </p:txBody>
      </p:sp>
      <p:sp>
        <p:nvSpPr>
          <p:cNvPr id="4" name="Date Placeholder 3">
            <a:extLst>
              <a:ext uri="{FF2B5EF4-FFF2-40B4-BE49-F238E27FC236}">
                <a16:creationId xmlns:a16="http://schemas.microsoft.com/office/drawing/2014/main" id="{379E0EA3-63C1-4F68-91CD-624F01D1A11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3A9605E1-867F-4A8C-B73A-DC8C99794A1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E9F0CB7B-8DD8-4044-8580-C678DA6630C4}"/>
              </a:ext>
            </a:extLst>
          </p:cNvPr>
          <p:cNvSpPr>
            <a:spLocks noGrp="1"/>
          </p:cNvSpPr>
          <p:nvPr>
            <p:ph type="sldNum" sz="quarter" idx="12"/>
          </p:nvPr>
        </p:nvSpPr>
        <p:spPr/>
        <p:txBody>
          <a:bodyPr/>
          <a:lstStyle/>
          <a:p>
            <a:pPr>
              <a:defRPr/>
            </a:pPr>
            <a:fld id="{DB965FF6-DD1D-43A0-A685-9F3E6FC58C96}" type="slidenum">
              <a:rPr lang="en-US" smtClean="0"/>
              <a:pPr>
                <a:defRPr/>
              </a:pPr>
              <a:t>10</a:t>
            </a:fld>
            <a:endParaRPr lang="en-US"/>
          </a:p>
        </p:txBody>
      </p:sp>
    </p:spTree>
    <p:extLst>
      <p:ext uri="{BB962C8B-B14F-4D97-AF65-F5344CB8AC3E}">
        <p14:creationId xmlns:p14="http://schemas.microsoft.com/office/powerpoint/2010/main" val="364230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B818-14FA-4F42-A002-BC18450C7E73}"/>
              </a:ext>
            </a:extLst>
          </p:cNvPr>
          <p:cNvSpPr>
            <a:spLocks noGrp="1"/>
          </p:cNvSpPr>
          <p:nvPr>
            <p:ph type="title"/>
          </p:nvPr>
        </p:nvSpPr>
        <p:spPr/>
        <p:txBody>
          <a:bodyPr/>
          <a:lstStyle/>
          <a:p>
            <a:r>
              <a:rPr lang="en-US" dirty="0"/>
              <a:t>IP Fragment Overlap Exploit</a:t>
            </a:r>
          </a:p>
        </p:txBody>
      </p:sp>
      <p:sp>
        <p:nvSpPr>
          <p:cNvPr id="3" name="Content Placeholder 2">
            <a:extLst>
              <a:ext uri="{FF2B5EF4-FFF2-40B4-BE49-F238E27FC236}">
                <a16:creationId xmlns:a16="http://schemas.microsoft.com/office/drawing/2014/main" id="{7E0DA656-96F5-4A3F-8EFC-826FE1B8B5D3}"/>
              </a:ext>
            </a:extLst>
          </p:cNvPr>
          <p:cNvSpPr>
            <a:spLocks noGrp="1"/>
          </p:cNvSpPr>
          <p:nvPr>
            <p:ph idx="1"/>
          </p:nvPr>
        </p:nvSpPr>
        <p:spPr/>
        <p:txBody>
          <a:bodyPr>
            <a:normAutofit lnSpcReduction="10000"/>
          </a:bodyPr>
          <a:lstStyle/>
          <a:p>
            <a:r>
              <a:rPr lang="en-US" dirty="0"/>
              <a:t>From Wikipedia: (3)</a:t>
            </a:r>
          </a:p>
          <a:p>
            <a:pPr lvl="1"/>
            <a:r>
              <a:rPr lang="en-US" dirty="0"/>
              <a:t>Overlapping fragments may also be used in an attempt to bypass Intrusion Detection Systems (IDS).</a:t>
            </a:r>
          </a:p>
          <a:p>
            <a:pPr lvl="1"/>
            <a:r>
              <a:rPr lang="en-US" dirty="0"/>
              <a:t>In this exploit, part of an attack is sent in fragments along with additional random data; future fragments may overwrite the random data with the remainder of the attack. If the completed packet is not properly reassembled at the IDS, the attack will go undetected.</a:t>
            </a:r>
          </a:p>
        </p:txBody>
      </p:sp>
      <p:sp>
        <p:nvSpPr>
          <p:cNvPr id="4" name="Date Placeholder 3">
            <a:extLst>
              <a:ext uri="{FF2B5EF4-FFF2-40B4-BE49-F238E27FC236}">
                <a16:creationId xmlns:a16="http://schemas.microsoft.com/office/drawing/2014/main" id="{379E0EA3-63C1-4F68-91CD-624F01D1A11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3A9605E1-867F-4A8C-B73A-DC8C99794A1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E9F0CB7B-8DD8-4044-8580-C678DA6630C4}"/>
              </a:ext>
            </a:extLst>
          </p:cNvPr>
          <p:cNvSpPr>
            <a:spLocks noGrp="1"/>
          </p:cNvSpPr>
          <p:nvPr>
            <p:ph type="sldNum" sz="quarter" idx="12"/>
          </p:nvPr>
        </p:nvSpPr>
        <p:spPr/>
        <p:txBody>
          <a:bodyPr/>
          <a:lstStyle/>
          <a:p>
            <a:pPr>
              <a:defRPr/>
            </a:pPr>
            <a:fld id="{DB965FF6-DD1D-43A0-A685-9F3E6FC58C96}" type="slidenum">
              <a:rPr lang="en-US" smtClean="0"/>
              <a:pPr>
                <a:defRPr/>
              </a:pPr>
              <a:t>11</a:t>
            </a:fld>
            <a:endParaRPr lang="en-US"/>
          </a:p>
        </p:txBody>
      </p:sp>
    </p:spTree>
    <p:extLst>
      <p:ext uri="{BB962C8B-B14F-4D97-AF65-F5344CB8AC3E}">
        <p14:creationId xmlns:p14="http://schemas.microsoft.com/office/powerpoint/2010/main" val="294122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B818-14FA-4F42-A002-BC18450C7E73}"/>
              </a:ext>
            </a:extLst>
          </p:cNvPr>
          <p:cNvSpPr>
            <a:spLocks noGrp="1"/>
          </p:cNvSpPr>
          <p:nvPr>
            <p:ph type="title"/>
          </p:nvPr>
        </p:nvSpPr>
        <p:spPr/>
        <p:txBody>
          <a:bodyPr/>
          <a:lstStyle/>
          <a:p>
            <a:r>
              <a:rPr lang="en-US" dirty="0"/>
              <a:t>Packet Reassembly</a:t>
            </a:r>
          </a:p>
        </p:txBody>
      </p:sp>
      <p:sp>
        <p:nvSpPr>
          <p:cNvPr id="3" name="Content Placeholder 2">
            <a:extLst>
              <a:ext uri="{FF2B5EF4-FFF2-40B4-BE49-F238E27FC236}">
                <a16:creationId xmlns:a16="http://schemas.microsoft.com/office/drawing/2014/main" id="{7E0DA656-96F5-4A3F-8EFC-826FE1B8B5D3}"/>
              </a:ext>
            </a:extLst>
          </p:cNvPr>
          <p:cNvSpPr>
            <a:spLocks noGrp="1"/>
          </p:cNvSpPr>
          <p:nvPr>
            <p:ph idx="1"/>
          </p:nvPr>
        </p:nvSpPr>
        <p:spPr/>
        <p:txBody>
          <a:bodyPr/>
          <a:lstStyle/>
          <a:p>
            <a:r>
              <a:rPr lang="en-US" dirty="0"/>
              <a:t>Normally, packet fragmentation will be performed by a router when the size of a packet exceeds the link layers MTU (</a:t>
            </a:r>
            <a:r>
              <a:rPr lang="en-US" i="1" dirty="0"/>
              <a:t>Maximum Transmission Unit</a:t>
            </a:r>
            <a:r>
              <a:rPr lang="en-US" dirty="0"/>
              <a:t>) of the upstream network. </a:t>
            </a:r>
          </a:p>
          <a:p>
            <a:endParaRPr lang="en-US" dirty="0"/>
          </a:p>
        </p:txBody>
      </p:sp>
      <p:sp>
        <p:nvSpPr>
          <p:cNvPr id="4" name="Date Placeholder 3">
            <a:extLst>
              <a:ext uri="{FF2B5EF4-FFF2-40B4-BE49-F238E27FC236}">
                <a16:creationId xmlns:a16="http://schemas.microsoft.com/office/drawing/2014/main" id="{379E0EA3-63C1-4F68-91CD-624F01D1A11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3A9605E1-867F-4A8C-B73A-DC8C99794A1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E9F0CB7B-8DD8-4044-8580-C678DA6630C4}"/>
              </a:ext>
            </a:extLst>
          </p:cNvPr>
          <p:cNvSpPr>
            <a:spLocks noGrp="1"/>
          </p:cNvSpPr>
          <p:nvPr>
            <p:ph type="sldNum" sz="quarter" idx="12"/>
          </p:nvPr>
        </p:nvSpPr>
        <p:spPr/>
        <p:txBody>
          <a:bodyPr/>
          <a:lstStyle/>
          <a:p>
            <a:pPr>
              <a:defRPr/>
            </a:pPr>
            <a:fld id="{DB965FF6-DD1D-43A0-A685-9F3E6FC58C96}" type="slidenum">
              <a:rPr lang="en-US" smtClean="0"/>
              <a:pPr>
                <a:defRPr/>
              </a:pPr>
              <a:t>12</a:t>
            </a:fld>
            <a:endParaRPr lang="en-US"/>
          </a:p>
        </p:txBody>
      </p:sp>
    </p:spTree>
    <p:extLst>
      <p:ext uri="{BB962C8B-B14F-4D97-AF65-F5344CB8AC3E}">
        <p14:creationId xmlns:p14="http://schemas.microsoft.com/office/powerpoint/2010/main" val="4242992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21E8-576D-4BEB-8AD8-E27BB46DEEDE}"/>
              </a:ext>
            </a:extLst>
          </p:cNvPr>
          <p:cNvSpPr>
            <a:spLocks noGrp="1"/>
          </p:cNvSpPr>
          <p:nvPr>
            <p:ph type="title"/>
          </p:nvPr>
        </p:nvSpPr>
        <p:spPr/>
        <p:txBody>
          <a:bodyPr/>
          <a:lstStyle/>
          <a:p>
            <a:r>
              <a:rPr lang="en-US" dirty="0"/>
              <a:t>Packet Reassembly</a:t>
            </a:r>
          </a:p>
        </p:txBody>
      </p:sp>
      <p:sp>
        <p:nvSpPr>
          <p:cNvPr id="3" name="Content Placeholder 2">
            <a:extLst>
              <a:ext uri="{FF2B5EF4-FFF2-40B4-BE49-F238E27FC236}">
                <a16:creationId xmlns:a16="http://schemas.microsoft.com/office/drawing/2014/main" id="{BAE825CA-3C0C-4918-A305-D6813840A926}"/>
              </a:ext>
            </a:extLst>
          </p:cNvPr>
          <p:cNvSpPr>
            <a:spLocks noGrp="1"/>
          </p:cNvSpPr>
          <p:nvPr>
            <p:ph idx="1"/>
          </p:nvPr>
        </p:nvSpPr>
        <p:spPr/>
        <p:txBody>
          <a:bodyPr>
            <a:normAutofit/>
          </a:bodyPr>
          <a:lstStyle/>
          <a:p>
            <a:r>
              <a:rPr lang="en-US" dirty="0"/>
              <a:t>The receiving host is responsible for reassembling those fragmented packets and passing it up the TCP stack to the proper application. </a:t>
            </a:r>
          </a:p>
          <a:p>
            <a:pPr lvl="1"/>
            <a:r>
              <a:rPr lang="en-US" b="1" dirty="0"/>
              <a:t>The regulating </a:t>
            </a:r>
            <a:r>
              <a:rPr lang="en-US" b="1" i="1" dirty="0"/>
              <a:t>RFC’s</a:t>
            </a:r>
            <a:r>
              <a:rPr lang="en-US" b="1" dirty="0"/>
              <a:t> do not specify what the receiving host is supposed to do when the fragments it receives are retransmitted or overlap one another. </a:t>
            </a:r>
          </a:p>
        </p:txBody>
      </p:sp>
      <p:sp>
        <p:nvSpPr>
          <p:cNvPr id="4" name="Date Placeholder 3">
            <a:extLst>
              <a:ext uri="{FF2B5EF4-FFF2-40B4-BE49-F238E27FC236}">
                <a16:creationId xmlns:a16="http://schemas.microsoft.com/office/drawing/2014/main" id="{CACA8529-1722-4126-BB12-19D08E0F3909}"/>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88FF6B64-7944-4913-8508-2DE012EDC67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9DEE783A-33C4-4781-AD23-9035E9249611}"/>
              </a:ext>
            </a:extLst>
          </p:cNvPr>
          <p:cNvSpPr>
            <a:spLocks noGrp="1"/>
          </p:cNvSpPr>
          <p:nvPr>
            <p:ph type="sldNum" sz="quarter" idx="12"/>
          </p:nvPr>
        </p:nvSpPr>
        <p:spPr/>
        <p:txBody>
          <a:bodyPr/>
          <a:lstStyle/>
          <a:p>
            <a:pPr>
              <a:defRPr/>
            </a:pPr>
            <a:fld id="{DB965FF6-DD1D-43A0-A685-9F3E6FC58C96}" type="slidenum">
              <a:rPr lang="en-US" smtClean="0"/>
              <a:pPr>
                <a:defRPr/>
              </a:pPr>
              <a:t>13</a:t>
            </a:fld>
            <a:endParaRPr lang="en-US"/>
          </a:p>
        </p:txBody>
      </p:sp>
    </p:spTree>
    <p:extLst>
      <p:ext uri="{BB962C8B-B14F-4D97-AF65-F5344CB8AC3E}">
        <p14:creationId xmlns:p14="http://schemas.microsoft.com/office/powerpoint/2010/main" val="274176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21E8-576D-4BEB-8AD8-E27BB46DEEDE}"/>
              </a:ext>
            </a:extLst>
          </p:cNvPr>
          <p:cNvSpPr>
            <a:spLocks noGrp="1"/>
          </p:cNvSpPr>
          <p:nvPr>
            <p:ph type="title"/>
          </p:nvPr>
        </p:nvSpPr>
        <p:spPr/>
        <p:txBody>
          <a:bodyPr/>
          <a:lstStyle/>
          <a:p>
            <a:r>
              <a:rPr lang="en-US" dirty="0"/>
              <a:t>Packet Reassembly</a:t>
            </a:r>
          </a:p>
        </p:txBody>
      </p:sp>
      <p:sp>
        <p:nvSpPr>
          <p:cNvPr id="3" name="Content Placeholder 2">
            <a:extLst>
              <a:ext uri="{FF2B5EF4-FFF2-40B4-BE49-F238E27FC236}">
                <a16:creationId xmlns:a16="http://schemas.microsoft.com/office/drawing/2014/main" id="{BAE825CA-3C0C-4918-A305-D6813840A926}"/>
              </a:ext>
            </a:extLst>
          </p:cNvPr>
          <p:cNvSpPr>
            <a:spLocks noGrp="1"/>
          </p:cNvSpPr>
          <p:nvPr>
            <p:ph idx="1"/>
          </p:nvPr>
        </p:nvSpPr>
        <p:spPr/>
        <p:txBody>
          <a:bodyPr>
            <a:normAutofit/>
          </a:bodyPr>
          <a:lstStyle/>
          <a:p>
            <a:pPr lvl="1"/>
            <a:r>
              <a:rPr lang="en-US" dirty="0"/>
              <a:t>No guidance is given as to whether or not the host should favor the first “retransmitted” fragment it receives, the second “retransmitted” fragment or the last. </a:t>
            </a:r>
          </a:p>
          <a:p>
            <a:endParaRPr lang="en-US" dirty="0"/>
          </a:p>
          <a:p>
            <a:pPr lvl="1"/>
            <a:r>
              <a:rPr lang="en-US" i="1" dirty="0"/>
              <a:t>Should it favor overlapping fragments with the lowest offset or the highest? </a:t>
            </a:r>
          </a:p>
        </p:txBody>
      </p:sp>
      <p:sp>
        <p:nvSpPr>
          <p:cNvPr id="4" name="Date Placeholder 3">
            <a:extLst>
              <a:ext uri="{FF2B5EF4-FFF2-40B4-BE49-F238E27FC236}">
                <a16:creationId xmlns:a16="http://schemas.microsoft.com/office/drawing/2014/main" id="{CACA8529-1722-4126-BB12-19D08E0F3909}"/>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88FF6B64-7944-4913-8508-2DE012EDC67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9DEE783A-33C4-4781-AD23-9035E9249611}"/>
              </a:ext>
            </a:extLst>
          </p:cNvPr>
          <p:cNvSpPr>
            <a:spLocks noGrp="1"/>
          </p:cNvSpPr>
          <p:nvPr>
            <p:ph type="sldNum" sz="quarter" idx="12"/>
          </p:nvPr>
        </p:nvSpPr>
        <p:spPr/>
        <p:txBody>
          <a:bodyPr/>
          <a:lstStyle/>
          <a:p>
            <a:pPr>
              <a:defRPr/>
            </a:pPr>
            <a:fld id="{DB965FF6-DD1D-43A0-A685-9F3E6FC58C96}" type="slidenum">
              <a:rPr lang="en-US" smtClean="0"/>
              <a:pPr>
                <a:defRPr/>
              </a:pPr>
              <a:t>14</a:t>
            </a:fld>
            <a:endParaRPr lang="en-US"/>
          </a:p>
        </p:txBody>
      </p:sp>
    </p:spTree>
    <p:extLst>
      <p:ext uri="{BB962C8B-B14F-4D97-AF65-F5344CB8AC3E}">
        <p14:creationId xmlns:p14="http://schemas.microsoft.com/office/powerpoint/2010/main" val="3082129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21E8-576D-4BEB-8AD8-E27BB46DEEDE}"/>
              </a:ext>
            </a:extLst>
          </p:cNvPr>
          <p:cNvSpPr>
            <a:spLocks noGrp="1"/>
          </p:cNvSpPr>
          <p:nvPr>
            <p:ph type="title"/>
          </p:nvPr>
        </p:nvSpPr>
        <p:spPr/>
        <p:txBody>
          <a:bodyPr/>
          <a:lstStyle/>
          <a:p>
            <a:r>
              <a:rPr lang="en-US" dirty="0"/>
              <a:t>Packet Reassembly</a:t>
            </a:r>
          </a:p>
        </p:txBody>
      </p:sp>
      <p:sp>
        <p:nvSpPr>
          <p:cNvPr id="3" name="Content Placeholder 2">
            <a:extLst>
              <a:ext uri="{FF2B5EF4-FFF2-40B4-BE49-F238E27FC236}">
                <a16:creationId xmlns:a16="http://schemas.microsoft.com/office/drawing/2014/main" id="{BAE825CA-3C0C-4918-A305-D6813840A926}"/>
              </a:ext>
            </a:extLst>
          </p:cNvPr>
          <p:cNvSpPr>
            <a:spLocks noGrp="1"/>
          </p:cNvSpPr>
          <p:nvPr>
            <p:ph idx="1"/>
          </p:nvPr>
        </p:nvSpPr>
        <p:spPr/>
        <p:txBody>
          <a:bodyPr>
            <a:normAutofit/>
          </a:bodyPr>
          <a:lstStyle/>
          <a:p>
            <a:r>
              <a:rPr lang="en-US" dirty="0"/>
              <a:t>As a result, different operating systems handle overlapping fragments in different ways. </a:t>
            </a:r>
          </a:p>
          <a:p>
            <a:pPr lvl="1"/>
            <a:r>
              <a:rPr lang="en-US" dirty="0"/>
              <a:t>Depending on how the overlapping fragments are interpreted, malware is able to make it through the network undetected</a:t>
            </a:r>
          </a:p>
          <a:p>
            <a:endParaRPr lang="en-US" dirty="0"/>
          </a:p>
        </p:txBody>
      </p:sp>
      <p:sp>
        <p:nvSpPr>
          <p:cNvPr id="4" name="Date Placeholder 3">
            <a:extLst>
              <a:ext uri="{FF2B5EF4-FFF2-40B4-BE49-F238E27FC236}">
                <a16:creationId xmlns:a16="http://schemas.microsoft.com/office/drawing/2014/main" id="{CACA8529-1722-4126-BB12-19D08E0F3909}"/>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88FF6B64-7944-4913-8508-2DE012EDC67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9DEE783A-33C4-4781-AD23-9035E9249611}"/>
              </a:ext>
            </a:extLst>
          </p:cNvPr>
          <p:cNvSpPr>
            <a:spLocks noGrp="1"/>
          </p:cNvSpPr>
          <p:nvPr>
            <p:ph type="sldNum" sz="quarter" idx="12"/>
          </p:nvPr>
        </p:nvSpPr>
        <p:spPr/>
        <p:txBody>
          <a:bodyPr/>
          <a:lstStyle/>
          <a:p>
            <a:pPr>
              <a:defRPr/>
            </a:pPr>
            <a:fld id="{DB965FF6-DD1D-43A0-A685-9F3E6FC58C96}" type="slidenum">
              <a:rPr lang="en-US" smtClean="0"/>
              <a:pPr>
                <a:defRPr/>
              </a:pPr>
              <a:t>15</a:t>
            </a:fld>
            <a:endParaRPr lang="en-US"/>
          </a:p>
        </p:txBody>
      </p:sp>
    </p:spTree>
    <p:extLst>
      <p:ext uri="{BB962C8B-B14F-4D97-AF65-F5344CB8AC3E}">
        <p14:creationId xmlns:p14="http://schemas.microsoft.com/office/powerpoint/2010/main" val="2957942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21E8-576D-4BEB-8AD8-E27BB46DEEDE}"/>
              </a:ext>
            </a:extLst>
          </p:cNvPr>
          <p:cNvSpPr>
            <a:spLocks noGrp="1"/>
          </p:cNvSpPr>
          <p:nvPr>
            <p:ph type="title"/>
          </p:nvPr>
        </p:nvSpPr>
        <p:spPr/>
        <p:txBody>
          <a:bodyPr/>
          <a:lstStyle/>
          <a:p>
            <a:r>
              <a:rPr lang="en-US" dirty="0"/>
              <a:t>Packet Reassembly</a:t>
            </a:r>
          </a:p>
        </p:txBody>
      </p:sp>
      <p:sp>
        <p:nvSpPr>
          <p:cNvPr id="4" name="Date Placeholder 3">
            <a:extLst>
              <a:ext uri="{FF2B5EF4-FFF2-40B4-BE49-F238E27FC236}">
                <a16:creationId xmlns:a16="http://schemas.microsoft.com/office/drawing/2014/main" id="{CACA8529-1722-4126-BB12-19D08E0F3909}"/>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88FF6B64-7944-4913-8508-2DE012EDC67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9DEE783A-33C4-4781-AD23-9035E9249611}"/>
              </a:ext>
            </a:extLst>
          </p:cNvPr>
          <p:cNvSpPr>
            <a:spLocks noGrp="1"/>
          </p:cNvSpPr>
          <p:nvPr>
            <p:ph type="sldNum" sz="quarter" idx="12"/>
          </p:nvPr>
        </p:nvSpPr>
        <p:spPr/>
        <p:txBody>
          <a:bodyPr/>
          <a:lstStyle/>
          <a:p>
            <a:pPr>
              <a:defRPr/>
            </a:pPr>
            <a:fld id="{DB965FF6-DD1D-43A0-A685-9F3E6FC58C96}" type="slidenum">
              <a:rPr lang="en-US" smtClean="0"/>
              <a:pPr>
                <a:defRPr/>
              </a:pPr>
              <a:t>16</a:t>
            </a:fld>
            <a:endParaRPr lang="en-US"/>
          </a:p>
        </p:txBody>
      </p:sp>
      <p:sp>
        <p:nvSpPr>
          <p:cNvPr id="3" name="Content Placeholder 2">
            <a:extLst>
              <a:ext uri="{FF2B5EF4-FFF2-40B4-BE49-F238E27FC236}">
                <a16:creationId xmlns:a16="http://schemas.microsoft.com/office/drawing/2014/main" id="{8B053696-D689-445C-89BA-0380D8DAD315}"/>
              </a:ext>
            </a:extLst>
          </p:cNvPr>
          <p:cNvSpPr>
            <a:spLocks noGrp="1"/>
          </p:cNvSpPr>
          <p:nvPr>
            <p:ph idx="1"/>
          </p:nvPr>
        </p:nvSpPr>
        <p:spPr/>
        <p:txBody>
          <a:bodyPr>
            <a:normAutofit/>
          </a:bodyPr>
          <a:lstStyle/>
          <a:p>
            <a:r>
              <a:rPr lang="en-US" dirty="0"/>
              <a:t>Imagine that we send the following 6 IP fragments that overlap in the following ways:</a:t>
            </a:r>
          </a:p>
          <a:p>
            <a:pPr lvl="1"/>
            <a:r>
              <a:rPr lang="en-US" dirty="0"/>
              <a:t>Each fragment is 8 bytes in length which is the minimum size of a fragment. We will set the payload to be eight ASCII 1s for packet 1, 2s for packet 2 and so on. </a:t>
            </a:r>
          </a:p>
        </p:txBody>
      </p:sp>
    </p:spTree>
    <p:extLst>
      <p:ext uri="{BB962C8B-B14F-4D97-AF65-F5344CB8AC3E}">
        <p14:creationId xmlns:p14="http://schemas.microsoft.com/office/powerpoint/2010/main" val="59801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21E8-576D-4BEB-8AD8-E27BB46DEEDE}"/>
              </a:ext>
            </a:extLst>
          </p:cNvPr>
          <p:cNvSpPr>
            <a:spLocks noGrp="1"/>
          </p:cNvSpPr>
          <p:nvPr>
            <p:ph type="title"/>
          </p:nvPr>
        </p:nvSpPr>
        <p:spPr/>
        <p:txBody>
          <a:bodyPr/>
          <a:lstStyle/>
          <a:p>
            <a:r>
              <a:rPr lang="en-US" dirty="0"/>
              <a:t>Packet Reassembly</a:t>
            </a:r>
          </a:p>
        </p:txBody>
      </p:sp>
      <p:sp>
        <p:nvSpPr>
          <p:cNvPr id="4" name="Date Placeholder 3">
            <a:extLst>
              <a:ext uri="{FF2B5EF4-FFF2-40B4-BE49-F238E27FC236}">
                <a16:creationId xmlns:a16="http://schemas.microsoft.com/office/drawing/2014/main" id="{CACA8529-1722-4126-BB12-19D08E0F3909}"/>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88FF6B64-7944-4913-8508-2DE012EDC67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9DEE783A-33C4-4781-AD23-9035E9249611}"/>
              </a:ext>
            </a:extLst>
          </p:cNvPr>
          <p:cNvSpPr>
            <a:spLocks noGrp="1"/>
          </p:cNvSpPr>
          <p:nvPr>
            <p:ph type="sldNum" sz="quarter" idx="12"/>
          </p:nvPr>
        </p:nvSpPr>
        <p:spPr/>
        <p:txBody>
          <a:bodyPr/>
          <a:lstStyle/>
          <a:p>
            <a:pPr>
              <a:defRPr/>
            </a:pPr>
            <a:fld id="{DB965FF6-DD1D-43A0-A685-9F3E6FC58C96}" type="slidenum">
              <a:rPr lang="en-US" smtClean="0"/>
              <a:pPr>
                <a:defRPr/>
              </a:pPr>
              <a:t>17</a:t>
            </a:fld>
            <a:endParaRPr lang="en-US"/>
          </a:p>
        </p:txBody>
      </p:sp>
      <p:sp>
        <p:nvSpPr>
          <p:cNvPr id="3" name="Content Placeholder 2">
            <a:extLst>
              <a:ext uri="{FF2B5EF4-FFF2-40B4-BE49-F238E27FC236}">
                <a16:creationId xmlns:a16="http://schemas.microsoft.com/office/drawing/2014/main" id="{8B053696-D689-445C-89BA-0380D8DAD315}"/>
              </a:ext>
            </a:extLst>
          </p:cNvPr>
          <p:cNvSpPr>
            <a:spLocks noGrp="1"/>
          </p:cNvSpPr>
          <p:nvPr>
            <p:ph idx="1"/>
          </p:nvPr>
        </p:nvSpPr>
        <p:spPr/>
        <p:txBody>
          <a:bodyPr>
            <a:normAutofit/>
          </a:bodyPr>
          <a:lstStyle/>
          <a:p>
            <a:r>
              <a:rPr lang="en-US" i="1" dirty="0">
                <a:solidFill>
                  <a:schemeClr val="accent1"/>
                </a:solidFill>
              </a:rPr>
              <a:t>Visualization available below (+3 slides)</a:t>
            </a:r>
          </a:p>
          <a:p>
            <a:pPr lvl="1"/>
            <a:r>
              <a:rPr lang="en-US" dirty="0"/>
              <a:t>Fragment 1 has an offset of zero and has a payload length of 24 bytes so that that fills fragment positions 0, 1 (offset 8) and 2 (offset 16). </a:t>
            </a:r>
          </a:p>
          <a:p>
            <a:pPr lvl="1"/>
            <a:endParaRPr lang="en-US" dirty="0"/>
          </a:p>
          <a:p>
            <a:pPr lvl="1"/>
            <a:r>
              <a:rPr lang="en-US" dirty="0"/>
              <a:t>Fragment 2 begins at offset 24 and has a length of 16 bytes so that it fills fragment positions 4 and 5. </a:t>
            </a:r>
          </a:p>
        </p:txBody>
      </p:sp>
    </p:spTree>
    <p:extLst>
      <p:ext uri="{BB962C8B-B14F-4D97-AF65-F5344CB8AC3E}">
        <p14:creationId xmlns:p14="http://schemas.microsoft.com/office/powerpoint/2010/main" val="3530917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21E8-576D-4BEB-8AD8-E27BB46DEEDE}"/>
              </a:ext>
            </a:extLst>
          </p:cNvPr>
          <p:cNvSpPr>
            <a:spLocks noGrp="1"/>
          </p:cNvSpPr>
          <p:nvPr>
            <p:ph type="title"/>
          </p:nvPr>
        </p:nvSpPr>
        <p:spPr/>
        <p:txBody>
          <a:bodyPr/>
          <a:lstStyle/>
          <a:p>
            <a:r>
              <a:rPr lang="en-US" dirty="0"/>
              <a:t>Packet Reassembly</a:t>
            </a:r>
          </a:p>
        </p:txBody>
      </p:sp>
      <p:sp>
        <p:nvSpPr>
          <p:cNvPr id="4" name="Date Placeholder 3">
            <a:extLst>
              <a:ext uri="{FF2B5EF4-FFF2-40B4-BE49-F238E27FC236}">
                <a16:creationId xmlns:a16="http://schemas.microsoft.com/office/drawing/2014/main" id="{CACA8529-1722-4126-BB12-19D08E0F3909}"/>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88FF6B64-7944-4913-8508-2DE012EDC67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9DEE783A-33C4-4781-AD23-9035E9249611}"/>
              </a:ext>
            </a:extLst>
          </p:cNvPr>
          <p:cNvSpPr>
            <a:spLocks noGrp="1"/>
          </p:cNvSpPr>
          <p:nvPr>
            <p:ph type="sldNum" sz="quarter" idx="12"/>
          </p:nvPr>
        </p:nvSpPr>
        <p:spPr/>
        <p:txBody>
          <a:bodyPr/>
          <a:lstStyle/>
          <a:p>
            <a:pPr>
              <a:defRPr/>
            </a:pPr>
            <a:fld id="{DB965FF6-DD1D-43A0-A685-9F3E6FC58C96}" type="slidenum">
              <a:rPr lang="en-US" smtClean="0"/>
              <a:pPr>
                <a:defRPr/>
              </a:pPr>
              <a:t>18</a:t>
            </a:fld>
            <a:endParaRPr lang="en-US"/>
          </a:p>
        </p:txBody>
      </p:sp>
      <p:sp>
        <p:nvSpPr>
          <p:cNvPr id="3" name="Content Placeholder 2">
            <a:extLst>
              <a:ext uri="{FF2B5EF4-FFF2-40B4-BE49-F238E27FC236}">
                <a16:creationId xmlns:a16="http://schemas.microsoft.com/office/drawing/2014/main" id="{8B053696-D689-445C-89BA-0380D8DAD315}"/>
              </a:ext>
            </a:extLst>
          </p:cNvPr>
          <p:cNvSpPr>
            <a:spLocks noGrp="1"/>
          </p:cNvSpPr>
          <p:nvPr>
            <p:ph idx="1"/>
          </p:nvPr>
        </p:nvSpPr>
        <p:spPr/>
        <p:txBody>
          <a:bodyPr>
            <a:normAutofit/>
          </a:bodyPr>
          <a:lstStyle/>
          <a:p>
            <a:pPr lvl="1"/>
            <a:r>
              <a:rPr lang="en-US" dirty="0"/>
              <a:t>Fragment 3 has an offset of 48, length of 24 bytes and fills fragment positions 6, 7 and 8. </a:t>
            </a:r>
          </a:p>
          <a:p>
            <a:pPr lvl="1"/>
            <a:endParaRPr lang="en-US" dirty="0"/>
          </a:p>
          <a:p>
            <a:pPr lvl="1"/>
            <a:r>
              <a:rPr lang="en-US" dirty="0"/>
              <a:t>Fragment 4 has an offset of 8, a length of 32 and fills fragment positions 1 (offset 8), 2 (offset 16), 3 (offset 24) and 4 (offset 32) causing it to overlapping part of fragment positions 1 and 2. </a:t>
            </a:r>
          </a:p>
        </p:txBody>
      </p:sp>
    </p:spTree>
    <p:extLst>
      <p:ext uri="{BB962C8B-B14F-4D97-AF65-F5344CB8AC3E}">
        <p14:creationId xmlns:p14="http://schemas.microsoft.com/office/powerpoint/2010/main" val="274477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21E8-576D-4BEB-8AD8-E27BB46DEEDE}"/>
              </a:ext>
            </a:extLst>
          </p:cNvPr>
          <p:cNvSpPr>
            <a:spLocks noGrp="1"/>
          </p:cNvSpPr>
          <p:nvPr>
            <p:ph type="title"/>
          </p:nvPr>
        </p:nvSpPr>
        <p:spPr/>
        <p:txBody>
          <a:bodyPr/>
          <a:lstStyle/>
          <a:p>
            <a:r>
              <a:rPr lang="en-US" dirty="0"/>
              <a:t>Packet Reassembly</a:t>
            </a:r>
          </a:p>
        </p:txBody>
      </p:sp>
      <p:sp>
        <p:nvSpPr>
          <p:cNvPr id="4" name="Date Placeholder 3">
            <a:extLst>
              <a:ext uri="{FF2B5EF4-FFF2-40B4-BE49-F238E27FC236}">
                <a16:creationId xmlns:a16="http://schemas.microsoft.com/office/drawing/2014/main" id="{CACA8529-1722-4126-BB12-19D08E0F3909}"/>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88FF6B64-7944-4913-8508-2DE012EDC67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9DEE783A-33C4-4781-AD23-9035E9249611}"/>
              </a:ext>
            </a:extLst>
          </p:cNvPr>
          <p:cNvSpPr>
            <a:spLocks noGrp="1"/>
          </p:cNvSpPr>
          <p:nvPr>
            <p:ph type="sldNum" sz="quarter" idx="12"/>
          </p:nvPr>
        </p:nvSpPr>
        <p:spPr/>
        <p:txBody>
          <a:bodyPr/>
          <a:lstStyle/>
          <a:p>
            <a:pPr>
              <a:defRPr/>
            </a:pPr>
            <a:fld id="{DB965FF6-DD1D-43A0-A685-9F3E6FC58C96}" type="slidenum">
              <a:rPr lang="en-US" smtClean="0"/>
              <a:pPr>
                <a:defRPr/>
              </a:pPr>
              <a:t>19</a:t>
            </a:fld>
            <a:endParaRPr lang="en-US"/>
          </a:p>
        </p:txBody>
      </p:sp>
      <p:sp>
        <p:nvSpPr>
          <p:cNvPr id="3" name="Content Placeholder 2">
            <a:extLst>
              <a:ext uri="{FF2B5EF4-FFF2-40B4-BE49-F238E27FC236}">
                <a16:creationId xmlns:a16="http://schemas.microsoft.com/office/drawing/2014/main" id="{8B053696-D689-445C-89BA-0380D8DAD315}"/>
              </a:ext>
            </a:extLst>
          </p:cNvPr>
          <p:cNvSpPr>
            <a:spLocks noGrp="1"/>
          </p:cNvSpPr>
          <p:nvPr>
            <p:ph idx="1"/>
          </p:nvPr>
        </p:nvSpPr>
        <p:spPr/>
        <p:txBody>
          <a:bodyPr>
            <a:normAutofit/>
          </a:bodyPr>
          <a:lstStyle/>
          <a:p>
            <a:pPr lvl="1"/>
            <a:r>
              <a:rPr lang="en-US" dirty="0"/>
              <a:t>Fragment 5 has an offset of 48 and fills positions 6, 7 and 8 so that it perfectly overlaps fragment 3. </a:t>
            </a:r>
          </a:p>
          <a:p>
            <a:pPr lvl="1"/>
            <a:endParaRPr lang="en-US" dirty="0"/>
          </a:p>
          <a:p>
            <a:pPr lvl="1"/>
            <a:r>
              <a:rPr lang="en-US" dirty="0"/>
              <a:t>Fragment 6 has an offset of 72 and fills fragment positions 9, 0xa and 0xb. </a:t>
            </a:r>
          </a:p>
        </p:txBody>
      </p:sp>
    </p:spTree>
    <p:extLst>
      <p:ext uri="{BB962C8B-B14F-4D97-AF65-F5344CB8AC3E}">
        <p14:creationId xmlns:p14="http://schemas.microsoft.com/office/powerpoint/2010/main" val="63662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99BD-E846-4D36-A32B-6D7A09BA132B}"/>
              </a:ext>
            </a:extLst>
          </p:cNvPr>
          <p:cNvSpPr>
            <a:spLocks noGrp="1"/>
          </p:cNvSpPr>
          <p:nvPr>
            <p:ph type="title"/>
          </p:nvPr>
        </p:nvSpPr>
        <p:spPr/>
        <p:txBody>
          <a:bodyPr/>
          <a:lstStyle/>
          <a:p>
            <a:r>
              <a:rPr lang="en-US" dirty="0"/>
              <a:t>Review of Packets</a:t>
            </a:r>
          </a:p>
        </p:txBody>
      </p:sp>
      <p:sp>
        <p:nvSpPr>
          <p:cNvPr id="4" name="Date Placeholder 3">
            <a:extLst>
              <a:ext uri="{FF2B5EF4-FFF2-40B4-BE49-F238E27FC236}">
                <a16:creationId xmlns:a16="http://schemas.microsoft.com/office/drawing/2014/main" id="{DE9105C1-7284-4276-96F1-1EF468B1BD99}"/>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76BC0865-0A29-43FB-878E-5FDF6A3E6E1C}"/>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DB736D0C-EA21-4666-B17D-49F1C395A846}"/>
              </a:ext>
            </a:extLst>
          </p:cNvPr>
          <p:cNvSpPr>
            <a:spLocks noGrp="1"/>
          </p:cNvSpPr>
          <p:nvPr>
            <p:ph type="sldNum" sz="quarter" idx="12"/>
          </p:nvPr>
        </p:nvSpPr>
        <p:spPr/>
        <p:txBody>
          <a:bodyPr/>
          <a:lstStyle/>
          <a:p>
            <a:pPr>
              <a:defRPr/>
            </a:pPr>
            <a:fld id="{DB965FF6-DD1D-43A0-A685-9F3E6FC58C96}" type="slidenum">
              <a:rPr lang="en-US" smtClean="0"/>
              <a:pPr>
                <a:defRPr/>
              </a:pPr>
              <a:t>2</a:t>
            </a:fld>
            <a:endParaRPr lang="en-US"/>
          </a:p>
        </p:txBody>
      </p:sp>
      <p:pic>
        <p:nvPicPr>
          <p:cNvPr id="7" name="Content Placeholder 6">
            <a:extLst>
              <a:ext uri="{FF2B5EF4-FFF2-40B4-BE49-F238E27FC236}">
                <a16:creationId xmlns:a16="http://schemas.microsoft.com/office/drawing/2014/main" id="{2E31C4DE-9CCB-4EFC-8D3B-F9C878504DA7}"/>
              </a:ext>
            </a:extLst>
          </p:cNvPr>
          <p:cNvPicPr>
            <a:picLocks noGrp="1" noChangeAspect="1"/>
          </p:cNvPicPr>
          <p:nvPr>
            <p:ph idx="1"/>
          </p:nvPr>
        </p:nvPicPr>
        <p:blipFill>
          <a:blip r:embed="rId2"/>
          <a:stretch>
            <a:fillRect/>
          </a:stretch>
        </p:blipFill>
        <p:spPr>
          <a:xfrm>
            <a:off x="476250" y="1858169"/>
            <a:ext cx="8191500" cy="4010025"/>
          </a:xfrm>
          <a:prstGeom prst="rect">
            <a:avLst/>
          </a:prstGeom>
        </p:spPr>
      </p:pic>
    </p:spTree>
    <p:extLst>
      <p:ext uri="{BB962C8B-B14F-4D97-AF65-F5344CB8AC3E}">
        <p14:creationId xmlns:p14="http://schemas.microsoft.com/office/powerpoint/2010/main" val="18492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21E8-576D-4BEB-8AD8-E27BB46DEEDE}"/>
              </a:ext>
            </a:extLst>
          </p:cNvPr>
          <p:cNvSpPr>
            <a:spLocks noGrp="1"/>
          </p:cNvSpPr>
          <p:nvPr>
            <p:ph type="title"/>
          </p:nvPr>
        </p:nvSpPr>
        <p:spPr/>
        <p:txBody>
          <a:bodyPr/>
          <a:lstStyle/>
          <a:p>
            <a:r>
              <a:rPr lang="en-US" dirty="0"/>
              <a:t>Packet Reassembly</a:t>
            </a:r>
          </a:p>
        </p:txBody>
      </p:sp>
      <p:sp>
        <p:nvSpPr>
          <p:cNvPr id="4" name="Date Placeholder 3">
            <a:extLst>
              <a:ext uri="{FF2B5EF4-FFF2-40B4-BE49-F238E27FC236}">
                <a16:creationId xmlns:a16="http://schemas.microsoft.com/office/drawing/2014/main" id="{CACA8529-1722-4126-BB12-19D08E0F3909}"/>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88FF6B64-7944-4913-8508-2DE012EDC67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9DEE783A-33C4-4781-AD23-9035E9249611}"/>
              </a:ext>
            </a:extLst>
          </p:cNvPr>
          <p:cNvSpPr>
            <a:spLocks noGrp="1"/>
          </p:cNvSpPr>
          <p:nvPr>
            <p:ph type="sldNum" sz="quarter" idx="12"/>
          </p:nvPr>
        </p:nvSpPr>
        <p:spPr/>
        <p:txBody>
          <a:bodyPr/>
          <a:lstStyle/>
          <a:p>
            <a:pPr>
              <a:defRPr/>
            </a:pPr>
            <a:fld id="{DB965FF6-DD1D-43A0-A685-9F3E6FC58C96}" type="slidenum">
              <a:rPr lang="en-US" smtClean="0"/>
              <a:pPr>
                <a:defRPr/>
              </a:pPr>
              <a:t>20</a:t>
            </a:fld>
            <a:endParaRPr lang="en-US"/>
          </a:p>
        </p:txBody>
      </p:sp>
      <p:sp>
        <p:nvSpPr>
          <p:cNvPr id="8" name="Content Placeholder 7">
            <a:extLst>
              <a:ext uri="{FF2B5EF4-FFF2-40B4-BE49-F238E27FC236}">
                <a16:creationId xmlns:a16="http://schemas.microsoft.com/office/drawing/2014/main" id="{213BBEEB-366D-41DC-A9FC-599A62CB4C1B}"/>
              </a:ext>
            </a:extLst>
          </p:cNvPr>
          <p:cNvSpPr>
            <a:spLocks noGrp="1"/>
          </p:cNvSpPr>
          <p:nvPr>
            <p:ph idx="1"/>
          </p:nvPr>
        </p:nvSpPr>
        <p:spPr/>
        <p:txBody>
          <a:bodyPr/>
          <a:lstStyle/>
          <a:p>
            <a:r>
              <a:rPr lang="en-US" dirty="0"/>
              <a:t>Visually it would look like this:</a:t>
            </a:r>
          </a:p>
          <a:p>
            <a:endParaRPr lang="en-US" dirty="0"/>
          </a:p>
        </p:txBody>
      </p:sp>
      <p:pic>
        <p:nvPicPr>
          <p:cNvPr id="9" name="Content Placeholder 6">
            <a:extLst>
              <a:ext uri="{FF2B5EF4-FFF2-40B4-BE49-F238E27FC236}">
                <a16:creationId xmlns:a16="http://schemas.microsoft.com/office/drawing/2014/main" id="{35EB434F-E5D2-491E-9211-849C4D37E48D}"/>
              </a:ext>
            </a:extLst>
          </p:cNvPr>
          <p:cNvPicPr>
            <a:picLocks noChangeAspect="1"/>
          </p:cNvPicPr>
          <p:nvPr/>
        </p:nvPicPr>
        <p:blipFill>
          <a:blip r:embed="rId2"/>
          <a:stretch>
            <a:fillRect/>
          </a:stretch>
        </p:blipFill>
        <p:spPr bwMode="auto">
          <a:xfrm>
            <a:off x="457200" y="2446611"/>
            <a:ext cx="8229600" cy="2833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110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1B32-AE97-4A8A-B629-0D5831A8A875}"/>
              </a:ext>
            </a:extLst>
          </p:cNvPr>
          <p:cNvSpPr>
            <a:spLocks noGrp="1"/>
          </p:cNvSpPr>
          <p:nvPr>
            <p:ph type="title"/>
          </p:nvPr>
        </p:nvSpPr>
        <p:spPr/>
        <p:txBody>
          <a:bodyPr/>
          <a:lstStyle/>
          <a:p>
            <a:r>
              <a:rPr lang="en-US" dirty="0"/>
              <a:t>Packet Reassembly</a:t>
            </a:r>
          </a:p>
        </p:txBody>
      </p:sp>
      <p:sp>
        <p:nvSpPr>
          <p:cNvPr id="3" name="Content Placeholder 2">
            <a:extLst>
              <a:ext uri="{FF2B5EF4-FFF2-40B4-BE49-F238E27FC236}">
                <a16:creationId xmlns:a16="http://schemas.microsoft.com/office/drawing/2014/main" id="{AEAD9C2A-12D0-4E9D-A9A7-05992D722FF8}"/>
              </a:ext>
            </a:extLst>
          </p:cNvPr>
          <p:cNvSpPr>
            <a:spLocks noGrp="1"/>
          </p:cNvSpPr>
          <p:nvPr>
            <p:ph idx="1"/>
          </p:nvPr>
        </p:nvSpPr>
        <p:spPr/>
        <p:txBody>
          <a:bodyPr>
            <a:normAutofit/>
          </a:bodyPr>
          <a:lstStyle/>
          <a:p>
            <a:r>
              <a:rPr lang="en-US" dirty="0"/>
              <a:t>Depending upon whether the reassembling host wants to favor the packets that arrive first or last or favor the packets with the lowest offset the fragments may end up in one of the 5 possible combinations. </a:t>
            </a:r>
          </a:p>
          <a:p>
            <a:r>
              <a:rPr lang="en-US" dirty="0"/>
              <a:t>These combinations have been named First, Last, Linux, BSD and BSD-Right.</a:t>
            </a:r>
          </a:p>
        </p:txBody>
      </p:sp>
      <p:sp>
        <p:nvSpPr>
          <p:cNvPr id="4" name="Date Placeholder 3">
            <a:extLst>
              <a:ext uri="{FF2B5EF4-FFF2-40B4-BE49-F238E27FC236}">
                <a16:creationId xmlns:a16="http://schemas.microsoft.com/office/drawing/2014/main" id="{AEDD1BEB-0BEA-4C2C-B7D7-A9A4BF2B5668}"/>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B0762E1-CF79-4758-ACB8-07D6D4A4F0EE}"/>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10FF8D4D-F7A4-491F-ADC7-2651AA1D42E5}"/>
              </a:ext>
            </a:extLst>
          </p:cNvPr>
          <p:cNvSpPr>
            <a:spLocks noGrp="1"/>
          </p:cNvSpPr>
          <p:nvPr>
            <p:ph type="sldNum" sz="quarter" idx="12"/>
          </p:nvPr>
        </p:nvSpPr>
        <p:spPr/>
        <p:txBody>
          <a:bodyPr/>
          <a:lstStyle/>
          <a:p>
            <a:pPr>
              <a:defRPr/>
            </a:pPr>
            <a:fld id="{DB965FF6-DD1D-43A0-A685-9F3E6FC58C96}" type="slidenum">
              <a:rPr lang="en-US" smtClean="0"/>
              <a:pPr>
                <a:defRPr/>
              </a:pPr>
              <a:t>21</a:t>
            </a:fld>
            <a:endParaRPr lang="en-US"/>
          </a:p>
        </p:txBody>
      </p:sp>
    </p:spTree>
    <p:extLst>
      <p:ext uri="{BB962C8B-B14F-4D97-AF65-F5344CB8AC3E}">
        <p14:creationId xmlns:p14="http://schemas.microsoft.com/office/powerpoint/2010/main" val="2458391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1B32-AE97-4A8A-B629-0D5831A8A875}"/>
              </a:ext>
            </a:extLst>
          </p:cNvPr>
          <p:cNvSpPr>
            <a:spLocks noGrp="1"/>
          </p:cNvSpPr>
          <p:nvPr>
            <p:ph type="title"/>
          </p:nvPr>
        </p:nvSpPr>
        <p:spPr/>
        <p:txBody>
          <a:bodyPr/>
          <a:lstStyle/>
          <a:p>
            <a:r>
              <a:rPr lang="en-US" dirty="0"/>
              <a:t>Packet Reassembly</a:t>
            </a:r>
          </a:p>
        </p:txBody>
      </p:sp>
      <p:sp>
        <p:nvSpPr>
          <p:cNvPr id="4" name="Date Placeholder 3">
            <a:extLst>
              <a:ext uri="{FF2B5EF4-FFF2-40B4-BE49-F238E27FC236}">
                <a16:creationId xmlns:a16="http://schemas.microsoft.com/office/drawing/2014/main" id="{AEDD1BEB-0BEA-4C2C-B7D7-A9A4BF2B5668}"/>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B0762E1-CF79-4758-ACB8-07D6D4A4F0EE}"/>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10FF8D4D-F7A4-491F-ADC7-2651AA1D42E5}"/>
              </a:ext>
            </a:extLst>
          </p:cNvPr>
          <p:cNvSpPr>
            <a:spLocks noGrp="1"/>
          </p:cNvSpPr>
          <p:nvPr>
            <p:ph type="sldNum" sz="quarter" idx="12"/>
          </p:nvPr>
        </p:nvSpPr>
        <p:spPr/>
        <p:txBody>
          <a:bodyPr/>
          <a:lstStyle/>
          <a:p>
            <a:pPr>
              <a:defRPr/>
            </a:pPr>
            <a:fld id="{DB965FF6-DD1D-43A0-A685-9F3E6FC58C96}" type="slidenum">
              <a:rPr lang="en-US" smtClean="0"/>
              <a:pPr>
                <a:defRPr/>
              </a:pPr>
              <a:t>22</a:t>
            </a:fld>
            <a:endParaRPr lang="en-US"/>
          </a:p>
        </p:txBody>
      </p:sp>
      <p:sp>
        <p:nvSpPr>
          <p:cNvPr id="9" name="Content Placeholder 8">
            <a:extLst>
              <a:ext uri="{FF2B5EF4-FFF2-40B4-BE49-F238E27FC236}">
                <a16:creationId xmlns:a16="http://schemas.microsoft.com/office/drawing/2014/main" id="{FB6FBAB7-995D-45BA-998B-5F85B273E629}"/>
              </a:ext>
            </a:extLst>
          </p:cNvPr>
          <p:cNvSpPr>
            <a:spLocks noGrp="1"/>
          </p:cNvSpPr>
          <p:nvPr>
            <p:ph idx="1"/>
          </p:nvPr>
        </p:nvSpPr>
        <p:spPr/>
        <p:txBody>
          <a:bodyPr>
            <a:normAutofit/>
          </a:bodyPr>
          <a:lstStyle/>
          <a:p>
            <a:r>
              <a:rPr lang="en-US" sz="1800" dirty="0"/>
              <a:t>Reassembled using policy: First (Windows, SUN, MacOS, HPUX)</a:t>
            </a:r>
          </a:p>
          <a:p>
            <a:endParaRPr lang="en-US" sz="1800" dirty="0"/>
          </a:p>
          <a:p>
            <a:endParaRPr lang="en-US" sz="900" dirty="0"/>
          </a:p>
          <a:p>
            <a:r>
              <a:rPr lang="en-US" sz="1800" dirty="0"/>
              <a:t>Reassembled using policy: Last/RFC791 (Cisco)</a:t>
            </a:r>
          </a:p>
          <a:p>
            <a:endParaRPr lang="en-US" sz="1800" dirty="0"/>
          </a:p>
          <a:p>
            <a:endParaRPr lang="en-US" sz="1800" dirty="0"/>
          </a:p>
          <a:p>
            <a:r>
              <a:rPr lang="en-US" sz="1800" dirty="0"/>
              <a:t>Reassembled using policy: Linux (Linux)</a:t>
            </a:r>
          </a:p>
          <a:p>
            <a:endParaRPr lang="en-US" sz="1800" dirty="0"/>
          </a:p>
          <a:p>
            <a:endParaRPr lang="en-US" sz="1800" dirty="0"/>
          </a:p>
          <a:p>
            <a:r>
              <a:rPr lang="en-US" sz="1800" dirty="0"/>
              <a:t>Reassembled using policy: BSD (AIX, FreeBSD, HPUX, VMS)</a:t>
            </a:r>
          </a:p>
          <a:p>
            <a:endParaRPr lang="en-US" sz="1800" dirty="0"/>
          </a:p>
          <a:p>
            <a:endParaRPr lang="en-US" sz="1800" dirty="0"/>
          </a:p>
          <a:p>
            <a:r>
              <a:rPr lang="en-US" sz="1800" dirty="0"/>
              <a:t>Reassembled using policy: BSD-Right (HP Jet Direct)</a:t>
            </a:r>
          </a:p>
          <a:p>
            <a:endParaRPr lang="en-US" sz="1800" dirty="0"/>
          </a:p>
        </p:txBody>
      </p:sp>
      <p:pic>
        <p:nvPicPr>
          <p:cNvPr id="10" name="Picture 9">
            <a:extLst>
              <a:ext uri="{FF2B5EF4-FFF2-40B4-BE49-F238E27FC236}">
                <a16:creationId xmlns:a16="http://schemas.microsoft.com/office/drawing/2014/main" id="{4A61C337-2CFC-4A7B-81F5-34A7D80D1D65}"/>
              </a:ext>
            </a:extLst>
          </p:cNvPr>
          <p:cNvPicPr>
            <a:picLocks noChangeAspect="1"/>
          </p:cNvPicPr>
          <p:nvPr/>
        </p:nvPicPr>
        <p:blipFill>
          <a:blip r:embed="rId2"/>
          <a:stretch>
            <a:fillRect/>
          </a:stretch>
        </p:blipFill>
        <p:spPr>
          <a:xfrm>
            <a:off x="685800" y="1982647"/>
            <a:ext cx="7007352" cy="281066"/>
          </a:xfrm>
          <a:prstGeom prst="rect">
            <a:avLst/>
          </a:prstGeom>
        </p:spPr>
      </p:pic>
      <p:pic>
        <p:nvPicPr>
          <p:cNvPr id="11" name="Picture 10">
            <a:extLst>
              <a:ext uri="{FF2B5EF4-FFF2-40B4-BE49-F238E27FC236}">
                <a16:creationId xmlns:a16="http://schemas.microsoft.com/office/drawing/2014/main" id="{99907735-2FAD-43DD-90F2-BA914739D724}"/>
              </a:ext>
            </a:extLst>
          </p:cNvPr>
          <p:cNvPicPr>
            <a:picLocks noChangeAspect="1"/>
          </p:cNvPicPr>
          <p:nvPr/>
        </p:nvPicPr>
        <p:blipFill>
          <a:blip r:embed="rId3"/>
          <a:stretch>
            <a:fillRect/>
          </a:stretch>
        </p:blipFill>
        <p:spPr>
          <a:xfrm>
            <a:off x="685800" y="2909585"/>
            <a:ext cx="7007352" cy="281066"/>
          </a:xfrm>
          <a:prstGeom prst="rect">
            <a:avLst/>
          </a:prstGeom>
        </p:spPr>
      </p:pic>
      <p:pic>
        <p:nvPicPr>
          <p:cNvPr id="12" name="Picture 11">
            <a:extLst>
              <a:ext uri="{FF2B5EF4-FFF2-40B4-BE49-F238E27FC236}">
                <a16:creationId xmlns:a16="http://schemas.microsoft.com/office/drawing/2014/main" id="{C2AFC94E-8523-4719-A63F-0E4FDC58DE06}"/>
              </a:ext>
            </a:extLst>
          </p:cNvPr>
          <p:cNvPicPr>
            <a:picLocks noChangeAspect="1"/>
          </p:cNvPicPr>
          <p:nvPr/>
        </p:nvPicPr>
        <p:blipFill>
          <a:blip r:embed="rId4"/>
          <a:stretch>
            <a:fillRect/>
          </a:stretch>
        </p:blipFill>
        <p:spPr>
          <a:xfrm>
            <a:off x="685800" y="3884799"/>
            <a:ext cx="7007352" cy="281066"/>
          </a:xfrm>
          <a:prstGeom prst="rect">
            <a:avLst/>
          </a:prstGeom>
        </p:spPr>
      </p:pic>
      <p:pic>
        <p:nvPicPr>
          <p:cNvPr id="13" name="Picture 12">
            <a:extLst>
              <a:ext uri="{FF2B5EF4-FFF2-40B4-BE49-F238E27FC236}">
                <a16:creationId xmlns:a16="http://schemas.microsoft.com/office/drawing/2014/main" id="{E1A96601-A558-41B9-8657-9CCAC2E5F5B5}"/>
              </a:ext>
            </a:extLst>
          </p:cNvPr>
          <p:cNvPicPr>
            <a:picLocks noChangeAspect="1"/>
          </p:cNvPicPr>
          <p:nvPr/>
        </p:nvPicPr>
        <p:blipFill>
          <a:blip r:embed="rId5"/>
          <a:stretch>
            <a:fillRect/>
          </a:stretch>
        </p:blipFill>
        <p:spPr>
          <a:xfrm>
            <a:off x="685800" y="4864948"/>
            <a:ext cx="6998208" cy="281066"/>
          </a:xfrm>
          <a:prstGeom prst="rect">
            <a:avLst/>
          </a:prstGeom>
        </p:spPr>
      </p:pic>
      <p:pic>
        <p:nvPicPr>
          <p:cNvPr id="14" name="Picture 13">
            <a:extLst>
              <a:ext uri="{FF2B5EF4-FFF2-40B4-BE49-F238E27FC236}">
                <a16:creationId xmlns:a16="http://schemas.microsoft.com/office/drawing/2014/main" id="{072AC841-4AB1-46E1-9EB3-A0CF9ECD9ED3}"/>
              </a:ext>
            </a:extLst>
          </p:cNvPr>
          <p:cNvPicPr>
            <a:picLocks noChangeAspect="1"/>
          </p:cNvPicPr>
          <p:nvPr/>
        </p:nvPicPr>
        <p:blipFill>
          <a:blip r:embed="rId6"/>
          <a:stretch>
            <a:fillRect/>
          </a:stretch>
        </p:blipFill>
        <p:spPr>
          <a:xfrm>
            <a:off x="685800" y="5845097"/>
            <a:ext cx="6998208" cy="281066"/>
          </a:xfrm>
          <a:prstGeom prst="rect">
            <a:avLst/>
          </a:prstGeom>
        </p:spPr>
      </p:pic>
    </p:spTree>
    <p:extLst>
      <p:ext uri="{BB962C8B-B14F-4D97-AF65-F5344CB8AC3E}">
        <p14:creationId xmlns:p14="http://schemas.microsoft.com/office/powerpoint/2010/main" val="736396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1B32-AE97-4A8A-B629-0D5831A8A875}"/>
              </a:ext>
            </a:extLst>
          </p:cNvPr>
          <p:cNvSpPr>
            <a:spLocks noGrp="1"/>
          </p:cNvSpPr>
          <p:nvPr>
            <p:ph type="title"/>
          </p:nvPr>
        </p:nvSpPr>
        <p:spPr/>
        <p:txBody>
          <a:bodyPr/>
          <a:lstStyle/>
          <a:p>
            <a:r>
              <a:rPr lang="en-US" dirty="0"/>
              <a:t>Packet Reassembly</a:t>
            </a:r>
          </a:p>
        </p:txBody>
      </p:sp>
      <p:sp>
        <p:nvSpPr>
          <p:cNvPr id="3" name="Content Placeholder 2">
            <a:extLst>
              <a:ext uri="{FF2B5EF4-FFF2-40B4-BE49-F238E27FC236}">
                <a16:creationId xmlns:a16="http://schemas.microsoft.com/office/drawing/2014/main" id="{AEAD9C2A-12D0-4E9D-A9A7-05992D722FF8}"/>
              </a:ext>
            </a:extLst>
          </p:cNvPr>
          <p:cNvSpPr>
            <a:spLocks noGrp="1"/>
          </p:cNvSpPr>
          <p:nvPr>
            <p:ph idx="1"/>
          </p:nvPr>
        </p:nvSpPr>
        <p:spPr/>
        <p:txBody>
          <a:bodyPr>
            <a:normAutofit/>
          </a:bodyPr>
          <a:lstStyle/>
          <a:p>
            <a:r>
              <a:rPr lang="en-US" dirty="0"/>
              <a:t>These inconsistencies allow attackers to put a malicious payload in an overlapped fragment. </a:t>
            </a:r>
          </a:p>
          <a:p>
            <a:endParaRPr lang="en-US" dirty="0"/>
          </a:p>
          <a:p>
            <a:r>
              <a:rPr lang="en-US" dirty="0"/>
              <a:t>If an IDS (Intrusion Detection System) and the host reassemble the packets differently, the IDS will not see the packets, but the reassembling host will. </a:t>
            </a:r>
          </a:p>
        </p:txBody>
      </p:sp>
      <p:sp>
        <p:nvSpPr>
          <p:cNvPr id="4" name="Date Placeholder 3">
            <a:extLst>
              <a:ext uri="{FF2B5EF4-FFF2-40B4-BE49-F238E27FC236}">
                <a16:creationId xmlns:a16="http://schemas.microsoft.com/office/drawing/2014/main" id="{AEDD1BEB-0BEA-4C2C-B7D7-A9A4BF2B5668}"/>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B0762E1-CF79-4758-ACB8-07D6D4A4F0EE}"/>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10FF8D4D-F7A4-491F-ADC7-2651AA1D42E5}"/>
              </a:ext>
            </a:extLst>
          </p:cNvPr>
          <p:cNvSpPr>
            <a:spLocks noGrp="1"/>
          </p:cNvSpPr>
          <p:nvPr>
            <p:ph type="sldNum" sz="quarter" idx="12"/>
          </p:nvPr>
        </p:nvSpPr>
        <p:spPr/>
        <p:txBody>
          <a:bodyPr/>
          <a:lstStyle/>
          <a:p>
            <a:pPr>
              <a:defRPr/>
            </a:pPr>
            <a:fld id="{DB965FF6-DD1D-43A0-A685-9F3E6FC58C96}" type="slidenum">
              <a:rPr lang="en-US" smtClean="0"/>
              <a:pPr>
                <a:defRPr/>
              </a:pPr>
              <a:t>23</a:t>
            </a:fld>
            <a:endParaRPr lang="en-US"/>
          </a:p>
        </p:txBody>
      </p:sp>
    </p:spTree>
    <p:extLst>
      <p:ext uri="{BB962C8B-B14F-4D97-AF65-F5344CB8AC3E}">
        <p14:creationId xmlns:p14="http://schemas.microsoft.com/office/powerpoint/2010/main" val="1655072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1B32-AE97-4A8A-B629-0D5831A8A875}"/>
              </a:ext>
            </a:extLst>
          </p:cNvPr>
          <p:cNvSpPr>
            <a:spLocks noGrp="1"/>
          </p:cNvSpPr>
          <p:nvPr>
            <p:ph type="title"/>
          </p:nvPr>
        </p:nvSpPr>
        <p:spPr/>
        <p:txBody>
          <a:bodyPr/>
          <a:lstStyle/>
          <a:p>
            <a:r>
              <a:rPr lang="en-US" dirty="0"/>
              <a:t>Packet Reassembly</a:t>
            </a:r>
          </a:p>
        </p:txBody>
      </p:sp>
      <p:sp>
        <p:nvSpPr>
          <p:cNvPr id="3" name="Content Placeholder 2">
            <a:extLst>
              <a:ext uri="{FF2B5EF4-FFF2-40B4-BE49-F238E27FC236}">
                <a16:creationId xmlns:a16="http://schemas.microsoft.com/office/drawing/2014/main" id="{AEAD9C2A-12D0-4E9D-A9A7-05992D722FF8}"/>
              </a:ext>
            </a:extLst>
          </p:cNvPr>
          <p:cNvSpPr>
            <a:spLocks noGrp="1"/>
          </p:cNvSpPr>
          <p:nvPr>
            <p:ph idx="1"/>
          </p:nvPr>
        </p:nvSpPr>
        <p:spPr/>
        <p:txBody>
          <a:bodyPr>
            <a:normAutofit/>
          </a:bodyPr>
          <a:lstStyle/>
          <a:p>
            <a:r>
              <a:rPr lang="en-US" dirty="0"/>
              <a:t>Although many IDS’s attempt to mitigate this risk by reassembling the packets in multiple ways, such as SNORT’s frag3 preprocessor, the analyst is given very little insight to what happens inside the reassembly engine. </a:t>
            </a:r>
          </a:p>
        </p:txBody>
      </p:sp>
      <p:sp>
        <p:nvSpPr>
          <p:cNvPr id="4" name="Date Placeholder 3">
            <a:extLst>
              <a:ext uri="{FF2B5EF4-FFF2-40B4-BE49-F238E27FC236}">
                <a16:creationId xmlns:a16="http://schemas.microsoft.com/office/drawing/2014/main" id="{AEDD1BEB-0BEA-4C2C-B7D7-A9A4BF2B5668}"/>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B0762E1-CF79-4758-ACB8-07D6D4A4F0EE}"/>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10FF8D4D-F7A4-491F-ADC7-2651AA1D42E5}"/>
              </a:ext>
            </a:extLst>
          </p:cNvPr>
          <p:cNvSpPr>
            <a:spLocks noGrp="1"/>
          </p:cNvSpPr>
          <p:nvPr>
            <p:ph type="sldNum" sz="quarter" idx="12"/>
          </p:nvPr>
        </p:nvSpPr>
        <p:spPr/>
        <p:txBody>
          <a:bodyPr/>
          <a:lstStyle/>
          <a:p>
            <a:pPr>
              <a:defRPr/>
            </a:pPr>
            <a:fld id="{DB965FF6-DD1D-43A0-A685-9F3E6FC58C96}" type="slidenum">
              <a:rPr lang="en-US" smtClean="0"/>
              <a:pPr>
                <a:defRPr/>
              </a:pPr>
              <a:t>24</a:t>
            </a:fld>
            <a:endParaRPr lang="en-US"/>
          </a:p>
        </p:txBody>
      </p:sp>
    </p:spTree>
    <p:extLst>
      <p:ext uri="{BB962C8B-B14F-4D97-AF65-F5344CB8AC3E}">
        <p14:creationId xmlns:p14="http://schemas.microsoft.com/office/powerpoint/2010/main" val="135174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1B32-AE97-4A8A-B629-0D5831A8A875}"/>
              </a:ext>
            </a:extLst>
          </p:cNvPr>
          <p:cNvSpPr>
            <a:spLocks noGrp="1"/>
          </p:cNvSpPr>
          <p:nvPr>
            <p:ph type="title"/>
          </p:nvPr>
        </p:nvSpPr>
        <p:spPr/>
        <p:txBody>
          <a:bodyPr/>
          <a:lstStyle/>
          <a:p>
            <a:r>
              <a:rPr lang="en-US" dirty="0"/>
              <a:t>Packet Reassembly</a:t>
            </a:r>
          </a:p>
        </p:txBody>
      </p:sp>
      <p:sp>
        <p:nvSpPr>
          <p:cNvPr id="3" name="Content Placeholder 2">
            <a:extLst>
              <a:ext uri="{FF2B5EF4-FFF2-40B4-BE49-F238E27FC236}">
                <a16:creationId xmlns:a16="http://schemas.microsoft.com/office/drawing/2014/main" id="{AEAD9C2A-12D0-4E9D-A9A7-05992D722FF8}"/>
              </a:ext>
            </a:extLst>
          </p:cNvPr>
          <p:cNvSpPr>
            <a:spLocks noGrp="1"/>
          </p:cNvSpPr>
          <p:nvPr>
            <p:ph idx="1"/>
          </p:nvPr>
        </p:nvSpPr>
        <p:spPr/>
        <p:txBody>
          <a:bodyPr>
            <a:normAutofit/>
          </a:bodyPr>
          <a:lstStyle/>
          <a:p>
            <a:r>
              <a:rPr lang="en-US" dirty="0"/>
              <a:t>This can lead to the analyst incorrectly dismissing an attack as an IDS false negative. </a:t>
            </a:r>
          </a:p>
          <a:p>
            <a:endParaRPr lang="en-US" dirty="0"/>
          </a:p>
          <a:p>
            <a:r>
              <a:rPr lang="en-US" dirty="0"/>
              <a:t>Consider the following scenario:</a:t>
            </a:r>
          </a:p>
          <a:p>
            <a:pPr lvl="1"/>
            <a:r>
              <a:rPr lang="en-US" dirty="0"/>
              <a:t>The attacker sends a crafted packet that contains both a Linux Exploit and a Windows Exploit to a vulnerable Windows target.</a:t>
            </a:r>
          </a:p>
        </p:txBody>
      </p:sp>
      <p:sp>
        <p:nvSpPr>
          <p:cNvPr id="4" name="Date Placeholder 3">
            <a:extLst>
              <a:ext uri="{FF2B5EF4-FFF2-40B4-BE49-F238E27FC236}">
                <a16:creationId xmlns:a16="http://schemas.microsoft.com/office/drawing/2014/main" id="{AEDD1BEB-0BEA-4C2C-B7D7-A9A4BF2B5668}"/>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B0762E1-CF79-4758-ACB8-07D6D4A4F0EE}"/>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10FF8D4D-F7A4-491F-ADC7-2651AA1D42E5}"/>
              </a:ext>
            </a:extLst>
          </p:cNvPr>
          <p:cNvSpPr>
            <a:spLocks noGrp="1"/>
          </p:cNvSpPr>
          <p:nvPr>
            <p:ph type="sldNum" sz="quarter" idx="12"/>
          </p:nvPr>
        </p:nvSpPr>
        <p:spPr/>
        <p:txBody>
          <a:bodyPr/>
          <a:lstStyle/>
          <a:p>
            <a:pPr>
              <a:defRPr/>
            </a:pPr>
            <a:fld id="{DB965FF6-DD1D-43A0-A685-9F3E6FC58C96}" type="slidenum">
              <a:rPr lang="en-US" smtClean="0"/>
              <a:pPr>
                <a:defRPr/>
              </a:pPr>
              <a:t>25</a:t>
            </a:fld>
            <a:endParaRPr lang="en-US"/>
          </a:p>
        </p:txBody>
      </p:sp>
    </p:spTree>
    <p:extLst>
      <p:ext uri="{BB962C8B-B14F-4D97-AF65-F5344CB8AC3E}">
        <p14:creationId xmlns:p14="http://schemas.microsoft.com/office/powerpoint/2010/main" val="2081595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1B32-AE97-4A8A-B629-0D5831A8A875}"/>
              </a:ext>
            </a:extLst>
          </p:cNvPr>
          <p:cNvSpPr>
            <a:spLocks noGrp="1"/>
          </p:cNvSpPr>
          <p:nvPr>
            <p:ph type="title"/>
          </p:nvPr>
        </p:nvSpPr>
        <p:spPr/>
        <p:txBody>
          <a:bodyPr/>
          <a:lstStyle/>
          <a:p>
            <a:r>
              <a:rPr lang="en-US" dirty="0"/>
              <a:t>Packet Reassembly</a:t>
            </a:r>
          </a:p>
        </p:txBody>
      </p:sp>
      <p:sp>
        <p:nvSpPr>
          <p:cNvPr id="3" name="Content Placeholder 2">
            <a:extLst>
              <a:ext uri="{FF2B5EF4-FFF2-40B4-BE49-F238E27FC236}">
                <a16:creationId xmlns:a16="http://schemas.microsoft.com/office/drawing/2014/main" id="{AEAD9C2A-12D0-4E9D-A9A7-05992D722FF8}"/>
              </a:ext>
            </a:extLst>
          </p:cNvPr>
          <p:cNvSpPr>
            <a:spLocks noGrp="1"/>
          </p:cNvSpPr>
          <p:nvPr>
            <p:ph idx="1"/>
          </p:nvPr>
        </p:nvSpPr>
        <p:spPr/>
        <p:txBody>
          <a:bodyPr>
            <a:normAutofit/>
          </a:bodyPr>
          <a:lstStyle/>
          <a:p>
            <a:pPr lvl="1"/>
            <a:r>
              <a:rPr lang="en-US" dirty="0"/>
              <a:t>The IDS has an intelligent reassembly engine and successfully detects that exploitation of the host. </a:t>
            </a:r>
          </a:p>
          <a:p>
            <a:pPr lvl="1"/>
            <a:endParaRPr lang="en-US" dirty="0"/>
          </a:p>
          <a:p>
            <a:pPr lvl="1"/>
            <a:r>
              <a:rPr lang="en-US" dirty="0"/>
              <a:t>The Analyst then sees the alert and examines the full packet capture where he finds a Linux exploit targeting a Windows host and </a:t>
            </a:r>
            <a:r>
              <a:rPr lang="en-US" b="1" dirty="0"/>
              <a:t>incorrectly dismisses it as a false positive</a:t>
            </a:r>
            <a:r>
              <a:rPr lang="en-US" dirty="0"/>
              <a:t>. </a:t>
            </a:r>
          </a:p>
        </p:txBody>
      </p:sp>
      <p:sp>
        <p:nvSpPr>
          <p:cNvPr id="4" name="Date Placeholder 3">
            <a:extLst>
              <a:ext uri="{FF2B5EF4-FFF2-40B4-BE49-F238E27FC236}">
                <a16:creationId xmlns:a16="http://schemas.microsoft.com/office/drawing/2014/main" id="{AEDD1BEB-0BEA-4C2C-B7D7-A9A4BF2B5668}"/>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B0762E1-CF79-4758-ACB8-07D6D4A4F0EE}"/>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10FF8D4D-F7A4-491F-ADC7-2651AA1D42E5}"/>
              </a:ext>
            </a:extLst>
          </p:cNvPr>
          <p:cNvSpPr>
            <a:spLocks noGrp="1"/>
          </p:cNvSpPr>
          <p:nvPr>
            <p:ph type="sldNum" sz="quarter" idx="12"/>
          </p:nvPr>
        </p:nvSpPr>
        <p:spPr/>
        <p:txBody>
          <a:bodyPr/>
          <a:lstStyle/>
          <a:p>
            <a:pPr>
              <a:defRPr/>
            </a:pPr>
            <a:fld id="{DB965FF6-DD1D-43A0-A685-9F3E6FC58C96}" type="slidenum">
              <a:rPr lang="en-US" smtClean="0"/>
              <a:pPr>
                <a:defRPr/>
              </a:pPr>
              <a:t>26</a:t>
            </a:fld>
            <a:endParaRPr lang="en-US"/>
          </a:p>
        </p:txBody>
      </p:sp>
    </p:spTree>
    <p:extLst>
      <p:ext uri="{BB962C8B-B14F-4D97-AF65-F5344CB8AC3E}">
        <p14:creationId xmlns:p14="http://schemas.microsoft.com/office/powerpoint/2010/main" val="121745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1B32-AE97-4A8A-B629-0D5831A8A875}"/>
              </a:ext>
            </a:extLst>
          </p:cNvPr>
          <p:cNvSpPr>
            <a:spLocks noGrp="1"/>
          </p:cNvSpPr>
          <p:nvPr>
            <p:ph type="title"/>
          </p:nvPr>
        </p:nvSpPr>
        <p:spPr/>
        <p:txBody>
          <a:bodyPr/>
          <a:lstStyle/>
          <a:p>
            <a:r>
              <a:rPr lang="en-US" dirty="0"/>
              <a:t>Packet Reassembly</a:t>
            </a:r>
          </a:p>
        </p:txBody>
      </p:sp>
      <p:sp>
        <p:nvSpPr>
          <p:cNvPr id="3" name="Content Placeholder 2">
            <a:extLst>
              <a:ext uri="{FF2B5EF4-FFF2-40B4-BE49-F238E27FC236}">
                <a16:creationId xmlns:a16="http://schemas.microsoft.com/office/drawing/2014/main" id="{AEAD9C2A-12D0-4E9D-A9A7-05992D722FF8}"/>
              </a:ext>
            </a:extLst>
          </p:cNvPr>
          <p:cNvSpPr>
            <a:spLocks noGrp="1"/>
          </p:cNvSpPr>
          <p:nvPr>
            <p:ph idx="1"/>
          </p:nvPr>
        </p:nvSpPr>
        <p:spPr/>
        <p:txBody>
          <a:bodyPr>
            <a:normAutofit/>
          </a:bodyPr>
          <a:lstStyle/>
          <a:p>
            <a:pPr lvl="1"/>
            <a:r>
              <a:rPr lang="en-US" dirty="0"/>
              <a:t>To avoid this situation an analyst has to be aware of the limitations of his tool sets and find or </a:t>
            </a:r>
            <a:r>
              <a:rPr lang="en-US" i="1" dirty="0"/>
              <a:t>create new tools </a:t>
            </a:r>
            <a:r>
              <a:rPr lang="en-US" dirty="0"/>
              <a:t>to properly analyze these attacks.</a:t>
            </a:r>
          </a:p>
        </p:txBody>
      </p:sp>
      <p:sp>
        <p:nvSpPr>
          <p:cNvPr id="4" name="Date Placeholder 3">
            <a:extLst>
              <a:ext uri="{FF2B5EF4-FFF2-40B4-BE49-F238E27FC236}">
                <a16:creationId xmlns:a16="http://schemas.microsoft.com/office/drawing/2014/main" id="{AEDD1BEB-0BEA-4C2C-B7D7-A9A4BF2B5668}"/>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B0762E1-CF79-4758-ACB8-07D6D4A4F0EE}"/>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10FF8D4D-F7A4-491F-ADC7-2651AA1D42E5}"/>
              </a:ext>
            </a:extLst>
          </p:cNvPr>
          <p:cNvSpPr>
            <a:spLocks noGrp="1"/>
          </p:cNvSpPr>
          <p:nvPr>
            <p:ph type="sldNum" sz="quarter" idx="12"/>
          </p:nvPr>
        </p:nvSpPr>
        <p:spPr/>
        <p:txBody>
          <a:bodyPr/>
          <a:lstStyle/>
          <a:p>
            <a:pPr>
              <a:defRPr/>
            </a:pPr>
            <a:fld id="{DB965FF6-DD1D-43A0-A685-9F3E6FC58C96}" type="slidenum">
              <a:rPr lang="en-US" smtClean="0"/>
              <a:pPr>
                <a:defRPr/>
              </a:pPr>
              <a:t>27</a:t>
            </a:fld>
            <a:endParaRPr lang="en-US"/>
          </a:p>
        </p:txBody>
      </p:sp>
    </p:spTree>
    <p:extLst>
      <p:ext uri="{BB962C8B-B14F-4D97-AF65-F5344CB8AC3E}">
        <p14:creationId xmlns:p14="http://schemas.microsoft.com/office/powerpoint/2010/main" val="3457389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Packet Reassembly</a:t>
            </a:r>
          </a:p>
        </p:txBody>
      </p:sp>
      <p:sp>
        <p:nvSpPr>
          <p:cNvPr id="3" name="Content Placeholder 2">
            <a:extLst>
              <a:ext uri="{FF2B5EF4-FFF2-40B4-BE49-F238E27FC236}">
                <a16:creationId xmlns:a16="http://schemas.microsoft.com/office/drawing/2014/main" id="{6F92FB85-5AE3-494E-92EF-2950EEF34FBA}"/>
              </a:ext>
            </a:extLst>
          </p:cNvPr>
          <p:cNvSpPr>
            <a:spLocks noGrp="1"/>
          </p:cNvSpPr>
          <p:nvPr>
            <p:ph idx="1"/>
          </p:nvPr>
        </p:nvSpPr>
        <p:spPr/>
        <p:txBody>
          <a:bodyPr>
            <a:normAutofit lnSpcReduction="10000"/>
          </a:bodyPr>
          <a:lstStyle/>
          <a:p>
            <a:r>
              <a:rPr lang="en-US" dirty="0"/>
              <a:t>If an analyst uses Wireshark to extract the payload of fragmented packets, he will see neither the Linux payload NOR the Windows payload. Instead, he will see a combination of the two. </a:t>
            </a:r>
          </a:p>
          <a:p>
            <a:endParaRPr lang="en-US" dirty="0"/>
          </a:p>
          <a:p>
            <a:r>
              <a:rPr lang="en-US" dirty="0"/>
              <a:t>Wireshark uses the BSD reassembly policy when putting fragments back together. </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28</a:t>
            </a:fld>
            <a:endParaRPr lang="en-US"/>
          </a:p>
        </p:txBody>
      </p:sp>
    </p:spTree>
    <p:extLst>
      <p:ext uri="{BB962C8B-B14F-4D97-AF65-F5344CB8AC3E}">
        <p14:creationId xmlns:p14="http://schemas.microsoft.com/office/powerpoint/2010/main" val="1332746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Packet Reassembly</a:t>
            </a:r>
          </a:p>
        </p:txBody>
      </p:sp>
      <p:sp>
        <p:nvSpPr>
          <p:cNvPr id="3" name="Content Placeholder 2">
            <a:extLst>
              <a:ext uri="{FF2B5EF4-FFF2-40B4-BE49-F238E27FC236}">
                <a16:creationId xmlns:a16="http://schemas.microsoft.com/office/drawing/2014/main" id="{6F92FB85-5AE3-494E-92EF-2950EEF34FBA}"/>
              </a:ext>
            </a:extLst>
          </p:cNvPr>
          <p:cNvSpPr>
            <a:spLocks noGrp="1"/>
          </p:cNvSpPr>
          <p:nvPr>
            <p:ph idx="1"/>
          </p:nvPr>
        </p:nvSpPr>
        <p:spPr/>
        <p:txBody>
          <a:bodyPr>
            <a:normAutofit/>
          </a:bodyPr>
          <a:lstStyle/>
          <a:p>
            <a:r>
              <a:rPr lang="en-US" b="1" dirty="0"/>
              <a:t>How does an analyst know exactly what was launched against their system?</a:t>
            </a:r>
          </a:p>
          <a:p>
            <a:endParaRPr lang="en-US" b="1" dirty="0"/>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29</a:t>
            </a:fld>
            <a:endParaRPr lang="en-US"/>
          </a:p>
        </p:txBody>
      </p:sp>
    </p:spTree>
    <p:extLst>
      <p:ext uri="{BB962C8B-B14F-4D97-AF65-F5344CB8AC3E}">
        <p14:creationId xmlns:p14="http://schemas.microsoft.com/office/powerpoint/2010/main" val="387555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5443-5D78-4759-8C3A-B12B2773975E}"/>
              </a:ext>
            </a:extLst>
          </p:cNvPr>
          <p:cNvSpPr>
            <a:spLocks noGrp="1"/>
          </p:cNvSpPr>
          <p:nvPr>
            <p:ph type="title"/>
          </p:nvPr>
        </p:nvSpPr>
        <p:spPr/>
        <p:txBody>
          <a:bodyPr/>
          <a:lstStyle/>
          <a:p>
            <a:r>
              <a:rPr lang="en-US" dirty="0"/>
              <a:t>Review of Packets</a:t>
            </a:r>
          </a:p>
        </p:txBody>
      </p:sp>
      <p:sp>
        <p:nvSpPr>
          <p:cNvPr id="3" name="Content Placeholder 2">
            <a:extLst>
              <a:ext uri="{FF2B5EF4-FFF2-40B4-BE49-F238E27FC236}">
                <a16:creationId xmlns:a16="http://schemas.microsoft.com/office/drawing/2014/main" id="{B376133A-51E3-4B75-9187-D3588DC5DC24}"/>
              </a:ext>
            </a:extLst>
          </p:cNvPr>
          <p:cNvSpPr>
            <a:spLocks noGrp="1"/>
          </p:cNvSpPr>
          <p:nvPr>
            <p:ph idx="1"/>
          </p:nvPr>
        </p:nvSpPr>
        <p:spPr/>
        <p:txBody>
          <a:bodyPr/>
          <a:lstStyle/>
          <a:p>
            <a:r>
              <a:rPr lang="en-US" dirty="0"/>
              <a:t>It is important to recall each packet has a source IP address, destination IP address and Fragment Offset.</a:t>
            </a:r>
          </a:p>
          <a:p>
            <a:pPr lvl="1"/>
            <a:r>
              <a:rPr lang="en-US" dirty="0"/>
              <a:t>Source: where it came from</a:t>
            </a:r>
          </a:p>
          <a:p>
            <a:pPr lvl="1"/>
            <a:r>
              <a:rPr lang="en-US" dirty="0"/>
              <a:t>Destination: where it goes to</a:t>
            </a:r>
          </a:p>
        </p:txBody>
      </p:sp>
      <p:sp>
        <p:nvSpPr>
          <p:cNvPr id="4" name="Date Placeholder 3">
            <a:extLst>
              <a:ext uri="{FF2B5EF4-FFF2-40B4-BE49-F238E27FC236}">
                <a16:creationId xmlns:a16="http://schemas.microsoft.com/office/drawing/2014/main" id="{681F8203-BB59-46D3-8006-40D060033362}"/>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953F503E-3E85-4650-B4EF-AAA77C5CC2D9}"/>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94CE79B1-C6D3-4CBF-9F95-E724D8C63679}"/>
              </a:ext>
            </a:extLst>
          </p:cNvPr>
          <p:cNvSpPr>
            <a:spLocks noGrp="1"/>
          </p:cNvSpPr>
          <p:nvPr>
            <p:ph type="sldNum" sz="quarter" idx="12"/>
          </p:nvPr>
        </p:nvSpPr>
        <p:spPr/>
        <p:txBody>
          <a:bodyPr/>
          <a:lstStyle/>
          <a:p>
            <a:pPr>
              <a:defRPr/>
            </a:pPr>
            <a:fld id="{DB965FF6-DD1D-43A0-A685-9F3E6FC58C96}" type="slidenum">
              <a:rPr lang="en-US" smtClean="0"/>
              <a:pPr>
                <a:defRPr/>
              </a:pPr>
              <a:t>3</a:t>
            </a:fld>
            <a:endParaRPr lang="en-US"/>
          </a:p>
        </p:txBody>
      </p:sp>
    </p:spTree>
    <p:extLst>
      <p:ext uri="{BB962C8B-B14F-4D97-AF65-F5344CB8AC3E}">
        <p14:creationId xmlns:p14="http://schemas.microsoft.com/office/powerpoint/2010/main" val="2798588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Packet Reassembly</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30</a:t>
            </a:fld>
            <a:endParaRPr lang="en-US"/>
          </a:p>
        </p:txBody>
      </p:sp>
      <p:pic>
        <p:nvPicPr>
          <p:cNvPr id="8" name="Content Placeholder 7">
            <a:extLst>
              <a:ext uri="{FF2B5EF4-FFF2-40B4-BE49-F238E27FC236}">
                <a16:creationId xmlns:a16="http://schemas.microsoft.com/office/drawing/2014/main" id="{7332992F-6B54-4390-8227-450C40F529FA}"/>
              </a:ext>
            </a:extLst>
          </p:cNvPr>
          <p:cNvPicPr>
            <a:picLocks noGrp="1" noChangeAspect="1"/>
          </p:cNvPicPr>
          <p:nvPr>
            <p:ph idx="1"/>
          </p:nvPr>
        </p:nvPicPr>
        <p:blipFill rotWithShape="1">
          <a:blip r:embed="rId2"/>
          <a:srcRect t="2019" b="3024"/>
          <a:stretch/>
        </p:blipFill>
        <p:spPr>
          <a:xfrm>
            <a:off x="965328" y="1647825"/>
            <a:ext cx="7213472" cy="4297680"/>
          </a:xfrm>
          <a:prstGeom prst="rect">
            <a:avLst/>
          </a:prstGeom>
        </p:spPr>
      </p:pic>
    </p:spTree>
    <p:extLst>
      <p:ext uri="{BB962C8B-B14F-4D97-AF65-F5344CB8AC3E}">
        <p14:creationId xmlns:p14="http://schemas.microsoft.com/office/powerpoint/2010/main" val="1215952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Packet Reassembly</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31</a:t>
            </a:fld>
            <a:endParaRPr lang="en-US"/>
          </a:p>
        </p:txBody>
      </p:sp>
      <p:sp>
        <p:nvSpPr>
          <p:cNvPr id="3" name="Content Placeholder 2">
            <a:extLst>
              <a:ext uri="{FF2B5EF4-FFF2-40B4-BE49-F238E27FC236}">
                <a16:creationId xmlns:a16="http://schemas.microsoft.com/office/drawing/2014/main" id="{0BDEED2B-CCB1-4345-BC46-4C788BA99A92}"/>
              </a:ext>
            </a:extLst>
          </p:cNvPr>
          <p:cNvSpPr>
            <a:spLocks noGrp="1"/>
          </p:cNvSpPr>
          <p:nvPr>
            <p:ph idx="1"/>
          </p:nvPr>
        </p:nvSpPr>
        <p:spPr/>
        <p:txBody>
          <a:bodyPr>
            <a:normAutofit/>
          </a:bodyPr>
          <a:lstStyle/>
          <a:p>
            <a:pPr marL="0" indent="0">
              <a:buNone/>
            </a:pPr>
            <a:r>
              <a:rPr lang="en-US" b="1" dirty="0"/>
              <a:t>One Possible Solution:</a:t>
            </a:r>
          </a:p>
          <a:p>
            <a:r>
              <a:rPr lang="en-US" dirty="0"/>
              <a:t>Tools such as </a:t>
            </a:r>
            <a:r>
              <a:rPr lang="en-US" dirty="0" err="1"/>
              <a:t>scapy</a:t>
            </a:r>
            <a:r>
              <a:rPr lang="en-US" dirty="0"/>
              <a:t> and Python can be used to quickly reassemble packets in each of the differently combinations used by modern operating systems to get a better understanding of what the attacker may have intended to exploit. </a:t>
            </a:r>
          </a:p>
        </p:txBody>
      </p:sp>
    </p:spTree>
    <p:extLst>
      <p:ext uri="{BB962C8B-B14F-4D97-AF65-F5344CB8AC3E}">
        <p14:creationId xmlns:p14="http://schemas.microsoft.com/office/powerpoint/2010/main" val="1852873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Packet Reassembly</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32</a:t>
            </a:fld>
            <a:endParaRPr lang="en-US"/>
          </a:p>
        </p:txBody>
      </p:sp>
      <p:sp>
        <p:nvSpPr>
          <p:cNvPr id="3" name="Content Placeholder 2">
            <a:extLst>
              <a:ext uri="{FF2B5EF4-FFF2-40B4-BE49-F238E27FC236}">
                <a16:creationId xmlns:a16="http://schemas.microsoft.com/office/drawing/2014/main" id="{0BDEED2B-CCB1-4345-BC46-4C788BA99A92}"/>
              </a:ext>
            </a:extLst>
          </p:cNvPr>
          <p:cNvSpPr>
            <a:spLocks noGrp="1"/>
          </p:cNvSpPr>
          <p:nvPr>
            <p:ph idx="1"/>
          </p:nvPr>
        </p:nvSpPr>
        <p:spPr/>
        <p:txBody>
          <a:bodyPr>
            <a:normAutofit/>
          </a:bodyPr>
          <a:lstStyle/>
          <a:p>
            <a:r>
              <a:rPr lang="en-US" dirty="0"/>
              <a:t>Over the next section, we will examine how to recreate the reassembly engines as they are implemented by various operating systems. Then, as analysts, we can use these techniques to peer behind the curtain and see how our reassembly engines would see that attackers’ packets.</a:t>
            </a:r>
          </a:p>
        </p:txBody>
      </p:sp>
    </p:spTree>
    <p:extLst>
      <p:ext uri="{BB962C8B-B14F-4D97-AF65-F5344CB8AC3E}">
        <p14:creationId xmlns:p14="http://schemas.microsoft.com/office/powerpoint/2010/main" val="331804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Packet Reassembly</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33</a:t>
            </a:fld>
            <a:endParaRPr lang="en-US"/>
          </a:p>
        </p:txBody>
      </p:sp>
      <p:sp>
        <p:nvSpPr>
          <p:cNvPr id="3" name="Content Placeholder 2">
            <a:extLst>
              <a:ext uri="{FF2B5EF4-FFF2-40B4-BE49-F238E27FC236}">
                <a16:creationId xmlns:a16="http://schemas.microsoft.com/office/drawing/2014/main" id="{0BDEED2B-CCB1-4345-BC46-4C788BA99A92}"/>
              </a:ext>
            </a:extLst>
          </p:cNvPr>
          <p:cNvSpPr>
            <a:spLocks noGrp="1"/>
          </p:cNvSpPr>
          <p:nvPr>
            <p:ph idx="1"/>
          </p:nvPr>
        </p:nvSpPr>
        <p:spPr/>
        <p:txBody>
          <a:bodyPr>
            <a:normAutofit/>
          </a:bodyPr>
          <a:lstStyle/>
          <a:p>
            <a:r>
              <a:rPr lang="en-US" dirty="0"/>
              <a:t>Understanding the techniques used by the attacker will give us greater insight to the skill of our adversary and help us identify attacks that our automated reassembly engines might overlook.</a:t>
            </a:r>
          </a:p>
        </p:txBody>
      </p:sp>
    </p:spTree>
    <p:extLst>
      <p:ext uri="{BB962C8B-B14F-4D97-AF65-F5344CB8AC3E}">
        <p14:creationId xmlns:p14="http://schemas.microsoft.com/office/powerpoint/2010/main" val="2375097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F3D7-E697-4BBE-9827-FB3630590ABD}"/>
              </a:ext>
            </a:extLst>
          </p:cNvPr>
          <p:cNvSpPr>
            <a:spLocks noGrp="1"/>
          </p:cNvSpPr>
          <p:nvPr>
            <p:ph type="title"/>
          </p:nvPr>
        </p:nvSpPr>
        <p:spPr/>
        <p:txBody>
          <a:bodyPr/>
          <a:lstStyle/>
          <a:p>
            <a:r>
              <a:rPr lang="en-US" dirty="0"/>
              <a:t>Premade Reassembly Engine</a:t>
            </a:r>
          </a:p>
        </p:txBody>
      </p:sp>
      <p:sp>
        <p:nvSpPr>
          <p:cNvPr id="3" name="Content Placeholder 2">
            <a:extLst>
              <a:ext uri="{FF2B5EF4-FFF2-40B4-BE49-F238E27FC236}">
                <a16:creationId xmlns:a16="http://schemas.microsoft.com/office/drawing/2014/main" id="{23AA9460-84C9-4A7D-A823-A948B36241A0}"/>
              </a:ext>
            </a:extLst>
          </p:cNvPr>
          <p:cNvSpPr>
            <a:spLocks noGrp="1"/>
          </p:cNvSpPr>
          <p:nvPr>
            <p:ph idx="1"/>
          </p:nvPr>
        </p:nvSpPr>
        <p:spPr/>
        <p:txBody>
          <a:bodyPr/>
          <a:lstStyle/>
          <a:p>
            <a:r>
              <a:rPr lang="en-US" dirty="0"/>
              <a:t>Before delving into the considerations and how </a:t>
            </a:r>
            <a:r>
              <a:rPr lang="en-US" dirty="0" err="1"/>
              <a:t>to’s</a:t>
            </a:r>
            <a:r>
              <a:rPr lang="en-US" dirty="0"/>
              <a:t> of packet reassembly, here is a link to a repository containing source code for a prebuilt assembler tool and sample packet captures for demo &amp; testing:</a:t>
            </a:r>
          </a:p>
          <a:p>
            <a:pPr marL="457200" lvl="1" indent="0">
              <a:buNone/>
            </a:pPr>
            <a:r>
              <a:rPr lang="en-US" sz="2400" dirty="0">
                <a:hlinkClick r:id="rId2"/>
              </a:rPr>
              <a:t>https://github.com/MarkBaggett/reassembler</a:t>
            </a:r>
            <a:r>
              <a:rPr lang="en-US" sz="2400" dirty="0"/>
              <a:t> </a:t>
            </a:r>
          </a:p>
        </p:txBody>
      </p:sp>
      <p:sp>
        <p:nvSpPr>
          <p:cNvPr id="4" name="Date Placeholder 3">
            <a:extLst>
              <a:ext uri="{FF2B5EF4-FFF2-40B4-BE49-F238E27FC236}">
                <a16:creationId xmlns:a16="http://schemas.microsoft.com/office/drawing/2014/main" id="{4856579A-89FE-4C67-A993-74A0ED088BFE}"/>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C65022F-AB4B-4808-87C7-9AAD9AA90E8E}"/>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5BFFEB78-F9E5-4669-AA35-D2061D1ECE7A}"/>
              </a:ext>
            </a:extLst>
          </p:cNvPr>
          <p:cNvSpPr>
            <a:spLocks noGrp="1"/>
          </p:cNvSpPr>
          <p:nvPr>
            <p:ph type="sldNum" sz="quarter" idx="12"/>
          </p:nvPr>
        </p:nvSpPr>
        <p:spPr/>
        <p:txBody>
          <a:bodyPr/>
          <a:lstStyle/>
          <a:p>
            <a:pPr>
              <a:defRPr/>
            </a:pPr>
            <a:fld id="{DB965FF6-DD1D-43A0-A685-9F3E6FC58C96}" type="slidenum">
              <a:rPr lang="en-US" smtClean="0"/>
              <a:pPr>
                <a:defRPr/>
              </a:pPr>
              <a:t>34</a:t>
            </a:fld>
            <a:endParaRPr lang="en-US"/>
          </a:p>
        </p:txBody>
      </p:sp>
    </p:spTree>
    <p:extLst>
      <p:ext uri="{BB962C8B-B14F-4D97-AF65-F5344CB8AC3E}">
        <p14:creationId xmlns:p14="http://schemas.microsoft.com/office/powerpoint/2010/main" val="3283525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Writing a Fragment Reassembly Engine</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35</a:t>
            </a:fld>
            <a:endParaRPr lang="en-US"/>
          </a:p>
        </p:txBody>
      </p:sp>
      <p:sp>
        <p:nvSpPr>
          <p:cNvPr id="3" name="Content Placeholder 2">
            <a:extLst>
              <a:ext uri="{FF2B5EF4-FFF2-40B4-BE49-F238E27FC236}">
                <a16:creationId xmlns:a16="http://schemas.microsoft.com/office/drawing/2014/main" id="{0BDEED2B-CCB1-4345-BC46-4C788BA99A92}"/>
              </a:ext>
            </a:extLst>
          </p:cNvPr>
          <p:cNvSpPr>
            <a:spLocks noGrp="1"/>
          </p:cNvSpPr>
          <p:nvPr>
            <p:ph idx="1"/>
          </p:nvPr>
        </p:nvSpPr>
        <p:spPr/>
        <p:txBody>
          <a:bodyPr>
            <a:normAutofit fontScale="92500" lnSpcReduction="20000"/>
          </a:bodyPr>
          <a:lstStyle/>
          <a:p>
            <a:r>
              <a:rPr lang="en-US" dirty="0"/>
              <a:t>Writing the IP fragmentation engines in our TCP stack is no easy task.</a:t>
            </a:r>
          </a:p>
          <a:p>
            <a:endParaRPr lang="en-US" dirty="0"/>
          </a:p>
          <a:p>
            <a:r>
              <a:rPr lang="en-US" dirty="0"/>
              <a:t>Fortunately, we do not have to deal with many of the difficulties the authors of programs like Wireshark do.</a:t>
            </a:r>
          </a:p>
          <a:p>
            <a:pPr lvl="1"/>
            <a:r>
              <a:rPr lang="en-US" dirty="0"/>
              <a:t>We don’t have to worry about:</a:t>
            </a:r>
          </a:p>
          <a:p>
            <a:pPr lvl="2"/>
            <a:r>
              <a:rPr lang="en-US" dirty="0"/>
              <a:t>Reassembly time-out</a:t>
            </a:r>
          </a:p>
          <a:p>
            <a:pPr lvl="2"/>
            <a:r>
              <a:rPr lang="en-US" dirty="0"/>
              <a:t>TTL’s</a:t>
            </a:r>
          </a:p>
          <a:p>
            <a:pPr lvl="2"/>
            <a:r>
              <a:rPr lang="en-US" dirty="0"/>
              <a:t>Memory management</a:t>
            </a:r>
          </a:p>
          <a:p>
            <a:pPr lvl="2"/>
            <a:r>
              <a:rPr lang="en-US" dirty="0"/>
              <a:t>Etc.</a:t>
            </a:r>
          </a:p>
        </p:txBody>
      </p:sp>
    </p:spTree>
    <p:extLst>
      <p:ext uri="{BB962C8B-B14F-4D97-AF65-F5344CB8AC3E}">
        <p14:creationId xmlns:p14="http://schemas.microsoft.com/office/powerpoint/2010/main" val="510503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Writing a Fragment Reassembly Engine</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36</a:t>
            </a:fld>
            <a:endParaRPr lang="en-US"/>
          </a:p>
        </p:txBody>
      </p:sp>
      <p:sp>
        <p:nvSpPr>
          <p:cNvPr id="3" name="Content Placeholder 2">
            <a:extLst>
              <a:ext uri="{FF2B5EF4-FFF2-40B4-BE49-F238E27FC236}">
                <a16:creationId xmlns:a16="http://schemas.microsoft.com/office/drawing/2014/main" id="{0BDEED2B-CCB1-4345-BC46-4C788BA99A92}"/>
              </a:ext>
            </a:extLst>
          </p:cNvPr>
          <p:cNvSpPr>
            <a:spLocks noGrp="1"/>
          </p:cNvSpPr>
          <p:nvPr>
            <p:ph idx="1"/>
          </p:nvPr>
        </p:nvSpPr>
        <p:spPr/>
        <p:txBody>
          <a:bodyPr>
            <a:normAutofit/>
          </a:bodyPr>
          <a:lstStyle/>
          <a:p>
            <a:r>
              <a:rPr lang="en-US" dirty="0"/>
              <a:t>We are reading our packets from stored packet captures. </a:t>
            </a:r>
          </a:p>
          <a:p>
            <a:endParaRPr lang="en-US" dirty="0"/>
          </a:p>
          <a:p>
            <a:r>
              <a:rPr lang="en-US" dirty="0"/>
              <a:t>This gives us </a:t>
            </a:r>
            <a:r>
              <a:rPr lang="en-US" i="1" dirty="0"/>
              <a:t>another</a:t>
            </a:r>
            <a:r>
              <a:rPr lang="en-US" dirty="0"/>
              <a:t> advantage over reassembling live packets in that we have all the packets in our possession and can reorder them as needed before processing them. </a:t>
            </a:r>
          </a:p>
        </p:txBody>
      </p:sp>
    </p:spTree>
    <p:extLst>
      <p:ext uri="{BB962C8B-B14F-4D97-AF65-F5344CB8AC3E}">
        <p14:creationId xmlns:p14="http://schemas.microsoft.com/office/powerpoint/2010/main" val="1712593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Writing a Fragment Reassembly Engine</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37</a:t>
            </a:fld>
            <a:endParaRPr lang="en-US"/>
          </a:p>
        </p:txBody>
      </p:sp>
      <p:sp>
        <p:nvSpPr>
          <p:cNvPr id="3" name="Content Placeholder 2">
            <a:extLst>
              <a:ext uri="{FF2B5EF4-FFF2-40B4-BE49-F238E27FC236}">
                <a16:creationId xmlns:a16="http://schemas.microsoft.com/office/drawing/2014/main" id="{0BDEED2B-CCB1-4345-BC46-4C788BA99A92}"/>
              </a:ext>
            </a:extLst>
          </p:cNvPr>
          <p:cNvSpPr>
            <a:spLocks noGrp="1"/>
          </p:cNvSpPr>
          <p:nvPr>
            <p:ph idx="1"/>
          </p:nvPr>
        </p:nvSpPr>
        <p:spPr/>
        <p:txBody>
          <a:bodyPr>
            <a:normAutofit/>
          </a:bodyPr>
          <a:lstStyle/>
          <a:p>
            <a:r>
              <a:rPr lang="en-US" dirty="0"/>
              <a:t>To reassemble the packets, we will allocate a buffer in memory and then write each fragment to the buffer based allowing fragments to overwrite existing data. </a:t>
            </a:r>
          </a:p>
          <a:p>
            <a:endParaRPr lang="en-US" dirty="0"/>
          </a:p>
          <a:p>
            <a:r>
              <a:rPr lang="en-US" dirty="0"/>
              <a:t>Using this method, the last fragments that we process will overwrite any existing data in the buffer. </a:t>
            </a:r>
          </a:p>
          <a:p>
            <a:endParaRPr lang="en-US" dirty="0"/>
          </a:p>
        </p:txBody>
      </p:sp>
    </p:spTree>
    <p:extLst>
      <p:ext uri="{BB962C8B-B14F-4D97-AF65-F5344CB8AC3E}">
        <p14:creationId xmlns:p14="http://schemas.microsoft.com/office/powerpoint/2010/main" val="2805662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Writing a Fragment Reassembly Engine</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38</a:t>
            </a:fld>
            <a:endParaRPr lang="en-US"/>
          </a:p>
        </p:txBody>
      </p:sp>
      <p:sp>
        <p:nvSpPr>
          <p:cNvPr id="3" name="Content Placeholder 2">
            <a:extLst>
              <a:ext uri="{FF2B5EF4-FFF2-40B4-BE49-F238E27FC236}">
                <a16:creationId xmlns:a16="http://schemas.microsoft.com/office/drawing/2014/main" id="{0BDEED2B-CCB1-4345-BC46-4C788BA99A92}"/>
              </a:ext>
            </a:extLst>
          </p:cNvPr>
          <p:cNvSpPr>
            <a:spLocks noGrp="1"/>
          </p:cNvSpPr>
          <p:nvPr>
            <p:ph idx="1"/>
          </p:nvPr>
        </p:nvSpPr>
        <p:spPr/>
        <p:txBody>
          <a:bodyPr>
            <a:normAutofit/>
          </a:bodyPr>
          <a:lstStyle/>
          <a:p>
            <a:r>
              <a:rPr lang="en-US" dirty="0"/>
              <a:t>To reassemble packets as each of the different reassembly policies we will just have to reorder our packet before we process them. </a:t>
            </a:r>
          </a:p>
        </p:txBody>
      </p:sp>
    </p:spTree>
    <p:extLst>
      <p:ext uri="{BB962C8B-B14F-4D97-AF65-F5344CB8AC3E}">
        <p14:creationId xmlns:p14="http://schemas.microsoft.com/office/powerpoint/2010/main" val="535879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The “Last/RFC791” Policy</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39</a:t>
            </a:fld>
            <a:endParaRPr lang="en-US"/>
          </a:p>
        </p:txBody>
      </p:sp>
      <p:sp>
        <p:nvSpPr>
          <p:cNvPr id="3" name="Content Placeholder 2">
            <a:extLst>
              <a:ext uri="{FF2B5EF4-FFF2-40B4-BE49-F238E27FC236}">
                <a16:creationId xmlns:a16="http://schemas.microsoft.com/office/drawing/2014/main" id="{0BDEED2B-CCB1-4345-BC46-4C788BA99A92}"/>
              </a:ext>
            </a:extLst>
          </p:cNvPr>
          <p:cNvSpPr>
            <a:spLocks noGrp="1"/>
          </p:cNvSpPr>
          <p:nvPr>
            <p:ph idx="1"/>
          </p:nvPr>
        </p:nvSpPr>
        <p:spPr/>
        <p:txBody>
          <a:bodyPr>
            <a:normAutofit/>
          </a:bodyPr>
          <a:lstStyle/>
          <a:p>
            <a:r>
              <a:rPr lang="en-US" dirty="0"/>
              <a:t>To process packets according to the “LAST/RFC791” policy, we just need to process packets from the first one we received until the last in chronological order. </a:t>
            </a:r>
          </a:p>
          <a:p>
            <a:pPr lvl="1"/>
            <a:r>
              <a:rPr lang="en-US" dirty="0"/>
              <a:t>Since subsequent overlapping fragments will overwrite the previous packets, we are favoring the LAST packet to arrive. </a:t>
            </a:r>
          </a:p>
        </p:txBody>
      </p:sp>
    </p:spTree>
    <p:extLst>
      <p:ext uri="{BB962C8B-B14F-4D97-AF65-F5344CB8AC3E}">
        <p14:creationId xmlns:p14="http://schemas.microsoft.com/office/powerpoint/2010/main" val="223191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60CC-A00D-44C7-96FA-C0377C2668B0}"/>
              </a:ext>
            </a:extLst>
          </p:cNvPr>
          <p:cNvSpPr>
            <a:spLocks noGrp="1"/>
          </p:cNvSpPr>
          <p:nvPr>
            <p:ph type="title"/>
          </p:nvPr>
        </p:nvSpPr>
        <p:spPr/>
        <p:txBody>
          <a:bodyPr/>
          <a:lstStyle/>
          <a:p>
            <a:r>
              <a:rPr lang="en-US" dirty="0"/>
              <a:t>Fragment Offset</a:t>
            </a:r>
          </a:p>
        </p:txBody>
      </p:sp>
      <p:sp>
        <p:nvSpPr>
          <p:cNvPr id="3" name="Content Placeholder 2">
            <a:extLst>
              <a:ext uri="{FF2B5EF4-FFF2-40B4-BE49-F238E27FC236}">
                <a16:creationId xmlns:a16="http://schemas.microsoft.com/office/drawing/2014/main" id="{2EDA9AA9-D4C9-48E1-AEF5-D07508887429}"/>
              </a:ext>
            </a:extLst>
          </p:cNvPr>
          <p:cNvSpPr>
            <a:spLocks noGrp="1"/>
          </p:cNvSpPr>
          <p:nvPr>
            <p:ph idx="1"/>
          </p:nvPr>
        </p:nvSpPr>
        <p:spPr/>
        <p:txBody>
          <a:bodyPr>
            <a:normAutofit/>
          </a:bodyPr>
          <a:lstStyle/>
          <a:p>
            <a:r>
              <a:rPr lang="en-US" dirty="0"/>
              <a:t>The Fragment Offset field (13 bits) is used to indicate the starting position of the data in the fragment in relation to the start of the data in the original packet. </a:t>
            </a:r>
          </a:p>
          <a:p>
            <a:pPr lvl="1"/>
            <a:r>
              <a:rPr lang="en-US" b="1" dirty="0">
                <a:solidFill>
                  <a:schemeClr val="accent1"/>
                </a:solidFill>
              </a:rPr>
              <a:t>This information is used to reassemble the data from all the fragments (whether they arrive in order or not). </a:t>
            </a:r>
          </a:p>
        </p:txBody>
      </p:sp>
      <p:sp>
        <p:nvSpPr>
          <p:cNvPr id="4" name="Date Placeholder 3">
            <a:extLst>
              <a:ext uri="{FF2B5EF4-FFF2-40B4-BE49-F238E27FC236}">
                <a16:creationId xmlns:a16="http://schemas.microsoft.com/office/drawing/2014/main" id="{C7BB9333-92EE-44D7-9654-0DE795A71112}"/>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B68B5E05-8D0D-41ED-ACA1-9577FDAC30D7}"/>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38E72784-D69F-4622-8378-F21480382406}"/>
              </a:ext>
            </a:extLst>
          </p:cNvPr>
          <p:cNvSpPr>
            <a:spLocks noGrp="1"/>
          </p:cNvSpPr>
          <p:nvPr>
            <p:ph type="sldNum" sz="quarter" idx="12"/>
          </p:nvPr>
        </p:nvSpPr>
        <p:spPr/>
        <p:txBody>
          <a:bodyPr/>
          <a:lstStyle/>
          <a:p>
            <a:pPr>
              <a:defRPr/>
            </a:pPr>
            <a:fld id="{DB965FF6-DD1D-43A0-A685-9F3E6FC58C96}" type="slidenum">
              <a:rPr lang="en-US" smtClean="0"/>
              <a:pPr>
                <a:defRPr/>
              </a:pPr>
              <a:t>4</a:t>
            </a:fld>
            <a:endParaRPr lang="en-US"/>
          </a:p>
        </p:txBody>
      </p:sp>
    </p:spTree>
    <p:extLst>
      <p:ext uri="{BB962C8B-B14F-4D97-AF65-F5344CB8AC3E}">
        <p14:creationId xmlns:p14="http://schemas.microsoft.com/office/powerpoint/2010/main" val="1804499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The “First” Policy</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40</a:t>
            </a:fld>
            <a:endParaRPr lang="en-US"/>
          </a:p>
        </p:txBody>
      </p:sp>
      <p:sp>
        <p:nvSpPr>
          <p:cNvPr id="3" name="Content Placeholder 2">
            <a:extLst>
              <a:ext uri="{FF2B5EF4-FFF2-40B4-BE49-F238E27FC236}">
                <a16:creationId xmlns:a16="http://schemas.microsoft.com/office/drawing/2014/main" id="{0BDEED2B-CCB1-4345-BC46-4C788BA99A92}"/>
              </a:ext>
            </a:extLst>
          </p:cNvPr>
          <p:cNvSpPr>
            <a:spLocks noGrp="1"/>
          </p:cNvSpPr>
          <p:nvPr>
            <p:ph idx="1"/>
          </p:nvPr>
        </p:nvSpPr>
        <p:spPr/>
        <p:txBody>
          <a:bodyPr>
            <a:normAutofit/>
          </a:bodyPr>
          <a:lstStyle/>
          <a:p>
            <a:r>
              <a:rPr lang="en-US" dirty="0"/>
              <a:t>To process packets according to the “FIRST” policy, we process the same packets in reverse order filling the buffer with the last packet to arrive, then the 2nd to last etc. </a:t>
            </a:r>
          </a:p>
          <a:p>
            <a:pPr lvl="1"/>
            <a:r>
              <a:rPr lang="en-US" dirty="0"/>
              <a:t>The first packet to arrive will overwrite any data that was written in the buffer by later packets thus favoring the FIRST packets.</a:t>
            </a:r>
          </a:p>
        </p:txBody>
      </p:sp>
    </p:spTree>
    <p:extLst>
      <p:ext uri="{BB962C8B-B14F-4D97-AF65-F5344CB8AC3E}">
        <p14:creationId xmlns:p14="http://schemas.microsoft.com/office/powerpoint/2010/main" val="2547955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Writing a Fragment Reassembly Engine</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41</a:t>
            </a:fld>
            <a:endParaRPr lang="en-US"/>
          </a:p>
        </p:txBody>
      </p:sp>
      <p:sp>
        <p:nvSpPr>
          <p:cNvPr id="3" name="Content Placeholder 2">
            <a:extLst>
              <a:ext uri="{FF2B5EF4-FFF2-40B4-BE49-F238E27FC236}">
                <a16:creationId xmlns:a16="http://schemas.microsoft.com/office/drawing/2014/main" id="{0BDEED2B-CCB1-4345-BC46-4C788BA99A92}"/>
              </a:ext>
            </a:extLst>
          </p:cNvPr>
          <p:cNvSpPr>
            <a:spLocks noGrp="1"/>
          </p:cNvSpPr>
          <p:nvPr>
            <p:ph idx="1"/>
          </p:nvPr>
        </p:nvSpPr>
        <p:spPr/>
        <p:txBody>
          <a:bodyPr>
            <a:normAutofit/>
          </a:bodyPr>
          <a:lstStyle/>
          <a:p>
            <a:r>
              <a:rPr lang="en-US" dirty="0"/>
              <a:t>Python’s </a:t>
            </a:r>
            <a:r>
              <a:rPr lang="en-US" dirty="0" err="1"/>
              <a:t>StringIO</a:t>
            </a:r>
            <a:r>
              <a:rPr lang="en-US" dirty="0"/>
              <a:t> module provides us with a good data structure to use as our buffer for the reassembled fragments. We can use </a:t>
            </a:r>
            <a:r>
              <a:rPr lang="en-US" dirty="0" err="1"/>
              <a:t>StringIO’s</a:t>
            </a:r>
            <a:r>
              <a:rPr lang="en-US" dirty="0"/>
              <a:t> </a:t>
            </a:r>
            <a:r>
              <a:rPr lang="en-US" dirty="0">
                <a:latin typeface="Courier New" panose="02070309020205020404" pitchFamily="49" charset="0"/>
                <a:cs typeface="Courier New" panose="02070309020205020404" pitchFamily="49" charset="0"/>
              </a:rPr>
              <a:t>seek() </a:t>
            </a:r>
            <a:r>
              <a:rPr lang="en-US" dirty="0"/>
              <a:t>method to set the location in the buffer to the fragments offset. </a:t>
            </a:r>
          </a:p>
        </p:txBody>
      </p:sp>
    </p:spTree>
    <p:extLst>
      <p:ext uri="{BB962C8B-B14F-4D97-AF65-F5344CB8AC3E}">
        <p14:creationId xmlns:p14="http://schemas.microsoft.com/office/powerpoint/2010/main" val="254178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Writing a Fragment Reassembly Engine</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42</a:t>
            </a:fld>
            <a:endParaRPr lang="en-US"/>
          </a:p>
        </p:txBody>
      </p:sp>
      <p:sp>
        <p:nvSpPr>
          <p:cNvPr id="3" name="Content Placeholder 2">
            <a:extLst>
              <a:ext uri="{FF2B5EF4-FFF2-40B4-BE49-F238E27FC236}">
                <a16:creationId xmlns:a16="http://schemas.microsoft.com/office/drawing/2014/main" id="{0BDEED2B-CCB1-4345-BC46-4C788BA99A92}"/>
              </a:ext>
            </a:extLst>
          </p:cNvPr>
          <p:cNvSpPr>
            <a:spLocks noGrp="1"/>
          </p:cNvSpPr>
          <p:nvPr>
            <p:ph idx="1"/>
          </p:nvPr>
        </p:nvSpPr>
        <p:spPr/>
        <p:txBody>
          <a:bodyPr>
            <a:normAutofit/>
          </a:bodyPr>
          <a:lstStyle/>
          <a:p>
            <a:r>
              <a:rPr lang="en-US" dirty="0"/>
              <a:t>Next, we use the </a:t>
            </a:r>
            <a:r>
              <a:rPr lang="en-US" dirty="0">
                <a:latin typeface="Courier New" panose="02070309020205020404" pitchFamily="49" charset="0"/>
                <a:cs typeface="Courier New" panose="02070309020205020404" pitchFamily="49" charset="0"/>
              </a:rPr>
              <a:t>write() </a:t>
            </a:r>
            <a:r>
              <a:rPr lang="en-US" dirty="0"/>
              <a:t>method to put our data in the buffer. After we have processed all the fragments, we can use the </a:t>
            </a:r>
            <a:r>
              <a:rPr lang="en-US" dirty="0" err="1">
                <a:latin typeface="Courier New" panose="02070309020205020404" pitchFamily="49" charset="0"/>
                <a:cs typeface="Courier New" panose="02070309020205020404" pitchFamily="49" charset="0"/>
              </a:rPr>
              <a:t>getvalue</a:t>
            </a:r>
            <a:r>
              <a:rPr lang="en-US" dirty="0">
                <a:latin typeface="Courier New" panose="02070309020205020404" pitchFamily="49" charset="0"/>
                <a:cs typeface="Courier New" panose="02070309020205020404" pitchFamily="49" charset="0"/>
              </a:rPr>
              <a:t>() </a:t>
            </a:r>
            <a:r>
              <a:rPr lang="en-US" dirty="0"/>
              <a:t>method to retrieve the contents of our completed fragment payload. </a:t>
            </a:r>
          </a:p>
        </p:txBody>
      </p:sp>
    </p:spTree>
    <p:extLst>
      <p:ext uri="{BB962C8B-B14F-4D97-AF65-F5344CB8AC3E}">
        <p14:creationId xmlns:p14="http://schemas.microsoft.com/office/powerpoint/2010/main" val="2145499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Writing a Fragment Reassembly Engine</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43</a:t>
            </a:fld>
            <a:endParaRPr lang="en-US"/>
          </a:p>
        </p:txBody>
      </p:sp>
      <p:sp>
        <p:nvSpPr>
          <p:cNvPr id="3" name="Content Placeholder 2">
            <a:extLst>
              <a:ext uri="{FF2B5EF4-FFF2-40B4-BE49-F238E27FC236}">
                <a16:creationId xmlns:a16="http://schemas.microsoft.com/office/drawing/2014/main" id="{0BDEED2B-CCB1-4345-BC46-4C788BA99A92}"/>
              </a:ext>
            </a:extLst>
          </p:cNvPr>
          <p:cNvSpPr>
            <a:spLocks noGrp="1"/>
          </p:cNvSpPr>
          <p:nvPr>
            <p:ph idx="1"/>
          </p:nvPr>
        </p:nvSpPr>
        <p:spPr/>
        <p:txBody>
          <a:bodyPr>
            <a:normAutofit fontScale="85000" lnSpcReduction="10000"/>
          </a:bodyPr>
          <a:lstStyle/>
          <a:p>
            <a:r>
              <a:rPr lang="en-US" dirty="0" err="1"/>
              <a:t>Scapy</a:t>
            </a:r>
            <a:r>
              <a:rPr lang="en-US" dirty="0"/>
              <a:t> allows us to quicky and easily tear apart packets and get to the fields you are interested in. By following a variable containing a packet with </a:t>
            </a:r>
            <a:r>
              <a:rPr lang="en-US" dirty="0">
                <a:latin typeface="Courier New" panose="02070309020205020404" pitchFamily="49" charset="0"/>
                <a:cs typeface="Courier New" panose="02070309020205020404" pitchFamily="49" charset="0"/>
              </a:rPr>
              <a:t>[protocol]</a:t>
            </a:r>
            <a:r>
              <a:rPr lang="en-US" dirty="0"/>
              <a:t> and </a:t>
            </a:r>
            <a:r>
              <a:rPr lang="en-US" dirty="0">
                <a:latin typeface="Courier New" panose="02070309020205020404" pitchFamily="49" charset="0"/>
                <a:cs typeface="Courier New" panose="02070309020205020404" pitchFamily="49" charset="0"/>
              </a:rPr>
              <a:t>.field</a:t>
            </a:r>
            <a:r>
              <a:rPr lang="en-US" dirty="0"/>
              <a:t> you can pull the contents of various fields from each packet. </a:t>
            </a:r>
          </a:p>
          <a:p>
            <a:pPr lvl="1"/>
            <a:r>
              <a:rPr lang="en-US" dirty="0"/>
              <a:t>For example, to examine the IP ID field of a given packet we can address the variable containing the packet as </a:t>
            </a:r>
            <a:r>
              <a:rPr lang="en-US" dirty="0" err="1">
                <a:latin typeface="Courier New" panose="02070309020205020404" pitchFamily="49" charset="0"/>
                <a:cs typeface="Courier New" panose="02070309020205020404" pitchFamily="49" charset="0"/>
              </a:rPr>
              <a:t>variableName</a:t>
            </a:r>
            <a:r>
              <a:rPr lang="en-US" dirty="0">
                <a:latin typeface="Courier New" panose="02070309020205020404" pitchFamily="49" charset="0"/>
                <a:cs typeface="Courier New" panose="02070309020205020404" pitchFamily="49" charset="0"/>
              </a:rPr>
              <a:t>[IP].id</a:t>
            </a:r>
            <a:r>
              <a:rPr lang="en-US" dirty="0"/>
              <a:t>. </a:t>
            </a:r>
          </a:p>
          <a:p>
            <a:endParaRPr lang="en-US" dirty="0"/>
          </a:p>
          <a:p>
            <a:r>
              <a:rPr lang="en-US" dirty="0"/>
              <a:t>This tells </a:t>
            </a:r>
            <a:r>
              <a:rPr lang="en-US" dirty="0" err="1"/>
              <a:t>scapy</a:t>
            </a:r>
            <a:r>
              <a:rPr lang="en-US" dirty="0"/>
              <a:t> you want the value assigned to the ‘id’ field in the ‘IP’ layer of the packet. </a:t>
            </a:r>
          </a:p>
        </p:txBody>
      </p:sp>
    </p:spTree>
    <p:extLst>
      <p:ext uri="{BB962C8B-B14F-4D97-AF65-F5344CB8AC3E}">
        <p14:creationId xmlns:p14="http://schemas.microsoft.com/office/powerpoint/2010/main" val="637921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Writing a Fragment Reassembly Engine</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44</a:t>
            </a:fld>
            <a:endParaRPr lang="en-US"/>
          </a:p>
        </p:txBody>
      </p:sp>
      <p:sp>
        <p:nvSpPr>
          <p:cNvPr id="3" name="Content Placeholder 2">
            <a:extLst>
              <a:ext uri="{FF2B5EF4-FFF2-40B4-BE49-F238E27FC236}">
                <a16:creationId xmlns:a16="http://schemas.microsoft.com/office/drawing/2014/main" id="{0BDEED2B-CCB1-4345-BC46-4C788BA99A92}"/>
              </a:ext>
            </a:extLst>
          </p:cNvPr>
          <p:cNvSpPr>
            <a:spLocks noGrp="1"/>
          </p:cNvSpPr>
          <p:nvPr>
            <p:ph idx="1"/>
          </p:nvPr>
        </p:nvSpPr>
        <p:spPr/>
        <p:txBody>
          <a:bodyPr>
            <a:normAutofit lnSpcReduction="10000"/>
          </a:bodyPr>
          <a:lstStyle/>
          <a:p>
            <a:r>
              <a:rPr lang="en-US" dirty="0"/>
              <a:t>The field we are interested in is the </a:t>
            </a:r>
            <a:r>
              <a:rPr lang="en-US" dirty="0">
                <a:latin typeface="Courier New" panose="02070309020205020404" pitchFamily="49" charset="0"/>
                <a:cs typeface="Courier New" panose="02070309020205020404" pitchFamily="49" charset="0"/>
              </a:rPr>
              <a:t>[IP].frag</a:t>
            </a:r>
            <a:r>
              <a:rPr lang="en-US" dirty="0"/>
              <a:t> which contains the fragment offset of the current fragment and the payload of each of the fragmented packets. </a:t>
            </a:r>
          </a:p>
          <a:p>
            <a:endParaRPr lang="en-US" dirty="0"/>
          </a:p>
          <a:p>
            <a:r>
              <a:rPr lang="en-US" dirty="0"/>
              <a:t>The fragment offset will be the number of bytes into fragment chain that the payload bytes should be written.</a:t>
            </a:r>
          </a:p>
        </p:txBody>
      </p:sp>
    </p:spTree>
    <p:extLst>
      <p:ext uri="{BB962C8B-B14F-4D97-AF65-F5344CB8AC3E}">
        <p14:creationId xmlns:p14="http://schemas.microsoft.com/office/powerpoint/2010/main" val="7849145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Writing a Fragment Reassembly Engine</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45</a:t>
            </a:fld>
            <a:endParaRPr lang="en-US"/>
          </a:p>
        </p:txBody>
      </p:sp>
      <p:sp>
        <p:nvSpPr>
          <p:cNvPr id="3" name="Content Placeholder 2">
            <a:extLst>
              <a:ext uri="{FF2B5EF4-FFF2-40B4-BE49-F238E27FC236}">
                <a16:creationId xmlns:a16="http://schemas.microsoft.com/office/drawing/2014/main" id="{0BDEED2B-CCB1-4345-BC46-4C788BA99A92}"/>
              </a:ext>
            </a:extLst>
          </p:cNvPr>
          <p:cNvSpPr>
            <a:spLocks noGrp="1"/>
          </p:cNvSpPr>
          <p:nvPr>
            <p:ph idx="1"/>
          </p:nvPr>
        </p:nvSpPr>
        <p:spPr/>
        <p:txBody>
          <a:bodyPr>
            <a:normAutofit fontScale="92500"/>
          </a:bodyPr>
          <a:lstStyle/>
          <a:p>
            <a:r>
              <a:rPr lang="en-US" dirty="0"/>
              <a:t>The </a:t>
            </a:r>
            <a:r>
              <a:rPr lang="en-US" dirty="0" err="1"/>
              <a:t>scapy</a:t>
            </a:r>
            <a:r>
              <a:rPr lang="en-US" dirty="0"/>
              <a:t> frag field is a fragment position not the byte offset. </a:t>
            </a:r>
          </a:p>
          <a:p>
            <a:r>
              <a:rPr lang="en-US" dirty="0"/>
              <a:t>To get the byte offset we multiply by 8 (8 bytes in the smallest fragment). </a:t>
            </a:r>
          </a:p>
          <a:p>
            <a:r>
              <a:rPr lang="en-US" dirty="0"/>
              <a:t>Then using the </a:t>
            </a:r>
            <a:r>
              <a:rPr lang="en-US" dirty="0" err="1"/>
              <a:t>StringIO.seek</a:t>
            </a:r>
            <a:r>
              <a:rPr lang="en-US" dirty="0"/>
              <a:t>() method we place the pointer into the buffer at the location where the payload should be written. </a:t>
            </a:r>
          </a:p>
          <a:p>
            <a:r>
              <a:rPr lang="en-US" dirty="0"/>
              <a:t>Using a FOR loop to step through each packet we have a simple reassembly engine.</a:t>
            </a:r>
          </a:p>
        </p:txBody>
      </p:sp>
    </p:spTree>
    <p:extLst>
      <p:ext uri="{BB962C8B-B14F-4D97-AF65-F5344CB8AC3E}">
        <p14:creationId xmlns:p14="http://schemas.microsoft.com/office/powerpoint/2010/main" val="1414515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6FB-6FEB-40E7-B5A3-29D0444A0DD0}"/>
              </a:ext>
            </a:extLst>
          </p:cNvPr>
          <p:cNvSpPr>
            <a:spLocks noGrp="1"/>
          </p:cNvSpPr>
          <p:nvPr>
            <p:ph type="title"/>
          </p:nvPr>
        </p:nvSpPr>
        <p:spPr/>
        <p:txBody>
          <a:bodyPr/>
          <a:lstStyle/>
          <a:p>
            <a:r>
              <a:rPr lang="en-US" dirty="0"/>
              <a:t>Writing a Fragment Reassembly Engine</a:t>
            </a:r>
          </a:p>
        </p:txBody>
      </p:sp>
      <p:sp>
        <p:nvSpPr>
          <p:cNvPr id="4" name="Date Placeholder 3">
            <a:extLst>
              <a:ext uri="{FF2B5EF4-FFF2-40B4-BE49-F238E27FC236}">
                <a16:creationId xmlns:a16="http://schemas.microsoft.com/office/drawing/2014/main" id="{893701F9-A02E-4A2A-B926-8B87F19B3E2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B0B2F3-7919-42CE-A00D-A5AAF4EA7A9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C627C0C4-3DE9-459A-B80D-0A2B545C6221}"/>
              </a:ext>
            </a:extLst>
          </p:cNvPr>
          <p:cNvSpPr>
            <a:spLocks noGrp="1"/>
          </p:cNvSpPr>
          <p:nvPr>
            <p:ph type="sldNum" sz="quarter" idx="12"/>
          </p:nvPr>
        </p:nvSpPr>
        <p:spPr/>
        <p:txBody>
          <a:bodyPr/>
          <a:lstStyle/>
          <a:p>
            <a:pPr>
              <a:defRPr/>
            </a:pPr>
            <a:fld id="{DB965FF6-DD1D-43A0-A685-9F3E6FC58C96}" type="slidenum">
              <a:rPr lang="en-US" smtClean="0"/>
              <a:pPr>
                <a:defRPr/>
              </a:pPr>
              <a:t>46</a:t>
            </a:fld>
            <a:endParaRPr lang="en-US"/>
          </a:p>
        </p:txBody>
      </p:sp>
      <p:sp>
        <p:nvSpPr>
          <p:cNvPr id="3" name="Content Placeholder 2">
            <a:extLst>
              <a:ext uri="{FF2B5EF4-FFF2-40B4-BE49-F238E27FC236}">
                <a16:creationId xmlns:a16="http://schemas.microsoft.com/office/drawing/2014/main" id="{0BDEED2B-CCB1-4345-BC46-4C788BA99A92}"/>
              </a:ext>
            </a:extLst>
          </p:cNvPr>
          <p:cNvSpPr>
            <a:spLocks noGrp="1"/>
          </p:cNvSpPr>
          <p:nvPr>
            <p:ph idx="1"/>
          </p:nvPr>
        </p:nvSpPr>
        <p:spPr/>
        <p:txBody>
          <a:bodyPr>
            <a:normAutofit fontScale="92500"/>
          </a:bodyPr>
          <a:lstStyle/>
          <a:p>
            <a:r>
              <a:rPr lang="en-US" dirty="0"/>
              <a:t>Then using the </a:t>
            </a:r>
            <a:r>
              <a:rPr lang="en-US" dirty="0" err="1">
                <a:latin typeface="Courier New" panose="02070309020205020404" pitchFamily="49" charset="0"/>
                <a:cs typeface="Courier New" panose="02070309020205020404" pitchFamily="49" charset="0"/>
              </a:rPr>
              <a:t>StringIO.seek</a:t>
            </a:r>
            <a:r>
              <a:rPr lang="en-US" dirty="0">
                <a:latin typeface="Courier New" panose="02070309020205020404" pitchFamily="49" charset="0"/>
                <a:cs typeface="Courier New" panose="02070309020205020404" pitchFamily="49" charset="0"/>
              </a:rPr>
              <a:t>() </a:t>
            </a:r>
            <a:r>
              <a:rPr lang="en-US" dirty="0"/>
              <a:t>method, we place the pointer into the buffer at the location where the payload should be written. </a:t>
            </a:r>
          </a:p>
          <a:p>
            <a:endParaRPr lang="en-US" dirty="0"/>
          </a:p>
          <a:p>
            <a:r>
              <a:rPr lang="en-US" dirty="0"/>
              <a:t>Use a FOR loop to step through each packet. </a:t>
            </a:r>
          </a:p>
          <a:p>
            <a:endParaRPr lang="en-US" dirty="0"/>
          </a:p>
          <a:p>
            <a:r>
              <a:rPr lang="en-US" dirty="0"/>
              <a:t>We now have a simple reassembly engine.</a:t>
            </a:r>
          </a:p>
        </p:txBody>
      </p:sp>
    </p:spTree>
    <p:extLst>
      <p:ext uri="{BB962C8B-B14F-4D97-AF65-F5344CB8AC3E}">
        <p14:creationId xmlns:p14="http://schemas.microsoft.com/office/powerpoint/2010/main" val="618368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C39F-A972-4E5F-BCF5-90F85C4C8366}"/>
              </a:ext>
            </a:extLst>
          </p:cNvPr>
          <p:cNvSpPr>
            <a:spLocks noGrp="1"/>
          </p:cNvSpPr>
          <p:nvPr>
            <p:ph type="title"/>
          </p:nvPr>
        </p:nvSpPr>
        <p:spPr/>
        <p:txBody>
          <a:bodyPr/>
          <a:lstStyle/>
          <a:p>
            <a:r>
              <a:rPr lang="en-US" dirty="0"/>
              <a:t>The “Last/RFC791” Policy</a:t>
            </a:r>
          </a:p>
        </p:txBody>
      </p:sp>
      <p:sp>
        <p:nvSpPr>
          <p:cNvPr id="3" name="Content Placeholder 2">
            <a:extLst>
              <a:ext uri="{FF2B5EF4-FFF2-40B4-BE49-F238E27FC236}">
                <a16:creationId xmlns:a16="http://schemas.microsoft.com/office/drawing/2014/main" id="{1FBCB1B2-DDE1-448B-AD0E-8E2F7C204CF3}"/>
              </a:ext>
            </a:extLst>
          </p:cNvPr>
          <p:cNvSpPr>
            <a:spLocks noGrp="1"/>
          </p:cNvSpPr>
          <p:nvPr>
            <p:ph idx="1"/>
          </p:nvPr>
        </p:nvSpPr>
        <p:spPr/>
        <p:txBody>
          <a:bodyPr>
            <a:normAutofit/>
          </a:bodyPr>
          <a:lstStyle/>
          <a:p>
            <a:r>
              <a:rPr lang="en-US" dirty="0"/>
              <a:t>Let’s look at the simplest reassembly policy, “Last/RFC791”. This reassembly policy gives preference to the fragment that appears later in a packet capture.</a:t>
            </a:r>
          </a:p>
        </p:txBody>
      </p:sp>
      <p:sp>
        <p:nvSpPr>
          <p:cNvPr id="4" name="Date Placeholder 3">
            <a:extLst>
              <a:ext uri="{FF2B5EF4-FFF2-40B4-BE49-F238E27FC236}">
                <a16:creationId xmlns:a16="http://schemas.microsoft.com/office/drawing/2014/main" id="{7DEAFB72-BCEE-48CF-B460-1FE8DEF8FE6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6EAB161-6C2E-4539-9B93-7EAB62FF6BC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0EF41001-DA8E-46E0-B67E-019774F7027B}"/>
              </a:ext>
            </a:extLst>
          </p:cNvPr>
          <p:cNvSpPr>
            <a:spLocks noGrp="1"/>
          </p:cNvSpPr>
          <p:nvPr>
            <p:ph type="sldNum" sz="quarter" idx="12"/>
          </p:nvPr>
        </p:nvSpPr>
        <p:spPr/>
        <p:txBody>
          <a:bodyPr/>
          <a:lstStyle/>
          <a:p>
            <a:pPr>
              <a:defRPr/>
            </a:pPr>
            <a:fld id="{DB965FF6-DD1D-43A0-A685-9F3E6FC58C96}" type="slidenum">
              <a:rPr lang="en-US" smtClean="0"/>
              <a:pPr>
                <a:defRPr/>
              </a:pPr>
              <a:t>47</a:t>
            </a:fld>
            <a:endParaRPr lang="en-US"/>
          </a:p>
        </p:txBody>
      </p:sp>
    </p:spTree>
    <p:extLst>
      <p:ext uri="{BB962C8B-B14F-4D97-AF65-F5344CB8AC3E}">
        <p14:creationId xmlns:p14="http://schemas.microsoft.com/office/powerpoint/2010/main" val="33524234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C39F-A972-4E5F-BCF5-90F85C4C8366}"/>
              </a:ext>
            </a:extLst>
          </p:cNvPr>
          <p:cNvSpPr>
            <a:spLocks noGrp="1"/>
          </p:cNvSpPr>
          <p:nvPr>
            <p:ph type="title"/>
          </p:nvPr>
        </p:nvSpPr>
        <p:spPr/>
        <p:txBody>
          <a:bodyPr/>
          <a:lstStyle/>
          <a:p>
            <a:r>
              <a:rPr lang="en-US" dirty="0"/>
              <a:t>The “Last/RFC791” Policy</a:t>
            </a:r>
          </a:p>
        </p:txBody>
      </p:sp>
      <p:sp>
        <p:nvSpPr>
          <p:cNvPr id="3" name="Content Placeholder 2">
            <a:extLst>
              <a:ext uri="{FF2B5EF4-FFF2-40B4-BE49-F238E27FC236}">
                <a16:creationId xmlns:a16="http://schemas.microsoft.com/office/drawing/2014/main" id="{1FBCB1B2-DDE1-448B-AD0E-8E2F7C204CF3}"/>
              </a:ext>
            </a:extLst>
          </p:cNvPr>
          <p:cNvSpPr>
            <a:spLocks noGrp="1"/>
          </p:cNvSpPr>
          <p:nvPr>
            <p:ph idx="1"/>
          </p:nvPr>
        </p:nvSpPr>
        <p:spPr/>
        <p:txBody>
          <a:bodyPr>
            <a:normAutofit lnSpcReduction="10000"/>
          </a:bodyPr>
          <a:lstStyle/>
          <a:p>
            <a:r>
              <a:rPr lang="en-US" dirty="0"/>
              <a:t>By processing the list of packets from first to last allowing the later to overwrite the earlier, we follow the “Last” policy. </a:t>
            </a:r>
          </a:p>
          <a:p>
            <a:endParaRPr lang="en-US" dirty="0"/>
          </a:p>
          <a:p>
            <a:r>
              <a:rPr lang="en-US" dirty="0"/>
              <a:t>When combined with </a:t>
            </a:r>
            <a:r>
              <a:rPr lang="en-US" dirty="0" err="1"/>
              <a:t>scapy’s</a:t>
            </a:r>
            <a:r>
              <a:rPr lang="en-US" dirty="0"/>
              <a:t> ability to easily parse packets and extract fields like the </a:t>
            </a:r>
            <a:r>
              <a:rPr lang="en-US" b="1" dirty="0"/>
              <a:t>fragment offset </a:t>
            </a:r>
            <a:r>
              <a:rPr lang="en-US" dirty="0"/>
              <a:t>and </a:t>
            </a:r>
            <a:r>
              <a:rPr lang="en-US" b="1" dirty="0"/>
              <a:t>payload</a:t>
            </a:r>
            <a:r>
              <a:rPr lang="en-US" dirty="0"/>
              <a:t> we can write a very basic packet reassembly engine in just a few lines of Python code. </a:t>
            </a:r>
          </a:p>
        </p:txBody>
      </p:sp>
      <p:sp>
        <p:nvSpPr>
          <p:cNvPr id="4" name="Date Placeholder 3">
            <a:extLst>
              <a:ext uri="{FF2B5EF4-FFF2-40B4-BE49-F238E27FC236}">
                <a16:creationId xmlns:a16="http://schemas.microsoft.com/office/drawing/2014/main" id="{7DEAFB72-BCEE-48CF-B460-1FE8DEF8FE6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6EAB161-6C2E-4539-9B93-7EAB62FF6BC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0EF41001-DA8E-46E0-B67E-019774F7027B}"/>
              </a:ext>
            </a:extLst>
          </p:cNvPr>
          <p:cNvSpPr>
            <a:spLocks noGrp="1"/>
          </p:cNvSpPr>
          <p:nvPr>
            <p:ph type="sldNum" sz="quarter" idx="12"/>
          </p:nvPr>
        </p:nvSpPr>
        <p:spPr/>
        <p:txBody>
          <a:bodyPr/>
          <a:lstStyle/>
          <a:p>
            <a:pPr>
              <a:defRPr/>
            </a:pPr>
            <a:fld id="{DB965FF6-DD1D-43A0-A685-9F3E6FC58C96}" type="slidenum">
              <a:rPr lang="en-US" smtClean="0"/>
              <a:pPr>
                <a:defRPr/>
              </a:pPr>
              <a:t>48</a:t>
            </a:fld>
            <a:endParaRPr lang="en-US"/>
          </a:p>
        </p:txBody>
      </p:sp>
    </p:spTree>
    <p:extLst>
      <p:ext uri="{BB962C8B-B14F-4D97-AF65-F5344CB8AC3E}">
        <p14:creationId xmlns:p14="http://schemas.microsoft.com/office/powerpoint/2010/main" val="1458826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C39F-A972-4E5F-BCF5-90F85C4C8366}"/>
              </a:ext>
            </a:extLst>
          </p:cNvPr>
          <p:cNvSpPr>
            <a:spLocks noGrp="1"/>
          </p:cNvSpPr>
          <p:nvPr>
            <p:ph type="title"/>
          </p:nvPr>
        </p:nvSpPr>
        <p:spPr/>
        <p:txBody>
          <a:bodyPr/>
          <a:lstStyle/>
          <a:p>
            <a:r>
              <a:rPr lang="en-US" dirty="0"/>
              <a:t>The “Last/RFC791” Policy</a:t>
            </a:r>
          </a:p>
        </p:txBody>
      </p:sp>
      <p:sp>
        <p:nvSpPr>
          <p:cNvPr id="3" name="Content Placeholder 2">
            <a:extLst>
              <a:ext uri="{FF2B5EF4-FFF2-40B4-BE49-F238E27FC236}">
                <a16:creationId xmlns:a16="http://schemas.microsoft.com/office/drawing/2014/main" id="{1FBCB1B2-DDE1-448B-AD0E-8E2F7C204CF3}"/>
              </a:ext>
            </a:extLst>
          </p:cNvPr>
          <p:cNvSpPr>
            <a:spLocks noGrp="1"/>
          </p:cNvSpPr>
          <p:nvPr>
            <p:ph idx="1"/>
          </p:nvPr>
        </p:nvSpPr>
        <p:spPr/>
        <p:txBody>
          <a:bodyPr>
            <a:normAutofit/>
          </a:bodyPr>
          <a:lstStyle/>
          <a:p>
            <a:r>
              <a:rPr lang="en-US" dirty="0"/>
              <a:t>The following code will take a list of fragments and assemble the payload according to the Last/RFC791 policy.</a:t>
            </a:r>
          </a:p>
        </p:txBody>
      </p:sp>
      <p:sp>
        <p:nvSpPr>
          <p:cNvPr id="4" name="Date Placeholder 3">
            <a:extLst>
              <a:ext uri="{FF2B5EF4-FFF2-40B4-BE49-F238E27FC236}">
                <a16:creationId xmlns:a16="http://schemas.microsoft.com/office/drawing/2014/main" id="{7DEAFB72-BCEE-48CF-B460-1FE8DEF8FE6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6EAB161-6C2E-4539-9B93-7EAB62FF6BC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0EF41001-DA8E-46E0-B67E-019774F7027B}"/>
              </a:ext>
            </a:extLst>
          </p:cNvPr>
          <p:cNvSpPr>
            <a:spLocks noGrp="1"/>
          </p:cNvSpPr>
          <p:nvPr>
            <p:ph type="sldNum" sz="quarter" idx="12"/>
          </p:nvPr>
        </p:nvSpPr>
        <p:spPr/>
        <p:txBody>
          <a:bodyPr/>
          <a:lstStyle/>
          <a:p>
            <a:pPr>
              <a:defRPr/>
            </a:pPr>
            <a:fld id="{DB965FF6-DD1D-43A0-A685-9F3E6FC58C96}" type="slidenum">
              <a:rPr lang="en-US" smtClean="0"/>
              <a:pPr>
                <a:defRPr/>
              </a:pPr>
              <a:t>49</a:t>
            </a:fld>
            <a:endParaRPr lang="en-US"/>
          </a:p>
        </p:txBody>
      </p:sp>
    </p:spTree>
    <p:extLst>
      <p:ext uri="{BB962C8B-B14F-4D97-AF65-F5344CB8AC3E}">
        <p14:creationId xmlns:p14="http://schemas.microsoft.com/office/powerpoint/2010/main" val="37266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60CC-A00D-44C7-96FA-C0377C2668B0}"/>
              </a:ext>
            </a:extLst>
          </p:cNvPr>
          <p:cNvSpPr>
            <a:spLocks noGrp="1"/>
          </p:cNvSpPr>
          <p:nvPr>
            <p:ph type="title"/>
          </p:nvPr>
        </p:nvSpPr>
        <p:spPr/>
        <p:txBody>
          <a:bodyPr/>
          <a:lstStyle/>
          <a:p>
            <a:r>
              <a:rPr lang="en-US" dirty="0"/>
              <a:t>Fragment Offset</a:t>
            </a:r>
          </a:p>
        </p:txBody>
      </p:sp>
      <p:sp>
        <p:nvSpPr>
          <p:cNvPr id="3" name="Content Placeholder 2">
            <a:extLst>
              <a:ext uri="{FF2B5EF4-FFF2-40B4-BE49-F238E27FC236}">
                <a16:creationId xmlns:a16="http://schemas.microsoft.com/office/drawing/2014/main" id="{2EDA9AA9-D4C9-48E1-AEF5-D07508887429}"/>
              </a:ext>
            </a:extLst>
          </p:cNvPr>
          <p:cNvSpPr>
            <a:spLocks noGrp="1"/>
          </p:cNvSpPr>
          <p:nvPr>
            <p:ph idx="1"/>
          </p:nvPr>
        </p:nvSpPr>
        <p:spPr/>
        <p:txBody>
          <a:bodyPr>
            <a:normAutofit/>
          </a:bodyPr>
          <a:lstStyle/>
          <a:p>
            <a:r>
              <a:rPr lang="en-US" dirty="0"/>
              <a:t>In the first fragment the offset is 0. The data in this packet starts in the same place as the data in the original packet.</a:t>
            </a:r>
          </a:p>
          <a:p>
            <a:endParaRPr lang="en-US" dirty="0"/>
          </a:p>
          <a:p>
            <a:r>
              <a:rPr lang="en-US" dirty="0"/>
              <a:t>In subsequent fragments, the value is the offset of the data the fragment contains from the beginning of the data in the first fragment (offset 0), in 8 byte ‘blocks’</a:t>
            </a:r>
          </a:p>
        </p:txBody>
      </p:sp>
      <p:sp>
        <p:nvSpPr>
          <p:cNvPr id="4" name="Date Placeholder 3">
            <a:extLst>
              <a:ext uri="{FF2B5EF4-FFF2-40B4-BE49-F238E27FC236}">
                <a16:creationId xmlns:a16="http://schemas.microsoft.com/office/drawing/2014/main" id="{C7BB9333-92EE-44D7-9654-0DE795A71112}"/>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B68B5E05-8D0D-41ED-ACA1-9577FDAC30D7}"/>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38E72784-D69F-4622-8378-F21480382406}"/>
              </a:ext>
            </a:extLst>
          </p:cNvPr>
          <p:cNvSpPr>
            <a:spLocks noGrp="1"/>
          </p:cNvSpPr>
          <p:nvPr>
            <p:ph type="sldNum" sz="quarter" idx="12"/>
          </p:nvPr>
        </p:nvSpPr>
        <p:spPr/>
        <p:txBody>
          <a:bodyPr/>
          <a:lstStyle/>
          <a:p>
            <a:pPr>
              <a:defRPr/>
            </a:pPr>
            <a:fld id="{DB965FF6-DD1D-43A0-A685-9F3E6FC58C96}" type="slidenum">
              <a:rPr lang="en-US" smtClean="0"/>
              <a:pPr>
                <a:defRPr/>
              </a:pPr>
              <a:t>5</a:t>
            </a:fld>
            <a:endParaRPr lang="en-US"/>
          </a:p>
        </p:txBody>
      </p:sp>
    </p:spTree>
    <p:extLst>
      <p:ext uri="{BB962C8B-B14F-4D97-AF65-F5344CB8AC3E}">
        <p14:creationId xmlns:p14="http://schemas.microsoft.com/office/powerpoint/2010/main" val="249509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C39F-A972-4E5F-BCF5-90F85C4C8366}"/>
              </a:ext>
            </a:extLst>
          </p:cNvPr>
          <p:cNvSpPr>
            <a:spLocks noGrp="1"/>
          </p:cNvSpPr>
          <p:nvPr>
            <p:ph type="title"/>
          </p:nvPr>
        </p:nvSpPr>
        <p:spPr/>
        <p:txBody>
          <a:bodyPr/>
          <a:lstStyle/>
          <a:p>
            <a:r>
              <a:rPr lang="en-US" dirty="0"/>
              <a:t>The “Last/RFC791” Policy</a:t>
            </a:r>
          </a:p>
        </p:txBody>
      </p:sp>
      <p:sp>
        <p:nvSpPr>
          <p:cNvPr id="3" name="Content Placeholder 2">
            <a:extLst>
              <a:ext uri="{FF2B5EF4-FFF2-40B4-BE49-F238E27FC236}">
                <a16:creationId xmlns:a16="http://schemas.microsoft.com/office/drawing/2014/main" id="{1FBCB1B2-DDE1-448B-AD0E-8E2F7C204CF3}"/>
              </a:ext>
            </a:extLst>
          </p:cNvPr>
          <p:cNvSpPr>
            <a:spLocks noGrp="1"/>
          </p:cNvSpPr>
          <p:nvPr>
            <p:ph idx="1"/>
          </p:nvPr>
        </p:nvSpPr>
        <p:spPr/>
        <p:txBody>
          <a:bodyPr>
            <a:normAutofit/>
          </a:bodyPr>
          <a:lstStyle/>
          <a:p>
            <a:pPr marL="0" indent="0">
              <a:buNone/>
            </a:pPr>
            <a:r>
              <a:rPr lang="en-US" sz="2800" dirty="0">
                <a:latin typeface="Courier New" panose="02070309020205020404" pitchFamily="49" charset="0"/>
                <a:cs typeface="Courier New" panose="02070309020205020404" pitchFamily="49" charset="0"/>
              </a:rPr>
              <a:t>def rfc791(</a:t>
            </a:r>
            <a:r>
              <a:rPr lang="en-US" sz="2800" dirty="0" err="1">
                <a:latin typeface="Courier New" panose="02070309020205020404" pitchFamily="49" charset="0"/>
                <a:cs typeface="Courier New" panose="02070309020205020404" pitchFamily="49" charset="0"/>
              </a:rPr>
              <a:t>listoffragments</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buffer=</a:t>
            </a:r>
            <a:r>
              <a:rPr lang="en-US" sz="2800" dirty="0" err="1">
                <a:latin typeface="Courier New" panose="02070309020205020404" pitchFamily="49" charset="0"/>
                <a:cs typeface="Courier New" panose="02070309020205020404" pitchFamily="49" charset="0"/>
              </a:rPr>
              <a:t>StringIO.StringIO</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for pkt in </a:t>
            </a:r>
            <a:r>
              <a:rPr lang="en-US" sz="2800" dirty="0" err="1">
                <a:latin typeface="Courier New" panose="02070309020205020404" pitchFamily="49" charset="0"/>
                <a:cs typeface="Courier New" panose="02070309020205020404" pitchFamily="49" charset="0"/>
              </a:rPr>
              <a:t>listoffragments</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buffer.seek</a:t>
            </a:r>
            <a:r>
              <a:rPr lang="en-US" sz="2800" dirty="0">
                <a:latin typeface="Courier New" panose="02070309020205020404" pitchFamily="49" charset="0"/>
                <a:cs typeface="Courier New" panose="02070309020205020404" pitchFamily="49" charset="0"/>
              </a:rPr>
              <a:t>(pkt[IP].frag*8)</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buffer.write</a:t>
            </a:r>
            <a:r>
              <a:rPr lang="en-US" sz="2800" dirty="0">
                <a:latin typeface="Courier New" panose="02070309020205020404" pitchFamily="49" charset="0"/>
                <a:cs typeface="Courier New" panose="02070309020205020404" pitchFamily="49" charset="0"/>
              </a:rPr>
              <a:t>(pkt[IP].payload)</a:t>
            </a:r>
          </a:p>
          <a:p>
            <a:pPr marL="0" indent="0">
              <a:buNone/>
            </a:pPr>
            <a:r>
              <a:rPr lang="en-US" sz="2800" dirty="0">
                <a:latin typeface="Courier New" panose="02070309020205020404" pitchFamily="49" charset="0"/>
                <a:cs typeface="Courier New" panose="02070309020205020404" pitchFamily="49" charset="0"/>
              </a:rPr>
              <a:t>	return </a:t>
            </a:r>
            <a:r>
              <a:rPr lang="en-US" sz="2800" dirty="0" err="1">
                <a:latin typeface="Courier New" panose="02070309020205020404" pitchFamily="49" charset="0"/>
                <a:cs typeface="Courier New" panose="02070309020205020404" pitchFamily="49" charset="0"/>
              </a:rPr>
              <a:t>buffer.getvalue</a:t>
            </a:r>
            <a:r>
              <a:rPr lang="en-US" sz="2800" dirty="0">
                <a:latin typeface="Courier New" panose="02070309020205020404" pitchFamily="49" charset="0"/>
                <a:cs typeface="Courier New" panose="02070309020205020404" pitchFamily="49" charset="0"/>
              </a:rPr>
              <a:t>()</a:t>
            </a:r>
          </a:p>
        </p:txBody>
      </p:sp>
      <p:sp>
        <p:nvSpPr>
          <p:cNvPr id="4" name="Date Placeholder 3">
            <a:extLst>
              <a:ext uri="{FF2B5EF4-FFF2-40B4-BE49-F238E27FC236}">
                <a16:creationId xmlns:a16="http://schemas.microsoft.com/office/drawing/2014/main" id="{7DEAFB72-BCEE-48CF-B460-1FE8DEF8FE6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6EAB161-6C2E-4539-9B93-7EAB62FF6BC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0EF41001-DA8E-46E0-B67E-019774F7027B}"/>
              </a:ext>
            </a:extLst>
          </p:cNvPr>
          <p:cNvSpPr>
            <a:spLocks noGrp="1"/>
          </p:cNvSpPr>
          <p:nvPr>
            <p:ph type="sldNum" sz="quarter" idx="12"/>
          </p:nvPr>
        </p:nvSpPr>
        <p:spPr/>
        <p:txBody>
          <a:bodyPr/>
          <a:lstStyle/>
          <a:p>
            <a:pPr>
              <a:defRPr/>
            </a:pPr>
            <a:fld id="{DB965FF6-DD1D-43A0-A685-9F3E6FC58C96}" type="slidenum">
              <a:rPr lang="en-US" smtClean="0"/>
              <a:pPr>
                <a:defRPr/>
              </a:pPr>
              <a:t>50</a:t>
            </a:fld>
            <a:endParaRPr lang="en-US"/>
          </a:p>
        </p:txBody>
      </p:sp>
    </p:spTree>
    <p:extLst>
      <p:ext uri="{BB962C8B-B14F-4D97-AF65-F5344CB8AC3E}">
        <p14:creationId xmlns:p14="http://schemas.microsoft.com/office/powerpoint/2010/main" val="35833933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C39F-A972-4E5F-BCF5-90F85C4C8366}"/>
              </a:ext>
            </a:extLst>
          </p:cNvPr>
          <p:cNvSpPr>
            <a:spLocks noGrp="1"/>
          </p:cNvSpPr>
          <p:nvPr>
            <p:ph type="title"/>
          </p:nvPr>
        </p:nvSpPr>
        <p:spPr/>
        <p:txBody>
          <a:bodyPr/>
          <a:lstStyle/>
          <a:p>
            <a:r>
              <a:rPr lang="en-US" dirty="0"/>
              <a:t>The “Last/RFC791” Policy</a:t>
            </a:r>
          </a:p>
        </p:txBody>
      </p:sp>
      <p:sp>
        <p:nvSpPr>
          <p:cNvPr id="3" name="Content Placeholder 2">
            <a:extLst>
              <a:ext uri="{FF2B5EF4-FFF2-40B4-BE49-F238E27FC236}">
                <a16:creationId xmlns:a16="http://schemas.microsoft.com/office/drawing/2014/main" id="{1FBCB1B2-DDE1-448B-AD0E-8E2F7C204CF3}"/>
              </a:ext>
            </a:extLst>
          </p:cNvPr>
          <p:cNvSpPr>
            <a:spLocks noGrp="1"/>
          </p:cNvSpPr>
          <p:nvPr>
            <p:ph idx="1"/>
          </p:nvPr>
        </p:nvSpPr>
        <p:spPr/>
        <p:txBody>
          <a:bodyPr>
            <a:normAutofit/>
          </a:bodyPr>
          <a:lstStyle/>
          <a:p>
            <a:r>
              <a:rPr lang="en-US" dirty="0"/>
              <a:t>The first line uses the keyword “</a:t>
            </a:r>
            <a:r>
              <a:rPr lang="en-US" dirty="0">
                <a:latin typeface="Courier New" panose="02070309020205020404" pitchFamily="49" charset="0"/>
                <a:cs typeface="Courier New" panose="02070309020205020404" pitchFamily="49" charset="0"/>
              </a:rPr>
              <a:t>def</a:t>
            </a:r>
            <a:r>
              <a:rPr lang="en-US" dirty="0"/>
              <a:t>” to define a new function called “</a:t>
            </a:r>
            <a:r>
              <a:rPr lang="en-US" dirty="0">
                <a:latin typeface="Courier New" panose="02070309020205020404" pitchFamily="49" charset="0"/>
                <a:cs typeface="Courier New" panose="02070309020205020404" pitchFamily="49" charset="0"/>
              </a:rPr>
              <a:t>rfc791</a:t>
            </a:r>
            <a:r>
              <a:rPr lang="en-US" dirty="0"/>
              <a:t>” which will be passed a single parameter. </a:t>
            </a:r>
          </a:p>
          <a:p>
            <a:r>
              <a:rPr lang="en-US" dirty="0"/>
              <a:t>The parameter will be stored the variable </a:t>
            </a:r>
            <a:r>
              <a:rPr lang="en-US" dirty="0" err="1">
                <a:latin typeface="Courier New" panose="02070309020205020404" pitchFamily="49" charset="0"/>
                <a:cs typeface="Courier New" panose="02070309020205020404" pitchFamily="49" charset="0"/>
              </a:rPr>
              <a:t>listoffragments</a:t>
            </a:r>
            <a:r>
              <a:rPr lang="en-US" dirty="0"/>
              <a:t> </a:t>
            </a:r>
          </a:p>
          <a:p>
            <a:pPr lvl="1"/>
            <a:r>
              <a:rPr lang="en-US" dirty="0"/>
              <a:t>The parameter will be a Python list, and it will contain all of the fragments in a given “fragment train”. </a:t>
            </a:r>
          </a:p>
        </p:txBody>
      </p:sp>
      <p:sp>
        <p:nvSpPr>
          <p:cNvPr id="4" name="Date Placeholder 3">
            <a:extLst>
              <a:ext uri="{FF2B5EF4-FFF2-40B4-BE49-F238E27FC236}">
                <a16:creationId xmlns:a16="http://schemas.microsoft.com/office/drawing/2014/main" id="{7DEAFB72-BCEE-48CF-B460-1FE8DEF8FE6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6EAB161-6C2E-4539-9B93-7EAB62FF6BC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0EF41001-DA8E-46E0-B67E-019774F7027B}"/>
              </a:ext>
            </a:extLst>
          </p:cNvPr>
          <p:cNvSpPr>
            <a:spLocks noGrp="1"/>
          </p:cNvSpPr>
          <p:nvPr>
            <p:ph type="sldNum" sz="quarter" idx="12"/>
          </p:nvPr>
        </p:nvSpPr>
        <p:spPr/>
        <p:txBody>
          <a:bodyPr/>
          <a:lstStyle/>
          <a:p>
            <a:pPr>
              <a:defRPr/>
            </a:pPr>
            <a:fld id="{DB965FF6-DD1D-43A0-A685-9F3E6FC58C96}" type="slidenum">
              <a:rPr lang="en-US" smtClean="0"/>
              <a:pPr>
                <a:defRPr/>
              </a:pPr>
              <a:t>51</a:t>
            </a:fld>
            <a:endParaRPr lang="en-US"/>
          </a:p>
        </p:txBody>
      </p:sp>
    </p:spTree>
    <p:extLst>
      <p:ext uri="{BB962C8B-B14F-4D97-AF65-F5344CB8AC3E}">
        <p14:creationId xmlns:p14="http://schemas.microsoft.com/office/powerpoint/2010/main" val="42749613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C39F-A972-4E5F-BCF5-90F85C4C8366}"/>
              </a:ext>
            </a:extLst>
          </p:cNvPr>
          <p:cNvSpPr>
            <a:spLocks noGrp="1"/>
          </p:cNvSpPr>
          <p:nvPr>
            <p:ph type="title"/>
          </p:nvPr>
        </p:nvSpPr>
        <p:spPr/>
        <p:txBody>
          <a:bodyPr/>
          <a:lstStyle/>
          <a:p>
            <a:r>
              <a:rPr lang="en-US" dirty="0"/>
              <a:t>The “Last/RFC791” Policy</a:t>
            </a:r>
          </a:p>
        </p:txBody>
      </p:sp>
      <p:sp>
        <p:nvSpPr>
          <p:cNvPr id="3" name="Content Placeholder 2">
            <a:extLst>
              <a:ext uri="{FF2B5EF4-FFF2-40B4-BE49-F238E27FC236}">
                <a16:creationId xmlns:a16="http://schemas.microsoft.com/office/drawing/2014/main" id="{1FBCB1B2-DDE1-448B-AD0E-8E2F7C204CF3}"/>
              </a:ext>
            </a:extLst>
          </p:cNvPr>
          <p:cNvSpPr>
            <a:spLocks noGrp="1"/>
          </p:cNvSpPr>
          <p:nvPr>
            <p:ph idx="1"/>
          </p:nvPr>
        </p:nvSpPr>
        <p:spPr/>
        <p:txBody>
          <a:bodyPr>
            <a:normAutofit/>
          </a:bodyPr>
          <a:lstStyle/>
          <a:p>
            <a:r>
              <a:rPr lang="en-US" dirty="0"/>
              <a:t>The second line will create a variable in memory called </a:t>
            </a:r>
            <a:r>
              <a:rPr lang="en-US" dirty="0">
                <a:latin typeface="Courier New" panose="02070309020205020404" pitchFamily="49" charset="0"/>
                <a:cs typeface="Courier New" panose="02070309020205020404" pitchFamily="49" charset="0"/>
              </a:rPr>
              <a:t>buffer</a:t>
            </a:r>
            <a:r>
              <a:rPr lang="en-US" dirty="0"/>
              <a:t> which is of type </a:t>
            </a:r>
            <a:r>
              <a:rPr lang="en-US" dirty="0" err="1">
                <a:latin typeface="Courier New" panose="02070309020205020404" pitchFamily="49" charset="0"/>
                <a:cs typeface="Courier New" panose="02070309020205020404" pitchFamily="49" charset="0"/>
              </a:rPr>
              <a:t>StringIO</a:t>
            </a:r>
            <a:r>
              <a:rPr lang="en-US" dirty="0"/>
              <a:t>.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buffer</a:t>
            </a:r>
            <a:r>
              <a:rPr lang="en-US" dirty="0"/>
              <a:t> will be used to store all of the pieces of the </a:t>
            </a:r>
            <a:r>
              <a:rPr lang="en-US" i="1" dirty="0"/>
              <a:t>fragment train</a:t>
            </a:r>
            <a:r>
              <a:rPr lang="en-US" dirty="0"/>
              <a:t>. </a:t>
            </a:r>
          </a:p>
        </p:txBody>
      </p:sp>
      <p:sp>
        <p:nvSpPr>
          <p:cNvPr id="4" name="Date Placeholder 3">
            <a:extLst>
              <a:ext uri="{FF2B5EF4-FFF2-40B4-BE49-F238E27FC236}">
                <a16:creationId xmlns:a16="http://schemas.microsoft.com/office/drawing/2014/main" id="{7DEAFB72-BCEE-48CF-B460-1FE8DEF8FE6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6EAB161-6C2E-4539-9B93-7EAB62FF6BC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0EF41001-DA8E-46E0-B67E-019774F7027B}"/>
              </a:ext>
            </a:extLst>
          </p:cNvPr>
          <p:cNvSpPr>
            <a:spLocks noGrp="1"/>
          </p:cNvSpPr>
          <p:nvPr>
            <p:ph type="sldNum" sz="quarter" idx="12"/>
          </p:nvPr>
        </p:nvSpPr>
        <p:spPr/>
        <p:txBody>
          <a:bodyPr/>
          <a:lstStyle/>
          <a:p>
            <a:pPr>
              <a:defRPr/>
            </a:pPr>
            <a:fld id="{DB965FF6-DD1D-43A0-A685-9F3E6FC58C96}" type="slidenum">
              <a:rPr lang="en-US" smtClean="0"/>
              <a:pPr>
                <a:defRPr/>
              </a:pPr>
              <a:t>52</a:t>
            </a:fld>
            <a:endParaRPr lang="en-US"/>
          </a:p>
        </p:txBody>
      </p:sp>
    </p:spTree>
    <p:extLst>
      <p:ext uri="{BB962C8B-B14F-4D97-AF65-F5344CB8AC3E}">
        <p14:creationId xmlns:p14="http://schemas.microsoft.com/office/powerpoint/2010/main" val="2399485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C39F-A972-4E5F-BCF5-90F85C4C8366}"/>
              </a:ext>
            </a:extLst>
          </p:cNvPr>
          <p:cNvSpPr>
            <a:spLocks noGrp="1"/>
          </p:cNvSpPr>
          <p:nvPr>
            <p:ph type="title"/>
          </p:nvPr>
        </p:nvSpPr>
        <p:spPr/>
        <p:txBody>
          <a:bodyPr/>
          <a:lstStyle/>
          <a:p>
            <a:r>
              <a:rPr lang="en-US" dirty="0"/>
              <a:t>The “Last/RFC791” Policy</a:t>
            </a:r>
          </a:p>
        </p:txBody>
      </p:sp>
      <p:sp>
        <p:nvSpPr>
          <p:cNvPr id="3" name="Content Placeholder 2">
            <a:extLst>
              <a:ext uri="{FF2B5EF4-FFF2-40B4-BE49-F238E27FC236}">
                <a16:creationId xmlns:a16="http://schemas.microsoft.com/office/drawing/2014/main" id="{1FBCB1B2-DDE1-448B-AD0E-8E2F7C204CF3}"/>
              </a:ext>
            </a:extLst>
          </p:cNvPr>
          <p:cNvSpPr>
            <a:spLocks noGrp="1"/>
          </p:cNvSpPr>
          <p:nvPr>
            <p:ph idx="1"/>
          </p:nvPr>
        </p:nvSpPr>
        <p:spPr/>
        <p:txBody>
          <a:bodyPr>
            <a:normAutofit fontScale="92500" lnSpcReduction="20000"/>
          </a:bodyPr>
          <a:lstStyle/>
          <a:p>
            <a:r>
              <a:rPr lang="en-US" dirty="0"/>
              <a:t>Next, we start a “FOR” loop to step through each individual fragment inside of the fragment train. </a:t>
            </a:r>
          </a:p>
          <a:p>
            <a:r>
              <a:rPr lang="en-US" dirty="0"/>
              <a:t>The first time through the loop, the variable “</a:t>
            </a:r>
            <a:r>
              <a:rPr lang="en-US" dirty="0">
                <a:latin typeface="Courier New" panose="02070309020205020404" pitchFamily="49" charset="0"/>
                <a:cs typeface="Courier New" panose="02070309020205020404" pitchFamily="49" charset="0"/>
              </a:rPr>
              <a:t>pkt</a:t>
            </a:r>
            <a:r>
              <a:rPr lang="en-US" dirty="0"/>
              <a:t>” will contain the first fragmented packet in “</a:t>
            </a:r>
            <a:r>
              <a:rPr lang="en-US" dirty="0" err="1">
                <a:latin typeface="Courier New" panose="02070309020205020404" pitchFamily="49" charset="0"/>
                <a:cs typeface="Courier New" panose="02070309020205020404" pitchFamily="49" charset="0"/>
              </a:rPr>
              <a:t>listoffragment</a:t>
            </a:r>
            <a:r>
              <a:rPr lang="en-US" dirty="0"/>
              <a:t>”. </a:t>
            </a:r>
          </a:p>
          <a:p>
            <a:pPr lvl="1"/>
            <a:r>
              <a:rPr lang="en-US" dirty="0"/>
              <a:t>The second time through the loop it will contain the second fragmented packet in “</a:t>
            </a:r>
            <a:r>
              <a:rPr lang="en-US" dirty="0" err="1">
                <a:latin typeface="Courier New" panose="02070309020205020404" pitchFamily="49" charset="0"/>
                <a:cs typeface="Courier New" panose="02070309020205020404" pitchFamily="49" charset="0"/>
              </a:rPr>
              <a:t>listoffragments</a:t>
            </a:r>
            <a:r>
              <a:rPr lang="en-US" dirty="0"/>
              <a:t>”. </a:t>
            </a:r>
          </a:p>
          <a:p>
            <a:pPr lvl="1"/>
            <a:r>
              <a:rPr lang="en-US" dirty="0"/>
              <a:t>This will repeat for every packet in “</a:t>
            </a:r>
            <a:r>
              <a:rPr lang="en-US" dirty="0" err="1">
                <a:latin typeface="Courier New" panose="02070309020205020404" pitchFamily="49" charset="0"/>
                <a:cs typeface="Courier New" panose="02070309020205020404" pitchFamily="49" charset="0"/>
              </a:rPr>
              <a:t>listofpackets</a:t>
            </a:r>
            <a:r>
              <a:rPr lang="en-US" dirty="0"/>
              <a:t>”. </a:t>
            </a:r>
          </a:p>
        </p:txBody>
      </p:sp>
      <p:sp>
        <p:nvSpPr>
          <p:cNvPr id="4" name="Date Placeholder 3">
            <a:extLst>
              <a:ext uri="{FF2B5EF4-FFF2-40B4-BE49-F238E27FC236}">
                <a16:creationId xmlns:a16="http://schemas.microsoft.com/office/drawing/2014/main" id="{7DEAFB72-BCEE-48CF-B460-1FE8DEF8FE6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6EAB161-6C2E-4539-9B93-7EAB62FF6BC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0EF41001-DA8E-46E0-B67E-019774F7027B}"/>
              </a:ext>
            </a:extLst>
          </p:cNvPr>
          <p:cNvSpPr>
            <a:spLocks noGrp="1"/>
          </p:cNvSpPr>
          <p:nvPr>
            <p:ph type="sldNum" sz="quarter" idx="12"/>
          </p:nvPr>
        </p:nvSpPr>
        <p:spPr/>
        <p:txBody>
          <a:bodyPr/>
          <a:lstStyle/>
          <a:p>
            <a:pPr>
              <a:defRPr/>
            </a:pPr>
            <a:fld id="{DB965FF6-DD1D-43A0-A685-9F3E6FC58C96}" type="slidenum">
              <a:rPr lang="en-US" smtClean="0"/>
              <a:pPr>
                <a:defRPr/>
              </a:pPr>
              <a:t>53</a:t>
            </a:fld>
            <a:endParaRPr lang="en-US"/>
          </a:p>
        </p:txBody>
      </p:sp>
    </p:spTree>
    <p:extLst>
      <p:ext uri="{BB962C8B-B14F-4D97-AF65-F5344CB8AC3E}">
        <p14:creationId xmlns:p14="http://schemas.microsoft.com/office/powerpoint/2010/main" val="30834441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C39F-A972-4E5F-BCF5-90F85C4C8366}"/>
              </a:ext>
            </a:extLst>
          </p:cNvPr>
          <p:cNvSpPr>
            <a:spLocks noGrp="1"/>
          </p:cNvSpPr>
          <p:nvPr>
            <p:ph type="title"/>
          </p:nvPr>
        </p:nvSpPr>
        <p:spPr/>
        <p:txBody>
          <a:bodyPr/>
          <a:lstStyle/>
          <a:p>
            <a:r>
              <a:rPr lang="en-US" dirty="0"/>
              <a:t>The “Last/RFC791” Policy</a:t>
            </a:r>
          </a:p>
        </p:txBody>
      </p:sp>
      <p:sp>
        <p:nvSpPr>
          <p:cNvPr id="3" name="Content Placeholder 2">
            <a:extLst>
              <a:ext uri="{FF2B5EF4-FFF2-40B4-BE49-F238E27FC236}">
                <a16:creationId xmlns:a16="http://schemas.microsoft.com/office/drawing/2014/main" id="{1FBCB1B2-DDE1-448B-AD0E-8E2F7C204CF3}"/>
              </a:ext>
            </a:extLst>
          </p:cNvPr>
          <p:cNvSpPr>
            <a:spLocks noGrp="1"/>
          </p:cNvSpPr>
          <p:nvPr>
            <p:ph idx="1"/>
          </p:nvPr>
        </p:nvSpPr>
        <p:spPr/>
        <p:txBody>
          <a:bodyPr>
            <a:normAutofit lnSpcReduction="10000"/>
          </a:bodyPr>
          <a:lstStyle/>
          <a:p>
            <a:r>
              <a:rPr lang="en-US" dirty="0"/>
              <a:t>So, for every fragment in “</a:t>
            </a:r>
            <a:r>
              <a:rPr lang="en-US" dirty="0" err="1">
                <a:latin typeface="Courier New" panose="02070309020205020404" pitchFamily="49" charset="0"/>
                <a:cs typeface="Courier New" panose="02070309020205020404" pitchFamily="49" charset="0"/>
              </a:rPr>
              <a:t>listoffragments</a:t>
            </a:r>
            <a:r>
              <a:rPr lang="en-US" dirty="0"/>
              <a:t>” we will execute these next two lines:</a:t>
            </a:r>
          </a:p>
          <a:p>
            <a:pPr lvl="1"/>
            <a:r>
              <a:rPr lang="en-US" dirty="0" err="1">
                <a:latin typeface="Courier New" panose="02070309020205020404" pitchFamily="49" charset="0"/>
                <a:cs typeface="Courier New" panose="02070309020205020404" pitchFamily="49" charset="0"/>
              </a:rPr>
              <a:t>buffer.seek</a:t>
            </a:r>
            <a:r>
              <a:rPr lang="en-US" dirty="0">
                <a:latin typeface="Courier New" panose="02070309020205020404" pitchFamily="49" charset="0"/>
                <a:cs typeface="Courier New" panose="02070309020205020404" pitchFamily="49" charset="0"/>
              </a:rPr>
              <a:t>(pkt[IP].frag*8)-</a:t>
            </a:r>
            <a:r>
              <a:rPr lang="en-US" dirty="0"/>
              <a:t> sets the pointer that will be used to write data in the buffer to the value that is contained in the </a:t>
            </a:r>
            <a:r>
              <a:rPr lang="en-US" dirty="0" err="1"/>
              <a:t>scapy</a:t>
            </a:r>
            <a:r>
              <a:rPr lang="en-US" dirty="0"/>
              <a:t> fragment position field of the current packet multiplied by eight. </a:t>
            </a:r>
          </a:p>
          <a:p>
            <a:pPr lvl="1"/>
            <a:r>
              <a:rPr lang="en-US" dirty="0"/>
              <a:t>We multiply by 8 because each of these fragments will contain 8 bytes (64 bits).</a:t>
            </a:r>
          </a:p>
        </p:txBody>
      </p:sp>
      <p:sp>
        <p:nvSpPr>
          <p:cNvPr id="4" name="Date Placeholder 3">
            <a:extLst>
              <a:ext uri="{FF2B5EF4-FFF2-40B4-BE49-F238E27FC236}">
                <a16:creationId xmlns:a16="http://schemas.microsoft.com/office/drawing/2014/main" id="{7DEAFB72-BCEE-48CF-B460-1FE8DEF8FE6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6EAB161-6C2E-4539-9B93-7EAB62FF6BC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0EF41001-DA8E-46E0-B67E-019774F7027B}"/>
              </a:ext>
            </a:extLst>
          </p:cNvPr>
          <p:cNvSpPr>
            <a:spLocks noGrp="1"/>
          </p:cNvSpPr>
          <p:nvPr>
            <p:ph type="sldNum" sz="quarter" idx="12"/>
          </p:nvPr>
        </p:nvSpPr>
        <p:spPr/>
        <p:txBody>
          <a:bodyPr/>
          <a:lstStyle/>
          <a:p>
            <a:pPr>
              <a:defRPr/>
            </a:pPr>
            <a:fld id="{DB965FF6-DD1D-43A0-A685-9F3E6FC58C96}" type="slidenum">
              <a:rPr lang="en-US" smtClean="0"/>
              <a:pPr>
                <a:defRPr/>
              </a:pPr>
              <a:t>54</a:t>
            </a:fld>
            <a:endParaRPr lang="en-US"/>
          </a:p>
        </p:txBody>
      </p:sp>
    </p:spTree>
    <p:extLst>
      <p:ext uri="{BB962C8B-B14F-4D97-AF65-F5344CB8AC3E}">
        <p14:creationId xmlns:p14="http://schemas.microsoft.com/office/powerpoint/2010/main" val="14010596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C39F-A972-4E5F-BCF5-90F85C4C8366}"/>
              </a:ext>
            </a:extLst>
          </p:cNvPr>
          <p:cNvSpPr>
            <a:spLocks noGrp="1"/>
          </p:cNvSpPr>
          <p:nvPr>
            <p:ph type="title"/>
          </p:nvPr>
        </p:nvSpPr>
        <p:spPr/>
        <p:txBody>
          <a:bodyPr/>
          <a:lstStyle/>
          <a:p>
            <a:r>
              <a:rPr lang="en-US" dirty="0"/>
              <a:t>The “Last/RFC791” Policy</a:t>
            </a:r>
          </a:p>
        </p:txBody>
      </p:sp>
      <p:sp>
        <p:nvSpPr>
          <p:cNvPr id="3" name="Content Placeholder 2">
            <a:extLst>
              <a:ext uri="{FF2B5EF4-FFF2-40B4-BE49-F238E27FC236}">
                <a16:creationId xmlns:a16="http://schemas.microsoft.com/office/drawing/2014/main" id="{1FBCB1B2-DDE1-448B-AD0E-8E2F7C204CF3}"/>
              </a:ext>
            </a:extLst>
          </p:cNvPr>
          <p:cNvSpPr>
            <a:spLocks noGrp="1"/>
          </p:cNvSpPr>
          <p:nvPr>
            <p:ph idx="1"/>
          </p:nvPr>
        </p:nvSpPr>
        <p:spPr/>
        <p:txBody>
          <a:bodyPr>
            <a:normAutofit lnSpcReduction="10000"/>
          </a:bodyPr>
          <a:lstStyle/>
          <a:p>
            <a:r>
              <a:rPr lang="en-US" dirty="0"/>
              <a:t>Now that the pointer is set, the next line will write the payload of the fragment into the buffer at the location that was just set by the seek method. </a:t>
            </a:r>
          </a:p>
          <a:p>
            <a:endParaRPr lang="en-US" dirty="0"/>
          </a:p>
          <a:p>
            <a:r>
              <a:rPr lang="en-US" dirty="0"/>
              <a:t>Once we have done that for all fragments, we retrieve the contents of the buffer with the </a:t>
            </a:r>
            <a:r>
              <a:rPr lang="en-US" dirty="0" err="1">
                <a:latin typeface="Courier New" panose="02070309020205020404" pitchFamily="49" charset="0"/>
                <a:cs typeface="Courier New" panose="02070309020205020404" pitchFamily="49" charset="0"/>
              </a:rPr>
              <a:t>getvalue</a:t>
            </a:r>
            <a:r>
              <a:rPr lang="en-US" dirty="0">
                <a:latin typeface="Courier New" panose="02070309020205020404" pitchFamily="49" charset="0"/>
                <a:cs typeface="Courier New" panose="02070309020205020404" pitchFamily="49" charset="0"/>
              </a:rPr>
              <a:t>()</a:t>
            </a:r>
            <a:r>
              <a:rPr lang="en-US" dirty="0"/>
              <a:t> method and </a:t>
            </a:r>
            <a:r>
              <a:rPr lang="en-US" dirty="0">
                <a:latin typeface="Courier New" panose="02070309020205020404" pitchFamily="49" charset="0"/>
                <a:cs typeface="Courier New" panose="02070309020205020404" pitchFamily="49" charset="0"/>
              </a:rPr>
              <a:t>return</a:t>
            </a:r>
            <a:r>
              <a:rPr lang="en-US" dirty="0"/>
              <a:t> that from our function.</a:t>
            </a:r>
          </a:p>
        </p:txBody>
      </p:sp>
      <p:sp>
        <p:nvSpPr>
          <p:cNvPr id="4" name="Date Placeholder 3">
            <a:extLst>
              <a:ext uri="{FF2B5EF4-FFF2-40B4-BE49-F238E27FC236}">
                <a16:creationId xmlns:a16="http://schemas.microsoft.com/office/drawing/2014/main" id="{7DEAFB72-BCEE-48CF-B460-1FE8DEF8FE6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6EAB161-6C2E-4539-9B93-7EAB62FF6BC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0EF41001-DA8E-46E0-B67E-019774F7027B}"/>
              </a:ext>
            </a:extLst>
          </p:cNvPr>
          <p:cNvSpPr>
            <a:spLocks noGrp="1"/>
          </p:cNvSpPr>
          <p:nvPr>
            <p:ph type="sldNum" sz="quarter" idx="12"/>
          </p:nvPr>
        </p:nvSpPr>
        <p:spPr/>
        <p:txBody>
          <a:bodyPr/>
          <a:lstStyle/>
          <a:p>
            <a:pPr>
              <a:defRPr/>
            </a:pPr>
            <a:fld id="{DB965FF6-DD1D-43A0-A685-9F3E6FC58C96}" type="slidenum">
              <a:rPr lang="en-US" smtClean="0"/>
              <a:pPr>
                <a:defRPr/>
              </a:pPr>
              <a:t>55</a:t>
            </a:fld>
            <a:endParaRPr lang="en-US"/>
          </a:p>
        </p:txBody>
      </p:sp>
    </p:spTree>
    <p:extLst>
      <p:ext uri="{BB962C8B-B14F-4D97-AF65-F5344CB8AC3E}">
        <p14:creationId xmlns:p14="http://schemas.microsoft.com/office/powerpoint/2010/main" val="15673971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4D69-14F3-41B2-8603-947E17F58ED6}"/>
              </a:ext>
            </a:extLst>
          </p:cNvPr>
          <p:cNvSpPr>
            <a:spLocks noGrp="1"/>
          </p:cNvSpPr>
          <p:nvPr>
            <p:ph type="title"/>
          </p:nvPr>
        </p:nvSpPr>
        <p:spPr/>
        <p:txBody>
          <a:bodyPr/>
          <a:lstStyle/>
          <a:p>
            <a:r>
              <a:rPr lang="en-US" dirty="0"/>
              <a:t>The “First” Policy</a:t>
            </a:r>
          </a:p>
        </p:txBody>
      </p:sp>
      <p:sp>
        <p:nvSpPr>
          <p:cNvPr id="3" name="Content Placeholder 2">
            <a:extLst>
              <a:ext uri="{FF2B5EF4-FFF2-40B4-BE49-F238E27FC236}">
                <a16:creationId xmlns:a16="http://schemas.microsoft.com/office/drawing/2014/main" id="{AAD3E9E7-470B-4B60-8A1E-4CCC5FFA7291}"/>
              </a:ext>
            </a:extLst>
          </p:cNvPr>
          <p:cNvSpPr>
            <a:spLocks noGrp="1"/>
          </p:cNvSpPr>
          <p:nvPr>
            <p:ph idx="1"/>
          </p:nvPr>
        </p:nvSpPr>
        <p:spPr/>
        <p:txBody>
          <a:bodyPr>
            <a:normAutofit fontScale="92500" lnSpcReduction="10000"/>
          </a:bodyPr>
          <a:lstStyle/>
          <a:p>
            <a:r>
              <a:rPr lang="en-US" dirty="0"/>
              <a:t>To write the FIRST reassembly engine, we can follow the exact same process we followed to favor the LAST packet but process our packets in reverse order. </a:t>
            </a:r>
          </a:p>
          <a:p>
            <a:r>
              <a:rPr lang="en-US" dirty="0"/>
              <a:t>In doing so the first shall be last and our packets will be assembled properly. </a:t>
            </a:r>
          </a:p>
          <a:p>
            <a:r>
              <a:rPr lang="en-US" dirty="0"/>
              <a:t>Python lists make it very easy to process a list in reverse order. </a:t>
            </a:r>
          </a:p>
          <a:p>
            <a:pPr lvl="1"/>
            <a:r>
              <a:rPr lang="en-US" dirty="0"/>
              <a:t>By adding </a:t>
            </a:r>
            <a:r>
              <a:rPr lang="en-US" dirty="0">
                <a:latin typeface="Courier New" panose="02070309020205020404" pitchFamily="49" charset="0"/>
                <a:cs typeface="Courier New" panose="02070309020205020404" pitchFamily="49" charset="0"/>
              </a:rPr>
              <a:t>[::-1]</a:t>
            </a:r>
            <a:r>
              <a:rPr lang="en-US" dirty="0"/>
              <a:t> to the end of our list of fragments we reverse the list.</a:t>
            </a:r>
          </a:p>
        </p:txBody>
      </p:sp>
      <p:sp>
        <p:nvSpPr>
          <p:cNvPr id="4" name="Date Placeholder 3">
            <a:extLst>
              <a:ext uri="{FF2B5EF4-FFF2-40B4-BE49-F238E27FC236}">
                <a16:creationId xmlns:a16="http://schemas.microsoft.com/office/drawing/2014/main" id="{4873E925-0704-4552-AE51-CFC83772EBC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AA28D8BB-D792-4075-A689-CBC00688505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8542464E-FDF1-41FE-8765-4D0F0FB3FC02}"/>
              </a:ext>
            </a:extLst>
          </p:cNvPr>
          <p:cNvSpPr>
            <a:spLocks noGrp="1"/>
          </p:cNvSpPr>
          <p:nvPr>
            <p:ph type="sldNum" sz="quarter" idx="12"/>
          </p:nvPr>
        </p:nvSpPr>
        <p:spPr/>
        <p:txBody>
          <a:bodyPr/>
          <a:lstStyle/>
          <a:p>
            <a:pPr>
              <a:defRPr/>
            </a:pPr>
            <a:fld id="{DB965FF6-DD1D-43A0-A685-9F3E6FC58C96}" type="slidenum">
              <a:rPr lang="en-US" smtClean="0"/>
              <a:pPr>
                <a:defRPr/>
              </a:pPr>
              <a:t>56</a:t>
            </a:fld>
            <a:endParaRPr lang="en-US"/>
          </a:p>
        </p:txBody>
      </p:sp>
    </p:spTree>
    <p:extLst>
      <p:ext uri="{BB962C8B-B14F-4D97-AF65-F5344CB8AC3E}">
        <p14:creationId xmlns:p14="http://schemas.microsoft.com/office/powerpoint/2010/main" val="40762809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4D69-14F3-41B2-8603-947E17F58ED6}"/>
              </a:ext>
            </a:extLst>
          </p:cNvPr>
          <p:cNvSpPr>
            <a:spLocks noGrp="1"/>
          </p:cNvSpPr>
          <p:nvPr>
            <p:ph type="title"/>
          </p:nvPr>
        </p:nvSpPr>
        <p:spPr/>
        <p:txBody>
          <a:bodyPr/>
          <a:lstStyle/>
          <a:p>
            <a:r>
              <a:rPr lang="en-US" dirty="0"/>
              <a:t>The “First” Policy</a:t>
            </a:r>
          </a:p>
        </p:txBody>
      </p:sp>
      <p:sp>
        <p:nvSpPr>
          <p:cNvPr id="3" name="Content Placeholder 2">
            <a:extLst>
              <a:ext uri="{FF2B5EF4-FFF2-40B4-BE49-F238E27FC236}">
                <a16:creationId xmlns:a16="http://schemas.microsoft.com/office/drawing/2014/main" id="{AAD3E9E7-470B-4B60-8A1E-4CCC5FFA7291}"/>
              </a:ext>
            </a:extLst>
          </p:cNvPr>
          <p:cNvSpPr>
            <a:spLocks noGrp="1"/>
          </p:cNvSpPr>
          <p:nvPr>
            <p:ph idx="1"/>
          </p:nvPr>
        </p:nvSpPr>
        <p:spPr/>
        <p:txBody>
          <a:bodyPr>
            <a:normAutofit/>
          </a:bodyPr>
          <a:lstStyle/>
          <a:p>
            <a:pPr marL="0" indent="0">
              <a:buNone/>
            </a:pP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def first(</a:t>
            </a:r>
            <a:r>
              <a:rPr lang="en-US" sz="2800" dirty="0" err="1">
                <a:latin typeface="Courier New" panose="02070309020205020404" pitchFamily="49" charset="0"/>
                <a:cs typeface="Courier New" panose="02070309020205020404" pitchFamily="49" charset="0"/>
              </a:rPr>
              <a:t>listoffragments</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buffer=</a:t>
            </a:r>
            <a:r>
              <a:rPr lang="en-US" sz="2800" dirty="0" err="1">
                <a:latin typeface="Courier New" panose="02070309020205020404" pitchFamily="49" charset="0"/>
                <a:cs typeface="Courier New" panose="02070309020205020404" pitchFamily="49" charset="0"/>
              </a:rPr>
              <a:t>StringIO.StringIO</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for pkt in </a:t>
            </a:r>
            <a:r>
              <a:rPr lang="en-US" sz="2800" dirty="0" err="1">
                <a:latin typeface="Courier New" panose="02070309020205020404" pitchFamily="49" charset="0"/>
                <a:cs typeface="Courier New" panose="02070309020205020404" pitchFamily="49" charset="0"/>
              </a:rPr>
              <a:t>listoffragments</a:t>
            </a:r>
            <a:r>
              <a:rPr lang="en-US" sz="2800" dirty="0">
                <a:latin typeface="Courier New" panose="02070309020205020404" pitchFamily="49" charset="0"/>
                <a:cs typeface="Courier New" panose="02070309020205020404" pitchFamily="49" charset="0"/>
              </a:rPr>
              <a:t>[::-1]:</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buffer.seek</a:t>
            </a:r>
            <a:r>
              <a:rPr lang="en-US" sz="2800" dirty="0">
                <a:latin typeface="Courier New" panose="02070309020205020404" pitchFamily="49" charset="0"/>
                <a:cs typeface="Courier New" panose="02070309020205020404" pitchFamily="49" charset="0"/>
              </a:rPr>
              <a:t>(pkt[IP].frag*8)</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buffer.write</a:t>
            </a:r>
            <a:r>
              <a:rPr lang="en-US" sz="2800" dirty="0">
                <a:latin typeface="Courier New" panose="02070309020205020404" pitchFamily="49" charset="0"/>
                <a:cs typeface="Courier New" panose="02070309020205020404" pitchFamily="49" charset="0"/>
              </a:rPr>
              <a:t>(pkt[IP].payload)</a:t>
            </a:r>
          </a:p>
          <a:p>
            <a:pPr marL="0" indent="0">
              <a:buNone/>
            </a:pPr>
            <a:r>
              <a:rPr lang="en-US" sz="2800" dirty="0">
                <a:latin typeface="Courier New" panose="02070309020205020404" pitchFamily="49" charset="0"/>
                <a:cs typeface="Courier New" panose="02070309020205020404" pitchFamily="49" charset="0"/>
              </a:rPr>
              <a:t>	return </a:t>
            </a:r>
            <a:r>
              <a:rPr lang="en-US" sz="2800" dirty="0" err="1">
                <a:latin typeface="Courier New" panose="02070309020205020404" pitchFamily="49" charset="0"/>
                <a:cs typeface="Courier New" panose="02070309020205020404" pitchFamily="49" charset="0"/>
              </a:rPr>
              <a:t>buffer.getvalue</a:t>
            </a:r>
            <a:r>
              <a:rPr lang="en-US" sz="2800" dirty="0">
                <a:latin typeface="Courier New" panose="02070309020205020404" pitchFamily="49" charset="0"/>
                <a:cs typeface="Courier New" panose="02070309020205020404" pitchFamily="49" charset="0"/>
              </a:rPr>
              <a:t>()</a:t>
            </a:r>
          </a:p>
        </p:txBody>
      </p:sp>
      <p:sp>
        <p:nvSpPr>
          <p:cNvPr id="4" name="Date Placeholder 3">
            <a:extLst>
              <a:ext uri="{FF2B5EF4-FFF2-40B4-BE49-F238E27FC236}">
                <a16:creationId xmlns:a16="http://schemas.microsoft.com/office/drawing/2014/main" id="{4873E925-0704-4552-AE51-CFC83772EBC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AA28D8BB-D792-4075-A689-CBC00688505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8542464E-FDF1-41FE-8765-4D0F0FB3FC02}"/>
              </a:ext>
            </a:extLst>
          </p:cNvPr>
          <p:cNvSpPr>
            <a:spLocks noGrp="1"/>
          </p:cNvSpPr>
          <p:nvPr>
            <p:ph type="sldNum" sz="quarter" idx="12"/>
          </p:nvPr>
        </p:nvSpPr>
        <p:spPr/>
        <p:txBody>
          <a:bodyPr/>
          <a:lstStyle/>
          <a:p>
            <a:pPr>
              <a:defRPr/>
            </a:pPr>
            <a:fld id="{DB965FF6-DD1D-43A0-A685-9F3E6FC58C96}" type="slidenum">
              <a:rPr lang="en-US" smtClean="0"/>
              <a:pPr>
                <a:defRPr/>
              </a:pPr>
              <a:t>57</a:t>
            </a:fld>
            <a:endParaRPr lang="en-US"/>
          </a:p>
        </p:txBody>
      </p:sp>
    </p:spTree>
    <p:extLst>
      <p:ext uri="{BB962C8B-B14F-4D97-AF65-F5344CB8AC3E}">
        <p14:creationId xmlns:p14="http://schemas.microsoft.com/office/powerpoint/2010/main" val="18447951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4D69-14F3-41B2-8603-947E17F58ED6}"/>
              </a:ext>
            </a:extLst>
          </p:cNvPr>
          <p:cNvSpPr>
            <a:spLocks noGrp="1"/>
          </p:cNvSpPr>
          <p:nvPr>
            <p:ph type="title"/>
          </p:nvPr>
        </p:nvSpPr>
        <p:spPr/>
        <p:txBody>
          <a:bodyPr/>
          <a:lstStyle/>
          <a:p>
            <a:r>
              <a:rPr lang="en-US" dirty="0"/>
              <a:t>The “BSD-Right” Policy</a:t>
            </a:r>
          </a:p>
        </p:txBody>
      </p:sp>
      <p:sp>
        <p:nvSpPr>
          <p:cNvPr id="3" name="Content Placeholder 2">
            <a:extLst>
              <a:ext uri="{FF2B5EF4-FFF2-40B4-BE49-F238E27FC236}">
                <a16:creationId xmlns:a16="http://schemas.microsoft.com/office/drawing/2014/main" id="{AAD3E9E7-470B-4B60-8A1E-4CCC5FFA7291}"/>
              </a:ext>
            </a:extLst>
          </p:cNvPr>
          <p:cNvSpPr>
            <a:spLocks noGrp="1"/>
          </p:cNvSpPr>
          <p:nvPr>
            <p:ph idx="1"/>
          </p:nvPr>
        </p:nvSpPr>
        <p:spPr/>
        <p:txBody>
          <a:bodyPr>
            <a:normAutofit/>
          </a:bodyPr>
          <a:lstStyle/>
          <a:p>
            <a:r>
              <a:rPr lang="en-US" dirty="0"/>
              <a:t>The remaining 3 reassembly policies look at more than just the chronological order the fragments arrived in. </a:t>
            </a:r>
          </a:p>
          <a:p>
            <a:pPr lvl="1"/>
            <a:r>
              <a:rPr lang="en-US" dirty="0"/>
              <a:t>They also take the fragment offset into consideration when deciding which fragment takes precedent.</a:t>
            </a:r>
          </a:p>
        </p:txBody>
      </p:sp>
      <p:sp>
        <p:nvSpPr>
          <p:cNvPr id="4" name="Date Placeholder 3">
            <a:extLst>
              <a:ext uri="{FF2B5EF4-FFF2-40B4-BE49-F238E27FC236}">
                <a16:creationId xmlns:a16="http://schemas.microsoft.com/office/drawing/2014/main" id="{4873E925-0704-4552-AE51-CFC83772EBC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AA28D8BB-D792-4075-A689-CBC00688505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8542464E-FDF1-41FE-8765-4D0F0FB3FC02}"/>
              </a:ext>
            </a:extLst>
          </p:cNvPr>
          <p:cNvSpPr>
            <a:spLocks noGrp="1"/>
          </p:cNvSpPr>
          <p:nvPr>
            <p:ph type="sldNum" sz="quarter" idx="12"/>
          </p:nvPr>
        </p:nvSpPr>
        <p:spPr/>
        <p:txBody>
          <a:bodyPr/>
          <a:lstStyle/>
          <a:p>
            <a:pPr>
              <a:defRPr/>
            </a:pPr>
            <a:fld id="{DB965FF6-DD1D-43A0-A685-9F3E6FC58C96}" type="slidenum">
              <a:rPr lang="en-US" smtClean="0"/>
              <a:pPr>
                <a:defRPr/>
              </a:pPr>
              <a:t>58</a:t>
            </a:fld>
            <a:endParaRPr lang="en-US"/>
          </a:p>
        </p:txBody>
      </p:sp>
    </p:spTree>
    <p:extLst>
      <p:ext uri="{BB962C8B-B14F-4D97-AF65-F5344CB8AC3E}">
        <p14:creationId xmlns:p14="http://schemas.microsoft.com/office/powerpoint/2010/main" val="3931203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4D69-14F3-41B2-8603-947E17F58ED6}"/>
              </a:ext>
            </a:extLst>
          </p:cNvPr>
          <p:cNvSpPr>
            <a:spLocks noGrp="1"/>
          </p:cNvSpPr>
          <p:nvPr>
            <p:ph type="title"/>
          </p:nvPr>
        </p:nvSpPr>
        <p:spPr/>
        <p:txBody>
          <a:bodyPr/>
          <a:lstStyle/>
          <a:p>
            <a:r>
              <a:rPr lang="en-US" dirty="0"/>
              <a:t>The “BSD-Right” Policy</a:t>
            </a:r>
          </a:p>
        </p:txBody>
      </p:sp>
      <p:sp>
        <p:nvSpPr>
          <p:cNvPr id="3" name="Content Placeholder 2">
            <a:extLst>
              <a:ext uri="{FF2B5EF4-FFF2-40B4-BE49-F238E27FC236}">
                <a16:creationId xmlns:a16="http://schemas.microsoft.com/office/drawing/2014/main" id="{AAD3E9E7-470B-4B60-8A1E-4CCC5FFA7291}"/>
              </a:ext>
            </a:extLst>
          </p:cNvPr>
          <p:cNvSpPr>
            <a:spLocks noGrp="1"/>
          </p:cNvSpPr>
          <p:nvPr>
            <p:ph idx="1"/>
          </p:nvPr>
        </p:nvSpPr>
        <p:spPr/>
        <p:txBody>
          <a:bodyPr>
            <a:normAutofit lnSpcReduction="10000"/>
          </a:bodyPr>
          <a:lstStyle/>
          <a:p>
            <a:r>
              <a:rPr lang="en-US" dirty="0"/>
              <a:t>We need to reorder the packets</a:t>
            </a:r>
          </a:p>
          <a:p>
            <a:pPr lvl="1"/>
            <a:r>
              <a:rPr lang="en-US" dirty="0"/>
              <a:t>We need to process them based upon both the time they arrived and their offset according to the different reassembly engines. </a:t>
            </a:r>
          </a:p>
          <a:p>
            <a:pPr lvl="1"/>
            <a:r>
              <a:rPr lang="en-US" dirty="0"/>
              <a:t>For the BSD-Right policy we need to process fragments in order by their </a:t>
            </a:r>
            <a:r>
              <a:rPr lang="en-US" b="1" dirty="0"/>
              <a:t>fragment offset </a:t>
            </a:r>
            <a:r>
              <a:rPr lang="en-US" dirty="0"/>
              <a:t>from lowest to highest. </a:t>
            </a:r>
          </a:p>
          <a:p>
            <a:pPr lvl="1"/>
            <a:r>
              <a:rPr lang="en-US" dirty="0"/>
              <a:t>If two packets have the same offset, we allow the last one to arrive chronologically to overwrite the existing data.</a:t>
            </a:r>
          </a:p>
        </p:txBody>
      </p:sp>
      <p:sp>
        <p:nvSpPr>
          <p:cNvPr id="4" name="Date Placeholder 3">
            <a:extLst>
              <a:ext uri="{FF2B5EF4-FFF2-40B4-BE49-F238E27FC236}">
                <a16:creationId xmlns:a16="http://schemas.microsoft.com/office/drawing/2014/main" id="{4873E925-0704-4552-AE51-CFC83772EBC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AA28D8BB-D792-4075-A689-CBC00688505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8542464E-FDF1-41FE-8765-4D0F0FB3FC02}"/>
              </a:ext>
            </a:extLst>
          </p:cNvPr>
          <p:cNvSpPr>
            <a:spLocks noGrp="1"/>
          </p:cNvSpPr>
          <p:nvPr>
            <p:ph type="sldNum" sz="quarter" idx="12"/>
          </p:nvPr>
        </p:nvSpPr>
        <p:spPr/>
        <p:txBody>
          <a:bodyPr/>
          <a:lstStyle/>
          <a:p>
            <a:pPr>
              <a:defRPr/>
            </a:pPr>
            <a:fld id="{DB965FF6-DD1D-43A0-A685-9F3E6FC58C96}" type="slidenum">
              <a:rPr lang="en-US" smtClean="0"/>
              <a:pPr>
                <a:defRPr/>
              </a:pPr>
              <a:t>59</a:t>
            </a:fld>
            <a:endParaRPr lang="en-US"/>
          </a:p>
        </p:txBody>
      </p:sp>
    </p:spTree>
    <p:extLst>
      <p:ext uri="{BB962C8B-B14F-4D97-AF65-F5344CB8AC3E}">
        <p14:creationId xmlns:p14="http://schemas.microsoft.com/office/powerpoint/2010/main" val="63742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60CC-A00D-44C7-96FA-C0377C2668B0}"/>
              </a:ext>
            </a:extLst>
          </p:cNvPr>
          <p:cNvSpPr>
            <a:spLocks noGrp="1"/>
          </p:cNvSpPr>
          <p:nvPr>
            <p:ph type="title"/>
          </p:nvPr>
        </p:nvSpPr>
        <p:spPr/>
        <p:txBody>
          <a:bodyPr/>
          <a:lstStyle/>
          <a:p>
            <a:r>
              <a:rPr lang="en-US" dirty="0"/>
              <a:t>Fragment Offset</a:t>
            </a:r>
          </a:p>
        </p:txBody>
      </p:sp>
      <p:sp>
        <p:nvSpPr>
          <p:cNvPr id="3" name="Content Placeholder 2">
            <a:extLst>
              <a:ext uri="{FF2B5EF4-FFF2-40B4-BE49-F238E27FC236}">
                <a16:creationId xmlns:a16="http://schemas.microsoft.com/office/drawing/2014/main" id="{2EDA9AA9-D4C9-48E1-AEF5-D07508887429}"/>
              </a:ext>
            </a:extLst>
          </p:cNvPr>
          <p:cNvSpPr>
            <a:spLocks noGrp="1"/>
          </p:cNvSpPr>
          <p:nvPr>
            <p:ph idx="1"/>
          </p:nvPr>
        </p:nvSpPr>
        <p:spPr/>
        <p:txBody>
          <a:bodyPr>
            <a:normAutofit/>
          </a:bodyPr>
          <a:lstStyle/>
          <a:p>
            <a:r>
              <a:rPr lang="en-US" dirty="0"/>
              <a:t>If a packet containing 800 bytes of data is split into two equal fragments carrying 400 bytes of data, the fragment offset of the first fragment is 0, and the second fragment is 50 (400/8). </a:t>
            </a:r>
          </a:p>
          <a:p>
            <a:pPr lvl="1"/>
            <a:r>
              <a:rPr lang="en-US" dirty="0"/>
              <a:t>The offset value </a:t>
            </a:r>
            <a:r>
              <a:rPr lang="en-US" b="1" dirty="0"/>
              <a:t>must</a:t>
            </a:r>
            <a:r>
              <a:rPr lang="en-US" dirty="0"/>
              <a:t> be the number of 8-byte blocks of data, which means the data in the prior fragment must be a multiple of 8 bytes. </a:t>
            </a:r>
          </a:p>
        </p:txBody>
      </p:sp>
      <p:sp>
        <p:nvSpPr>
          <p:cNvPr id="4" name="Date Placeholder 3">
            <a:extLst>
              <a:ext uri="{FF2B5EF4-FFF2-40B4-BE49-F238E27FC236}">
                <a16:creationId xmlns:a16="http://schemas.microsoft.com/office/drawing/2014/main" id="{C7BB9333-92EE-44D7-9654-0DE795A71112}"/>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B68B5E05-8D0D-41ED-ACA1-9577FDAC30D7}"/>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38E72784-D69F-4622-8378-F21480382406}"/>
              </a:ext>
            </a:extLst>
          </p:cNvPr>
          <p:cNvSpPr>
            <a:spLocks noGrp="1"/>
          </p:cNvSpPr>
          <p:nvPr>
            <p:ph type="sldNum" sz="quarter" idx="12"/>
          </p:nvPr>
        </p:nvSpPr>
        <p:spPr/>
        <p:txBody>
          <a:bodyPr/>
          <a:lstStyle/>
          <a:p>
            <a:pPr>
              <a:defRPr/>
            </a:pPr>
            <a:fld id="{DB965FF6-DD1D-43A0-A685-9F3E6FC58C96}" type="slidenum">
              <a:rPr lang="en-US" smtClean="0"/>
              <a:pPr>
                <a:defRPr/>
              </a:pPr>
              <a:t>6</a:t>
            </a:fld>
            <a:endParaRPr lang="en-US"/>
          </a:p>
        </p:txBody>
      </p:sp>
    </p:spTree>
    <p:extLst>
      <p:ext uri="{BB962C8B-B14F-4D97-AF65-F5344CB8AC3E}">
        <p14:creationId xmlns:p14="http://schemas.microsoft.com/office/powerpoint/2010/main" val="38259322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4D69-14F3-41B2-8603-947E17F58ED6}"/>
              </a:ext>
            </a:extLst>
          </p:cNvPr>
          <p:cNvSpPr>
            <a:spLocks noGrp="1"/>
          </p:cNvSpPr>
          <p:nvPr>
            <p:ph type="title"/>
          </p:nvPr>
        </p:nvSpPr>
        <p:spPr/>
        <p:txBody>
          <a:bodyPr/>
          <a:lstStyle/>
          <a:p>
            <a:r>
              <a:rPr lang="en-US" dirty="0"/>
              <a:t>The “BSD-Right” Policy</a:t>
            </a:r>
          </a:p>
        </p:txBody>
      </p:sp>
      <p:sp>
        <p:nvSpPr>
          <p:cNvPr id="3" name="Content Placeholder 2">
            <a:extLst>
              <a:ext uri="{FF2B5EF4-FFF2-40B4-BE49-F238E27FC236}">
                <a16:creationId xmlns:a16="http://schemas.microsoft.com/office/drawing/2014/main" id="{AAD3E9E7-470B-4B60-8A1E-4CCC5FFA7291}"/>
              </a:ext>
            </a:extLst>
          </p:cNvPr>
          <p:cNvSpPr>
            <a:spLocks noGrp="1"/>
          </p:cNvSpPr>
          <p:nvPr>
            <p:ph idx="1"/>
          </p:nvPr>
        </p:nvSpPr>
        <p:spPr/>
        <p:txBody>
          <a:bodyPr>
            <a:normAutofit fontScale="92500" lnSpcReduction="10000"/>
          </a:bodyPr>
          <a:lstStyle/>
          <a:p>
            <a:r>
              <a:rPr lang="en-US" dirty="0"/>
              <a:t>Since our fragments are already in chronological order, sorting the packets based on their fragment offset will line the packets up for the BSD policy. </a:t>
            </a:r>
          </a:p>
          <a:p>
            <a:pPr lvl="1"/>
            <a:r>
              <a:rPr lang="en-US" dirty="0"/>
              <a:t>We can use the </a:t>
            </a:r>
            <a:r>
              <a:rPr lang="en-US" dirty="0">
                <a:latin typeface="Courier New" panose="02070309020205020404" pitchFamily="49" charset="0"/>
                <a:cs typeface="Courier New" panose="02070309020205020404" pitchFamily="49" charset="0"/>
              </a:rPr>
              <a:t>sorted() </a:t>
            </a:r>
            <a:r>
              <a:rPr lang="en-US" dirty="0"/>
              <a:t>function to put the fragments in to order by fragment offset then by chronological order.</a:t>
            </a:r>
          </a:p>
          <a:p>
            <a:pPr lvl="1"/>
            <a:r>
              <a:rPr lang="en-US" dirty="0"/>
              <a:t>We pass the sorted function two parameters:</a:t>
            </a:r>
          </a:p>
          <a:p>
            <a:pPr lvl="2"/>
            <a:r>
              <a:rPr lang="en-US" dirty="0"/>
              <a:t>the list we want to sort </a:t>
            </a:r>
          </a:p>
          <a:p>
            <a:pPr lvl="2"/>
            <a:r>
              <a:rPr lang="en-US" dirty="0"/>
              <a:t>a “key” function</a:t>
            </a:r>
          </a:p>
          <a:p>
            <a:pPr lvl="1"/>
            <a:r>
              <a:rPr lang="en-US" dirty="0"/>
              <a:t>It returns a list that is sorted based on the key. </a:t>
            </a:r>
          </a:p>
        </p:txBody>
      </p:sp>
      <p:sp>
        <p:nvSpPr>
          <p:cNvPr id="4" name="Date Placeholder 3">
            <a:extLst>
              <a:ext uri="{FF2B5EF4-FFF2-40B4-BE49-F238E27FC236}">
                <a16:creationId xmlns:a16="http://schemas.microsoft.com/office/drawing/2014/main" id="{4873E925-0704-4552-AE51-CFC83772EBC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AA28D8BB-D792-4075-A689-CBC00688505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8542464E-FDF1-41FE-8765-4D0F0FB3FC02}"/>
              </a:ext>
            </a:extLst>
          </p:cNvPr>
          <p:cNvSpPr>
            <a:spLocks noGrp="1"/>
          </p:cNvSpPr>
          <p:nvPr>
            <p:ph type="sldNum" sz="quarter" idx="12"/>
          </p:nvPr>
        </p:nvSpPr>
        <p:spPr/>
        <p:txBody>
          <a:bodyPr/>
          <a:lstStyle/>
          <a:p>
            <a:pPr>
              <a:defRPr/>
            </a:pPr>
            <a:fld id="{DB965FF6-DD1D-43A0-A685-9F3E6FC58C96}" type="slidenum">
              <a:rPr lang="en-US" smtClean="0"/>
              <a:pPr>
                <a:defRPr/>
              </a:pPr>
              <a:t>60</a:t>
            </a:fld>
            <a:endParaRPr lang="en-US"/>
          </a:p>
        </p:txBody>
      </p:sp>
    </p:spTree>
    <p:extLst>
      <p:ext uri="{BB962C8B-B14F-4D97-AF65-F5344CB8AC3E}">
        <p14:creationId xmlns:p14="http://schemas.microsoft.com/office/powerpoint/2010/main" val="39193969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4D69-14F3-41B2-8603-947E17F58ED6}"/>
              </a:ext>
            </a:extLst>
          </p:cNvPr>
          <p:cNvSpPr>
            <a:spLocks noGrp="1"/>
          </p:cNvSpPr>
          <p:nvPr>
            <p:ph type="title"/>
          </p:nvPr>
        </p:nvSpPr>
        <p:spPr/>
        <p:txBody>
          <a:bodyPr/>
          <a:lstStyle/>
          <a:p>
            <a:r>
              <a:rPr lang="en-US" dirty="0"/>
              <a:t>The “BSD-Right” Policy</a:t>
            </a:r>
          </a:p>
        </p:txBody>
      </p:sp>
      <p:sp>
        <p:nvSpPr>
          <p:cNvPr id="3" name="Content Placeholder 2">
            <a:extLst>
              <a:ext uri="{FF2B5EF4-FFF2-40B4-BE49-F238E27FC236}">
                <a16:creationId xmlns:a16="http://schemas.microsoft.com/office/drawing/2014/main" id="{AAD3E9E7-470B-4B60-8A1E-4CCC5FFA7291}"/>
              </a:ext>
            </a:extLst>
          </p:cNvPr>
          <p:cNvSpPr>
            <a:spLocks noGrp="1"/>
          </p:cNvSpPr>
          <p:nvPr>
            <p:ph idx="1"/>
          </p:nvPr>
        </p:nvSpPr>
        <p:spPr/>
        <p:txBody>
          <a:bodyPr>
            <a:normAutofit/>
          </a:bodyPr>
          <a:lstStyle/>
          <a:p>
            <a:pPr lvl="1"/>
            <a:r>
              <a:rPr lang="en-US" dirty="0"/>
              <a:t>In this case our key function is </a:t>
            </a:r>
            <a:r>
              <a:rPr lang="en-US" dirty="0">
                <a:latin typeface="Courier New" panose="02070309020205020404" pitchFamily="49" charset="0"/>
                <a:cs typeface="Courier New" panose="02070309020205020404" pitchFamily="49" charset="0"/>
              </a:rPr>
              <a:t>lambda x:x[IP].frag </a:t>
            </a:r>
            <a:r>
              <a:rPr lang="en-US" dirty="0"/>
              <a:t>which tells </a:t>
            </a:r>
            <a:r>
              <a:rPr lang="en-US" dirty="0">
                <a:latin typeface="Courier New" panose="02070309020205020404" pitchFamily="49" charset="0"/>
                <a:cs typeface="Courier New" panose="02070309020205020404" pitchFamily="49" charset="0"/>
              </a:rPr>
              <a:t>sorted() </a:t>
            </a:r>
            <a:r>
              <a:rPr lang="en-US" dirty="0"/>
              <a:t>to put them in fragment offset order.</a:t>
            </a:r>
          </a:p>
        </p:txBody>
      </p:sp>
      <p:sp>
        <p:nvSpPr>
          <p:cNvPr id="4" name="Date Placeholder 3">
            <a:extLst>
              <a:ext uri="{FF2B5EF4-FFF2-40B4-BE49-F238E27FC236}">
                <a16:creationId xmlns:a16="http://schemas.microsoft.com/office/drawing/2014/main" id="{4873E925-0704-4552-AE51-CFC83772EBC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AA28D8BB-D792-4075-A689-CBC00688505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8542464E-FDF1-41FE-8765-4D0F0FB3FC02}"/>
              </a:ext>
            </a:extLst>
          </p:cNvPr>
          <p:cNvSpPr>
            <a:spLocks noGrp="1"/>
          </p:cNvSpPr>
          <p:nvPr>
            <p:ph type="sldNum" sz="quarter" idx="12"/>
          </p:nvPr>
        </p:nvSpPr>
        <p:spPr/>
        <p:txBody>
          <a:bodyPr/>
          <a:lstStyle/>
          <a:p>
            <a:pPr>
              <a:defRPr/>
            </a:pPr>
            <a:fld id="{DB965FF6-DD1D-43A0-A685-9F3E6FC58C96}" type="slidenum">
              <a:rPr lang="en-US" smtClean="0"/>
              <a:pPr>
                <a:defRPr/>
              </a:pPr>
              <a:t>61</a:t>
            </a:fld>
            <a:endParaRPr lang="en-US"/>
          </a:p>
        </p:txBody>
      </p:sp>
    </p:spTree>
    <p:extLst>
      <p:ext uri="{BB962C8B-B14F-4D97-AF65-F5344CB8AC3E}">
        <p14:creationId xmlns:p14="http://schemas.microsoft.com/office/powerpoint/2010/main" val="4162718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4D69-14F3-41B2-8603-947E17F58ED6}"/>
              </a:ext>
            </a:extLst>
          </p:cNvPr>
          <p:cNvSpPr>
            <a:spLocks noGrp="1"/>
          </p:cNvSpPr>
          <p:nvPr>
            <p:ph type="title"/>
          </p:nvPr>
        </p:nvSpPr>
        <p:spPr/>
        <p:txBody>
          <a:bodyPr/>
          <a:lstStyle/>
          <a:p>
            <a:r>
              <a:rPr lang="en-US" dirty="0"/>
              <a:t>The “BSD-Right” Policy</a:t>
            </a:r>
          </a:p>
        </p:txBody>
      </p:sp>
      <p:sp>
        <p:nvSpPr>
          <p:cNvPr id="3" name="Content Placeholder 2">
            <a:extLst>
              <a:ext uri="{FF2B5EF4-FFF2-40B4-BE49-F238E27FC236}">
                <a16:creationId xmlns:a16="http://schemas.microsoft.com/office/drawing/2014/main" id="{AAD3E9E7-470B-4B60-8A1E-4CCC5FFA7291}"/>
              </a:ext>
            </a:extLst>
          </p:cNvPr>
          <p:cNvSpPr>
            <a:spLocks noGrp="1"/>
          </p:cNvSpPr>
          <p:nvPr>
            <p:ph idx="1"/>
          </p:nvPr>
        </p:nvSpPr>
        <p:spPr/>
        <p:txBody>
          <a:bodyPr>
            <a:normAutofit/>
          </a:bodyPr>
          <a:lstStyle/>
          <a:p>
            <a:pPr marL="0" indent="0">
              <a:buNone/>
            </a:pPr>
            <a:r>
              <a:rPr lang="en-US" sz="2800" dirty="0">
                <a:latin typeface="Courier New" panose="02070309020205020404" pitchFamily="49" charset="0"/>
                <a:cs typeface="Courier New" panose="02070309020205020404" pitchFamily="49" charset="0"/>
              </a:rPr>
              <a:t>def </a:t>
            </a:r>
            <a:r>
              <a:rPr lang="en-US" sz="2800" dirty="0" err="1">
                <a:latin typeface="Courier New" panose="02070309020205020404" pitchFamily="49" charset="0"/>
                <a:cs typeface="Courier New" panose="02070309020205020404" pitchFamily="49" charset="0"/>
              </a:rPr>
              <a:t>bsdright</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listoffragments</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buffer=</a:t>
            </a:r>
            <a:r>
              <a:rPr lang="en-US" sz="2800" dirty="0" err="1">
                <a:latin typeface="Courier New" panose="02070309020205020404" pitchFamily="49" charset="0"/>
                <a:cs typeface="Courier New" panose="02070309020205020404" pitchFamily="49" charset="0"/>
              </a:rPr>
              <a:t>StringIO.StringIO</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for pkt in 	sorted(</a:t>
            </a:r>
            <a:r>
              <a:rPr lang="en-US" sz="2800" dirty="0" err="1">
                <a:latin typeface="Courier New" panose="02070309020205020404" pitchFamily="49" charset="0"/>
                <a:cs typeface="Courier New" panose="02070309020205020404" pitchFamily="49" charset="0"/>
              </a:rPr>
              <a:t>listoffragments</a:t>
            </a:r>
            <a:r>
              <a:rPr lang="en-US" sz="2800" dirty="0">
                <a:latin typeface="Courier New" panose="02070309020205020404" pitchFamily="49" charset="0"/>
                <a:cs typeface="Courier New" panose="02070309020205020404" pitchFamily="49" charset="0"/>
              </a:rPr>
              <a:t>, 	key=lambda x:x[IP].frag):</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buffer.seek</a:t>
            </a:r>
            <a:r>
              <a:rPr lang="en-US" sz="2800" dirty="0">
                <a:latin typeface="Courier New" panose="02070309020205020404" pitchFamily="49" charset="0"/>
                <a:cs typeface="Courier New" panose="02070309020205020404" pitchFamily="49" charset="0"/>
              </a:rPr>
              <a:t>(pkt[IP].frag*8)</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buffer.write</a:t>
            </a:r>
            <a:r>
              <a:rPr lang="en-US" sz="2800" dirty="0">
                <a:latin typeface="Courier New" panose="02070309020205020404" pitchFamily="49" charset="0"/>
                <a:cs typeface="Courier New" panose="02070309020205020404" pitchFamily="49" charset="0"/>
              </a:rPr>
              <a:t>(pkt[IP].payload)</a:t>
            </a:r>
          </a:p>
          <a:p>
            <a:pPr marL="0" indent="0">
              <a:buNone/>
            </a:pPr>
            <a:r>
              <a:rPr lang="en-US" sz="2800" dirty="0">
                <a:latin typeface="Courier New" panose="02070309020205020404" pitchFamily="49" charset="0"/>
                <a:cs typeface="Courier New" panose="02070309020205020404" pitchFamily="49" charset="0"/>
              </a:rPr>
              <a:t>	return </a:t>
            </a:r>
            <a:r>
              <a:rPr lang="en-US" sz="2800" dirty="0" err="1">
                <a:latin typeface="Courier New" panose="02070309020205020404" pitchFamily="49" charset="0"/>
                <a:cs typeface="Courier New" panose="02070309020205020404" pitchFamily="49" charset="0"/>
              </a:rPr>
              <a:t>buffer.getvalue</a:t>
            </a:r>
            <a:r>
              <a:rPr lang="en-US" sz="2800" dirty="0">
                <a:latin typeface="Courier New" panose="02070309020205020404" pitchFamily="49" charset="0"/>
                <a:cs typeface="Courier New" panose="02070309020205020404" pitchFamily="49" charset="0"/>
              </a:rPr>
              <a:t>()</a:t>
            </a:r>
          </a:p>
        </p:txBody>
      </p:sp>
      <p:sp>
        <p:nvSpPr>
          <p:cNvPr id="4" name="Date Placeholder 3">
            <a:extLst>
              <a:ext uri="{FF2B5EF4-FFF2-40B4-BE49-F238E27FC236}">
                <a16:creationId xmlns:a16="http://schemas.microsoft.com/office/drawing/2014/main" id="{4873E925-0704-4552-AE51-CFC83772EBC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AA28D8BB-D792-4075-A689-CBC00688505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8542464E-FDF1-41FE-8765-4D0F0FB3FC02}"/>
              </a:ext>
            </a:extLst>
          </p:cNvPr>
          <p:cNvSpPr>
            <a:spLocks noGrp="1"/>
          </p:cNvSpPr>
          <p:nvPr>
            <p:ph type="sldNum" sz="quarter" idx="12"/>
          </p:nvPr>
        </p:nvSpPr>
        <p:spPr/>
        <p:txBody>
          <a:bodyPr/>
          <a:lstStyle/>
          <a:p>
            <a:pPr>
              <a:defRPr/>
            </a:pPr>
            <a:fld id="{DB965FF6-DD1D-43A0-A685-9F3E6FC58C96}" type="slidenum">
              <a:rPr lang="en-US" smtClean="0"/>
              <a:pPr>
                <a:defRPr/>
              </a:pPr>
              <a:t>62</a:t>
            </a:fld>
            <a:endParaRPr lang="en-US"/>
          </a:p>
        </p:txBody>
      </p:sp>
    </p:spTree>
    <p:extLst>
      <p:ext uri="{BB962C8B-B14F-4D97-AF65-F5344CB8AC3E}">
        <p14:creationId xmlns:p14="http://schemas.microsoft.com/office/powerpoint/2010/main" val="20084197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4D69-14F3-41B2-8603-947E17F58ED6}"/>
              </a:ext>
            </a:extLst>
          </p:cNvPr>
          <p:cNvSpPr>
            <a:spLocks noGrp="1"/>
          </p:cNvSpPr>
          <p:nvPr>
            <p:ph type="title"/>
          </p:nvPr>
        </p:nvSpPr>
        <p:spPr/>
        <p:txBody>
          <a:bodyPr/>
          <a:lstStyle/>
          <a:p>
            <a:r>
              <a:rPr lang="en-US" dirty="0"/>
              <a:t>The “BSD” Policy</a:t>
            </a:r>
          </a:p>
        </p:txBody>
      </p:sp>
      <p:sp>
        <p:nvSpPr>
          <p:cNvPr id="3" name="Content Placeholder 2">
            <a:extLst>
              <a:ext uri="{FF2B5EF4-FFF2-40B4-BE49-F238E27FC236}">
                <a16:creationId xmlns:a16="http://schemas.microsoft.com/office/drawing/2014/main" id="{AAD3E9E7-470B-4B60-8A1E-4CCC5FFA7291}"/>
              </a:ext>
            </a:extLst>
          </p:cNvPr>
          <p:cNvSpPr>
            <a:spLocks noGrp="1"/>
          </p:cNvSpPr>
          <p:nvPr>
            <p:ph idx="1"/>
          </p:nvPr>
        </p:nvSpPr>
        <p:spPr/>
        <p:txBody>
          <a:bodyPr>
            <a:normAutofit/>
          </a:bodyPr>
          <a:lstStyle/>
          <a:p>
            <a:r>
              <a:rPr lang="en-US" dirty="0"/>
              <a:t>BSD is simply BSD-Right in reverse. </a:t>
            </a:r>
          </a:p>
          <a:p>
            <a:pPr lvl="1"/>
            <a:r>
              <a:rPr lang="en-US" dirty="0"/>
              <a:t>Processing the BSD-Right sorted fragments from </a:t>
            </a:r>
            <a:r>
              <a:rPr lang="en-US" b="1" dirty="0"/>
              <a:t>last to first </a:t>
            </a:r>
            <a:r>
              <a:rPr lang="en-US" dirty="0"/>
              <a:t>will cause the early fragments to overwrite the latter ones.</a:t>
            </a:r>
          </a:p>
        </p:txBody>
      </p:sp>
      <p:sp>
        <p:nvSpPr>
          <p:cNvPr id="4" name="Date Placeholder 3">
            <a:extLst>
              <a:ext uri="{FF2B5EF4-FFF2-40B4-BE49-F238E27FC236}">
                <a16:creationId xmlns:a16="http://schemas.microsoft.com/office/drawing/2014/main" id="{4873E925-0704-4552-AE51-CFC83772EBC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AA28D8BB-D792-4075-A689-CBC00688505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8542464E-FDF1-41FE-8765-4D0F0FB3FC02}"/>
              </a:ext>
            </a:extLst>
          </p:cNvPr>
          <p:cNvSpPr>
            <a:spLocks noGrp="1"/>
          </p:cNvSpPr>
          <p:nvPr>
            <p:ph type="sldNum" sz="quarter" idx="12"/>
          </p:nvPr>
        </p:nvSpPr>
        <p:spPr/>
        <p:txBody>
          <a:bodyPr/>
          <a:lstStyle/>
          <a:p>
            <a:pPr>
              <a:defRPr/>
            </a:pPr>
            <a:fld id="{DB965FF6-DD1D-43A0-A685-9F3E6FC58C96}" type="slidenum">
              <a:rPr lang="en-US" smtClean="0"/>
              <a:pPr>
                <a:defRPr/>
              </a:pPr>
              <a:t>63</a:t>
            </a:fld>
            <a:endParaRPr lang="en-US"/>
          </a:p>
        </p:txBody>
      </p:sp>
    </p:spTree>
    <p:extLst>
      <p:ext uri="{BB962C8B-B14F-4D97-AF65-F5344CB8AC3E}">
        <p14:creationId xmlns:p14="http://schemas.microsoft.com/office/powerpoint/2010/main" val="12603928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4D69-14F3-41B2-8603-947E17F58ED6}"/>
              </a:ext>
            </a:extLst>
          </p:cNvPr>
          <p:cNvSpPr>
            <a:spLocks noGrp="1"/>
          </p:cNvSpPr>
          <p:nvPr>
            <p:ph type="title"/>
          </p:nvPr>
        </p:nvSpPr>
        <p:spPr/>
        <p:txBody>
          <a:bodyPr/>
          <a:lstStyle/>
          <a:p>
            <a:r>
              <a:rPr lang="en-US" dirty="0"/>
              <a:t>The “BSD” Policy</a:t>
            </a:r>
          </a:p>
        </p:txBody>
      </p:sp>
      <p:sp>
        <p:nvSpPr>
          <p:cNvPr id="3" name="Content Placeholder 2">
            <a:extLst>
              <a:ext uri="{FF2B5EF4-FFF2-40B4-BE49-F238E27FC236}">
                <a16:creationId xmlns:a16="http://schemas.microsoft.com/office/drawing/2014/main" id="{AAD3E9E7-470B-4B60-8A1E-4CCC5FFA7291}"/>
              </a:ext>
            </a:extLst>
          </p:cNvPr>
          <p:cNvSpPr>
            <a:spLocks noGrp="1"/>
          </p:cNvSpPr>
          <p:nvPr>
            <p:ph idx="1"/>
          </p:nvPr>
        </p:nvSpPr>
        <p:spPr/>
        <p:txBody>
          <a:bodyPr>
            <a:normAutofit/>
          </a:bodyPr>
          <a:lstStyle/>
          <a:p>
            <a:pPr lvl="1"/>
            <a:r>
              <a:rPr lang="en-US" dirty="0"/>
              <a:t>Add </a:t>
            </a:r>
            <a:r>
              <a:rPr lang="en-US" dirty="0">
                <a:latin typeface="Courier New" panose="02070309020205020404" pitchFamily="49" charset="0"/>
                <a:cs typeface="Courier New" panose="02070309020205020404" pitchFamily="49" charset="0"/>
              </a:rPr>
              <a:t>[::-1]</a:t>
            </a:r>
            <a:r>
              <a:rPr lang="en-US" dirty="0"/>
              <a:t> to the end of our list of fragments. </a:t>
            </a:r>
          </a:p>
          <a:p>
            <a:pPr lvl="1"/>
            <a:r>
              <a:rPr lang="en-US" dirty="0"/>
              <a:t>Because we want to process them in reverse order after they have been sorted, we add the </a:t>
            </a:r>
            <a:r>
              <a:rPr lang="en-US" dirty="0">
                <a:latin typeface="Courier New" panose="02070309020205020404" pitchFamily="49" charset="0"/>
                <a:cs typeface="Courier New" panose="02070309020205020404" pitchFamily="49" charset="0"/>
              </a:rPr>
              <a:t>[::-1] </a:t>
            </a:r>
            <a:r>
              <a:rPr lang="en-US" dirty="0"/>
              <a:t>to the end of the sorted function. </a:t>
            </a:r>
          </a:p>
        </p:txBody>
      </p:sp>
      <p:sp>
        <p:nvSpPr>
          <p:cNvPr id="4" name="Date Placeholder 3">
            <a:extLst>
              <a:ext uri="{FF2B5EF4-FFF2-40B4-BE49-F238E27FC236}">
                <a16:creationId xmlns:a16="http://schemas.microsoft.com/office/drawing/2014/main" id="{4873E925-0704-4552-AE51-CFC83772EBC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AA28D8BB-D792-4075-A689-CBC00688505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8542464E-FDF1-41FE-8765-4D0F0FB3FC02}"/>
              </a:ext>
            </a:extLst>
          </p:cNvPr>
          <p:cNvSpPr>
            <a:spLocks noGrp="1"/>
          </p:cNvSpPr>
          <p:nvPr>
            <p:ph type="sldNum" sz="quarter" idx="12"/>
          </p:nvPr>
        </p:nvSpPr>
        <p:spPr/>
        <p:txBody>
          <a:bodyPr/>
          <a:lstStyle/>
          <a:p>
            <a:pPr>
              <a:defRPr/>
            </a:pPr>
            <a:fld id="{DB965FF6-DD1D-43A0-A685-9F3E6FC58C96}" type="slidenum">
              <a:rPr lang="en-US" smtClean="0"/>
              <a:pPr>
                <a:defRPr/>
              </a:pPr>
              <a:t>64</a:t>
            </a:fld>
            <a:endParaRPr lang="en-US"/>
          </a:p>
        </p:txBody>
      </p:sp>
    </p:spTree>
    <p:extLst>
      <p:ext uri="{BB962C8B-B14F-4D97-AF65-F5344CB8AC3E}">
        <p14:creationId xmlns:p14="http://schemas.microsoft.com/office/powerpoint/2010/main" val="40008336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4D69-14F3-41B2-8603-947E17F58ED6}"/>
              </a:ext>
            </a:extLst>
          </p:cNvPr>
          <p:cNvSpPr>
            <a:spLocks noGrp="1"/>
          </p:cNvSpPr>
          <p:nvPr>
            <p:ph type="title"/>
          </p:nvPr>
        </p:nvSpPr>
        <p:spPr/>
        <p:txBody>
          <a:bodyPr/>
          <a:lstStyle/>
          <a:p>
            <a:r>
              <a:rPr lang="en-US" dirty="0"/>
              <a:t>The “BSD” Policy</a:t>
            </a:r>
          </a:p>
        </p:txBody>
      </p:sp>
      <p:sp>
        <p:nvSpPr>
          <p:cNvPr id="3" name="Content Placeholder 2">
            <a:extLst>
              <a:ext uri="{FF2B5EF4-FFF2-40B4-BE49-F238E27FC236}">
                <a16:creationId xmlns:a16="http://schemas.microsoft.com/office/drawing/2014/main" id="{AAD3E9E7-470B-4B60-8A1E-4CCC5FFA7291}"/>
              </a:ext>
            </a:extLst>
          </p:cNvPr>
          <p:cNvSpPr>
            <a:spLocks noGrp="1"/>
          </p:cNvSpPr>
          <p:nvPr>
            <p:ph idx="1"/>
          </p:nvPr>
        </p:nvSpPr>
        <p:spPr/>
        <p:txBody>
          <a:bodyPr>
            <a:normAutofit/>
          </a:bodyPr>
          <a:lstStyle/>
          <a:p>
            <a:pPr marL="0" indent="0">
              <a:buNone/>
            </a:pPr>
            <a:r>
              <a:rPr lang="en-US" sz="2800" dirty="0">
                <a:latin typeface="Courier New" panose="02070309020205020404" pitchFamily="49" charset="0"/>
                <a:cs typeface="Courier New" panose="02070309020205020404" pitchFamily="49" charset="0"/>
              </a:rPr>
              <a:t>def </a:t>
            </a:r>
            <a:r>
              <a:rPr lang="en-US" sz="2800" dirty="0" err="1">
                <a:latin typeface="Courier New" panose="02070309020205020404" pitchFamily="49" charset="0"/>
                <a:cs typeface="Courier New" panose="02070309020205020404" pitchFamily="49" charset="0"/>
              </a:rPr>
              <a:t>bsd</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listoffragments</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buffer=</a:t>
            </a:r>
            <a:r>
              <a:rPr lang="en-US" sz="2800" dirty="0" err="1">
                <a:latin typeface="Courier New" panose="02070309020205020404" pitchFamily="49" charset="0"/>
                <a:cs typeface="Courier New" panose="02070309020205020404" pitchFamily="49" charset="0"/>
              </a:rPr>
              <a:t>StringIO.StringIO</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for pkt in 	sorted(</a:t>
            </a:r>
            <a:r>
              <a:rPr lang="en-US" sz="2800" dirty="0" err="1">
                <a:latin typeface="Courier New" panose="02070309020205020404" pitchFamily="49" charset="0"/>
                <a:cs typeface="Courier New" panose="02070309020205020404" pitchFamily="49" charset="0"/>
              </a:rPr>
              <a:t>listoffragments,key</a:t>
            </a:r>
            <a:r>
              <a:rPr lang="en-US" sz="2800" dirty="0">
                <a:latin typeface="Courier New" panose="02070309020205020404" pitchFamily="49" charset="0"/>
                <a:cs typeface="Courier New" panose="02070309020205020404" pitchFamily="49" charset="0"/>
              </a:rPr>
              <a:t>=lambda 	x:x[IP].frag)[::-1]:</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buffer.seek</a:t>
            </a:r>
            <a:r>
              <a:rPr lang="en-US" sz="2800" dirty="0">
                <a:latin typeface="Courier New" panose="02070309020205020404" pitchFamily="49" charset="0"/>
                <a:cs typeface="Courier New" panose="02070309020205020404" pitchFamily="49" charset="0"/>
              </a:rPr>
              <a:t>(pkt[IP].frag*8)</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buffer.write</a:t>
            </a:r>
            <a:r>
              <a:rPr lang="en-US" sz="2800" dirty="0">
                <a:latin typeface="Courier New" panose="02070309020205020404" pitchFamily="49" charset="0"/>
                <a:cs typeface="Courier New" panose="02070309020205020404" pitchFamily="49" charset="0"/>
              </a:rPr>
              <a:t>(pkt[IP].payload)</a:t>
            </a:r>
          </a:p>
          <a:p>
            <a:pPr marL="0" indent="0">
              <a:buNone/>
            </a:pPr>
            <a:r>
              <a:rPr lang="en-US" sz="2800" dirty="0">
                <a:latin typeface="Courier New" panose="02070309020205020404" pitchFamily="49" charset="0"/>
                <a:cs typeface="Courier New" panose="02070309020205020404" pitchFamily="49" charset="0"/>
              </a:rPr>
              <a:t>	return </a:t>
            </a:r>
            <a:r>
              <a:rPr lang="en-US" sz="2800" dirty="0" err="1">
                <a:latin typeface="Courier New" panose="02070309020205020404" pitchFamily="49" charset="0"/>
                <a:cs typeface="Courier New" panose="02070309020205020404" pitchFamily="49" charset="0"/>
              </a:rPr>
              <a:t>buffer.getvalue</a:t>
            </a:r>
            <a:r>
              <a:rPr lang="en-US" sz="2800" dirty="0">
                <a:latin typeface="Courier New" panose="02070309020205020404" pitchFamily="49" charset="0"/>
                <a:cs typeface="Courier New" panose="02070309020205020404" pitchFamily="49" charset="0"/>
              </a:rPr>
              <a:t>()</a:t>
            </a:r>
          </a:p>
        </p:txBody>
      </p:sp>
      <p:sp>
        <p:nvSpPr>
          <p:cNvPr id="4" name="Date Placeholder 3">
            <a:extLst>
              <a:ext uri="{FF2B5EF4-FFF2-40B4-BE49-F238E27FC236}">
                <a16:creationId xmlns:a16="http://schemas.microsoft.com/office/drawing/2014/main" id="{4873E925-0704-4552-AE51-CFC83772EBC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AA28D8BB-D792-4075-A689-CBC00688505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8542464E-FDF1-41FE-8765-4D0F0FB3FC02}"/>
              </a:ext>
            </a:extLst>
          </p:cNvPr>
          <p:cNvSpPr>
            <a:spLocks noGrp="1"/>
          </p:cNvSpPr>
          <p:nvPr>
            <p:ph type="sldNum" sz="quarter" idx="12"/>
          </p:nvPr>
        </p:nvSpPr>
        <p:spPr/>
        <p:txBody>
          <a:bodyPr/>
          <a:lstStyle/>
          <a:p>
            <a:pPr>
              <a:defRPr/>
            </a:pPr>
            <a:fld id="{DB965FF6-DD1D-43A0-A685-9F3E6FC58C96}" type="slidenum">
              <a:rPr lang="en-US" smtClean="0"/>
              <a:pPr>
                <a:defRPr/>
              </a:pPr>
              <a:t>65</a:t>
            </a:fld>
            <a:endParaRPr lang="en-US"/>
          </a:p>
        </p:txBody>
      </p:sp>
    </p:spTree>
    <p:extLst>
      <p:ext uri="{BB962C8B-B14F-4D97-AF65-F5344CB8AC3E}">
        <p14:creationId xmlns:p14="http://schemas.microsoft.com/office/powerpoint/2010/main" val="11317210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4D69-14F3-41B2-8603-947E17F58ED6}"/>
              </a:ext>
            </a:extLst>
          </p:cNvPr>
          <p:cNvSpPr>
            <a:spLocks noGrp="1"/>
          </p:cNvSpPr>
          <p:nvPr>
            <p:ph type="title"/>
          </p:nvPr>
        </p:nvSpPr>
        <p:spPr/>
        <p:txBody>
          <a:bodyPr/>
          <a:lstStyle/>
          <a:p>
            <a:r>
              <a:rPr lang="en-US" dirty="0"/>
              <a:t>The “Linux” Policy</a:t>
            </a:r>
          </a:p>
        </p:txBody>
      </p:sp>
      <p:sp>
        <p:nvSpPr>
          <p:cNvPr id="3" name="Content Placeholder 2">
            <a:extLst>
              <a:ext uri="{FF2B5EF4-FFF2-40B4-BE49-F238E27FC236}">
                <a16:creationId xmlns:a16="http://schemas.microsoft.com/office/drawing/2014/main" id="{AAD3E9E7-470B-4B60-8A1E-4CCC5FFA7291}"/>
              </a:ext>
            </a:extLst>
          </p:cNvPr>
          <p:cNvSpPr>
            <a:spLocks noGrp="1"/>
          </p:cNvSpPr>
          <p:nvPr>
            <p:ph idx="1"/>
          </p:nvPr>
        </p:nvSpPr>
        <p:spPr/>
        <p:txBody>
          <a:bodyPr>
            <a:normAutofit/>
          </a:bodyPr>
          <a:lstStyle/>
          <a:p>
            <a:r>
              <a:rPr lang="en-US" dirty="0"/>
              <a:t>The Linux Policy also takes the fragment offset into consideration. It favors whatever packet has the lowest offset. </a:t>
            </a:r>
          </a:p>
          <a:p>
            <a:pPr lvl="1"/>
            <a:r>
              <a:rPr lang="en-US" dirty="0"/>
              <a:t>By processing the packets in reverse fragment offset order we allow the lowest fragments to overwrite the highest. So, we need to sort our packets with the highest fragment offset appearing first in the list. </a:t>
            </a:r>
          </a:p>
        </p:txBody>
      </p:sp>
      <p:sp>
        <p:nvSpPr>
          <p:cNvPr id="4" name="Date Placeholder 3">
            <a:extLst>
              <a:ext uri="{FF2B5EF4-FFF2-40B4-BE49-F238E27FC236}">
                <a16:creationId xmlns:a16="http://schemas.microsoft.com/office/drawing/2014/main" id="{4873E925-0704-4552-AE51-CFC83772EBC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AA28D8BB-D792-4075-A689-CBC00688505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8542464E-FDF1-41FE-8765-4D0F0FB3FC02}"/>
              </a:ext>
            </a:extLst>
          </p:cNvPr>
          <p:cNvSpPr>
            <a:spLocks noGrp="1"/>
          </p:cNvSpPr>
          <p:nvPr>
            <p:ph type="sldNum" sz="quarter" idx="12"/>
          </p:nvPr>
        </p:nvSpPr>
        <p:spPr/>
        <p:txBody>
          <a:bodyPr/>
          <a:lstStyle/>
          <a:p>
            <a:pPr>
              <a:defRPr/>
            </a:pPr>
            <a:fld id="{DB965FF6-DD1D-43A0-A685-9F3E6FC58C96}" type="slidenum">
              <a:rPr lang="en-US" smtClean="0"/>
              <a:pPr>
                <a:defRPr/>
              </a:pPr>
              <a:t>66</a:t>
            </a:fld>
            <a:endParaRPr lang="en-US"/>
          </a:p>
        </p:txBody>
      </p:sp>
    </p:spTree>
    <p:extLst>
      <p:ext uri="{BB962C8B-B14F-4D97-AF65-F5344CB8AC3E}">
        <p14:creationId xmlns:p14="http://schemas.microsoft.com/office/powerpoint/2010/main" val="10970680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4D69-14F3-41B2-8603-947E17F58ED6}"/>
              </a:ext>
            </a:extLst>
          </p:cNvPr>
          <p:cNvSpPr>
            <a:spLocks noGrp="1"/>
          </p:cNvSpPr>
          <p:nvPr>
            <p:ph type="title"/>
          </p:nvPr>
        </p:nvSpPr>
        <p:spPr/>
        <p:txBody>
          <a:bodyPr/>
          <a:lstStyle/>
          <a:p>
            <a:r>
              <a:rPr lang="en-US" dirty="0"/>
              <a:t>The “Linux” Policy</a:t>
            </a:r>
          </a:p>
        </p:txBody>
      </p:sp>
      <p:sp>
        <p:nvSpPr>
          <p:cNvPr id="3" name="Content Placeholder 2">
            <a:extLst>
              <a:ext uri="{FF2B5EF4-FFF2-40B4-BE49-F238E27FC236}">
                <a16:creationId xmlns:a16="http://schemas.microsoft.com/office/drawing/2014/main" id="{AAD3E9E7-470B-4B60-8A1E-4CCC5FFA7291}"/>
              </a:ext>
            </a:extLst>
          </p:cNvPr>
          <p:cNvSpPr>
            <a:spLocks noGrp="1"/>
          </p:cNvSpPr>
          <p:nvPr>
            <p:ph idx="1"/>
          </p:nvPr>
        </p:nvSpPr>
        <p:spPr/>
        <p:txBody>
          <a:bodyPr>
            <a:normAutofit/>
          </a:bodyPr>
          <a:lstStyle/>
          <a:p>
            <a:r>
              <a:rPr lang="en-US" dirty="0"/>
              <a:t>To reverse a sort is as simple as passing the parameter “</a:t>
            </a:r>
            <a:r>
              <a:rPr lang="en-US" dirty="0">
                <a:latin typeface="Courier New" panose="02070309020205020404" pitchFamily="49" charset="0"/>
                <a:cs typeface="Courier New" panose="02070309020205020404" pitchFamily="49" charset="0"/>
              </a:rPr>
              <a:t>reverse=True</a:t>
            </a:r>
            <a:r>
              <a:rPr lang="en-US" dirty="0"/>
              <a:t>” to our sorted command. </a:t>
            </a:r>
          </a:p>
          <a:p>
            <a:r>
              <a:rPr lang="en-US" dirty="0"/>
              <a:t>By applying a reverse sort to our fragments before processing them first to last, we get a Linux reassembly policy.</a:t>
            </a:r>
          </a:p>
        </p:txBody>
      </p:sp>
      <p:sp>
        <p:nvSpPr>
          <p:cNvPr id="4" name="Date Placeholder 3">
            <a:extLst>
              <a:ext uri="{FF2B5EF4-FFF2-40B4-BE49-F238E27FC236}">
                <a16:creationId xmlns:a16="http://schemas.microsoft.com/office/drawing/2014/main" id="{4873E925-0704-4552-AE51-CFC83772EBC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AA28D8BB-D792-4075-A689-CBC00688505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8542464E-FDF1-41FE-8765-4D0F0FB3FC02}"/>
              </a:ext>
            </a:extLst>
          </p:cNvPr>
          <p:cNvSpPr>
            <a:spLocks noGrp="1"/>
          </p:cNvSpPr>
          <p:nvPr>
            <p:ph type="sldNum" sz="quarter" idx="12"/>
          </p:nvPr>
        </p:nvSpPr>
        <p:spPr/>
        <p:txBody>
          <a:bodyPr/>
          <a:lstStyle/>
          <a:p>
            <a:pPr>
              <a:defRPr/>
            </a:pPr>
            <a:fld id="{DB965FF6-DD1D-43A0-A685-9F3E6FC58C96}" type="slidenum">
              <a:rPr lang="en-US" smtClean="0"/>
              <a:pPr>
                <a:defRPr/>
              </a:pPr>
              <a:t>67</a:t>
            </a:fld>
            <a:endParaRPr lang="en-US"/>
          </a:p>
        </p:txBody>
      </p:sp>
    </p:spTree>
    <p:extLst>
      <p:ext uri="{BB962C8B-B14F-4D97-AF65-F5344CB8AC3E}">
        <p14:creationId xmlns:p14="http://schemas.microsoft.com/office/powerpoint/2010/main" val="9872024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4D69-14F3-41B2-8603-947E17F58ED6}"/>
              </a:ext>
            </a:extLst>
          </p:cNvPr>
          <p:cNvSpPr>
            <a:spLocks noGrp="1"/>
          </p:cNvSpPr>
          <p:nvPr>
            <p:ph type="title"/>
          </p:nvPr>
        </p:nvSpPr>
        <p:spPr/>
        <p:txBody>
          <a:bodyPr/>
          <a:lstStyle/>
          <a:p>
            <a:r>
              <a:rPr lang="en-US" dirty="0"/>
              <a:t>The “Linux” Policy</a:t>
            </a:r>
          </a:p>
        </p:txBody>
      </p:sp>
      <p:sp>
        <p:nvSpPr>
          <p:cNvPr id="3" name="Content Placeholder 2">
            <a:extLst>
              <a:ext uri="{FF2B5EF4-FFF2-40B4-BE49-F238E27FC236}">
                <a16:creationId xmlns:a16="http://schemas.microsoft.com/office/drawing/2014/main" id="{AAD3E9E7-470B-4B60-8A1E-4CCC5FFA7291}"/>
              </a:ext>
            </a:extLst>
          </p:cNvPr>
          <p:cNvSpPr>
            <a:spLocks noGrp="1"/>
          </p:cNvSpPr>
          <p:nvPr>
            <p:ph idx="1"/>
          </p:nvPr>
        </p:nvSpPr>
        <p:spPr/>
        <p:txBody>
          <a:bodyPr>
            <a:normAutofit/>
          </a:bodyPr>
          <a:lstStyle/>
          <a:p>
            <a:pPr marL="0" indent="0">
              <a:buNone/>
            </a:pPr>
            <a:r>
              <a:rPr lang="en-US" sz="2800" dirty="0">
                <a:latin typeface="Courier New" panose="02070309020205020404" pitchFamily="49" charset="0"/>
                <a:cs typeface="Courier New" panose="02070309020205020404" pitchFamily="49" charset="0"/>
              </a:rPr>
              <a:t>def </a:t>
            </a:r>
            <a:r>
              <a:rPr lang="en-US" sz="2800" dirty="0" err="1">
                <a:latin typeface="Courier New" panose="02070309020205020404" pitchFamily="49" charset="0"/>
                <a:cs typeface="Courier New" panose="02070309020205020404" pitchFamily="49" charset="0"/>
              </a:rPr>
              <a:t>linux</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listoffragments</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buffer=</a:t>
            </a:r>
            <a:r>
              <a:rPr lang="en-US" sz="2800" dirty="0" err="1">
                <a:latin typeface="Courier New" panose="02070309020205020404" pitchFamily="49" charset="0"/>
                <a:cs typeface="Courier New" panose="02070309020205020404" pitchFamily="49" charset="0"/>
              </a:rPr>
              <a:t>StringIO.StringIO</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for pkt in 	sorted(</a:t>
            </a:r>
            <a:r>
              <a:rPr lang="en-US" sz="2800" dirty="0" err="1">
                <a:latin typeface="Courier New" panose="02070309020205020404" pitchFamily="49" charset="0"/>
                <a:cs typeface="Courier New" panose="02070309020205020404" pitchFamily="49" charset="0"/>
              </a:rPr>
              <a:t>listoffragments</a:t>
            </a:r>
            <a:r>
              <a:rPr lang="en-US" sz="2800" dirty="0">
                <a:latin typeface="Courier New" panose="02070309020205020404" pitchFamily="49" charset="0"/>
                <a:cs typeface="Courier New" panose="02070309020205020404" pitchFamily="49" charset="0"/>
              </a:rPr>
              <a:t>, key= 	lambda x:x[IP].frag,\</a:t>
            </a:r>
          </a:p>
          <a:p>
            <a:pPr marL="0" indent="0">
              <a:buNone/>
            </a:pPr>
            <a:r>
              <a:rPr lang="en-US" sz="2800" dirty="0">
                <a:latin typeface="Courier New" panose="02070309020205020404" pitchFamily="49" charset="0"/>
                <a:cs typeface="Courier New" panose="02070309020205020404" pitchFamily="49" charset="0"/>
              </a:rPr>
              <a:t>	reverse=True):</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buffer.seek</a:t>
            </a:r>
            <a:r>
              <a:rPr lang="en-US" sz="2800" dirty="0">
                <a:latin typeface="Courier New" panose="02070309020205020404" pitchFamily="49" charset="0"/>
                <a:cs typeface="Courier New" panose="02070309020205020404" pitchFamily="49" charset="0"/>
              </a:rPr>
              <a:t>(pkt[IP].frag*8)</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buffer.write</a:t>
            </a:r>
            <a:r>
              <a:rPr lang="en-US" sz="2800" dirty="0">
                <a:latin typeface="Courier New" panose="02070309020205020404" pitchFamily="49" charset="0"/>
                <a:cs typeface="Courier New" panose="02070309020205020404" pitchFamily="49" charset="0"/>
              </a:rPr>
              <a:t>(pkt[IP].payload)</a:t>
            </a:r>
          </a:p>
          <a:p>
            <a:pPr marL="0" indent="0">
              <a:buNone/>
            </a:pPr>
            <a:r>
              <a:rPr lang="en-US" sz="2800" dirty="0">
                <a:latin typeface="Courier New" panose="02070309020205020404" pitchFamily="49" charset="0"/>
                <a:cs typeface="Courier New" panose="02070309020205020404" pitchFamily="49" charset="0"/>
              </a:rPr>
              <a:t>	return </a:t>
            </a:r>
            <a:r>
              <a:rPr lang="en-US" sz="2800" dirty="0" err="1">
                <a:latin typeface="Courier New" panose="02070309020205020404" pitchFamily="49" charset="0"/>
                <a:cs typeface="Courier New" panose="02070309020205020404" pitchFamily="49" charset="0"/>
              </a:rPr>
              <a:t>buffer.getvalue</a:t>
            </a:r>
            <a:r>
              <a:rPr lang="en-US" sz="2800" dirty="0">
                <a:latin typeface="Courier New" panose="02070309020205020404" pitchFamily="49" charset="0"/>
                <a:cs typeface="Courier New" panose="02070309020205020404" pitchFamily="49" charset="0"/>
              </a:rPr>
              <a:t>()</a:t>
            </a:r>
          </a:p>
        </p:txBody>
      </p:sp>
      <p:sp>
        <p:nvSpPr>
          <p:cNvPr id="4" name="Date Placeholder 3">
            <a:extLst>
              <a:ext uri="{FF2B5EF4-FFF2-40B4-BE49-F238E27FC236}">
                <a16:creationId xmlns:a16="http://schemas.microsoft.com/office/drawing/2014/main" id="{4873E925-0704-4552-AE51-CFC83772EBC0}"/>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AA28D8BB-D792-4075-A689-CBC00688505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8542464E-FDF1-41FE-8765-4D0F0FB3FC02}"/>
              </a:ext>
            </a:extLst>
          </p:cNvPr>
          <p:cNvSpPr>
            <a:spLocks noGrp="1"/>
          </p:cNvSpPr>
          <p:nvPr>
            <p:ph type="sldNum" sz="quarter" idx="12"/>
          </p:nvPr>
        </p:nvSpPr>
        <p:spPr/>
        <p:txBody>
          <a:bodyPr/>
          <a:lstStyle/>
          <a:p>
            <a:pPr>
              <a:defRPr/>
            </a:pPr>
            <a:fld id="{DB965FF6-DD1D-43A0-A685-9F3E6FC58C96}" type="slidenum">
              <a:rPr lang="en-US" smtClean="0"/>
              <a:pPr>
                <a:defRPr/>
              </a:pPr>
              <a:t>68</a:t>
            </a:fld>
            <a:endParaRPr lang="en-US"/>
          </a:p>
        </p:txBody>
      </p:sp>
    </p:spTree>
    <p:extLst>
      <p:ext uri="{BB962C8B-B14F-4D97-AF65-F5344CB8AC3E}">
        <p14:creationId xmlns:p14="http://schemas.microsoft.com/office/powerpoint/2010/main" val="32483358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A486-EA35-486A-99C6-5F433D78DCD8}"/>
              </a:ext>
            </a:extLst>
          </p:cNvPr>
          <p:cNvSpPr>
            <a:spLocks noGrp="1"/>
          </p:cNvSpPr>
          <p:nvPr>
            <p:ph type="title"/>
          </p:nvPr>
        </p:nvSpPr>
        <p:spPr/>
        <p:txBody>
          <a:bodyPr/>
          <a:lstStyle/>
          <a:p>
            <a:r>
              <a:rPr lang="en-US" dirty="0"/>
              <a:t>Testing the Code</a:t>
            </a:r>
          </a:p>
        </p:txBody>
      </p:sp>
      <p:sp>
        <p:nvSpPr>
          <p:cNvPr id="3" name="Content Placeholder 2">
            <a:extLst>
              <a:ext uri="{FF2B5EF4-FFF2-40B4-BE49-F238E27FC236}">
                <a16:creationId xmlns:a16="http://schemas.microsoft.com/office/drawing/2014/main" id="{2FF56C58-373E-47D5-B331-6B07D653A51D}"/>
              </a:ext>
            </a:extLst>
          </p:cNvPr>
          <p:cNvSpPr>
            <a:spLocks noGrp="1"/>
          </p:cNvSpPr>
          <p:nvPr>
            <p:ph idx="1"/>
          </p:nvPr>
        </p:nvSpPr>
        <p:spPr/>
        <p:txBody>
          <a:bodyPr>
            <a:normAutofit fontScale="92500"/>
          </a:bodyPr>
          <a:lstStyle/>
          <a:p>
            <a:r>
              <a:rPr lang="en-US" dirty="0"/>
              <a:t>To test the code we can reassemble various fragmented packets samples from internet. </a:t>
            </a:r>
          </a:p>
          <a:p>
            <a:r>
              <a:rPr lang="en-US" dirty="0"/>
              <a:t>We can craft our own fragmented packets using tools such as </a:t>
            </a:r>
            <a:r>
              <a:rPr lang="en-US" dirty="0" err="1"/>
              <a:t>fragroute</a:t>
            </a:r>
            <a:r>
              <a:rPr lang="en-US" dirty="0"/>
              <a:t> and </a:t>
            </a:r>
            <a:r>
              <a:rPr lang="en-US" dirty="0" err="1"/>
              <a:t>fragrouter</a:t>
            </a:r>
            <a:r>
              <a:rPr lang="en-US" dirty="0"/>
              <a:t>. </a:t>
            </a:r>
          </a:p>
          <a:p>
            <a:r>
              <a:rPr lang="en-US" dirty="0"/>
              <a:t>We can also craft our own packets using </a:t>
            </a:r>
            <a:r>
              <a:rPr lang="en-US" dirty="0" err="1"/>
              <a:t>scapy</a:t>
            </a:r>
            <a:r>
              <a:rPr lang="en-US" dirty="0"/>
              <a:t>. </a:t>
            </a:r>
          </a:p>
          <a:p>
            <a:r>
              <a:rPr lang="en-US" dirty="0"/>
              <a:t>The following slide will showcase code which will generate the six packet fragments outlined earlier, with the offsets specified.</a:t>
            </a:r>
          </a:p>
        </p:txBody>
      </p:sp>
      <p:sp>
        <p:nvSpPr>
          <p:cNvPr id="4" name="Date Placeholder 3">
            <a:extLst>
              <a:ext uri="{FF2B5EF4-FFF2-40B4-BE49-F238E27FC236}">
                <a16:creationId xmlns:a16="http://schemas.microsoft.com/office/drawing/2014/main" id="{ADEF009E-4EE1-4535-8955-C535BAEBF821}"/>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C4C6B1F3-1A33-466D-B4BB-80CFB8348BAB}"/>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49DBED4B-B731-4C3B-A50C-5718C11B67DA}"/>
              </a:ext>
            </a:extLst>
          </p:cNvPr>
          <p:cNvSpPr>
            <a:spLocks noGrp="1"/>
          </p:cNvSpPr>
          <p:nvPr>
            <p:ph type="sldNum" sz="quarter" idx="12"/>
          </p:nvPr>
        </p:nvSpPr>
        <p:spPr/>
        <p:txBody>
          <a:bodyPr/>
          <a:lstStyle/>
          <a:p>
            <a:pPr>
              <a:defRPr/>
            </a:pPr>
            <a:fld id="{DB965FF6-DD1D-43A0-A685-9F3E6FC58C96}" type="slidenum">
              <a:rPr lang="en-US" smtClean="0"/>
              <a:pPr>
                <a:defRPr/>
              </a:pPr>
              <a:t>69</a:t>
            </a:fld>
            <a:endParaRPr lang="en-US"/>
          </a:p>
        </p:txBody>
      </p:sp>
    </p:spTree>
    <p:extLst>
      <p:ext uri="{BB962C8B-B14F-4D97-AF65-F5344CB8AC3E}">
        <p14:creationId xmlns:p14="http://schemas.microsoft.com/office/powerpoint/2010/main" val="357913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60CC-A00D-44C7-96FA-C0377C2668B0}"/>
              </a:ext>
            </a:extLst>
          </p:cNvPr>
          <p:cNvSpPr>
            <a:spLocks noGrp="1"/>
          </p:cNvSpPr>
          <p:nvPr>
            <p:ph type="title"/>
          </p:nvPr>
        </p:nvSpPr>
        <p:spPr/>
        <p:txBody>
          <a:bodyPr/>
          <a:lstStyle/>
          <a:p>
            <a:r>
              <a:rPr lang="en-US" dirty="0"/>
              <a:t>Fragment Offset</a:t>
            </a:r>
          </a:p>
        </p:txBody>
      </p:sp>
      <p:sp>
        <p:nvSpPr>
          <p:cNvPr id="3" name="Content Placeholder 2">
            <a:extLst>
              <a:ext uri="{FF2B5EF4-FFF2-40B4-BE49-F238E27FC236}">
                <a16:creationId xmlns:a16="http://schemas.microsoft.com/office/drawing/2014/main" id="{2EDA9AA9-D4C9-48E1-AEF5-D07508887429}"/>
              </a:ext>
            </a:extLst>
          </p:cNvPr>
          <p:cNvSpPr>
            <a:spLocks noGrp="1"/>
          </p:cNvSpPr>
          <p:nvPr>
            <p:ph idx="1"/>
          </p:nvPr>
        </p:nvSpPr>
        <p:spPr/>
        <p:txBody>
          <a:bodyPr>
            <a:normAutofit/>
          </a:bodyPr>
          <a:lstStyle/>
          <a:p>
            <a:pPr lvl="1"/>
            <a:r>
              <a:rPr lang="en-US" dirty="0"/>
              <a:t>The last fragment can carry data that isn’t a multiple of 8 bytes as there won’t be a further fragment with an offset that must meet the 8-byte ‘rule’.</a:t>
            </a:r>
          </a:p>
        </p:txBody>
      </p:sp>
      <p:sp>
        <p:nvSpPr>
          <p:cNvPr id="4" name="Date Placeholder 3">
            <a:extLst>
              <a:ext uri="{FF2B5EF4-FFF2-40B4-BE49-F238E27FC236}">
                <a16:creationId xmlns:a16="http://schemas.microsoft.com/office/drawing/2014/main" id="{C7BB9333-92EE-44D7-9654-0DE795A71112}"/>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B68B5E05-8D0D-41ED-ACA1-9577FDAC30D7}"/>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38E72784-D69F-4622-8378-F21480382406}"/>
              </a:ext>
            </a:extLst>
          </p:cNvPr>
          <p:cNvSpPr>
            <a:spLocks noGrp="1"/>
          </p:cNvSpPr>
          <p:nvPr>
            <p:ph type="sldNum" sz="quarter" idx="12"/>
          </p:nvPr>
        </p:nvSpPr>
        <p:spPr/>
        <p:txBody>
          <a:bodyPr/>
          <a:lstStyle/>
          <a:p>
            <a:pPr>
              <a:defRPr/>
            </a:pPr>
            <a:fld id="{DB965FF6-DD1D-43A0-A685-9F3E6FC58C96}" type="slidenum">
              <a:rPr lang="en-US" smtClean="0"/>
              <a:pPr>
                <a:defRPr/>
              </a:pPr>
              <a:t>7</a:t>
            </a:fld>
            <a:endParaRPr lang="en-US"/>
          </a:p>
        </p:txBody>
      </p:sp>
    </p:spTree>
    <p:extLst>
      <p:ext uri="{BB962C8B-B14F-4D97-AF65-F5344CB8AC3E}">
        <p14:creationId xmlns:p14="http://schemas.microsoft.com/office/powerpoint/2010/main" val="3799740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A486-EA35-486A-99C6-5F433D78DCD8}"/>
              </a:ext>
            </a:extLst>
          </p:cNvPr>
          <p:cNvSpPr>
            <a:spLocks noGrp="1"/>
          </p:cNvSpPr>
          <p:nvPr>
            <p:ph type="title"/>
          </p:nvPr>
        </p:nvSpPr>
        <p:spPr/>
        <p:txBody>
          <a:bodyPr/>
          <a:lstStyle/>
          <a:p>
            <a:r>
              <a:rPr lang="en-US" dirty="0"/>
              <a:t>Testing the Code</a:t>
            </a:r>
          </a:p>
        </p:txBody>
      </p:sp>
      <p:sp>
        <p:nvSpPr>
          <p:cNvPr id="3" name="Content Placeholder 2">
            <a:extLst>
              <a:ext uri="{FF2B5EF4-FFF2-40B4-BE49-F238E27FC236}">
                <a16:creationId xmlns:a16="http://schemas.microsoft.com/office/drawing/2014/main" id="{2FF56C58-373E-47D5-B331-6B07D653A51D}"/>
              </a:ext>
            </a:extLst>
          </p:cNvPr>
          <p:cNvSpPr>
            <a:spLocks noGrp="1"/>
          </p:cNvSpPr>
          <p:nvPr>
            <p:ph idx="1"/>
          </p:nvPr>
        </p:nvSpPr>
        <p:spPr/>
        <p:txBody>
          <a:bodyPr>
            <a:noAutofit/>
          </a:bodyPr>
          <a:lstStyle/>
          <a:p>
            <a:pPr marL="0" indent="0">
              <a:buNone/>
            </a:pPr>
            <a:r>
              <a:rPr lang="en-US" sz="2150" dirty="0">
                <a:latin typeface="Courier New" panose="02070309020205020404" pitchFamily="49" charset="0"/>
                <a:cs typeface="Courier New" panose="02070309020205020404" pitchFamily="49" charset="0"/>
              </a:rPr>
              <a:t>def </a:t>
            </a:r>
            <a:r>
              <a:rPr lang="en-US" sz="2150" dirty="0" err="1">
                <a:latin typeface="Courier New" panose="02070309020205020404" pitchFamily="49" charset="0"/>
                <a:cs typeface="Courier New" panose="02070309020205020404" pitchFamily="49" charset="0"/>
              </a:rPr>
              <a:t>genfragments</a:t>
            </a:r>
            <a:r>
              <a:rPr lang="en-US" sz="2150" dirty="0">
                <a:latin typeface="Courier New" panose="02070309020205020404" pitchFamily="49" charset="0"/>
                <a:cs typeface="Courier New" panose="02070309020205020404" pitchFamily="49" charset="0"/>
              </a:rPr>
              <a:t>():</a:t>
            </a:r>
          </a:p>
          <a:p>
            <a:pPr marL="0" indent="0">
              <a:buNone/>
            </a:pPr>
            <a:r>
              <a:rPr lang="en-US" sz="2150" dirty="0">
                <a:latin typeface="Courier New" panose="02070309020205020404" pitchFamily="49" charset="0"/>
                <a:cs typeface="Courier New" panose="02070309020205020404" pitchFamily="49" charset="0"/>
              </a:rPr>
              <a:t>	pkts=</a:t>
            </a:r>
            <a:r>
              <a:rPr lang="en-US" sz="2150" dirty="0" err="1">
                <a:latin typeface="Courier New" panose="02070309020205020404" pitchFamily="49" charset="0"/>
                <a:cs typeface="Courier New" panose="02070309020205020404" pitchFamily="49" charset="0"/>
              </a:rPr>
              <a:t>scapy.plist.PacketList</a:t>
            </a:r>
            <a:r>
              <a:rPr lang="en-US" sz="2150" dirty="0">
                <a:latin typeface="Courier New" panose="02070309020205020404" pitchFamily="49" charset="0"/>
                <a:cs typeface="Courier New" panose="02070309020205020404" pitchFamily="49" charset="0"/>
              </a:rPr>
              <a:t>()</a:t>
            </a:r>
          </a:p>
          <a:p>
            <a:pPr marL="0" indent="0">
              <a:buNone/>
            </a:pPr>
            <a:r>
              <a:rPr lang="en-US" sz="2150" dirty="0">
                <a:latin typeface="Courier New" panose="02070309020205020404" pitchFamily="49" charset="0"/>
                <a:cs typeface="Courier New" panose="02070309020205020404" pitchFamily="49" charset="0"/>
              </a:rPr>
              <a:t>	</a:t>
            </a:r>
            <a:r>
              <a:rPr lang="en-US" sz="2150" dirty="0" err="1">
                <a:latin typeface="Courier New" panose="02070309020205020404" pitchFamily="49" charset="0"/>
                <a:cs typeface="Courier New" panose="02070309020205020404" pitchFamily="49" charset="0"/>
              </a:rPr>
              <a:t>pkts.append</a:t>
            </a:r>
            <a:r>
              <a:rPr lang="en-US" sz="2150" dirty="0">
                <a:latin typeface="Courier New" panose="02070309020205020404" pitchFamily="49" charset="0"/>
                <a:cs typeface="Courier New" panose="02070309020205020404" pitchFamily="49" charset="0"/>
              </a:rPr>
              <a:t>(IP(flags="</a:t>
            </a:r>
            <a:r>
              <a:rPr lang="en-US" sz="2150" dirty="0" err="1">
                <a:latin typeface="Courier New" panose="02070309020205020404" pitchFamily="49" charset="0"/>
                <a:cs typeface="Courier New" panose="02070309020205020404" pitchFamily="49" charset="0"/>
              </a:rPr>
              <a:t>MF",frag</a:t>
            </a:r>
            <a:r>
              <a:rPr lang="en-US" sz="2150" dirty="0">
                <a:latin typeface="Courier New" panose="02070309020205020404" pitchFamily="49" charset="0"/>
                <a:cs typeface="Courier New" panose="02070309020205020404" pitchFamily="49" charset="0"/>
              </a:rPr>
              <a:t>=0)/("1"*24))</a:t>
            </a:r>
          </a:p>
          <a:p>
            <a:pPr marL="0" indent="0">
              <a:buNone/>
            </a:pPr>
            <a:r>
              <a:rPr lang="en-US" sz="2150" dirty="0">
                <a:latin typeface="Courier New" panose="02070309020205020404" pitchFamily="49" charset="0"/>
                <a:cs typeface="Courier New" panose="02070309020205020404" pitchFamily="49" charset="0"/>
              </a:rPr>
              <a:t>	</a:t>
            </a:r>
            <a:r>
              <a:rPr lang="en-US" sz="2150" dirty="0" err="1">
                <a:latin typeface="Courier New" panose="02070309020205020404" pitchFamily="49" charset="0"/>
                <a:cs typeface="Courier New" panose="02070309020205020404" pitchFamily="49" charset="0"/>
              </a:rPr>
              <a:t>pkts.append</a:t>
            </a:r>
            <a:r>
              <a:rPr lang="en-US" sz="2150" dirty="0">
                <a:latin typeface="Courier New" panose="02070309020205020404" pitchFamily="49" charset="0"/>
                <a:cs typeface="Courier New" panose="02070309020205020404" pitchFamily="49" charset="0"/>
              </a:rPr>
              <a:t>(IP(flags="</a:t>
            </a:r>
            <a:r>
              <a:rPr lang="en-US" sz="2150" dirty="0" err="1">
                <a:latin typeface="Courier New" panose="02070309020205020404" pitchFamily="49" charset="0"/>
                <a:cs typeface="Courier New" panose="02070309020205020404" pitchFamily="49" charset="0"/>
              </a:rPr>
              <a:t>MF",frag</a:t>
            </a:r>
            <a:r>
              <a:rPr lang="en-US" sz="2150" dirty="0">
                <a:latin typeface="Courier New" panose="02070309020205020404" pitchFamily="49" charset="0"/>
                <a:cs typeface="Courier New" panose="02070309020205020404" pitchFamily="49" charset="0"/>
              </a:rPr>
              <a:t>=4)/("2"*16))</a:t>
            </a:r>
          </a:p>
          <a:p>
            <a:pPr marL="0" indent="0">
              <a:buNone/>
            </a:pPr>
            <a:r>
              <a:rPr lang="en-US" sz="2150" dirty="0">
                <a:latin typeface="Courier New" panose="02070309020205020404" pitchFamily="49" charset="0"/>
                <a:cs typeface="Courier New" panose="02070309020205020404" pitchFamily="49" charset="0"/>
              </a:rPr>
              <a:t>	</a:t>
            </a:r>
            <a:r>
              <a:rPr lang="en-US" sz="2150" dirty="0" err="1">
                <a:latin typeface="Courier New" panose="02070309020205020404" pitchFamily="49" charset="0"/>
                <a:cs typeface="Courier New" panose="02070309020205020404" pitchFamily="49" charset="0"/>
              </a:rPr>
              <a:t>pkts.append</a:t>
            </a:r>
            <a:r>
              <a:rPr lang="en-US" sz="2150" dirty="0">
                <a:latin typeface="Courier New" panose="02070309020205020404" pitchFamily="49" charset="0"/>
                <a:cs typeface="Courier New" panose="02070309020205020404" pitchFamily="49" charset="0"/>
              </a:rPr>
              <a:t>(IP(flags="</a:t>
            </a:r>
            <a:r>
              <a:rPr lang="en-US" sz="2150" dirty="0" err="1">
                <a:latin typeface="Courier New" panose="02070309020205020404" pitchFamily="49" charset="0"/>
                <a:cs typeface="Courier New" panose="02070309020205020404" pitchFamily="49" charset="0"/>
              </a:rPr>
              <a:t>MF",frag</a:t>
            </a:r>
            <a:r>
              <a:rPr lang="en-US" sz="2150" dirty="0">
                <a:latin typeface="Courier New" panose="02070309020205020404" pitchFamily="49" charset="0"/>
                <a:cs typeface="Courier New" panose="02070309020205020404" pitchFamily="49" charset="0"/>
              </a:rPr>
              <a:t>=6)/("3"*24))</a:t>
            </a:r>
          </a:p>
          <a:p>
            <a:pPr marL="0" indent="0">
              <a:buNone/>
            </a:pPr>
            <a:r>
              <a:rPr lang="en-US" sz="2150" dirty="0">
                <a:latin typeface="Courier New" panose="02070309020205020404" pitchFamily="49" charset="0"/>
                <a:cs typeface="Courier New" panose="02070309020205020404" pitchFamily="49" charset="0"/>
              </a:rPr>
              <a:t>	</a:t>
            </a:r>
            <a:r>
              <a:rPr lang="en-US" sz="2150" dirty="0" err="1">
                <a:latin typeface="Courier New" panose="02070309020205020404" pitchFamily="49" charset="0"/>
                <a:cs typeface="Courier New" panose="02070309020205020404" pitchFamily="49" charset="0"/>
              </a:rPr>
              <a:t>pkts.append</a:t>
            </a:r>
            <a:r>
              <a:rPr lang="en-US" sz="2150" dirty="0">
                <a:latin typeface="Courier New" panose="02070309020205020404" pitchFamily="49" charset="0"/>
                <a:cs typeface="Courier New" panose="02070309020205020404" pitchFamily="49" charset="0"/>
              </a:rPr>
              <a:t>(IP(flags="</a:t>
            </a:r>
            <a:r>
              <a:rPr lang="en-US" sz="2150" dirty="0" err="1">
                <a:latin typeface="Courier New" panose="02070309020205020404" pitchFamily="49" charset="0"/>
                <a:cs typeface="Courier New" panose="02070309020205020404" pitchFamily="49" charset="0"/>
              </a:rPr>
              <a:t>MF",frag</a:t>
            </a:r>
            <a:r>
              <a:rPr lang="en-US" sz="2150" dirty="0">
                <a:latin typeface="Courier New" panose="02070309020205020404" pitchFamily="49" charset="0"/>
                <a:cs typeface="Courier New" panose="02070309020205020404" pitchFamily="49" charset="0"/>
              </a:rPr>
              <a:t>=1)/("4"*32))</a:t>
            </a:r>
          </a:p>
          <a:p>
            <a:pPr marL="0" indent="0">
              <a:buNone/>
            </a:pPr>
            <a:r>
              <a:rPr lang="en-US" sz="2150" dirty="0">
                <a:latin typeface="Courier New" panose="02070309020205020404" pitchFamily="49" charset="0"/>
                <a:cs typeface="Courier New" panose="02070309020205020404" pitchFamily="49" charset="0"/>
              </a:rPr>
              <a:t>	</a:t>
            </a:r>
            <a:r>
              <a:rPr lang="en-US" sz="2150" dirty="0" err="1">
                <a:latin typeface="Courier New" panose="02070309020205020404" pitchFamily="49" charset="0"/>
                <a:cs typeface="Courier New" panose="02070309020205020404" pitchFamily="49" charset="0"/>
              </a:rPr>
              <a:t>pkts.append</a:t>
            </a:r>
            <a:r>
              <a:rPr lang="en-US" sz="2150" dirty="0">
                <a:latin typeface="Courier New" panose="02070309020205020404" pitchFamily="49" charset="0"/>
                <a:cs typeface="Courier New" panose="02070309020205020404" pitchFamily="49" charset="0"/>
              </a:rPr>
              <a:t>(IP(flags="</a:t>
            </a:r>
            <a:r>
              <a:rPr lang="en-US" sz="2150" dirty="0" err="1">
                <a:latin typeface="Courier New" panose="02070309020205020404" pitchFamily="49" charset="0"/>
                <a:cs typeface="Courier New" panose="02070309020205020404" pitchFamily="49" charset="0"/>
              </a:rPr>
              <a:t>MF",frag</a:t>
            </a:r>
            <a:r>
              <a:rPr lang="en-US" sz="2150" dirty="0">
                <a:latin typeface="Courier New" panose="02070309020205020404" pitchFamily="49" charset="0"/>
                <a:cs typeface="Courier New" panose="02070309020205020404" pitchFamily="49" charset="0"/>
              </a:rPr>
              <a:t>=6)/("5"*24))</a:t>
            </a:r>
          </a:p>
          <a:p>
            <a:pPr marL="0" indent="0">
              <a:buNone/>
            </a:pPr>
            <a:r>
              <a:rPr lang="en-US" sz="2150" dirty="0">
                <a:latin typeface="Courier New" panose="02070309020205020404" pitchFamily="49" charset="0"/>
                <a:cs typeface="Courier New" panose="02070309020205020404" pitchFamily="49" charset="0"/>
              </a:rPr>
              <a:t>	</a:t>
            </a:r>
            <a:r>
              <a:rPr lang="en-US" sz="2150" dirty="0" err="1">
                <a:latin typeface="Courier New" panose="02070309020205020404" pitchFamily="49" charset="0"/>
                <a:cs typeface="Courier New" panose="02070309020205020404" pitchFamily="49" charset="0"/>
              </a:rPr>
              <a:t>pkts.append</a:t>
            </a:r>
            <a:r>
              <a:rPr lang="en-US" sz="2150" dirty="0">
                <a:latin typeface="Courier New" panose="02070309020205020404" pitchFamily="49" charset="0"/>
                <a:cs typeface="Courier New" panose="02070309020205020404" pitchFamily="49" charset="0"/>
              </a:rPr>
              <a:t>(IP(frag=9)/("6"*24))</a:t>
            </a:r>
          </a:p>
          <a:p>
            <a:pPr marL="0" indent="0">
              <a:buNone/>
            </a:pPr>
            <a:r>
              <a:rPr lang="en-US" sz="2150" dirty="0">
                <a:latin typeface="Courier New" panose="02070309020205020404" pitchFamily="49" charset="0"/>
                <a:cs typeface="Courier New" panose="02070309020205020404" pitchFamily="49" charset="0"/>
              </a:rPr>
              <a:t>	return pkts</a:t>
            </a:r>
          </a:p>
        </p:txBody>
      </p:sp>
      <p:sp>
        <p:nvSpPr>
          <p:cNvPr id="4" name="Date Placeholder 3">
            <a:extLst>
              <a:ext uri="{FF2B5EF4-FFF2-40B4-BE49-F238E27FC236}">
                <a16:creationId xmlns:a16="http://schemas.microsoft.com/office/drawing/2014/main" id="{ADEF009E-4EE1-4535-8955-C535BAEBF821}"/>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C4C6B1F3-1A33-466D-B4BB-80CFB8348BAB}"/>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49DBED4B-B731-4C3B-A50C-5718C11B67DA}"/>
              </a:ext>
            </a:extLst>
          </p:cNvPr>
          <p:cNvSpPr>
            <a:spLocks noGrp="1"/>
          </p:cNvSpPr>
          <p:nvPr>
            <p:ph type="sldNum" sz="quarter" idx="12"/>
          </p:nvPr>
        </p:nvSpPr>
        <p:spPr/>
        <p:txBody>
          <a:bodyPr/>
          <a:lstStyle/>
          <a:p>
            <a:pPr>
              <a:defRPr/>
            </a:pPr>
            <a:fld id="{DB965FF6-DD1D-43A0-A685-9F3E6FC58C96}" type="slidenum">
              <a:rPr lang="en-US" smtClean="0"/>
              <a:pPr>
                <a:defRPr/>
              </a:pPr>
              <a:t>70</a:t>
            </a:fld>
            <a:endParaRPr lang="en-US"/>
          </a:p>
        </p:txBody>
      </p:sp>
    </p:spTree>
    <p:extLst>
      <p:ext uri="{BB962C8B-B14F-4D97-AF65-F5344CB8AC3E}">
        <p14:creationId xmlns:p14="http://schemas.microsoft.com/office/powerpoint/2010/main" val="23837714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A486-EA35-486A-99C6-5F433D78DCD8}"/>
              </a:ext>
            </a:extLst>
          </p:cNvPr>
          <p:cNvSpPr>
            <a:spLocks noGrp="1"/>
          </p:cNvSpPr>
          <p:nvPr>
            <p:ph type="title"/>
          </p:nvPr>
        </p:nvSpPr>
        <p:spPr/>
        <p:txBody>
          <a:bodyPr/>
          <a:lstStyle/>
          <a:p>
            <a:r>
              <a:rPr lang="en-US" dirty="0"/>
              <a:t>Testing the Code</a:t>
            </a:r>
          </a:p>
        </p:txBody>
      </p:sp>
      <p:sp>
        <p:nvSpPr>
          <p:cNvPr id="3" name="Content Placeholder 2">
            <a:extLst>
              <a:ext uri="{FF2B5EF4-FFF2-40B4-BE49-F238E27FC236}">
                <a16:creationId xmlns:a16="http://schemas.microsoft.com/office/drawing/2014/main" id="{2FF56C58-373E-47D5-B331-6B07D653A51D}"/>
              </a:ext>
            </a:extLst>
          </p:cNvPr>
          <p:cNvSpPr>
            <a:spLocks noGrp="1"/>
          </p:cNvSpPr>
          <p:nvPr>
            <p:ph idx="1"/>
          </p:nvPr>
        </p:nvSpPr>
        <p:spPr/>
        <p:txBody>
          <a:bodyPr>
            <a:normAutofit lnSpcReduction="10000"/>
          </a:bodyPr>
          <a:lstStyle/>
          <a:p>
            <a:r>
              <a:rPr lang="en-US" dirty="0"/>
              <a:t>Now we can pass that fragment train off to each of our functions to see how it “puts </a:t>
            </a:r>
            <a:r>
              <a:rPr lang="en-US" dirty="0" err="1"/>
              <a:t>humpty</a:t>
            </a:r>
            <a:r>
              <a:rPr lang="en-US" dirty="0"/>
              <a:t> back together”. </a:t>
            </a:r>
          </a:p>
          <a:p>
            <a:r>
              <a:rPr lang="en-US" dirty="0"/>
              <a:t>Passing the results of </a:t>
            </a:r>
            <a:r>
              <a:rPr lang="en-US" dirty="0" err="1">
                <a:latin typeface="Courier New" panose="02070309020205020404" pitchFamily="49" charset="0"/>
                <a:cs typeface="Courier New" panose="02070309020205020404" pitchFamily="49" charset="0"/>
              </a:rPr>
              <a:t>genfragments</a:t>
            </a:r>
            <a:r>
              <a:rPr lang="en-US" dirty="0">
                <a:latin typeface="Courier New" panose="02070309020205020404" pitchFamily="49" charset="0"/>
                <a:cs typeface="Courier New" panose="02070309020205020404" pitchFamily="49" charset="0"/>
              </a:rPr>
              <a:t>() </a:t>
            </a:r>
            <a:r>
              <a:rPr lang="en-US" dirty="0"/>
              <a:t>to the </a:t>
            </a:r>
            <a:r>
              <a:rPr lang="en-US" dirty="0">
                <a:latin typeface="Courier New" panose="02070309020205020404" pitchFamily="49" charset="0"/>
                <a:cs typeface="Courier New" panose="02070309020205020404" pitchFamily="49" charset="0"/>
              </a:rPr>
              <a:t>first() </a:t>
            </a:r>
            <a:r>
              <a:rPr lang="en-US" dirty="0"/>
              <a:t>function will generate our fragment test pattern, then reassemble the packets using the first policy. </a:t>
            </a:r>
          </a:p>
          <a:p>
            <a:pPr lvl="1"/>
            <a:r>
              <a:rPr lang="en-US" dirty="0"/>
              <a:t>By calling each of the reassembly engines we can see if our results match the diagrams from earlier. </a:t>
            </a:r>
            <a:r>
              <a:rPr lang="en-US" i="1" dirty="0">
                <a:solidFill>
                  <a:schemeClr val="accent1"/>
                </a:solidFill>
              </a:rPr>
              <a:t>(on next slide for reference)</a:t>
            </a:r>
          </a:p>
        </p:txBody>
      </p:sp>
      <p:sp>
        <p:nvSpPr>
          <p:cNvPr id="4" name="Date Placeholder 3">
            <a:extLst>
              <a:ext uri="{FF2B5EF4-FFF2-40B4-BE49-F238E27FC236}">
                <a16:creationId xmlns:a16="http://schemas.microsoft.com/office/drawing/2014/main" id="{ADEF009E-4EE1-4535-8955-C535BAEBF821}"/>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C4C6B1F3-1A33-466D-B4BB-80CFB8348BAB}"/>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49DBED4B-B731-4C3B-A50C-5718C11B67DA}"/>
              </a:ext>
            </a:extLst>
          </p:cNvPr>
          <p:cNvSpPr>
            <a:spLocks noGrp="1"/>
          </p:cNvSpPr>
          <p:nvPr>
            <p:ph type="sldNum" sz="quarter" idx="12"/>
          </p:nvPr>
        </p:nvSpPr>
        <p:spPr/>
        <p:txBody>
          <a:bodyPr/>
          <a:lstStyle/>
          <a:p>
            <a:pPr>
              <a:defRPr/>
            </a:pPr>
            <a:fld id="{DB965FF6-DD1D-43A0-A685-9F3E6FC58C96}" type="slidenum">
              <a:rPr lang="en-US" smtClean="0"/>
              <a:pPr>
                <a:defRPr/>
              </a:pPr>
              <a:t>71</a:t>
            </a:fld>
            <a:endParaRPr lang="en-US"/>
          </a:p>
        </p:txBody>
      </p:sp>
    </p:spTree>
    <p:extLst>
      <p:ext uri="{BB962C8B-B14F-4D97-AF65-F5344CB8AC3E}">
        <p14:creationId xmlns:p14="http://schemas.microsoft.com/office/powerpoint/2010/main" val="25972239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1B32-AE97-4A8A-B629-0D5831A8A875}"/>
              </a:ext>
            </a:extLst>
          </p:cNvPr>
          <p:cNvSpPr>
            <a:spLocks noGrp="1"/>
          </p:cNvSpPr>
          <p:nvPr>
            <p:ph type="title"/>
          </p:nvPr>
        </p:nvSpPr>
        <p:spPr/>
        <p:txBody>
          <a:bodyPr/>
          <a:lstStyle/>
          <a:p>
            <a:r>
              <a:rPr lang="en-US" dirty="0"/>
              <a:t>&lt;Reference&gt;</a:t>
            </a:r>
          </a:p>
        </p:txBody>
      </p:sp>
      <p:sp>
        <p:nvSpPr>
          <p:cNvPr id="4" name="Date Placeholder 3">
            <a:extLst>
              <a:ext uri="{FF2B5EF4-FFF2-40B4-BE49-F238E27FC236}">
                <a16:creationId xmlns:a16="http://schemas.microsoft.com/office/drawing/2014/main" id="{AEDD1BEB-0BEA-4C2C-B7D7-A9A4BF2B5668}"/>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2B0762E1-CF79-4758-ACB8-07D6D4A4F0EE}"/>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10FF8D4D-F7A4-491F-ADC7-2651AA1D42E5}"/>
              </a:ext>
            </a:extLst>
          </p:cNvPr>
          <p:cNvSpPr>
            <a:spLocks noGrp="1"/>
          </p:cNvSpPr>
          <p:nvPr>
            <p:ph type="sldNum" sz="quarter" idx="12"/>
          </p:nvPr>
        </p:nvSpPr>
        <p:spPr/>
        <p:txBody>
          <a:bodyPr/>
          <a:lstStyle/>
          <a:p>
            <a:pPr>
              <a:defRPr/>
            </a:pPr>
            <a:fld id="{DB965FF6-DD1D-43A0-A685-9F3E6FC58C96}" type="slidenum">
              <a:rPr lang="en-US" smtClean="0"/>
              <a:pPr>
                <a:defRPr/>
              </a:pPr>
              <a:t>72</a:t>
            </a:fld>
            <a:endParaRPr lang="en-US"/>
          </a:p>
        </p:txBody>
      </p:sp>
      <p:sp>
        <p:nvSpPr>
          <p:cNvPr id="9" name="Content Placeholder 8">
            <a:extLst>
              <a:ext uri="{FF2B5EF4-FFF2-40B4-BE49-F238E27FC236}">
                <a16:creationId xmlns:a16="http://schemas.microsoft.com/office/drawing/2014/main" id="{FB6FBAB7-995D-45BA-998B-5F85B273E629}"/>
              </a:ext>
            </a:extLst>
          </p:cNvPr>
          <p:cNvSpPr>
            <a:spLocks noGrp="1"/>
          </p:cNvSpPr>
          <p:nvPr>
            <p:ph idx="1"/>
          </p:nvPr>
        </p:nvSpPr>
        <p:spPr/>
        <p:txBody>
          <a:bodyPr>
            <a:normAutofit/>
          </a:bodyPr>
          <a:lstStyle/>
          <a:p>
            <a:r>
              <a:rPr lang="en-US" sz="1800" dirty="0"/>
              <a:t>Reassembled using policy: First (Windows, SUN, MacOS, HPUX)</a:t>
            </a:r>
          </a:p>
          <a:p>
            <a:endParaRPr lang="en-US" sz="1800" dirty="0"/>
          </a:p>
          <a:p>
            <a:endParaRPr lang="en-US" sz="900" dirty="0"/>
          </a:p>
          <a:p>
            <a:r>
              <a:rPr lang="en-US" sz="1800" dirty="0"/>
              <a:t>Reassembled using policy: Last/RFC791 (Cisco)</a:t>
            </a:r>
          </a:p>
          <a:p>
            <a:endParaRPr lang="en-US" sz="1800" dirty="0"/>
          </a:p>
          <a:p>
            <a:endParaRPr lang="en-US" sz="1800" dirty="0"/>
          </a:p>
          <a:p>
            <a:r>
              <a:rPr lang="en-US" sz="1800" dirty="0"/>
              <a:t>Reassembled using policy: Linux (Linux)</a:t>
            </a:r>
          </a:p>
          <a:p>
            <a:endParaRPr lang="en-US" sz="1800" dirty="0"/>
          </a:p>
          <a:p>
            <a:endParaRPr lang="en-US" sz="1800" dirty="0"/>
          </a:p>
          <a:p>
            <a:r>
              <a:rPr lang="en-US" sz="1800" dirty="0"/>
              <a:t>Reassembled using policy: BSD (AIX, FreeBSD, HPUX, VMS)</a:t>
            </a:r>
          </a:p>
          <a:p>
            <a:endParaRPr lang="en-US" sz="1800" dirty="0"/>
          </a:p>
          <a:p>
            <a:endParaRPr lang="en-US" sz="1800" dirty="0"/>
          </a:p>
          <a:p>
            <a:r>
              <a:rPr lang="en-US" sz="1800" dirty="0"/>
              <a:t>Reassembled using policy: BSD-Right (HP Jet Direct)</a:t>
            </a:r>
          </a:p>
          <a:p>
            <a:endParaRPr lang="en-US" sz="1800" dirty="0"/>
          </a:p>
        </p:txBody>
      </p:sp>
      <p:pic>
        <p:nvPicPr>
          <p:cNvPr id="10" name="Picture 9">
            <a:extLst>
              <a:ext uri="{FF2B5EF4-FFF2-40B4-BE49-F238E27FC236}">
                <a16:creationId xmlns:a16="http://schemas.microsoft.com/office/drawing/2014/main" id="{4A61C337-2CFC-4A7B-81F5-34A7D80D1D65}"/>
              </a:ext>
            </a:extLst>
          </p:cNvPr>
          <p:cNvPicPr>
            <a:picLocks noChangeAspect="1"/>
          </p:cNvPicPr>
          <p:nvPr/>
        </p:nvPicPr>
        <p:blipFill>
          <a:blip r:embed="rId2"/>
          <a:stretch>
            <a:fillRect/>
          </a:stretch>
        </p:blipFill>
        <p:spPr>
          <a:xfrm>
            <a:off x="685800" y="1982647"/>
            <a:ext cx="7007352" cy="281066"/>
          </a:xfrm>
          <a:prstGeom prst="rect">
            <a:avLst/>
          </a:prstGeom>
        </p:spPr>
      </p:pic>
      <p:pic>
        <p:nvPicPr>
          <p:cNvPr id="11" name="Picture 10">
            <a:extLst>
              <a:ext uri="{FF2B5EF4-FFF2-40B4-BE49-F238E27FC236}">
                <a16:creationId xmlns:a16="http://schemas.microsoft.com/office/drawing/2014/main" id="{99907735-2FAD-43DD-90F2-BA914739D724}"/>
              </a:ext>
            </a:extLst>
          </p:cNvPr>
          <p:cNvPicPr>
            <a:picLocks noChangeAspect="1"/>
          </p:cNvPicPr>
          <p:nvPr/>
        </p:nvPicPr>
        <p:blipFill>
          <a:blip r:embed="rId3"/>
          <a:stretch>
            <a:fillRect/>
          </a:stretch>
        </p:blipFill>
        <p:spPr>
          <a:xfrm>
            <a:off x="685800" y="2909585"/>
            <a:ext cx="7007352" cy="281066"/>
          </a:xfrm>
          <a:prstGeom prst="rect">
            <a:avLst/>
          </a:prstGeom>
        </p:spPr>
      </p:pic>
      <p:pic>
        <p:nvPicPr>
          <p:cNvPr id="12" name="Picture 11">
            <a:extLst>
              <a:ext uri="{FF2B5EF4-FFF2-40B4-BE49-F238E27FC236}">
                <a16:creationId xmlns:a16="http://schemas.microsoft.com/office/drawing/2014/main" id="{C2AFC94E-8523-4719-A63F-0E4FDC58DE06}"/>
              </a:ext>
            </a:extLst>
          </p:cNvPr>
          <p:cNvPicPr>
            <a:picLocks noChangeAspect="1"/>
          </p:cNvPicPr>
          <p:nvPr/>
        </p:nvPicPr>
        <p:blipFill>
          <a:blip r:embed="rId4"/>
          <a:stretch>
            <a:fillRect/>
          </a:stretch>
        </p:blipFill>
        <p:spPr>
          <a:xfrm>
            <a:off x="685800" y="3884799"/>
            <a:ext cx="7007352" cy="281066"/>
          </a:xfrm>
          <a:prstGeom prst="rect">
            <a:avLst/>
          </a:prstGeom>
        </p:spPr>
      </p:pic>
      <p:pic>
        <p:nvPicPr>
          <p:cNvPr id="13" name="Picture 12">
            <a:extLst>
              <a:ext uri="{FF2B5EF4-FFF2-40B4-BE49-F238E27FC236}">
                <a16:creationId xmlns:a16="http://schemas.microsoft.com/office/drawing/2014/main" id="{E1A96601-A558-41B9-8657-9CCAC2E5F5B5}"/>
              </a:ext>
            </a:extLst>
          </p:cNvPr>
          <p:cNvPicPr>
            <a:picLocks noChangeAspect="1"/>
          </p:cNvPicPr>
          <p:nvPr/>
        </p:nvPicPr>
        <p:blipFill>
          <a:blip r:embed="rId5"/>
          <a:stretch>
            <a:fillRect/>
          </a:stretch>
        </p:blipFill>
        <p:spPr>
          <a:xfrm>
            <a:off x="685800" y="4864948"/>
            <a:ext cx="6998208" cy="281066"/>
          </a:xfrm>
          <a:prstGeom prst="rect">
            <a:avLst/>
          </a:prstGeom>
        </p:spPr>
      </p:pic>
      <p:pic>
        <p:nvPicPr>
          <p:cNvPr id="14" name="Picture 13">
            <a:extLst>
              <a:ext uri="{FF2B5EF4-FFF2-40B4-BE49-F238E27FC236}">
                <a16:creationId xmlns:a16="http://schemas.microsoft.com/office/drawing/2014/main" id="{072AC841-4AB1-46E1-9EB3-A0CF9ECD9ED3}"/>
              </a:ext>
            </a:extLst>
          </p:cNvPr>
          <p:cNvPicPr>
            <a:picLocks noChangeAspect="1"/>
          </p:cNvPicPr>
          <p:nvPr/>
        </p:nvPicPr>
        <p:blipFill>
          <a:blip r:embed="rId6"/>
          <a:stretch>
            <a:fillRect/>
          </a:stretch>
        </p:blipFill>
        <p:spPr>
          <a:xfrm>
            <a:off x="685800" y="5845097"/>
            <a:ext cx="6998208" cy="281066"/>
          </a:xfrm>
          <a:prstGeom prst="rect">
            <a:avLst/>
          </a:prstGeom>
        </p:spPr>
      </p:pic>
    </p:spTree>
    <p:extLst>
      <p:ext uri="{BB962C8B-B14F-4D97-AF65-F5344CB8AC3E}">
        <p14:creationId xmlns:p14="http://schemas.microsoft.com/office/powerpoint/2010/main" val="12569923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A486-EA35-486A-99C6-5F433D78DCD8}"/>
              </a:ext>
            </a:extLst>
          </p:cNvPr>
          <p:cNvSpPr>
            <a:spLocks noGrp="1"/>
          </p:cNvSpPr>
          <p:nvPr>
            <p:ph type="title"/>
          </p:nvPr>
        </p:nvSpPr>
        <p:spPr/>
        <p:txBody>
          <a:bodyPr/>
          <a:lstStyle/>
          <a:p>
            <a:r>
              <a:rPr lang="en-US" dirty="0"/>
              <a:t>Testing the Code</a:t>
            </a:r>
          </a:p>
        </p:txBody>
      </p:sp>
      <p:sp>
        <p:nvSpPr>
          <p:cNvPr id="3" name="Content Placeholder 2">
            <a:extLst>
              <a:ext uri="{FF2B5EF4-FFF2-40B4-BE49-F238E27FC236}">
                <a16:creationId xmlns:a16="http://schemas.microsoft.com/office/drawing/2014/main" id="{2FF56C58-373E-47D5-B331-6B07D653A51D}"/>
              </a:ext>
            </a:extLst>
          </p:cNvPr>
          <p:cNvSpPr>
            <a:spLocks noGrp="1"/>
          </p:cNvSpPr>
          <p:nvPr>
            <p:ph idx="1"/>
          </p:nvPr>
        </p:nvSpPr>
        <p:spPr/>
        <p:txBody>
          <a:bodyPr>
            <a:normAutofit/>
          </a:bodyPr>
          <a:lstStyle/>
          <a:p>
            <a:pPr marL="0" indent="0">
              <a:buNone/>
            </a:pPr>
            <a:r>
              <a:rPr lang="en-US" sz="2000" dirty="0">
                <a:latin typeface="Courier New" panose="02070309020205020404" pitchFamily="49" charset="0"/>
                <a:cs typeface="Courier New" panose="02070309020205020404" pitchFamily="49" charset="0"/>
              </a:rPr>
              <a:t>print "Reassembled using policy: First"</a:t>
            </a:r>
          </a:p>
          <a:p>
            <a:pPr marL="0" indent="0">
              <a:buNone/>
            </a:pPr>
            <a:r>
              <a:rPr lang="en-US" sz="2000" dirty="0">
                <a:latin typeface="Courier New" panose="02070309020205020404" pitchFamily="49" charset="0"/>
                <a:cs typeface="Courier New" panose="02070309020205020404" pitchFamily="49" charset="0"/>
              </a:rPr>
              <a:t>print first(</a:t>
            </a:r>
            <a:r>
              <a:rPr lang="en-US" sz="2000" dirty="0" err="1">
                <a:latin typeface="Courier New" panose="02070309020205020404" pitchFamily="49" charset="0"/>
                <a:cs typeface="Courier New" panose="02070309020205020404" pitchFamily="49" charset="0"/>
              </a:rPr>
              <a:t>genfragments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print "Reassembled using policy: Last/RFC791"</a:t>
            </a:r>
          </a:p>
          <a:p>
            <a:pPr marL="0" indent="0">
              <a:buNone/>
            </a:pPr>
            <a:r>
              <a:rPr lang="en-US" sz="2000" dirty="0">
                <a:latin typeface="Courier New" panose="02070309020205020404" pitchFamily="49" charset="0"/>
                <a:cs typeface="Courier New" panose="02070309020205020404" pitchFamily="49" charset="0"/>
              </a:rPr>
              <a:t>print rfc791(</a:t>
            </a:r>
            <a:r>
              <a:rPr lang="en-US" sz="2000" dirty="0" err="1">
                <a:latin typeface="Courier New" panose="02070309020205020404" pitchFamily="49" charset="0"/>
                <a:cs typeface="Courier New" panose="02070309020205020404" pitchFamily="49" charset="0"/>
              </a:rPr>
              <a:t>genfragments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print "Reassembled using policy: Linux"</a:t>
            </a:r>
          </a:p>
          <a:p>
            <a:pPr marL="0" indent="0">
              <a:buNone/>
            </a:pPr>
            <a:r>
              <a:rPr lang="en-US" sz="2000" dirty="0">
                <a:latin typeface="Courier New" panose="02070309020205020404" pitchFamily="49" charset="0"/>
                <a:cs typeface="Courier New" panose="02070309020205020404" pitchFamily="49" charset="0"/>
              </a:rPr>
              <a:t>print </a:t>
            </a:r>
            <a:r>
              <a:rPr lang="en-US" sz="2000" dirty="0" err="1">
                <a:latin typeface="Courier New" panose="02070309020205020404" pitchFamily="49" charset="0"/>
                <a:cs typeface="Courier New" panose="02070309020205020404" pitchFamily="49" charset="0"/>
              </a:rPr>
              <a:t>linux</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genfragments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print "Reassembled using policy: BSD"</a:t>
            </a:r>
          </a:p>
          <a:p>
            <a:pPr marL="0" indent="0">
              <a:buNone/>
            </a:pPr>
            <a:r>
              <a:rPr lang="en-US" sz="2000" dirty="0">
                <a:latin typeface="Courier New" panose="02070309020205020404" pitchFamily="49" charset="0"/>
                <a:cs typeface="Courier New" panose="02070309020205020404" pitchFamily="49" charset="0"/>
              </a:rPr>
              <a:t>print </a:t>
            </a:r>
            <a:r>
              <a:rPr lang="en-US" sz="2000" dirty="0" err="1">
                <a:latin typeface="Courier New" panose="02070309020205020404" pitchFamily="49" charset="0"/>
                <a:cs typeface="Courier New" panose="02070309020205020404" pitchFamily="49" charset="0"/>
              </a:rPr>
              <a:t>bsd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genfragments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print "Reassembled using policy: BSD-Right"</a:t>
            </a:r>
          </a:p>
          <a:p>
            <a:pPr marL="0" indent="0">
              <a:buNone/>
            </a:pPr>
            <a:r>
              <a:rPr lang="en-US" sz="2000" dirty="0">
                <a:latin typeface="Courier New" panose="02070309020205020404" pitchFamily="49" charset="0"/>
                <a:cs typeface="Courier New" panose="02070309020205020404" pitchFamily="49" charset="0"/>
              </a:rPr>
              <a:t>print </a:t>
            </a:r>
            <a:r>
              <a:rPr lang="en-US" sz="2000" dirty="0" err="1">
                <a:latin typeface="Courier New" panose="02070309020205020404" pitchFamily="49" charset="0"/>
                <a:cs typeface="Courier New" panose="02070309020205020404" pitchFamily="49" charset="0"/>
              </a:rPr>
              <a:t>bsdright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genfragments</a:t>
            </a:r>
            <a:r>
              <a:rPr lang="en-US" sz="2000" dirty="0">
                <a:latin typeface="Courier New" panose="02070309020205020404" pitchFamily="49" charset="0"/>
                <a:cs typeface="Courier New" panose="02070309020205020404" pitchFamily="49" charset="0"/>
              </a:rPr>
              <a:t>())</a:t>
            </a:r>
          </a:p>
        </p:txBody>
      </p:sp>
      <p:sp>
        <p:nvSpPr>
          <p:cNvPr id="4" name="Date Placeholder 3">
            <a:extLst>
              <a:ext uri="{FF2B5EF4-FFF2-40B4-BE49-F238E27FC236}">
                <a16:creationId xmlns:a16="http://schemas.microsoft.com/office/drawing/2014/main" id="{ADEF009E-4EE1-4535-8955-C535BAEBF821}"/>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C4C6B1F3-1A33-466D-B4BB-80CFB8348BAB}"/>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49DBED4B-B731-4C3B-A50C-5718C11B67DA}"/>
              </a:ext>
            </a:extLst>
          </p:cNvPr>
          <p:cNvSpPr>
            <a:spLocks noGrp="1"/>
          </p:cNvSpPr>
          <p:nvPr>
            <p:ph type="sldNum" sz="quarter" idx="12"/>
          </p:nvPr>
        </p:nvSpPr>
        <p:spPr/>
        <p:txBody>
          <a:bodyPr/>
          <a:lstStyle/>
          <a:p>
            <a:pPr>
              <a:defRPr/>
            </a:pPr>
            <a:fld id="{DB965FF6-DD1D-43A0-A685-9F3E6FC58C96}" type="slidenum">
              <a:rPr lang="en-US" smtClean="0"/>
              <a:pPr>
                <a:defRPr/>
              </a:pPr>
              <a:t>73</a:t>
            </a:fld>
            <a:endParaRPr lang="en-US"/>
          </a:p>
        </p:txBody>
      </p:sp>
    </p:spTree>
    <p:extLst>
      <p:ext uri="{BB962C8B-B14F-4D97-AF65-F5344CB8AC3E}">
        <p14:creationId xmlns:p14="http://schemas.microsoft.com/office/powerpoint/2010/main" val="2232537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A486-EA35-486A-99C6-5F433D78DCD8}"/>
              </a:ext>
            </a:extLst>
          </p:cNvPr>
          <p:cNvSpPr>
            <a:spLocks noGrp="1"/>
          </p:cNvSpPr>
          <p:nvPr>
            <p:ph type="title"/>
          </p:nvPr>
        </p:nvSpPr>
        <p:spPr/>
        <p:txBody>
          <a:bodyPr/>
          <a:lstStyle/>
          <a:p>
            <a:r>
              <a:rPr lang="en-US" dirty="0"/>
              <a:t>Testing the Code</a:t>
            </a:r>
          </a:p>
        </p:txBody>
      </p:sp>
      <p:pic>
        <p:nvPicPr>
          <p:cNvPr id="7" name="Content Placeholder 6">
            <a:extLst>
              <a:ext uri="{FF2B5EF4-FFF2-40B4-BE49-F238E27FC236}">
                <a16:creationId xmlns:a16="http://schemas.microsoft.com/office/drawing/2014/main" id="{ADF4D882-58CD-4F64-A397-8978BD0C15B8}"/>
              </a:ext>
            </a:extLst>
          </p:cNvPr>
          <p:cNvPicPr>
            <a:picLocks noGrp="1" noChangeAspect="1"/>
          </p:cNvPicPr>
          <p:nvPr>
            <p:ph idx="1"/>
          </p:nvPr>
        </p:nvPicPr>
        <p:blipFill>
          <a:blip r:embed="rId2"/>
          <a:stretch>
            <a:fillRect/>
          </a:stretch>
        </p:blipFill>
        <p:spPr>
          <a:xfrm>
            <a:off x="457200" y="2327586"/>
            <a:ext cx="8229600" cy="3071191"/>
          </a:xfrm>
          <a:prstGeom prst="rect">
            <a:avLst/>
          </a:prstGeom>
        </p:spPr>
      </p:pic>
      <p:sp>
        <p:nvSpPr>
          <p:cNvPr id="4" name="Date Placeholder 3">
            <a:extLst>
              <a:ext uri="{FF2B5EF4-FFF2-40B4-BE49-F238E27FC236}">
                <a16:creationId xmlns:a16="http://schemas.microsoft.com/office/drawing/2014/main" id="{ADEF009E-4EE1-4535-8955-C535BAEBF821}"/>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C4C6B1F3-1A33-466D-B4BB-80CFB8348BAB}"/>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49DBED4B-B731-4C3B-A50C-5718C11B67DA}"/>
              </a:ext>
            </a:extLst>
          </p:cNvPr>
          <p:cNvSpPr>
            <a:spLocks noGrp="1"/>
          </p:cNvSpPr>
          <p:nvPr>
            <p:ph type="sldNum" sz="quarter" idx="12"/>
          </p:nvPr>
        </p:nvSpPr>
        <p:spPr/>
        <p:txBody>
          <a:bodyPr/>
          <a:lstStyle/>
          <a:p>
            <a:pPr>
              <a:defRPr/>
            </a:pPr>
            <a:fld id="{DB965FF6-DD1D-43A0-A685-9F3E6FC58C96}" type="slidenum">
              <a:rPr lang="en-US" smtClean="0"/>
              <a:pPr>
                <a:defRPr/>
              </a:pPr>
              <a:t>74</a:t>
            </a:fld>
            <a:endParaRPr lang="en-US"/>
          </a:p>
        </p:txBody>
      </p:sp>
    </p:spTree>
    <p:extLst>
      <p:ext uri="{BB962C8B-B14F-4D97-AF65-F5344CB8AC3E}">
        <p14:creationId xmlns:p14="http://schemas.microsoft.com/office/powerpoint/2010/main" val="18930642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1015-61D5-46D7-A6D4-A8C2CB4254B7}"/>
              </a:ext>
            </a:extLst>
          </p:cNvPr>
          <p:cNvSpPr>
            <a:spLocks noGrp="1"/>
          </p:cNvSpPr>
          <p:nvPr>
            <p:ph type="title"/>
          </p:nvPr>
        </p:nvSpPr>
        <p:spPr/>
        <p:txBody>
          <a:bodyPr/>
          <a:lstStyle/>
          <a:p>
            <a:r>
              <a:rPr lang="en-US" dirty="0"/>
              <a:t>Streams of Packets</a:t>
            </a:r>
          </a:p>
        </p:txBody>
      </p:sp>
      <p:sp>
        <p:nvSpPr>
          <p:cNvPr id="3" name="Content Placeholder 2">
            <a:extLst>
              <a:ext uri="{FF2B5EF4-FFF2-40B4-BE49-F238E27FC236}">
                <a16:creationId xmlns:a16="http://schemas.microsoft.com/office/drawing/2014/main" id="{E7EAA264-943B-4E0C-81AF-E14B5CB3CBE6}"/>
              </a:ext>
            </a:extLst>
          </p:cNvPr>
          <p:cNvSpPr>
            <a:spLocks noGrp="1"/>
          </p:cNvSpPr>
          <p:nvPr>
            <p:ph idx="1"/>
          </p:nvPr>
        </p:nvSpPr>
        <p:spPr/>
        <p:txBody>
          <a:bodyPr>
            <a:normAutofit fontScale="92500" lnSpcReduction="20000"/>
          </a:bodyPr>
          <a:lstStyle/>
          <a:p>
            <a:r>
              <a:rPr lang="en-US" dirty="0"/>
              <a:t>While working on network capture, there can be multiple instances of network activities going on. </a:t>
            </a:r>
          </a:p>
          <a:p>
            <a:pPr lvl="1"/>
            <a:r>
              <a:rPr lang="en-US" dirty="0"/>
              <a:t>Consider a small example where you are simultaneously browsing multiple websites through your browser. </a:t>
            </a:r>
          </a:p>
          <a:p>
            <a:pPr lvl="1"/>
            <a:r>
              <a:rPr lang="en-US" dirty="0"/>
              <a:t>Several TCP data packets will be flowing across your network for all these multiple websites. </a:t>
            </a:r>
          </a:p>
          <a:p>
            <a:pPr lvl="2"/>
            <a:r>
              <a:rPr lang="en-US" dirty="0"/>
              <a:t>It becomes a bit tedious to track the data packets belonging to a particular stream or session. </a:t>
            </a:r>
          </a:p>
          <a:p>
            <a:pPr lvl="2"/>
            <a:r>
              <a:rPr lang="en-US" dirty="0"/>
              <a:t>This is where the </a:t>
            </a:r>
            <a:r>
              <a:rPr lang="en-US" i="1" dirty="0"/>
              <a:t>Follow TCP stream feature</a:t>
            </a:r>
            <a:r>
              <a:rPr lang="en-US" dirty="0"/>
              <a:t> in Wireshark comes into action.</a:t>
            </a:r>
          </a:p>
        </p:txBody>
      </p:sp>
      <p:sp>
        <p:nvSpPr>
          <p:cNvPr id="4" name="Date Placeholder 3">
            <a:extLst>
              <a:ext uri="{FF2B5EF4-FFF2-40B4-BE49-F238E27FC236}">
                <a16:creationId xmlns:a16="http://schemas.microsoft.com/office/drawing/2014/main" id="{C44AF765-4C49-4E86-8255-11BD951A33FC}"/>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D435D8-1A6D-46D3-96B9-E9165A08839B}"/>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4E9D761A-F331-4B57-A8A8-1FF5A53EEEDC}"/>
              </a:ext>
            </a:extLst>
          </p:cNvPr>
          <p:cNvSpPr>
            <a:spLocks noGrp="1"/>
          </p:cNvSpPr>
          <p:nvPr>
            <p:ph type="sldNum" sz="quarter" idx="12"/>
          </p:nvPr>
        </p:nvSpPr>
        <p:spPr/>
        <p:txBody>
          <a:bodyPr/>
          <a:lstStyle/>
          <a:p>
            <a:pPr>
              <a:defRPr/>
            </a:pPr>
            <a:fld id="{DB965FF6-DD1D-43A0-A685-9F3E6FC58C96}" type="slidenum">
              <a:rPr lang="en-US" smtClean="0"/>
              <a:pPr>
                <a:defRPr/>
              </a:pPr>
              <a:t>75</a:t>
            </a:fld>
            <a:endParaRPr lang="en-US"/>
          </a:p>
        </p:txBody>
      </p:sp>
    </p:spTree>
    <p:extLst>
      <p:ext uri="{BB962C8B-B14F-4D97-AF65-F5344CB8AC3E}">
        <p14:creationId xmlns:p14="http://schemas.microsoft.com/office/powerpoint/2010/main" val="33478336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1015-61D5-46D7-A6D4-A8C2CB4254B7}"/>
              </a:ext>
            </a:extLst>
          </p:cNvPr>
          <p:cNvSpPr>
            <a:spLocks noGrp="1"/>
          </p:cNvSpPr>
          <p:nvPr>
            <p:ph type="title"/>
          </p:nvPr>
        </p:nvSpPr>
        <p:spPr/>
        <p:txBody>
          <a:bodyPr/>
          <a:lstStyle/>
          <a:p>
            <a:r>
              <a:rPr lang="en-US" dirty="0"/>
              <a:t>Streams of Packets</a:t>
            </a:r>
          </a:p>
        </p:txBody>
      </p:sp>
      <p:pic>
        <p:nvPicPr>
          <p:cNvPr id="7" name="Content Placeholder 6">
            <a:extLst>
              <a:ext uri="{FF2B5EF4-FFF2-40B4-BE49-F238E27FC236}">
                <a16:creationId xmlns:a16="http://schemas.microsoft.com/office/drawing/2014/main" id="{B2F1F4E5-4195-41C8-ABAE-63A5F37134EE}"/>
              </a:ext>
            </a:extLst>
          </p:cNvPr>
          <p:cNvPicPr>
            <a:picLocks noGrp="1" noChangeAspect="1"/>
          </p:cNvPicPr>
          <p:nvPr>
            <p:ph idx="1"/>
          </p:nvPr>
        </p:nvPicPr>
        <p:blipFill>
          <a:blip r:embed="rId2"/>
          <a:stretch>
            <a:fillRect/>
          </a:stretch>
        </p:blipFill>
        <p:spPr>
          <a:xfrm>
            <a:off x="913449" y="1600200"/>
            <a:ext cx="7317102" cy="4525963"/>
          </a:xfrm>
          <a:prstGeom prst="rect">
            <a:avLst/>
          </a:prstGeom>
        </p:spPr>
      </p:pic>
      <p:sp>
        <p:nvSpPr>
          <p:cNvPr id="4" name="Date Placeholder 3">
            <a:extLst>
              <a:ext uri="{FF2B5EF4-FFF2-40B4-BE49-F238E27FC236}">
                <a16:creationId xmlns:a16="http://schemas.microsoft.com/office/drawing/2014/main" id="{C44AF765-4C49-4E86-8255-11BD951A33FC}"/>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D435D8-1A6D-46D3-96B9-E9165A08839B}"/>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4E9D761A-F331-4B57-A8A8-1FF5A53EEEDC}"/>
              </a:ext>
            </a:extLst>
          </p:cNvPr>
          <p:cNvSpPr>
            <a:spLocks noGrp="1"/>
          </p:cNvSpPr>
          <p:nvPr>
            <p:ph type="sldNum" sz="quarter" idx="12"/>
          </p:nvPr>
        </p:nvSpPr>
        <p:spPr/>
        <p:txBody>
          <a:bodyPr/>
          <a:lstStyle/>
          <a:p>
            <a:pPr>
              <a:defRPr/>
            </a:pPr>
            <a:fld id="{DB965FF6-DD1D-43A0-A685-9F3E6FC58C96}" type="slidenum">
              <a:rPr lang="en-US" smtClean="0"/>
              <a:pPr>
                <a:defRPr/>
              </a:pPr>
              <a:t>76</a:t>
            </a:fld>
            <a:endParaRPr lang="en-US"/>
          </a:p>
        </p:txBody>
      </p:sp>
    </p:spTree>
    <p:extLst>
      <p:ext uri="{BB962C8B-B14F-4D97-AF65-F5344CB8AC3E}">
        <p14:creationId xmlns:p14="http://schemas.microsoft.com/office/powerpoint/2010/main" val="19278796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1015-61D5-46D7-A6D4-A8C2CB4254B7}"/>
              </a:ext>
            </a:extLst>
          </p:cNvPr>
          <p:cNvSpPr>
            <a:spLocks noGrp="1"/>
          </p:cNvSpPr>
          <p:nvPr>
            <p:ph type="title"/>
          </p:nvPr>
        </p:nvSpPr>
        <p:spPr/>
        <p:txBody>
          <a:bodyPr/>
          <a:lstStyle/>
          <a:p>
            <a:r>
              <a:rPr lang="en-US" dirty="0"/>
              <a:t>Streams of Packets</a:t>
            </a:r>
          </a:p>
        </p:txBody>
      </p:sp>
      <p:sp>
        <p:nvSpPr>
          <p:cNvPr id="4" name="Date Placeholder 3">
            <a:extLst>
              <a:ext uri="{FF2B5EF4-FFF2-40B4-BE49-F238E27FC236}">
                <a16:creationId xmlns:a16="http://schemas.microsoft.com/office/drawing/2014/main" id="{C44AF765-4C49-4E86-8255-11BD951A33FC}"/>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D435D8-1A6D-46D3-96B9-E9165A08839B}"/>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4E9D761A-F331-4B57-A8A8-1FF5A53EEEDC}"/>
              </a:ext>
            </a:extLst>
          </p:cNvPr>
          <p:cNvSpPr>
            <a:spLocks noGrp="1"/>
          </p:cNvSpPr>
          <p:nvPr>
            <p:ph type="sldNum" sz="quarter" idx="12"/>
          </p:nvPr>
        </p:nvSpPr>
        <p:spPr/>
        <p:txBody>
          <a:bodyPr/>
          <a:lstStyle/>
          <a:p>
            <a:pPr>
              <a:defRPr/>
            </a:pPr>
            <a:fld id="{DB965FF6-DD1D-43A0-A685-9F3E6FC58C96}" type="slidenum">
              <a:rPr lang="en-US" smtClean="0"/>
              <a:pPr>
                <a:defRPr/>
              </a:pPr>
              <a:t>77</a:t>
            </a:fld>
            <a:endParaRPr lang="en-US"/>
          </a:p>
        </p:txBody>
      </p:sp>
      <p:sp>
        <p:nvSpPr>
          <p:cNvPr id="8" name="Content Placeholder 7">
            <a:extLst>
              <a:ext uri="{FF2B5EF4-FFF2-40B4-BE49-F238E27FC236}">
                <a16:creationId xmlns:a16="http://schemas.microsoft.com/office/drawing/2014/main" id="{FAA0B4E4-F12C-4B41-81F0-A7552659B53B}"/>
              </a:ext>
            </a:extLst>
          </p:cNvPr>
          <p:cNvSpPr>
            <a:spLocks noGrp="1"/>
          </p:cNvSpPr>
          <p:nvPr>
            <p:ph idx="1"/>
          </p:nvPr>
        </p:nvSpPr>
        <p:spPr/>
        <p:txBody>
          <a:bodyPr/>
          <a:lstStyle/>
          <a:p>
            <a:r>
              <a:rPr lang="en-US" sz="2000" dirty="0"/>
              <a:t>In this example, there are 533 client packets and 3 server packets</a:t>
            </a:r>
          </a:p>
          <a:p>
            <a:endParaRPr lang="en-US" dirty="0"/>
          </a:p>
        </p:txBody>
      </p:sp>
      <p:pic>
        <p:nvPicPr>
          <p:cNvPr id="9" name="Content Placeholder 6">
            <a:extLst>
              <a:ext uri="{FF2B5EF4-FFF2-40B4-BE49-F238E27FC236}">
                <a16:creationId xmlns:a16="http://schemas.microsoft.com/office/drawing/2014/main" id="{C5234346-944C-4C1F-B8F7-D3CB012964AC}"/>
              </a:ext>
            </a:extLst>
          </p:cNvPr>
          <p:cNvPicPr>
            <a:picLocks noChangeAspect="1"/>
          </p:cNvPicPr>
          <p:nvPr/>
        </p:nvPicPr>
        <p:blipFill>
          <a:blip r:embed="rId2"/>
          <a:stretch>
            <a:fillRect/>
          </a:stretch>
        </p:blipFill>
        <p:spPr bwMode="auto">
          <a:xfrm>
            <a:off x="2209800" y="1955892"/>
            <a:ext cx="4724400" cy="4374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38883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1015-61D5-46D7-A6D4-A8C2CB4254B7}"/>
              </a:ext>
            </a:extLst>
          </p:cNvPr>
          <p:cNvSpPr>
            <a:spLocks noGrp="1"/>
          </p:cNvSpPr>
          <p:nvPr>
            <p:ph type="title"/>
          </p:nvPr>
        </p:nvSpPr>
        <p:spPr/>
        <p:txBody>
          <a:bodyPr/>
          <a:lstStyle/>
          <a:p>
            <a:r>
              <a:rPr lang="en-US" dirty="0"/>
              <a:t>Uni vs Bidirectional Streams</a:t>
            </a:r>
          </a:p>
        </p:txBody>
      </p:sp>
      <p:sp>
        <p:nvSpPr>
          <p:cNvPr id="3" name="Content Placeholder 2">
            <a:extLst>
              <a:ext uri="{FF2B5EF4-FFF2-40B4-BE49-F238E27FC236}">
                <a16:creationId xmlns:a16="http://schemas.microsoft.com/office/drawing/2014/main" id="{E7EAA264-943B-4E0C-81AF-E14B5CB3CBE6}"/>
              </a:ext>
            </a:extLst>
          </p:cNvPr>
          <p:cNvSpPr>
            <a:spLocks noGrp="1"/>
          </p:cNvSpPr>
          <p:nvPr>
            <p:ph idx="1"/>
          </p:nvPr>
        </p:nvSpPr>
        <p:spPr/>
        <p:txBody>
          <a:bodyPr>
            <a:normAutofit fontScale="92500" lnSpcReduction="10000"/>
          </a:bodyPr>
          <a:lstStyle/>
          <a:p>
            <a:r>
              <a:rPr lang="en-US" dirty="0" err="1"/>
              <a:t>Scapy's</a:t>
            </a:r>
            <a:r>
              <a:rPr lang="en-US" dirty="0"/>
              <a:t> default behavior is to reassemble unidirectional streams. </a:t>
            </a:r>
          </a:p>
          <a:p>
            <a:r>
              <a:rPr lang="en-US" dirty="0"/>
              <a:t>In other words, two separate sessions are created:</a:t>
            </a:r>
          </a:p>
          <a:p>
            <a:pPr lvl="1"/>
            <a:r>
              <a:rPr lang="en-US" dirty="0"/>
              <a:t>Host A -&gt; Host B </a:t>
            </a:r>
          </a:p>
          <a:p>
            <a:pPr lvl="1"/>
            <a:r>
              <a:rPr lang="en-US" dirty="0"/>
              <a:t>Host B -&gt; Host A</a:t>
            </a:r>
          </a:p>
          <a:p>
            <a:r>
              <a:rPr lang="en-US" dirty="0"/>
              <a:t>To use </a:t>
            </a:r>
            <a:r>
              <a:rPr lang="en-US" dirty="0" err="1"/>
              <a:t>scapy's</a:t>
            </a:r>
            <a:r>
              <a:rPr lang="en-US" dirty="0"/>
              <a:t> native session reassembly you call a packet lists’ </a:t>
            </a:r>
            <a:r>
              <a:rPr lang="en-US" dirty="0">
                <a:latin typeface="Courier New" panose="02070309020205020404" pitchFamily="49" charset="0"/>
                <a:cs typeface="Courier New" panose="02070309020205020404" pitchFamily="49" charset="0"/>
              </a:rPr>
              <a:t>.sessions() </a:t>
            </a:r>
            <a:r>
              <a:rPr lang="en-US" dirty="0"/>
              <a:t>method which returns a Python dictionary of followed streams. </a:t>
            </a:r>
          </a:p>
        </p:txBody>
      </p:sp>
      <p:sp>
        <p:nvSpPr>
          <p:cNvPr id="4" name="Date Placeholder 3">
            <a:extLst>
              <a:ext uri="{FF2B5EF4-FFF2-40B4-BE49-F238E27FC236}">
                <a16:creationId xmlns:a16="http://schemas.microsoft.com/office/drawing/2014/main" id="{C44AF765-4C49-4E86-8255-11BD951A33FC}"/>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D435D8-1A6D-46D3-96B9-E9165A08839B}"/>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4E9D761A-F331-4B57-A8A8-1FF5A53EEEDC}"/>
              </a:ext>
            </a:extLst>
          </p:cNvPr>
          <p:cNvSpPr>
            <a:spLocks noGrp="1"/>
          </p:cNvSpPr>
          <p:nvPr>
            <p:ph type="sldNum" sz="quarter" idx="12"/>
          </p:nvPr>
        </p:nvSpPr>
        <p:spPr/>
        <p:txBody>
          <a:bodyPr/>
          <a:lstStyle/>
          <a:p>
            <a:pPr>
              <a:defRPr/>
            </a:pPr>
            <a:fld id="{DB965FF6-DD1D-43A0-A685-9F3E6FC58C96}" type="slidenum">
              <a:rPr lang="en-US" smtClean="0"/>
              <a:pPr>
                <a:defRPr/>
              </a:pPr>
              <a:t>78</a:t>
            </a:fld>
            <a:endParaRPr lang="en-US"/>
          </a:p>
        </p:txBody>
      </p:sp>
    </p:spTree>
    <p:extLst>
      <p:ext uri="{BB962C8B-B14F-4D97-AF65-F5344CB8AC3E}">
        <p14:creationId xmlns:p14="http://schemas.microsoft.com/office/powerpoint/2010/main" val="28104438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1015-61D5-46D7-A6D4-A8C2CB4254B7}"/>
              </a:ext>
            </a:extLst>
          </p:cNvPr>
          <p:cNvSpPr>
            <a:spLocks noGrp="1"/>
          </p:cNvSpPr>
          <p:nvPr>
            <p:ph type="title"/>
          </p:nvPr>
        </p:nvSpPr>
        <p:spPr/>
        <p:txBody>
          <a:bodyPr/>
          <a:lstStyle/>
          <a:p>
            <a:r>
              <a:rPr lang="en-US" dirty="0"/>
              <a:t>Bidirectional Streams</a:t>
            </a:r>
          </a:p>
        </p:txBody>
      </p:sp>
      <p:sp>
        <p:nvSpPr>
          <p:cNvPr id="3" name="Content Placeholder 2">
            <a:extLst>
              <a:ext uri="{FF2B5EF4-FFF2-40B4-BE49-F238E27FC236}">
                <a16:creationId xmlns:a16="http://schemas.microsoft.com/office/drawing/2014/main" id="{E7EAA264-943B-4E0C-81AF-E14B5CB3CBE6}"/>
              </a:ext>
            </a:extLst>
          </p:cNvPr>
          <p:cNvSpPr>
            <a:spLocks noGrp="1"/>
          </p:cNvSpPr>
          <p:nvPr>
            <p:ph idx="1"/>
          </p:nvPr>
        </p:nvSpPr>
        <p:spPr/>
        <p:txBody>
          <a:bodyPr>
            <a:normAutofit/>
          </a:bodyPr>
          <a:lstStyle/>
          <a:p>
            <a:r>
              <a:rPr lang="en-US" dirty="0"/>
              <a:t>They keys of that dictionary contain a string indicating who is communicating with who in the format:</a:t>
            </a:r>
          </a:p>
          <a:p>
            <a:pPr marL="0" indent="0">
              <a:buNone/>
            </a:pPr>
            <a:endParaRPr lang="fr-FR" sz="2400" dirty="0">
              <a:latin typeface="Courier New" panose="02070309020205020404" pitchFamily="49" charset="0"/>
              <a:cs typeface="Courier New" panose="02070309020205020404" pitchFamily="49" charset="0"/>
            </a:endParaRPr>
          </a:p>
          <a:p>
            <a:pPr marL="0" indent="0">
              <a:buNone/>
            </a:pPr>
            <a:endParaRPr lang="fr-FR" sz="2400"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C44AF765-4C49-4E86-8255-11BD951A33FC}"/>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D435D8-1A6D-46D3-96B9-E9165A08839B}"/>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4E9D761A-F331-4B57-A8A8-1FF5A53EEEDC}"/>
              </a:ext>
            </a:extLst>
          </p:cNvPr>
          <p:cNvSpPr>
            <a:spLocks noGrp="1"/>
          </p:cNvSpPr>
          <p:nvPr>
            <p:ph type="sldNum" sz="quarter" idx="12"/>
          </p:nvPr>
        </p:nvSpPr>
        <p:spPr/>
        <p:txBody>
          <a:bodyPr/>
          <a:lstStyle/>
          <a:p>
            <a:pPr>
              <a:defRPr/>
            </a:pPr>
            <a:fld id="{DB965FF6-DD1D-43A0-A685-9F3E6FC58C96}" type="slidenum">
              <a:rPr lang="en-US" smtClean="0"/>
              <a:pPr>
                <a:defRPr/>
              </a:pPr>
              <a:t>79</a:t>
            </a:fld>
            <a:endParaRPr lang="en-US"/>
          </a:p>
        </p:txBody>
      </p:sp>
      <p:pic>
        <p:nvPicPr>
          <p:cNvPr id="7" name="Picture 6">
            <a:extLst>
              <a:ext uri="{FF2B5EF4-FFF2-40B4-BE49-F238E27FC236}">
                <a16:creationId xmlns:a16="http://schemas.microsoft.com/office/drawing/2014/main" id="{7C6975F6-396F-47B5-A8CF-E946A5F7C104}"/>
              </a:ext>
            </a:extLst>
          </p:cNvPr>
          <p:cNvPicPr>
            <a:picLocks noChangeAspect="1"/>
          </p:cNvPicPr>
          <p:nvPr/>
        </p:nvPicPr>
        <p:blipFill>
          <a:blip r:embed="rId2"/>
          <a:stretch>
            <a:fillRect/>
          </a:stretch>
        </p:blipFill>
        <p:spPr>
          <a:xfrm>
            <a:off x="826770" y="3534652"/>
            <a:ext cx="7490460" cy="657058"/>
          </a:xfrm>
          <a:prstGeom prst="rect">
            <a:avLst/>
          </a:prstGeom>
        </p:spPr>
      </p:pic>
    </p:spTree>
    <p:extLst>
      <p:ext uri="{BB962C8B-B14F-4D97-AF65-F5344CB8AC3E}">
        <p14:creationId xmlns:p14="http://schemas.microsoft.com/office/powerpoint/2010/main" val="156291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B818-14FA-4F42-A002-BC18450C7E73}"/>
              </a:ext>
            </a:extLst>
          </p:cNvPr>
          <p:cNvSpPr>
            <a:spLocks noGrp="1"/>
          </p:cNvSpPr>
          <p:nvPr>
            <p:ph type="title"/>
          </p:nvPr>
        </p:nvSpPr>
        <p:spPr/>
        <p:txBody>
          <a:bodyPr/>
          <a:lstStyle/>
          <a:p>
            <a:r>
              <a:rPr lang="en-US" dirty="0"/>
              <a:t>Packet Reassembly</a:t>
            </a:r>
          </a:p>
        </p:txBody>
      </p:sp>
      <p:sp>
        <p:nvSpPr>
          <p:cNvPr id="3" name="Content Placeholder 2">
            <a:extLst>
              <a:ext uri="{FF2B5EF4-FFF2-40B4-BE49-F238E27FC236}">
                <a16:creationId xmlns:a16="http://schemas.microsoft.com/office/drawing/2014/main" id="{7E0DA656-96F5-4A3F-8EFC-826FE1B8B5D3}"/>
              </a:ext>
            </a:extLst>
          </p:cNvPr>
          <p:cNvSpPr>
            <a:spLocks noGrp="1"/>
          </p:cNvSpPr>
          <p:nvPr>
            <p:ph idx="1"/>
          </p:nvPr>
        </p:nvSpPr>
        <p:spPr/>
        <p:txBody>
          <a:bodyPr/>
          <a:lstStyle/>
          <a:p>
            <a:r>
              <a:rPr lang="en-US" b="1" dirty="0"/>
              <a:t>Overlapping IP fragments </a:t>
            </a:r>
            <a:r>
              <a:rPr lang="en-US" dirty="0"/>
              <a:t>can be used by attackers to hide their nefarious intentions from intrusion detection system and analysts. </a:t>
            </a:r>
          </a:p>
        </p:txBody>
      </p:sp>
      <p:sp>
        <p:nvSpPr>
          <p:cNvPr id="4" name="Date Placeholder 3">
            <a:extLst>
              <a:ext uri="{FF2B5EF4-FFF2-40B4-BE49-F238E27FC236}">
                <a16:creationId xmlns:a16="http://schemas.microsoft.com/office/drawing/2014/main" id="{379E0EA3-63C1-4F68-91CD-624F01D1A11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3A9605E1-867F-4A8C-B73A-DC8C99794A1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E9F0CB7B-8DD8-4044-8580-C678DA6630C4}"/>
              </a:ext>
            </a:extLst>
          </p:cNvPr>
          <p:cNvSpPr>
            <a:spLocks noGrp="1"/>
          </p:cNvSpPr>
          <p:nvPr>
            <p:ph type="sldNum" sz="quarter" idx="12"/>
          </p:nvPr>
        </p:nvSpPr>
        <p:spPr/>
        <p:txBody>
          <a:bodyPr/>
          <a:lstStyle/>
          <a:p>
            <a:pPr>
              <a:defRPr/>
            </a:pPr>
            <a:fld id="{DB965FF6-DD1D-43A0-A685-9F3E6FC58C96}" type="slidenum">
              <a:rPr lang="en-US" smtClean="0"/>
              <a:pPr>
                <a:defRPr/>
              </a:pPr>
              <a:t>8</a:t>
            </a:fld>
            <a:endParaRPr lang="en-US"/>
          </a:p>
        </p:txBody>
      </p:sp>
    </p:spTree>
    <p:extLst>
      <p:ext uri="{BB962C8B-B14F-4D97-AF65-F5344CB8AC3E}">
        <p14:creationId xmlns:p14="http://schemas.microsoft.com/office/powerpoint/2010/main" val="11584089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1015-61D5-46D7-A6D4-A8C2CB4254B7}"/>
              </a:ext>
            </a:extLst>
          </p:cNvPr>
          <p:cNvSpPr>
            <a:spLocks noGrp="1"/>
          </p:cNvSpPr>
          <p:nvPr>
            <p:ph type="title"/>
          </p:nvPr>
        </p:nvSpPr>
        <p:spPr/>
        <p:txBody>
          <a:bodyPr/>
          <a:lstStyle/>
          <a:p>
            <a:r>
              <a:rPr lang="en-US" dirty="0"/>
              <a:t>Bidirectional Streams</a:t>
            </a:r>
          </a:p>
        </p:txBody>
      </p:sp>
      <p:sp>
        <p:nvSpPr>
          <p:cNvPr id="3" name="Content Placeholder 2">
            <a:extLst>
              <a:ext uri="{FF2B5EF4-FFF2-40B4-BE49-F238E27FC236}">
                <a16:creationId xmlns:a16="http://schemas.microsoft.com/office/drawing/2014/main" id="{E7EAA264-943B-4E0C-81AF-E14B5CB3CBE6}"/>
              </a:ext>
            </a:extLst>
          </p:cNvPr>
          <p:cNvSpPr>
            <a:spLocks noGrp="1"/>
          </p:cNvSpPr>
          <p:nvPr>
            <p:ph idx="1"/>
          </p:nvPr>
        </p:nvSpPr>
        <p:spPr/>
        <p:txBody>
          <a:bodyPr>
            <a:normAutofit/>
          </a:bodyPr>
          <a:lstStyle/>
          <a:p>
            <a:r>
              <a:rPr lang="en-US" dirty="0"/>
              <a:t>Its value in the dictionary is a list of all the packets that are part of that stream</a:t>
            </a:r>
          </a:p>
          <a:p>
            <a:endParaRPr lang="en-US" dirty="0"/>
          </a:p>
          <a:p>
            <a:r>
              <a:rPr lang="en-US" dirty="0"/>
              <a:t>In the following example you can tell by looking at the keys that there are two sessions. </a:t>
            </a:r>
          </a:p>
          <a:p>
            <a:r>
              <a:rPr lang="en-US" dirty="0"/>
              <a:t>We can just combine the two sets of packets to get our bidirectional stream</a:t>
            </a:r>
            <a:endParaRPr lang="fr-FR" dirty="0"/>
          </a:p>
          <a:p>
            <a:endParaRPr lang="fr-FR" dirty="0"/>
          </a:p>
        </p:txBody>
      </p:sp>
      <p:sp>
        <p:nvSpPr>
          <p:cNvPr id="4" name="Date Placeholder 3">
            <a:extLst>
              <a:ext uri="{FF2B5EF4-FFF2-40B4-BE49-F238E27FC236}">
                <a16:creationId xmlns:a16="http://schemas.microsoft.com/office/drawing/2014/main" id="{C44AF765-4C49-4E86-8255-11BD951A33FC}"/>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D435D8-1A6D-46D3-96B9-E9165A08839B}"/>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4E9D761A-F331-4B57-A8A8-1FF5A53EEEDC}"/>
              </a:ext>
            </a:extLst>
          </p:cNvPr>
          <p:cNvSpPr>
            <a:spLocks noGrp="1"/>
          </p:cNvSpPr>
          <p:nvPr>
            <p:ph type="sldNum" sz="quarter" idx="12"/>
          </p:nvPr>
        </p:nvSpPr>
        <p:spPr/>
        <p:txBody>
          <a:bodyPr/>
          <a:lstStyle/>
          <a:p>
            <a:pPr>
              <a:defRPr/>
            </a:pPr>
            <a:fld id="{DB965FF6-DD1D-43A0-A685-9F3E6FC58C96}" type="slidenum">
              <a:rPr lang="en-US" smtClean="0"/>
              <a:pPr>
                <a:defRPr/>
              </a:pPr>
              <a:t>80</a:t>
            </a:fld>
            <a:endParaRPr lang="en-US"/>
          </a:p>
        </p:txBody>
      </p:sp>
    </p:spTree>
    <p:extLst>
      <p:ext uri="{BB962C8B-B14F-4D97-AF65-F5344CB8AC3E}">
        <p14:creationId xmlns:p14="http://schemas.microsoft.com/office/powerpoint/2010/main" val="3643689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1015-61D5-46D7-A6D4-A8C2CB4254B7}"/>
              </a:ext>
            </a:extLst>
          </p:cNvPr>
          <p:cNvSpPr>
            <a:spLocks noGrp="1"/>
          </p:cNvSpPr>
          <p:nvPr>
            <p:ph type="title"/>
          </p:nvPr>
        </p:nvSpPr>
        <p:spPr/>
        <p:txBody>
          <a:bodyPr/>
          <a:lstStyle/>
          <a:p>
            <a:r>
              <a:rPr lang="en-US" dirty="0"/>
              <a:t>Bidirectional Streams</a:t>
            </a:r>
          </a:p>
        </p:txBody>
      </p:sp>
      <p:sp>
        <p:nvSpPr>
          <p:cNvPr id="3" name="Content Placeholder 2">
            <a:extLst>
              <a:ext uri="{FF2B5EF4-FFF2-40B4-BE49-F238E27FC236}">
                <a16:creationId xmlns:a16="http://schemas.microsoft.com/office/drawing/2014/main" id="{E7EAA264-943B-4E0C-81AF-E14B5CB3CBE6}"/>
              </a:ext>
            </a:extLst>
          </p:cNvPr>
          <p:cNvSpPr>
            <a:spLocks noGrp="1"/>
          </p:cNvSpPr>
          <p:nvPr>
            <p:ph idx="1"/>
          </p:nvPr>
        </p:nvSpPr>
        <p:spPr/>
        <p:txBody>
          <a:bodyPr>
            <a:normAutofit/>
          </a:bodyPr>
          <a:lstStyle/>
          <a:p>
            <a:pPr marL="0" indent="0">
              <a:buNone/>
            </a:pPr>
            <a:r>
              <a:rPr lang="fr-FR" sz="2400" dirty="0">
                <a:latin typeface="Courier New" panose="02070309020205020404" pitchFamily="49" charset="0"/>
                <a:cs typeface="Courier New" panose="02070309020205020404" pitchFamily="49" charset="0"/>
              </a:rPr>
              <a:t>&gt;&gt;&gt;</a:t>
            </a:r>
            <a:r>
              <a:rPr lang="fr-FR" sz="2400" dirty="0" err="1">
                <a:latin typeface="Courier New" panose="02070309020205020404" pitchFamily="49" charset="0"/>
                <a:cs typeface="Courier New" panose="02070309020205020404" pitchFamily="49" charset="0"/>
              </a:rPr>
              <a:t>from</a:t>
            </a: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scapy.all</a:t>
            </a:r>
            <a:r>
              <a:rPr lang="fr-FR" sz="2400" dirty="0">
                <a:latin typeface="Courier New" panose="02070309020205020404" pitchFamily="49" charset="0"/>
                <a:cs typeface="Courier New" panose="02070309020205020404" pitchFamily="49" charset="0"/>
              </a:rPr>
              <a:t> import *</a:t>
            </a:r>
          </a:p>
          <a:p>
            <a:pPr marL="0" indent="0">
              <a:buNone/>
            </a:pPr>
            <a:r>
              <a:rPr lang="fr-FR" sz="2400" dirty="0">
                <a:latin typeface="Courier New" panose="02070309020205020404" pitchFamily="49" charset="0"/>
                <a:cs typeface="Courier New" panose="02070309020205020404" pitchFamily="49" charset="0"/>
              </a:rPr>
              <a:t>&gt;&gt;&gt;</a:t>
            </a:r>
            <a:r>
              <a:rPr lang="fr-FR" sz="2400" dirty="0" err="1">
                <a:latin typeface="Courier New" panose="02070309020205020404" pitchFamily="49" charset="0"/>
                <a:cs typeface="Courier New" panose="02070309020205020404" pitchFamily="49" charset="0"/>
              </a:rPr>
              <a:t>the_pkts</a:t>
            </a:r>
            <a:r>
              <a:rPr lang="fr-FR" sz="2400" dirty="0">
                <a:latin typeface="Courier New" panose="02070309020205020404" pitchFamily="49" charset="0"/>
                <a:cs typeface="Courier New" panose="02070309020205020404" pitchFamily="49" charset="0"/>
              </a:rPr>
              <a:t> = </a:t>
            </a:r>
            <a:r>
              <a:rPr lang="fr-FR" sz="2400" dirty="0" err="1">
                <a:latin typeface="Courier New" panose="02070309020205020404" pitchFamily="49" charset="0"/>
                <a:cs typeface="Courier New" panose="02070309020205020404" pitchFamily="49" charset="0"/>
              </a:rPr>
              <a:t>rdpcap</a:t>
            </a: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mypackets.pcap</a:t>
            </a:r>
            <a:r>
              <a:rPr lang="fr-FR" sz="2400" dirty="0">
                <a:latin typeface="Courier New" panose="02070309020205020404" pitchFamily="49" charset="0"/>
                <a:cs typeface="Courier New" panose="02070309020205020404" pitchFamily="49" charset="0"/>
              </a:rPr>
              <a:t>")</a:t>
            </a:r>
          </a:p>
          <a:p>
            <a:pPr marL="0" indent="0">
              <a:buNone/>
            </a:pPr>
            <a:r>
              <a:rPr lang="fr-FR" sz="2400" dirty="0">
                <a:latin typeface="Courier New" panose="02070309020205020404" pitchFamily="49" charset="0"/>
                <a:cs typeface="Courier New" panose="02070309020205020404" pitchFamily="49" charset="0"/>
              </a:rPr>
              <a:t>&gt;&gt;&gt;</a:t>
            </a:r>
            <a:r>
              <a:rPr lang="fr-FR" sz="2400" dirty="0" err="1">
                <a:latin typeface="Courier New" panose="02070309020205020404" pitchFamily="49" charset="0"/>
                <a:cs typeface="Courier New" panose="02070309020205020404" pitchFamily="49" charset="0"/>
              </a:rPr>
              <a:t>the_pkts.sessions</a:t>
            </a:r>
            <a:r>
              <a:rPr lang="fr-FR" sz="2400" dirty="0">
                <a:latin typeface="Courier New" panose="02070309020205020404" pitchFamily="49" charset="0"/>
                <a:cs typeface="Courier New" panose="02070309020205020404" pitchFamily="49" charset="0"/>
              </a:rPr>
              <a:t>().keys()['TCP 10.10.10.10:80 &gt; 10.1.1.1:59202', 'TCP 10.1.1.1:59202 &gt; 10.10.10.10:80’]</a:t>
            </a:r>
          </a:p>
          <a:p>
            <a:pPr marL="0" indent="0">
              <a:buNone/>
            </a:pPr>
            <a:r>
              <a:rPr lang="fr-FR" sz="2400" dirty="0">
                <a:latin typeface="Courier New" panose="02070309020205020404" pitchFamily="49" charset="0"/>
                <a:cs typeface="Courier New" panose="02070309020205020404" pitchFamily="49" charset="0"/>
              </a:rPr>
              <a:t>&gt;&gt;&gt;</a:t>
            </a:r>
            <a:r>
              <a:rPr lang="fr-FR" sz="2400" dirty="0" err="1">
                <a:latin typeface="Courier New" panose="02070309020205020404" pitchFamily="49" charset="0"/>
                <a:cs typeface="Courier New" panose="02070309020205020404" pitchFamily="49" charset="0"/>
              </a:rPr>
              <a:t>the_pkts.sessions</a:t>
            </a:r>
            <a:r>
              <a:rPr lang="fr-FR" sz="2400" dirty="0">
                <a:latin typeface="Courier New" panose="02070309020205020404" pitchFamily="49" charset="0"/>
                <a:cs typeface="Courier New" panose="02070309020205020404" pitchFamily="49" charset="0"/>
              </a:rPr>
              <a:t>()['TCP 10.10.10.10:80 &gt; 10.1.1.1:59202'] &lt;</a:t>
            </a:r>
            <a:r>
              <a:rPr lang="fr-FR" sz="2400" dirty="0" err="1">
                <a:latin typeface="Courier New" panose="02070309020205020404" pitchFamily="49" charset="0"/>
                <a:cs typeface="Courier New" panose="02070309020205020404" pitchFamily="49" charset="0"/>
              </a:rPr>
              <a:t>PacketList</a:t>
            </a:r>
            <a:r>
              <a:rPr lang="fr-FR" sz="2400" dirty="0">
                <a:latin typeface="Courier New" panose="02070309020205020404" pitchFamily="49" charset="0"/>
                <a:cs typeface="Courier New" panose="02070309020205020404" pitchFamily="49" charset="0"/>
              </a:rPr>
              <a:t>: TCP:5 UDP:0 ICMP:0 Other:0&gt;</a:t>
            </a:r>
          </a:p>
        </p:txBody>
      </p:sp>
      <p:sp>
        <p:nvSpPr>
          <p:cNvPr id="4" name="Date Placeholder 3">
            <a:extLst>
              <a:ext uri="{FF2B5EF4-FFF2-40B4-BE49-F238E27FC236}">
                <a16:creationId xmlns:a16="http://schemas.microsoft.com/office/drawing/2014/main" id="{C44AF765-4C49-4E86-8255-11BD951A33FC}"/>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FFD435D8-1A6D-46D3-96B9-E9165A08839B}"/>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4E9D761A-F331-4B57-A8A8-1FF5A53EEEDC}"/>
              </a:ext>
            </a:extLst>
          </p:cNvPr>
          <p:cNvSpPr>
            <a:spLocks noGrp="1"/>
          </p:cNvSpPr>
          <p:nvPr>
            <p:ph type="sldNum" sz="quarter" idx="12"/>
          </p:nvPr>
        </p:nvSpPr>
        <p:spPr/>
        <p:txBody>
          <a:bodyPr/>
          <a:lstStyle/>
          <a:p>
            <a:pPr>
              <a:defRPr/>
            </a:pPr>
            <a:fld id="{DB965FF6-DD1D-43A0-A685-9F3E6FC58C96}" type="slidenum">
              <a:rPr lang="en-US" smtClean="0"/>
              <a:pPr>
                <a:defRPr/>
              </a:pPr>
              <a:t>81</a:t>
            </a:fld>
            <a:endParaRPr lang="en-US"/>
          </a:p>
        </p:txBody>
      </p:sp>
    </p:spTree>
    <p:extLst>
      <p:ext uri="{BB962C8B-B14F-4D97-AF65-F5344CB8AC3E}">
        <p14:creationId xmlns:p14="http://schemas.microsoft.com/office/powerpoint/2010/main" val="41168311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CA3E-4498-48F3-B728-A27172C8C1A5}"/>
              </a:ext>
            </a:extLst>
          </p:cNvPr>
          <p:cNvSpPr>
            <a:spLocks noGrp="1"/>
          </p:cNvSpPr>
          <p:nvPr>
            <p:ph type="title"/>
          </p:nvPr>
        </p:nvSpPr>
        <p:spPr/>
        <p:txBody>
          <a:bodyPr/>
          <a:lstStyle/>
          <a:p>
            <a:r>
              <a:rPr lang="en-US" dirty="0"/>
              <a:t>Payload Extraction</a:t>
            </a:r>
          </a:p>
        </p:txBody>
      </p:sp>
      <p:sp>
        <p:nvSpPr>
          <p:cNvPr id="3" name="Content Placeholder 2">
            <a:extLst>
              <a:ext uri="{FF2B5EF4-FFF2-40B4-BE49-F238E27FC236}">
                <a16:creationId xmlns:a16="http://schemas.microsoft.com/office/drawing/2014/main" id="{2C973DEB-9961-4B44-8EED-D4947A18A7C4}"/>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FA759B5-2BA3-4599-A150-6B1816B971EA}"/>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639AD6AA-9F78-4997-B0D3-6C7A854421B3}"/>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26B73A9D-078D-4A60-95BB-22E691A54793}"/>
              </a:ext>
            </a:extLst>
          </p:cNvPr>
          <p:cNvSpPr>
            <a:spLocks noGrp="1"/>
          </p:cNvSpPr>
          <p:nvPr>
            <p:ph type="sldNum" sz="quarter" idx="12"/>
          </p:nvPr>
        </p:nvSpPr>
        <p:spPr/>
        <p:txBody>
          <a:bodyPr/>
          <a:lstStyle/>
          <a:p>
            <a:pPr>
              <a:defRPr/>
            </a:pPr>
            <a:fld id="{DB965FF6-DD1D-43A0-A685-9F3E6FC58C96}" type="slidenum">
              <a:rPr lang="en-US" smtClean="0"/>
              <a:pPr>
                <a:defRPr/>
              </a:pPr>
              <a:t>82</a:t>
            </a:fld>
            <a:endParaRPr lang="en-US"/>
          </a:p>
        </p:txBody>
      </p:sp>
    </p:spTree>
    <p:extLst>
      <p:ext uri="{BB962C8B-B14F-4D97-AF65-F5344CB8AC3E}">
        <p14:creationId xmlns:p14="http://schemas.microsoft.com/office/powerpoint/2010/main" val="259849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B818-14FA-4F42-A002-BC18450C7E73}"/>
              </a:ext>
            </a:extLst>
          </p:cNvPr>
          <p:cNvSpPr>
            <a:spLocks noGrp="1"/>
          </p:cNvSpPr>
          <p:nvPr>
            <p:ph type="title"/>
          </p:nvPr>
        </p:nvSpPr>
        <p:spPr/>
        <p:txBody>
          <a:bodyPr/>
          <a:lstStyle/>
          <a:p>
            <a:r>
              <a:rPr lang="en-US" dirty="0"/>
              <a:t>IP Fragment Overlap Exploit</a:t>
            </a:r>
          </a:p>
        </p:txBody>
      </p:sp>
      <p:sp>
        <p:nvSpPr>
          <p:cNvPr id="3" name="Content Placeholder 2">
            <a:extLst>
              <a:ext uri="{FF2B5EF4-FFF2-40B4-BE49-F238E27FC236}">
                <a16:creationId xmlns:a16="http://schemas.microsoft.com/office/drawing/2014/main" id="{7E0DA656-96F5-4A3F-8EFC-826FE1B8B5D3}"/>
              </a:ext>
            </a:extLst>
          </p:cNvPr>
          <p:cNvSpPr>
            <a:spLocks noGrp="1"/>
          </p:cNvSpPr>
          <p:nvPr>
            <p:ph idx="1"/>
          </p:nvPr>
        </p:nvSpPr>
        <p:spPr/>
        <p:txBody>
          <a:bodyPr>
            <a:normAutofit lnSpcReduction="10000"/>
          </a:bodyPr>
          <a:lstStyle/>
          <a:p>
            <a:r>
              <a:rPr lang="en-US" dirty="0"/>
              <a:t>From Wikipedia: (1)</a:t>
            </a:r>
          </a:p>
          <a:p>
            <a:pPr lvl="1"/>
            <a:r>
              <a:rPr lang="en-US" dirty="0"/>
              <a:t>The IP fragment overlapped exploit occurs when two fragments contained within the same IP packet have offsets that indicate that they overlap each other in positioning within the packet. </a:t>
            </a:r>
          </a:p>
          <a:p>
            <a:pPr lvl="1"/>
            <a:r>
              <a:rPr lang="en-US" dirty="0"/>
              <a:t>This could mean that either fragment A is being completely overwritten by fragment B, or that fragment A is partially being overwritten by fragment B. </a:t>
            </a:r>
          </a:p>
        </p:txBody>
      </p:sp>
      <p:sp>
        <p:nvSpPr>
          <p:cNvPr id="4" name="Date Placeholder 3">
            <a:extLst>
              <a:ext uri="{FF2B5EF4-FFF2-40B4-BE49-F238E27FC236}">
                <a16:creationId xmlns:a16="http://schemas.microsoft.com/office/drawing/2014/main" id="{379E0EA3-63C1-4F68-91CD-624F01D1A11B}"/>
              </a:ext>
            </a:extLst>
          </p:cNvPr>
          <p:cNvSpPr>
            <a:spLocks noGrp="1"/>
          </p:cNvSpPr>
          <p:nvPr>
            <p:ph type="dt" sz="half" idx="10"/>
          </p:nvPr>
        </p:nvSpPr>
        <p:spPr/>
        <p:txBody>
          <a:bodyPr/>
          <a:lstStyle/>
          <a:p>
            <a:pPr>
              <a:defRPr/>
            </a:pPr>
            <a:fld id="{04A5F800-9287-4520-BED4-51F09006B63F}" type="datetime1">
              <a:rPr lang="en-US" smtClean="0"/>
              <a:pPr>
                <a:defRPr/>
              </a:pPr>
              <a:t>3/3/2021</a:t>
            </a:fld>
            <a:endParaRPr lang="en-CA" dirty="0"/>
          </a:p>
        </p:txBody>
      </p:sp>
      <p:sp>
        <p:nvSpPr>
          <p:cNvPr id="5" name="Footer Placeholder 4">
            <a:extLst>
              <a:ext uri="{FF2B5EF4-FFF2-40B4-BE49-F238E27FC236}">
                <a16:creationId xmlns:a16="http://schemas.microsoft.com/office/drawing/2014/main" id="{3A9605E1-867F-4A8C-B73A-DC8C99794A18}"/>
              </a:ext>
            </a:extLst>
          </p:cNvPr>
          <p:cNvSpPr>
            <a:spLocks noGrp="1"/>
          </p:cNvSpPr>
          <p:nvPr>
            <p:ph type="ftr" sz="quarter" idx="11"/>
          </p:nvPr>
        </p:nvSpPr>
        <p:spPr/>
        <p:txBody>
          <a:bodyPr/>
          <a:lstStyle/>
          <a:p>
            <a:pPr>
              <a:defRPr/>
            </a:pPr>
            <a:r>
              <a:rPr lang="en-US"/>
              <a:t>Milli Micro Systems, Inc.</a:t>
            </a:r>
          </a:p>
        </p:txBody>
      </p:sp>
      <p:sp>
        <p:nvSpPr>
          <p:cNvPr id="6" name="Slide Number Placeholder 5">
            <a:extLst>
              <a:ext uri="{FF2B5EF4-FFF2-40B4-BE49-F238E27FC236}">
                <a16:creationId xmlns:a16="http://schemas.microsoft.com/office/drawing/2014/main" id="{E9F0CB7B-8DD8-4044-8580-C678DA6630C4}"/>
              </a:ext>
            </a:extLst>
          </p:cNvPr>
          <p:cNvSpPr>
            <a:spLocks noGrp="1"/>
          </p:cNvSpPr>
          <p:nvPr>
            <p:ph type="sldNum" sz="quarter" idx="12"/>
          </p:nvPr>
        </p:nvSpPr>
        <p:spPr/>
        <p:txBody>
          <a:bodyPr/>
          <a:lstStyle/>
          <a:p>
            <a:pPr>
              <a:defRPr/>
            </a:pPr>
            <a:fld id="{DB965FF6-DD1D-43A0-A685-9F3E6FC58C96}" type="slidenum">
              <a:rPr lang="en-US" smtClean="0"/>
              <a:pPr>
                <a:defRPr/>
              </a:pPr>
              <a:t>9</a:t>
            </a:fld>
            <a:endParaRPr lang="en-US"/>
          </a:p>
        </p:txBody>
      </p:sp>
    </p:spTree>
    <p:extLst>
      <p:ext uri="{BB962C8B-B14F-4D97-AF65-F5344CB8AC3E}">
        <p14:creationId xmlns:p14="http://schemas.microsoft.com/office/powerpoint/2010/main" val="4102837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Slides</Template>
  <TotalTime>12995</TotalTime>
  <Words>5155</Words>
  <Application>Microsoft Office PowerPoint</Application>
  <PresentationFormat>On-screen Show (4:3)</PresentationFormat>
  <Paragraphs>630</Paragraphs>
  <Slides>82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Arial (Headings)</vt:lpstr>
      <vt:lpstr>Calibri</vt:lpstr>
      <vt:lpstr>Courier New</vt:lpstr>
      <vt:lpstr>Office Theme</vt:lpstr>
      <vt:lpstr>Packet Reassembly with Python</vt:lpstr>
      <vt:lpstr>Review of Packets</vt:lpstr>
      <vt:lpstr>Review of Packets</vt:lpstr>
      <vt:lpstr>Fragment Offset</vt:lpstr>
      <vt:lpstr>Fragment Offset</vt:lpstr>
      <vt:lpstr>Fragment Offset</vt:lpstr>
      <vt:lpstr>Fragment Offset</vt:lpstr>
      <vt:lpstr>Packet Reassembly</vt:lpstr>
      <vt:lpstr>IP Fragment Overlap Exploit</vt:lpstr>
      <vt:lpstr>IP Fragment Overlap Exploit</vt:lpstr>
      <vt:lpstr>IP Fragment Overlap Exploit</vt:lpstr>
      <vt:lpstr>Packet Reassembly</vt:lpstr>
      <vt:lpstr>Packet Reassembly</vt:lpstr>
      <vt:lpstr>Packet Reassembly</vt:lpstr>
      <vt:lpstr>Packet Reassembly</vt:lpstr>
      <vt:lpstr>Packet Reassembly</vt:lpstr>
      <vt:lpstr>Packet Reassembly</vt:lpstr>
      <vt:lpstr>Packet Reassembly</vt:lpstr>
      <vt:lpstr>Packet Reassembly</vt:lpstr>
      <vt:lpstr>Packet Reassembly</vt:lpstr>
      <vt:lpstr>Packet Reassembly</vt:lpstr>
      <vt:lpstr>Packet Reassembly</vt:lpstr>
      <vt:lpstr>Packet Reassembly</vt:lpstr>
      <vt:lpstr>Packet Reassembly</vt:lpstr>
      <vt:lpstr>Packet Reassembly</vt:lpstr>
      <vt:lpstr>Packet Reassembly</vt:lpstr>
      <vt:lpstr>Packet Reassembly</vt:lpstr>
      <vt:lpstr>Packet Reassembly</vt:lpstr>
      <vt:lpstr>Packet Reassembly</vt:lpstr>
      <vt:lpstr>Packet Reassembly</vt:lpstr>
      <vt:lpstr>Packet Reassembly</vt:lpstr>
      <vt:lpstr>Packet Reassembly</vt:lpstr>
      <vt:lpstr>Packet Reassembly</vt:lpstr>
      <vt:lpstr>Premade Reassembly Engine</vt:lpstr>
      <vt:lpstr>Writing a Fragment Reassembly Engine</vt:lpstr>
      <vt:lpstr>Writing a Fragment Reassembly Engine</vt:lpstr>
      <vt:lpstr>Writing a Fragment Reassembly Engine</vt:lpstr>
      <vt:lpstr>Writing a Fragment Reassembly Engine</vt:lpstr>
      <vt:lpstr>The “Last/RFC791” Policy</vt:lpstr>
      <vt:lpstr>The “First” Policy</vt:lpstr>
      <vt:lpstr>Writing a Fragment Reassembly Engine</vt:lpstr>
      <vt:lpstr>Writing a Fragment Reassembly Engine</vt:lpstr>
      <vt:lpstr>Writing a Fragment Reassembly Engine</vt:lpstr>
      <vt:lpstr>Writing a Fragment Reassembly Engine</vt:lpstr>
      <vt:lpstr>Writing a Fragment Reassembly Engine</vt:lpstr>
      <vt:lpstr>Writing a Fragment Reassembly Engine</vt:lpstr>
      <vt:lpstr>The “Last/RFC791” Policy</vt:lpstr>
      <vt:lpstr>The “Last/RFC791” Policy</vt:lpstr>
      <vt:lpstr>The “Last/RFC791” Policy</vt:lpstr>
      <vt:lpstr>The “Last/RFC791” Policy</vt:lpstr>
      <vt:lpstr>The “Last/RFC791” Policy</vt:lpstr>
      <vt:lpstr>The “Last/RFC791” Policy</vt:lpstr>
      <vt:lpstr>The “Last/RFC791” Policy</vt:lpstr>
      <vt:lpstr>The “Last/RFC791” Policy</vt:lpstr>
      <vt:lpstr>The “Last/RFC791” Policy</vt:lpstr>
      <vt:lpstr>The “First” Policy</vt:lpstr>
      <vt:lpstr>The “First” Policy</vt:lpstr>
      <vt:lpstr>The “BSD-Right” Policy</vt:lpstr>
      <vt:lpstr>The “BSD-Right” Policy</vt:lpstr>
      <vt:lpstr>The “BSD-Right” Policy</vt:lpstr>
      <vt:lpstr>The “BSD-Right” Policy</vt:lpstr>
      <vt:lpstr>The “BSD-Right” Policy</vt:lpstr>
      <vt:lpstr>The “BSD” Policy</vt:lpstr>
      <vt:lpstr>The “BSD” Policy</vt:lpstr>
      <vt:lpstr>The “BSD” Policy</vt:lpstr>
      <vt:lpstr>The “Linux” Policy</vt:lpstr>
      <vt:lpstr>The “Linux” Policy</vt:lpstr>
      <vt:lpstr>The “Linux” Policy</vt:lpstr>
      <vt:lpstr>Testing the Code</vt:lpstr>
      <vt:lpstr>Testing the Code</vt:lpstr>
      <vt:lpstr>Testing the Code</vt:lpstr>
      <vt:lpstr>&lt;Reference&gt;</vt:lpstr>
      <vt:lpstr>Testing the Code</vt:lpstr>
      <vt:lpstr>Testing the Code</vt:lpstr>
      <vt:lpstr>Streams of Packets</vt:lpstr>
      <vt:lpstr>Streams of Packets</vt:lpstr>
      <vt:lpstr>Streams of Packets</vt:lpstr>
      <vt:lpstr>Uni vs Bidirectional Streams</vt:lpstr>
      <vt:lpstr>Bidirectional Streams</vt:lpstr>
      <vt:lpstr>Bidirectional Streams</vt:lpstr>
      <vt:lpstr>Bidirectional Streams</vt:lpstr>
      <vt:lpstr>Payload Extraction</vt:lpstr>
    </vt:vector>
  </TitlesOfParts>
  <Company>Velsoft Training Materials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Cybersecurity</dc:title>
  <dc:creator>Brandon Austin</dc:creator>
  <dc:description>PowerPoint Slides</dc:description>
  <cp:lastModifiedBy>Brandon Austin</cp:lastModifiedBy>
  <cp:revision>726</cp:revision>
  <cp:lastPrinted>2015-07-31T23:17:17Z</cp:lastPrinted>
  <dcterms:created xsi:type="dcterms:W3CDTF">2014-12-03T13:35:21Z</dcterms:created>
  <dcterms:modified xsi:type="dcterms:W3CDTF">2021-03-03T08:58:13Z</dcterms:modified>
</cp:coreProperties>
</file>