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60" r:id="rId6"/>
    <p:sldId id="261" r:id="rId7"/>
    <p:sldId id="262" r:id="rId8"/>
    <p:sldId id="258" r:id="rId9"/>
    <p:sldId id="265" r:id="rId10"/>
    <p:sldId id="259" r:id="rId11"/>
    <p:sldId id="263" r:id="rId12"/>
    <p:sldId id="271" r:id="rId13"/>
    <p:sldId id="264" r:id="rId14"/>
    <p:sldId id="270" r:id="rId15"/>
    <p:sldId id="269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92B38-7ACB-43E8-82D0-0D7125209332}" v="4" dt="2022-03-30T07:53:45.359"/>
    <p1510:client id="{2BC50581-65F6-462C-1632-E273CF3BEACE}" v="236" dt="2022-03-30T09:02:07.931"/>
    <p1510:client id="{872E235D-D616-4DF4-A1D9-BD1653F207C9}" v="257" dt="2022-03-30T09:10:15.620"/>
    <p1510:client id="{AB429268-5E7C-B47A-D709-8C20F16D3811}" v="796" dt="2022-03-30T09:31:36.847"/>
    <p1510:client id="{B2D67833-A13C-F855-0B56-0A4F68BBB293}" v="2" dt="2022-03-30T07:37:53.970"/>
    <p1510:client id="{CE3B53DA-C566-34A0-7DC5-5C4DBE056F06}" v="58" dt="2022-03-30T08:23:22.443"/>
    <p1510:client id="{D3C695E5-7F17-C6A9-E5FD-5D5D942407C4}" v="3" dt="2022-03-30T07:53:52.840"/>
    <p1510:client id="{F766669A-C841-0C41-3854-91F66736CEB6}" v="443" dt="2022-03-30T09:13:5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49240-8DAC-46AB-8B8C-6A032A13374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5741936-476E-48B2-AB42-CA12FC883506}">
      <dgm:prSet phldrT="[Testo]" phldr="0"/>
      <dgm:spPr/>
      <dgm:t>
        <a:bodyPr/>
        <a:lstStyle/>
        <a:p>
          <a:pPr rtl="0"/>
          <a:r>
            <a:rPr lang="it-IT">
              <a:latin typeface="Trebuchet MS" panose="020B0603020202020204"/>
            </a:rPr>
            <a:t>Two Classes</a:t>
          </a:r>
        </a:p>
      </dgm:t>
    </dgm:pt>
    <dgm:pt modelId="{974F5BB4-2D8D-467D-A325-CAB131D74741}" type="parTrans" cxnId="{F34E0DC9-49BA-4BB7-B3CA-D1D49C0A010D}">
      <dgm:prSet/>
      <dgm:spPr/>
      <dgm:t>
        <a:bodyPr/>
        <a:lstStyle/>
        <a:p>
          <a:endParaRPr lang="it-IT"/>
        </a:p>
      </dgm:t>
    </dgm:pt>
    <dgm:pt modelId="{5D524FB1-6233-4321-92FF-2C7365EFAFCC}" type="sibTrans" cxnId="{F34E0DC9-49BA-4BB7-B3CA-D1D49C0A010D}">
      <dgm:prSet/>
      <dgm:spPr/>
      <dgm:t>
        <a:bodyPr/>
        <a:lstStyle/>
        <a:p>
          <a:endParaRPr lang="it-IT"/>
        </a:p>
      </dgm:t>
    </dgm:pt>
    <dgm:pt modelId="{7DFB1441-66D7-4827-A334-D85204194561}">
      <dgm:prSet phldrT="[Testo]" phldr="0"/>
      <dgm:spPr/>
      <dgm:t>
        <a:bodyPr/>
        <a:lstStyle/>
        <a:p>
          <a:pPr rtl="0">
            <a:buFont typeface="+mj-lt"/>
            <a:buAutoNum type="alphaLcParenR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 Investment</a:t>
          </a:r>
          <a:endParaRPr lang="it-IT">
            <a:solidFill>
              <a:srgbClr val="0070C0"/>
            </a:solidFill>
          </a:endParaRPr>
        </a:p>
      </dgm:t>
    </dgm:pt>
    <dgm:pt modelId="{FB0F87C2-8F40-440C-A9FB-0BCED898F0E6}" type="parTrans" cxnId="{26E16F47-E994-4E18-8EBF-42AF20FF84B7}">
      <dgm:prSet/>
      <dgm:spPr/>
      <dgm:t>
        <a:bodyPr/>
        <a:lstStyle/>
        <a:p>
          <a:endParaRPr lang="it-IT"/>
        </a:p>
      </dgm:t>
    </dgm:pt>
    <dgm:pt modelId="{92ADE87A-EEC3-4300-B109-3AF9CEA46EC3}" type="sibTrans" cxnId="{26E16F47-E994-4E18-8EBF-42AF20FF84B7}">
      <dgm:prSet/>
      <dgm:spPr/>
      <dgm:t>
        <a:bodyPr/>
        <a:lstStyle/>
        <a:p>
          <a:endParaRPr lang="it-IT"/>
        </a:p>
      </dgm:t>
    </dgm:pt>
    <dgm:pt modelId="{9059D5BD-BB0A-4B00-89AE-E85686D6F270}">
      <dgm:prSet phldrT="[Testo]" phldr="0"/>
      <dgm:spPr/>
      <dgm:t>
        <a:bodyPr/>
        <a:lstStyle/>
        <a:p>
          <a:pPr rtl="0"/>
          <a:r>
            <a:rPr lang="it-IT">
              <a:latin typeface="Trebuchet MS" panose="020B0603020202020204"/>
            </a:rPr>
            <a:t>  Multi Class</a:t>
          </a:r>
          <a:endParaRPr lang="it-IT"/>
        </a:p>
      </dgm:t>
    </dgm:pt>
    <dgm:pt modelId="{3D031135-42B4-4381-A057-103A727D8C33}" type="parTrans" cxnId="{8F52111C-AE45-4C0D-B846-236BD86AA867}">
      <dgm:prSet/>
      <dgm:spPr/>
      <dgm:t>
        <a:bodyPr/>
        <a:lstStyle/>
        <a:p>
          <a:endParaRPr lang="it-IT"/>
        </a:p>
      </dgm:t>
    </dgm:pt>
    <dgm:pt modelId="{2C7E0D85-B36F-4D04-9AFB-F48366E6AC44}" type="sibTrans" cxnId="{8F52111C-AE45-4C0D-B846-236BD86AA867}">
      <dgm:prSet/>
      <dgm:spPr/>
      <dgm:t>
        <a:bodyPr/>
        <a:lstStyle/>
        <a:p>
          <a:endParaRPr lang="it-IT"/>
        </a:p>
      </dgm:t>
    </dgm:pt>
    <dgm:pt modelId="{F657DEA0-A107-4BFB-BF85-6A6AC9A0F85E}">
      <dgm:prSet phldrT="[Testo]" phldr="0"/>
      <dgm:spPr/>
      <dgm:t>
        <a:bodyPr/>
        <a:lstStyle/>
        <a:p>
          <a:pPr rtl="0"/>
          <a:r>
            <a:rPr lang="it-IT">
              <a:solidFill>
                <a:srgbClr val="0070C0"/>
              </a:solidFill>
              <a:latin typeface="Trebuchet MS" panose="020B0603020202020204"/>
            </a:rPr>
            <a:t> 0 : No investment</a:t>
          </a:r>
          <a:endParaRPr lang="it-IT">
            <a:solidFill>
              <a:srgbClr val="0070C0"/>
            </a:solidFill>
          </a:endParaRPr>
        </a:p>
      </dgm:t>
    </dgm:pt>
    <dgm:pt modelId="{993A547C-CACF-45D4-A281-99E26749A241}" type="parTrans" cxnId="{22218CD9-73E8-4FD2-B693-0E64E74CFA9F}">
      <dgm:prSet/>
      <dgm:spPr/>
      <dgm:t>
        <a:bodyPr/>
        <a:lstStyle/>
        <a:p>
          <a:endParaRPr lang="it-IT"/>
        </a:p>
      </dgm:t>
    </dgm:pt>
    <dgm:pt modelId="{E8B469C9-1296-43B8-831B-6D692E0F9651}" type="sibTrans" cxnId="{22218CD9-73E8-4FD2-B693-0E64E74CFA9F}">
      <dgm:prSet/>
      <dgm:spPr/>
      <dgm:t>
        <a:bodyPr/>
        <a:lstStyle/>
        <a:p>
          <a:endParaRPr lang="it-IT"/>
        </a:p>
      </dgm:t>
    </dgm:pt>
    <dgm:pt modelId="{2FBDD8A2-93F7-4C99-B671-A2229CB50228}">
      <dgm:prSet phldrT="[Testo]"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2</a:t>
          </a:r>
          <a:r>
            <a:rPr lang="it-IT">
              <a:solidFill>
                <a:srgbClr val="0070C0"/>
              </a:solidFill>
            </a:rPr>
            <a:t> : </a:t>
          </a:r>
          <a:r>
            <a:rPr lang="it-IT" err="1">
              <a:solidFill>
                <a:srgbClr val="0070C0"/>
              </a:solidFill>
            </a:rPr>
            <a:t>Accumulation</a:t>
          </a:r>
          <a:r>
            <a:rPr lang="it-IT">
              <a:solidFill>
                <a:srgbClr val="0070C0"/>
              </a:solidFill>
            </a:rPr>
            <a:t> Investment </a:t>
          </a:r>
          <a:r>
            <a:rPr lang="it-IT" err="1">
              <a:solidFill>
                <a:srgbClr val="0070C0"/>
              </a:solidFill>
            </a:rPr>
            <a:t>only</a:t>
          </a:r>
          <a:endParaRPr lang="it-IT">
            <a:solidFill>
              <a:srgbClr val="0070C0"/>
            </a:solidFill>
          </a:endParaRPr>
        </a:p>
      </dgm:t>
    </dgm:pt>
    <dgm:pt modelId="{88C6F008-C375-4834-A107-5DC118E3FF7E}" type="parTrans" cxnId="{CE0E2885-123C-4762-BC59-C2032706685F}">
      <dgm:prSet/>
      <dgm:spPr/>
      <dgm:t>
        <a:bodyPr/>
        <a:lstStyle/>
        <a:p>
          <a:endParaRPr lang="it-IT"/>
        </a:p>
      </dgm:t>
    </dgm:pt>
    <dgm:pt modelId="{BBAF4E44-ED09-45FD-9FC7-ED5F93BEB59A}" type="sibTrans" cxnId="{CE0E2885-123C-4762-BC59-C2032706685F}">
      <dgm:prSet/>
      <dgm:spPr/>
      <dgm:t>
        <a:bodyPr/>
        <a:lstStyle/>
        <a:p>
          <a:endParaRPr lang="it-IT"/>
        </a:p>
      </dgm:t>
    </dgm:pt>
    <dgm:pt modelId="{5A9A7365-24C2-4169-9241-B6B61180BDC0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0 : No 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 </a:t>
          </a:r>
        </a:p>
      </dgm:t>
    </dgm:pt>
    <dgm:pt modelId="{CA9CA787-5303-4B5B-85E8-1F0C901DD04F}" type="parTrans" cxnId="{44033B49-247C-4ACC-B349-41E01316303E}">
      <dgm:prSet/>
      <dgm:spPr/>
      <dgm:t>
        <a:bodyPr/>
        <a:lstStyle/>
        <a:p>
          <a:endParaRPr lang="en-US"/>
        </a:p>
      </dgm:t>
    </dgm:pt>
    <dgm:pt modelId="{52CDC244-87CA-497F-9FC4-53EAE6E5ED51}" type="sibTrans" cxnId="{44033B49-247C-4ACC-B349-41E01316303E}">
      <dgm:prSet/>
      <dgm:spPr/>
      <dgm:t>
        <a:bodyPr/>
        <a:lstStyle/>
        <a:p>
          <a:endParaRPr lang="en-US"/>
        </a:p>
      </dgm:t>
    </dgm:pt>
    <dgm:pt modelId="{03B25539-B410-490C-A5B4-4FD543B0C4FC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1 : 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 Investment </a:t>
          </a:r>
        </a:p>
      </dgm:t>
    </dgm:pt>
    <dgm:pt modelId="{64775327-BE06-42CA-837F-002A404C083B}" type="parTrans" cxnId="{9A51189C-D401-4F16-9BF5-EC5EBDEDB70A}">
      <dgm:prSet/>
      <dgm:spPr/>
      <dgm:t>
        <a:bodyPr/>
        <a:lstStyle/>
        <a:p>
          <a:endParaRPr lang="en-US"/>
        </a:p>
      </dgm:t>
    </dgm:pt>
    <dgm:pt modelId="{EE18EF24-C049-4D7B-A608-79E8D1EA67B7}" type="sibTrans" cxnId="{9A51189C-D401-4F16-9BF5-EC5EBDEDB70A}">
      <dgm:prSet/>
      <dgm:spPr/>
      <dgm:t>
        <a:bodyPr/>
        <a:lstStyle/>
        <a:p>
          <a:endParaRPr lang="en-US"/>
        </a:p>
      </dgm:t>
    </dgm:pt>
    <dgm:pt modelId="{7CC1A224-B5B2-4CED-B09D-2BC8ECDB9940}">
      <dgm:prSet phldr="0"/>
      <dgm:spPr/>
      <dgm:t>
        <a:bodyPr/>
        <a:lstStyle/>
        <a:p>
          <a:pPr rtl="0">
            <a:buFont typeface="+mj-lt"/>
            <a:buAutoNum type="alphaLcParenR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 Investment</a:t>
          </a:r>
          <a:endParaRPr lang="it-IT">
            <a:solidFill>
              <a:srgbClr val="0070C0"/>
            </a:solidFill>
          </a:endParaRPr>
        </a:p>
      </dgm:t>
    </dgm:pt>
    <dgm:pt modelId="{BFC543B3-C9BB-41B7-BA60-AEEFE5BCEECE}" type="parTrans" cxnId="{47C867BB-A869-47F0-828B-CA8C6416219D}">
      <dgm:prSet/>
      <dgm:spPr/>
      <dgm:t>
        <a:bodyPr/>
        <a:lstStyle/>
        <a:p>
          <a:endParaRPr lang="en-US"/>
        </a:p>
      </dgm:t>
    </dgm:pt>
    <dgm:pt modelId="{9CC2CD6D-583F-439E-AC0D-6C4C648F38DE}" type="sibTrans" cxnId="{47C867BB-A869-47F0-828B-CA8C6416219D}">
      <dgm:prSet/>
      <dgm:spPr/>
      <dgm:t>
        <a:bodyPr/>
        <a:lstStyle/>
        <a:p>
          <a:endParaRPr lang="en-US"/>
        </a:p>
      </dgm:t>
    </dgm:pt>
    <dgm:pt modelId="{6E346520-22F8-4B12-AC01-B36257088322}">
      <dgm:prSet phldrT="[Testo]" phldr="0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</a:rPr>
            <a:t> 1 : </a:t>
          </a:r>
          <a:r>
            <a:rPr lang="it-IT" err="1">
              <a:solidFill>
                <a:srgbClr val="0070C0"/>
              </a:solidFill>
            </a:rPr>
            <a:t>Income</a:t>
          </a:r>
          <a:r>
            <a:rPr lang="it-IT">
              <a:solidFill>
                <a:srgbClr val="0070C0"/>
              </a:solidFill>
            </a:rPr>
            <a:t> Investment </a:t>
          </a:r>
          <a:r>
            <a:rPr lang="it-IT" err="1">
              <a:solidFill>
                <a:srgbClr val="0070C0"/>
              </a:solidFill>
            </a:rPr>
            <a:t>only</a:t>
          </a:r>
          <a:endParaRPr lang="it-IT">
            <a:solidFill>
              <a:srgbClr val="0070C0"/>
            </a:solidFill>
          </a:endParaRPr>
        </a:p>
      </dgm:t>
    </dgm:pt>
    <dgm:pt modelId="{6077F3C1-6060-40FE-880D-62DFB20E1EB6}" type="parTrans" cxnId="{71949C2E-2159-4B66-AF6F-989F02222AAA}">
      <dgm:prSet/>
      <dgm:spPr/>
      <dgm:t>
        <a:bodyPr/>
        <a:lstStyle/>
        <a:p>
          <a:endParaRPr lang="en-US"/>
        </a:p>
      </dgm:t>
    </dgm:pt>
    <dgm:pt modelId="{4A33FBA8-48ED-48B8-9867-B2FF90A24C8D}" type="sibTrans" cxnId="{71949C2E-2159-4B66-AF6F-989F02222AAA}">
      <dgm:prSet/>
      <dgm:spPr/>
      <dgm:t>
        <a:bodyPr/>
        <a:lstStyle/>
        <a:p>
          <a:endParaRPr lang="en-US"/>
        </a:p>
      </dgm:t>
    </dgm:pt>
    <dgm:pt modelId="{E91149BC-2948-4DE9-89E9-ABA7D0CB2EC2}">
      <dgm:prSet phldrT="[Testo]"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3 : 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Both</a:t>
          </a:r>
          <a:endParaRPr lang="it-IT">
            <a:solidFill>
              <a:srgbClr val="0070C0"/>
            </a:solidFill>
          </a:endParaRPr>
        </a:p>
      </dgm:t>
    </dgm:pt>
    <dgm:pt modelId="{EB3B47B7-CA08-420C-8638-46F5E16D779F}" type="parTrans" cxnId="{FDD31949-984B-41D0-83DC-95AE6C48157C}">
      <dgm:prSet/>
      <dgm:spPr/>
      <dgm:t>
        <a:bodyPr/>
        <a:lstStyle/>
        <a:p>
          <a:endParaRPr lang="en-US"/>
        </a:p>
      </dgm:t>
    </dgm:pt>
    <dgm:pt modelId="{BB0B4190-ED21-4E44-8808-E8292200E836}" type="sibTrans" cxnId="{FDD31949-984B-41D0-83DC-95AE6C48157C}">
      <dgm:prSet/>
      <dgm:spPr/>
      <dgm:t>
        <a:bodyPr/>
        <a:lstStyle/>
        <a:p>
          <a:endParaRPr lang="en-US"/>
        </a:p>
      </dgm:t>
    </dgm:pt>
    <dgm:pt modelId="{4610679D-AC10-4C1D-BC45-F86035727638}">
      <dgm:prSet phldrT="[Testo]"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 0 : No 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 investment </a:t>
          </a:r>
          <a:endParaRPr lang="it-IT">
            <a:solidFill>
              <a:srgbClr val="0070C0"/>
            </a:solidFill>
          </a:endParaRPr>
        </a:p>
      </dgm:t>
    </dgm:pt>
    <dgm:pt modelId="{3797FF8E-22B2-4537-82F7-8957B34A517A}" type="parTrans" cxnId="{6D43D030-9D06-4A68-818F-CFC7D3EE880C}">
      <dgm:prSet/>
      <dgm:spPr/>
      <dgm:t>
        <a:bodyPr/>
        <a:lstStyle/>
        <a:p>
          <a:endParaRPr lang="en-US"/>
        </a:p>
      </dgm:t>
    </dgm:pt>
    <dgm:pt modelId="{7B7D91DF-139D-4C9B-8789-C7FF57DAE18E}" type="sibTrans" cxnId="{6D43D030-9D06-4A68-818F-CFC7D3EE880C}">
      <dgm:prSet/>
      <dgm:spPr/>
      <dgm:t>
        <a:bodyPr/>
        <a:lstStyle/>
        <a:p>
          <a:endParaRPr lang="en-US"/>
        </a:p>
      </dgm:t>
    </dgm:pt>
    <dgm:pt modelId="{49E9B433-4B89-4113-A129-D740CA882D2E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it-IT">
              <a:solidFill>
                <a:srgbClr val="0070C0"/>
              </a:solidFill>
              <a:latin typeface="Trebuchet MS" panose="020B0603020202020204"/>
            </a:rPr>
            <a:t> 1 : </a:t>
          </a:r>
          <a:r>
            <a:rPr lang="it-IT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>
              <a:solidFill>
                <a:srgbClr val="0070C0"/>
              </a:solidFill>
              <a:latin typeface="Trebuchet MS" panose="020B0603020202020204"/>
            </a:rPr>
            <a:t> </a:t>
          </a:r>
        </a:p>
      </dgm:t>
    </dgm:pt>
    <dgm:pt modelId="{37F15ACD-D1B3-45F3-837D-A697BBD32C06}" type="parTrans" cxnId="{6320745D-7B59-413A-8BF5-3FB1CF67AB63}">
      <dgm:prSet/>
      <dgm:spPr/>
      <dgm:t>
        <a:bodyPr/>
        <a:lstStyle/>
        <a:p>
          <a:endParaRPr lang="en-US"/>
        </a:p>
      </dgm:t>
    </dgm:pt>
    <dgm:pt modelId="{C5380434-888D-46C4-A2F1-DE267C27CDFA}" type="sibTrans" cxnId="{6320745D-7B59-413A-8BF5-3FB1CF67AB63}">
      <dgm:prSet/>
      <dgm:spPr/>
      <dgm:t>
        <a:bodyPr/>
        <a:lstStyle/>
        <a:p>
          <a:endParaRPr lang="en-US"/>
        </a:p>
      </dgm:t>
    </dgm:pt>
    <dgm:pt modelId="{134B894D-52CB-4B97-BA88-39B32A7F2FAA}" type="pres">
      <dgm:prSet presAssocID="{B9C49240-8DAC-46AB-8B8C-6A032A13374E}" presName="Name0" presStyleCnt="0">
        <dgm:presLayoutVars>
          <dgm:dir/>
          <dgm:animLvl val="lvl"/>
          <dgm:resizeHandles/>
        </dgm:presLayoutVars>
      </dgm:prSet>
      <dgm:spPr/>
    </dgm:pt>
    <dgm:pt modelId="{52605279-ACD4-446F-B73F-A4C8B51CA7AE}" type="pres">
      <dgm:prSet presAssocID="{75741936-476E-48B2-AB42-CA12FC883506}" presName="linNode" presStyleCnt="0"/>
      <dgm:spPr/>
    </dgm:pt>
    <dgm:pt modelId="{F11BCF60-F824-4AEA-88E6-F2B0D7E87A0E}" type="pres">
      <dgm:prSet presAssocID="{75741936-476E-48B2-AB42-CA12FC883506}" presName="parentShp" presStyleLbl="node1" presStyleIdx="0" presStyleCnt="2">
        <dgm:presLayoutVars>
          <dgm:bulletEnabled val="1"/>
        </dgm:presLayoutVars>
      </dgm:prSet>
      <dgm:spPr/>
    </dgm:pt>
    <dgm:pt modelId="{6FEE4785-D58E-4F9D-ACF7-86D8850D423F}" type="pres">
      <dgm:prSet presAssocID="{75741936-476E-48B2-AB42-CA12FC883506}" presName="childShp" presStyleLbl="bgAccFollowNode1" presStyleIdx="0" presStyleCnt="2">
        <dgm:presLayoutVars>
          <dgm:bulletEnabled val="1"/>
        </dgm:presLayoutVars>
      </dgm:prSet>
      <dgm:spPr/>
    </dgm:pt>
    <dgm:pt modelId="{01241B15-9650-48FD-BE9D-464123A0395A}" type="pres">
      <dgm:prSet presAssocID="{5D524FB1-6233-4321-92FF-2C7365EFAFCC}" presName="spacing" presStyleCnt="0"/>
      <dgm:spPr/>
    </dgm:pt>
    <dgm:pt modelId="{6C7F9A3C-6062-4683-B6A7-2782CE43E1BF}" type="pres">
      <dgm:prSet presAssocID="{9059D5BD-BB0A-4B00-89AE-E85686D6F270}" presName="linNode" presStyleCnt="0"/>
      <dgm:spPr/>
    </dgm:pt>
    <dgm:pt modelId="{6CD1225B-EDC7-4F98-AAA7-60109D737E99}" type="pres">
      <dgm:prSet presAssocID="{9059D5BD-BB0A-4B00-89AE-E85686D6F270}" presName="parentShp" presStyleLbl="node1" presStyleIdx="1" presStyleCnt="2">
        <dgm:presLayoutVars>
          <dgm:bulletEnabled val="1"/>
        </dgm:presLayoutVars>
      </dgm:prSet>
      <dgm:spPr/>
    </dgm:pt>
    <dgm:pt modelId="{9D56C3F6-CAEE-4327-8162-C8C92740223D}" type="pres">
      <dgm:prSet presAssocID="{9059D5BD-BB0A-4B00-89AE-E85686D6F27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700E30E-8174-452A-B4F6-6517FF114AC0}" type="presOf" srcId="{2FBDD8A2-93F7-4C99-B671-A2229CB50228}" destId="{9D56C3F6-CAEE-4327-8162-C8C92740223D}" srcOrd="0" destOrd="2" presId="urn:microsoft.com/office/officeart/2005/8/layout/vList6"/>
    <dgm:cxn modelId="{3A13C810-13A8-429D-A414-1181509B3EE7}" type="presOf" srcId="{9059D5BD-BB0A-4B00-89AE-E85686D6F270}" destId="{6CD1225B-EDC7-4F98-AAA7-60109D737E99}" srcOrd="0" destOrd="0" presId="urn:microsoft.com/office/officeart/2005/8/layout/vList6"/>
    <dgm:cxn modelId="{8F52111C-AE45-4C0D-B846-236BD86AA867}" srcId="{B9C49240-8DAC-46AB-8B8C-6A032A13374E}" destId="{9059D5BD-BB0A-4B00-89AE-E85686D6F270}" srcOrd="1" destOrd="0" parTransId="{3D031135-42B4-4381-A057-103A727D8C33}" sibTransId="{2C7E0D85-B36F-4D04-9AFB-F48366E6AC44}"/>
    <dgm:cxn modelId="{4B0FDA22-88C9-40AF-B027-04D35B16645E}" type="presOf" srcId="{F657DEA0-A107-4BFB-BF85-6A6AC9A0F85E}" destId="{9D56C3F6-CAEE-4327-8162-C8C92740223D}" srcOrd="0" destOrd="0" presId="urn:microsoft.com/office/officeart/2005/8/layout/vList6"/>
    <dgm:cxn modelId="{ECD5872D-36F7-4E01-939E-A28940DCF39B}" type="presOf" srcId="{7CC1A224-B5B2-4CED-B09D-2BC8ECDB9940}" destId="{6FEE4785-D58E-4F9D-ACF7-86D8850D423F}" srcOrd="0" destOrd="0" presId="urn:microsoft.com/office/officeart/2005/8/layout/vList6"/>
    <dgm:cxn modelId="{71949C2E-2159-4B66-AF6F-989F02222AAA}" srcId="{9059D5BD-BB0A-4B00-89AE-E85686D6F270}" destId="{6E346520-22F8-4B12-AC01-B36257088322}" srcOrd="1" destOrd="0" parTransId="{6077F3C1-6060-40FE-880D-62DFB20E1EB6}" sibTransId="{4A33FBA8-48ED-48B8-9867-B2FF90A24C8D}"/>
    <dgm:cxn modelId="{6D43D030-9D06-4A68-818F-CFC7D3EE880C}" srcId="{7DFB1441-66D7-4827-A334-D85204194561}" destId="{4610679D-AC10-4C1D-BC45-F86035727638}" srcOrd="0" destOrd="0" parTransId="{3797FF8E-22B2-4537-82F7-8957B34A517A}" sibTransId="{7B7D91DF-139D-4C9B-8789-C7FF57DAE18E}"/>
    <dgm:cxn modelId="{6320745D-7B59-413A-8BF5-3FB1CF67AB63}" srcId="{7CC1A224-B5B2-4CED-B09D-2BC8ECDB9940}" destId="{49E9B433-4B89-4113-A129-D740CA882D2E}" srcOrd="1" destOrd="0" parTransId="{37F15ACD-D1B3-45F3-837D-A697BBD32C06}" sibTransId="{C5380434-888D-46C4-A2F1-DE267C27CDFA}"/>
    <dgm:cxn modelId="{26E16F47-E994-4E18-8EBF-42AF20FF84B7}" srcId="{75741936-476E-48B2-AB42-CA12FC883506}" destId="{7DFB1441-66D7-4827-A334-D85204194561}" srcOrd="1" destOrd="0" parTransId="{FB0F87C2-8F40-440C-A9FB-0BCED898F0E6}" sibTransId="{92ADE87A-EEC3-4300-B109-3AF9CEA46EC3}"/>
    <dgm:cxn modelId="{FDD31949-984B-41D0-83DC-95AE6C48157C}" srcId="{9059D5BD-BB0A-4B00-89AE-E85686D6F270}" destId="{E91149BC-2948-4DE9-89E9-ABA7D0CB2EC2}" srcOrd="3" destOrd="0" parTransId="{EB3B47B7-CA08-420C-8638-46F5E16D779F}" sibTransId="{BB0B4190-ED21-4E44-8808-E8292200E836}"/>
    <dgm:cxn modelId="{44033B49-247C-4ACC-B349-41E01316303E}" srcId="{7CC1A224-B5B2-4CED-B09D-2BC8ECDB9940}" destId="{5A9A7365-24C2-4169-9241-B6B61180BDC0}" srcOrd="0" destOrd="0" parTransId="{CA9CA787-5303-4B5B-85E8-1F0C901DD04F}" sibTransId="{52CDC244-87CA-497F-9FC4-53EAE6E5ED51}"/>
    <dgm:cxn modelId="{84400651-CE7E-47D6-866B-9FB89C4C2D84}" type="presOf" srcId="{6E346520-22F8-4B12-AC01-B36257088322}" destId="{9D56C3F6-CAEE-4327-8162-C8C92740223D}" srcOrd="0" destOrd="1" presId="urn:microsoft.com/office/officeart/2005/8/layout/vList6"/>
    <dgm:cxn modelId="{6D646A71-FCA8-403B-9D9E-B194F3A3B6FA}" type="presOf" srcId="{5A9A7365-24C2-4169-9241-B6B61180BDC0}" destId="{6FEE4785-D58E-4F9D-ACF7-86D8850D423F}" srcOrd="0" destOrd="1" presId="urn:microsoft.com/office/officeart/2005/8/layout/vList6"/>
    <dgm:cxn modelId="{57B20D79-B2DD-4781-981B-D3405FEDD53C}" type="presOf" srcId="{B9C49240-8DAC-46AB-8B8C-6A032A13374E}" destId="{134B894D-52CB-4B97-BA88-39B32A7F2FAA}" srcOrd="0" destOrd="0" presId="urn:microsoft.com/office/officeart/2005/8/layout/vList6"/>
    <dgm:cxn modelId="{CE0E2885-123C-4762-BC59-C2032706685F}" srcId="{9059D5BD-BB0A-4B00-89AE-E85686D6F270}" destId="{2FBDD8A2-93F7-4C99-B671-A2229CB50228}" srcOrd="2" destOrd="0" parTransId="{88C6F008-C375-4834-A107-5DC118E3FF7E}" sibTransId="{BBAF4E44-ED09-45FD-9FC7-ED5F93BEB59A}"/>
    <dgm:cxn modelId="{964C988D-FCBF-4AF2-8356-C912F399409F}" type="presOf" srcId="{49E9B433-4B89-4113-A129-D740CA882D2E}" destId="{6FEE4785-D58E-4F9D-ACF7-86D8850D423F}" srcOrd="0" destOrd="2" presId="urn:microsoft.com/office/officeart/2005/8/layout/vList6"/>
    <dgm:cxn modelId="{5D00ED8E-6702-4BC3-81B3-AF5A73AB86E0}" type="presOf" srcId="{03B25539-B410-490C-A5B4-4FD543B0C4FC}" destId="{6FEE4785-D58E-4F9D-ACF7-86D8850D423F}" srcOrd="0" destOrd="5" presId="urn:microsoft.com/office/officeart/2005/8/layout/vList6"/>
    <dgm:cxn modelId="{9A51189C-D401-4F16-9BF5-EC5EBDEDB70A}" srcId="{7DFB1441-66D7-4827-A334-D85204194561}" destId="{03B25539-B410-490C-A5B4-4FD543B0C4FC}" srcOrd="1" destOrd="0" parTransId="{64775327-BE06-42CA-837F-002A404C083B}" sibTransId="{EE18EF24-C049-4D7B-A608-79E8D1EA67B7}"/>
    <dgm:cxn modelId="{8E0206B0-BCD0-4002-A479-2A9BBC2ADAFB}" type="presOf" srcId="{75741936-476E-48B2-AB42-CA12FC883506}" destId="{F11BCF60-F824-4AEA-88E6-F2B0D7E87A0E}" srcOrd="0" destOrd="0" presId="urn:microsoft.com/office/officeart/2005/8/layout/vList6"/>
    <dgm:cxn modelId="{47C867BB-A869-47F0-828B-CA8C6416219D}" srcId="{75741936-476E-48B2-AB42-CA12FC883506}" destId="{7CC1A224-B5B2-4CED-B09D-2BC8ECDB9940}" srcOrd="0" destOrd="0" parTransId="{BFC543B3-C9BB-41B7-BA60-AEEFE5BCEECE}" sibTransId="{9CC2CD6D-583F-439E-AC0D-6C4C648F38DE}"/>
    <dgm:cxn modelId="{599AE4C6-F2BF-4531-9423-E8BAE78A4C4F}" type="presOf" srcId="{E91149BC-2948-4DE9-89E9-ABA7D0CB2EC2}" destId="{9D56C3F6-CAEE-4327-8162-C8C92740223D}" srcOrd="0" destOrd="3" presId="urn:microsoft.com/office/officeart/2005/8/layout/vList6"/>
    <dgm:cxn modelId="{F34E0DC9-49BA-4BB7-B3CA-D1D49C0A010D}" srcId="{B9C49240-8DAC-46AB-8B8C-6A032A13374E}" destId="{75741936-476E-48B2-AB42-CA12FC883506}" srcOrd="0" destOrd="0" parTransId="{974F5BB4-2D8D-467D-A325-CAB131D74741}" sibTransId="{5D524FB1-6233-4321-92FF-2C7365EFAFCC}"/>
    <dgm:cxn modelId="{1C4311CD-B9F9-40C5-85CA-F0A893C4CE2F}" type="presOf" srcId="{7DFB1441-66D7-4827-A334-D85204194561}" destId="{6FEE4785-D58E-4F9D-ACF7-86D8850D423F}" srcOrd="0" destOrd="3" presId="urn:microsoft.com/office/officeart/2005/8/layout/vList6"/>
    <dgm:cxn modelId="{22218CD9-73E8-4FD2-B693-0E64E74CFA9F}" srcId="{9059D5BD-BB0A-4B00-89AE-E85686D6F270}" destId="{F657DEA0-A107-4BFB-BF85-6A6AC9A0F85E}" srcOrd="0" destOrd="0" parTransId="{993A547C-CACF-45D4-A281-99E26749A241}" sibTransId="{E8B469C9-1296-43B8-831B-6D692E0F9651}"/>
    <dgm:cxn modelId="{0AD538DD-ED1E-405A-97C4-7E0988735CCA}" type="presOf" srcId="{4610679D-AC10-4C1D-BC45-F86035727638}" destId="{6FEE4785-D58E-4F9D-ACF7-86D8850D423F}" srcOrd="0" destOrd="4" presId="urn:microsoft.com/office/officeart/2005/8/layout/vList6"/>
    <dgm:cxn modelId="{809D0076-60E6-4D16-9D1B-287EFD9437EB}" type="presParOf" srcId="{134B894D-52CB-4B97-BA88-39B32A7F2FAA}" destId="{52605279-ACD4-446F-B73F-A4C8B51CA7AE}" srcOrd="0" destOrd="0" presId="urn:microsoft.com/office/officeart/2005/8/layout/vList6"/>
    <dgm:cxn modelId="{1A550F5A-6BF2-4A77-99E3-CC9C11183C99}" type="presParOf" srcId="{52605279-ACD4-446F-B73F-A4C8B51CA7AE}" destId="{F11BCF60-F824-4AEA-88E6-F2B0D7E87A0E}" srcOrd="0" destOrd="0" presId="urn:microsoft.com/office/officeart/2005/8/layout/vList6"/>
    <dgm:cxn modelId="{2D9A83FE-5582-45E8-8CCF-BFD70942C484}" type="presParOf" srcId="{52605279-ACD4-446F-B73F-A4C8B51CA7AE}" destId="{6FEE4785-D58E-4F9D-ACF7-86D8850D423F}" srcOrd="1" destOrd="0" presId="urn:microsoft.com/office/officeart/2005/8/layout/vList6"/>
    <dgm:cxn modelId="{38F8FB07-DD09-41FE-89D1-6DBE955D0E12}" type="presParOf" srcId="{134B894D-52CB-4B97-BA88-39B32A7F2FAA}" destId="{01241B15-9650-48FD-BE9D-464123A0395A}" srcOrd="1" destOrd="0" presId="urn:microsoft.com/office/officeart/2005/8/layout/vList6"/>
    <dgm:cxn modelId="{C7FD7762-323D-4C8E-BEFA-D9C6DE8D8533}" type="presParOf" srcId="{134B894D-52CB-4B97-BA88-39B32A7F2FAA}" destId="{6C7F9A3C-6062-4683-B6A7-2782CE43E1BF}" srcOrd="2" destOrd="0" presId="urn:microsoft.com/office/officeart/2005/8/layout/vList6"/>
    <dgm:cxn modelId="{FBAF0D99-0230-43F9-B84E-D620165DE957}" type="presParOf" srcId="{6C7F9A3C-6062-4683-B6A7-2782CE43E1BF}" destId="{6CD1225B-EDC7-4F98-AAA7-60109D737E99}" srcOrd="0" destOrd="0" presId="urn:microsoft.com/office/officeart/2005/8/layout/vList6"/>
    <dgm:cxn modelId="{F4346B96-2406-45EA-91EA-72896CFBECD0}" type="presParOf" srcId="{6C7F9A3C-6062-4683-B6A7-2782CE43E1BF}" destId="{9D56C3F6-CAEE-4327-8162-C8C92740223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4785-D58E-4F9D-ACF7-86D8850D423F}">
      <dsp:nvSpPr>
        <dsp:cNvPr id="0" name=""/>
        <dsp:cNvSpPr/>
      </dsp:nvSpPr>
      <dsp:spPr>
        <a:xfrm>
          <a:off x="2579475" y="441"/>
          <a:ext cx="3869213" cy="17212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 Investment</a:t>
          </a:r>
          <a:endParaRPr lang="it-IT" sz="1400" kern="1200">
            <a:solidFill>
              <a:srgbClr val="0070C0"/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0 : No 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1 : 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Accumulation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Investment</a:t>
          </a:r>
          <a:endParaRPr lang="it-IT" sz="1400" kern="1200">
            <a:solidFill>
              <a:srgbClr val="0070C0"/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 0 : No 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 investment </a:t>
          </a:r>
          <a:endParaRPr lang="it-IT" sz="1400" kern="1200">
            <a:solidFill>
              <a:srgbClr val="0070C0"/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1 : 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Income</a:t>
          </a: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 Investment </a:t>
          </a:r>
        </a:p>
      </dsp:txBody>
      <dsp:txXfrm>
        <a:off x="2579475" y="215596"/>
        <a:ext cx="3223749" cy="1290928"/>
      </dsp:txXfrm>
    </dsp:sp>
    <dsp:sp modelId="{F11BCF60-F824-4AEA-88E6-F2B0D7E87A0E}">
      <dsp:nvSpPr>
        <dsp:cNvPr id="0" name=""/>
        <dsp:cNvSpPr/>
      </dsp:nvSpPr>
      <dsp:spPr>
        <a:xfrm>
          <a:off x="0" y="441"/>
          <a:ext cx="2579475" cy="17212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>
              <a:latin typeface="Trebuchet MS" panose="020B0603020202020204"/>
            </a:rPr>
            <a:t>Two Classes</a:t>
          </a:r>
        </a:p>
      </dsp:txBody>
      <dsp:txXfrm>
        <a:off x="84024" y="84465"/>
        <a:ext cx="2411427" cy="1553190"/>
      </dsp:txXfrm>
    </dsp:sp>
    <dsp:sp modelId="{9D56C3F6-CAEE-4327-8162-C8C92740223D}">
      <dsp:nvSpPr>
        <dsp:cNvPr id="0" name=""/>
        <dsp:cNvSpPr/>
      </dsp:nvSpPr>
      <dsp:spPr>
        <a:xfrm>
          <a:off x="2579475" y="1893803"/>
          <a:ext cx="3869213" cy="17212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 0 : No investment</a:t>
          </a:r>
          <a:endParaRPr lang="it-IT" sz="1400" kern="1200">
            <a:solidFill>
              <a:srgbClr val="0070C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</a:rPr>
            <a:t> 1 : </a:t>
          </a:r>
          <a:r>
            <a:rPr lang="it-IT" sz="1400" kern="1200" err="1">
              <a:solidFill>
                <a:srgbClr val="0070C0"/>
              </a:solidFill>
            </a:rPr>
            <a:t>Income</a:t>
          </a:r>
          <a:r>
            <a:rPr lang="it-IT" sz="1400" kern="1200">
              <a:solidFill>
                <a:srgbClr val="0070C0"/>
              </a:solidFill>
            </a:rPr>
            <a:t> Investment </a:t>
          </a:r>
          <a:r>
            <a:rPr lang="it-IT" sz="1400" kern="1200" err="1">
              <a:solidFill>
                <a:srgbClr val="0070C0"/>
              </a:solidFill>
            </a:rPr>
            <a:t>only</a:t>
          </a:r>
          <a:endParaRPr lang="it-IT" sz="1400" kern="120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2</a:t>
          </a:r>
          <a:r>
            <a:rPr lang="it-IT" sz="1400" kern="1200">
              <a:solidFill>
                <a:srgbClr val="0070C0"/>
              </a:solidFill>
            </a:rPr>
            <a:t> : </a:t>
          </a:r>
          <a:r>
            <a:rPr lang="it-IT" sz="1400" kern="1200" err="1">
              <a:solidFill>
                <a:srgbClr val="0070C0"/>
              </a:solidFill>
            </a:rPr>
            <a:t>Accumulation</a:t>
          </a:r>
          <a:r>
            <a:rPr lang="it-IT" sz="1400" kern="1200">
              <a:solidFill>
                <a:srgbClr val="0070C0"/>
              </a:solidFill>
            </a:rPr>
            <a:t> Investment </a:t>
          </a:r>
          <a:r>
            <a:rPr lang="it-IT" sz="1400" kern="1200" err="1">
              <a:solidFill>
                <a:srgbClr val="0070C0"/>
              </a:solidFill>
            </a:rPr>
            <a:t>only</a:t>
          </a:r>
          <a:endParaRPr lang="it-IT" sz="1400" kern="120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>
              <a:solidFill>
                <a:srgbClr val="0070C0"/>
              </a:solidFill>
              <a:latin typeface="Trebuchet MS" panose="020B0603020202020204"/>
            </a:rPr>
            <a:t> 3 : </a:t>
          </a:r>
          <a:r>
            <a:rPr lang="it-IT" sz="1400" kern="1200" err="1">
              <a:solidFill>
                <a:srgbClr val="0070C0"/>
              </a:solidFill>
              <a:latin typeface="Trebuchet MS" panose="020B0603020202020204"/>
            </a:rPr>
            <a:t>Both</a:t>
          </a:r>
          <a:endParaRPr lang="it-IT" sz="1400" kern="1200">
            <a:solidFill>
              <a:srgbClr val="0070C0"/>
            </a:solidFill>
          </a:endParaRPr>
        </a:p>
      </dsp:txBody>
      <dsp:txXfrm>
        <a:off x="2579475" y="2108958"/>
        <a:ext cx="3223749" cy="1290928"/>
      </dsp:txXfrm>
    </dsp:sp>
    <dsp:sp modelId="{6CD1225B-EDC7-4F98-AAA7-60109D737E99}">
      <dsp:nvSpPr>
        <dsp:cNvPr id="0" name=""/>
        <dsp:cNvSpPr/>
      </dsp:nvSpPr>
      <dsp:spPr>
        <a:xfrm>
          <a:off x="0" y="1893803"/>
          <a:ext cx="2579475" cy="17212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>
              <a:latin typeface="Trebuchet MS" panose="020B0603020202020204"/>
            </a:rPr>
            <a:t>  Multi Class</a:t>
          </a:r>
          <a:endParaRPr lang="it-IT" sz="4800" kern="1200"/>
        </a:p>
      </dsp:txBody>
      <dsp:txXfrm>
        <a:off x="84024" y="1977827"/>
        <a:ext cx="2411427" cy="155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8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88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48AA-C2B5-415C-8A5B-A9F37C1D435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207-D228-4A72-8CEC-1CE45CAF2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Business Case 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364CE-31A3-4F2F-B971-70ED5265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997" y="4050836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Needs-based recommendation systems,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collaborative filtering, Next Best Actions </a:t>
            </a:r>
            <a:br>
              <a:rPr lang="en-US" b="0" i="0">
                <a:solidFill>
                  <a:srgbClr val="FFFFFF"/>
                </a:solidFill>
                <a:effectLst/>
                <a:latin typeface="Calibri-Light"/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Calibri-Light"/>
              </a:rPr>
              <a:t>Best Actions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794EB-C71A-495C-9F19-E45BA9CF3A31}"/>
              </a:ext>
            </a:extLst>
          </p:cNvPr>
          <p:cNvSpPr txBox="1"/>
          <p:nvPr/>
        </p:nvSpPr>
        <p:spPr>
          <a:xfrm>
            <a:off x="335280" y="5147735"/>
            <a:ext cx="4338320" cy="151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Alessandro Del Vitto</a:t>
            </a:r>
          </a:p>
          <a:p>
            <a:r>
              <a:rPr lang="it-IT">
                <a:solidFill>
                  <a:schemeClr val="accent2"/>
                </a:solidFill>
              </a:rPr>
              <a:t>Michele Di Sabato</a:t>
            </a:r>
          </a:p>
          <a:p>
            <a:r>
              <a:rPr lang="it-IT">
                <a:solidFill>
                  <a:schemeClr val="accent2"/>
                </a:solidFill>
              </a:rPr>
              <a:t>Rita Numeroli</a:t>
            </a:r>
          </a:p>
          <a:p>
            <a:r>
              <a:rPr lang="it-IT">
                <a:solidFill>
                  <a:schemeClr val="accent2"/>
                </a:solidFill>
              </a:rPr>
              <a:t>Andrea Puricelli</a:t>
            </a:r>
          </a:p>
          <a:p>
            <a:r>
              <a:rPr lang="it-IT">
                <a:solidFill>
                  <a:schemeClr val="accent2"/>
                </a:solidFill>
              </a:rPr>
              <a:t>Raffaella D'Anna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2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836F4-CF6B-8B47-7666-76ADA42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APPROACH 2:  </a:t>
            </a:r>
            <a:r>
              <a:rPr lang="it-IT" err="1"/>
              <a:t>Four</a:t>
            </a:r>
            <a:r>
              <a:rPr lang="it-IT"/>
              <a:t> classes </a:t>
            </a:r>
            <a:br>
              <a:rPr lang="it-IT"/>
            </a:br>
            <a:r>
              <a:rPr lang="it-IT"/>
              <a:t>A) </a:t>
            </a:r>
            <a:r>
              <a:rPr lang="it-IT" err="1"/>
              <a:t>Neural</a:t>
            </a:r>
            <a:r>
              <a:rPr lang="it-IT"/>
              <a:t>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CCD211E-6AAA-6F0B-581B-1F4C31AD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21" y="2731261"/>
            <a:ext cx="3653367" cy="3808478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34AEC41-8469-DCD9-B177-890B00122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2" y="2731262"/>
            <a:ext cx="3646310" cy="380847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B3543DB-5D09-380C-090E-D7F5B007AAA7}"/>
              </a:ext>
            </a:extLst>
          </p:cNvPr>
          <p:cNvSpPr txBox="1"/>
          <p:nvPr/>
        </p:nvSpPr>
        <p:spPr>
          <a:xfrm>
            <a:off x="627771" y="2038615"/>
            <a:ext cx="54693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err="1">
                <a:solidFill>
                  <a:schemeClr val="accent2"/>
                </a:solidFill>
              </a:rPr>
              <a:t>Confusion</a:t>
            </a:r>
            <a:r>
              <a:rPr lang="it-IT" sz="2400">
                <a:solidFill>
                  <a:schemeClr val="accent2"/>
                </a:solidFill>
              </a:rPr>
              <a:t> </a:t>
            </a:r>
            <a:r>
              <a:rPr lang="it-IT" sz="2400" err="1">
                <a:solidFill>
                  <a:schemeClr val="accent2"/>
                </a:solidFill>
              </a:rPr>
              <a:t>Matrixes</a:t>
            </a:r>
            <a:r>
              <a:rPr lang="it-IT" sz="2400">
                <a:solidFill>
                  <a:schemeClr val="accent2"/>
                </a:solidFill>
              </a:rPr>
              <a:t> of best model</a:t>
            </a:r>
          </a:p>
        </p:txBody>
      </p:sp>
    </p:spTree>
    <p:extLst>
      <p:ext uri="{BB962C8B-B14F-4D97-AF65-F5344CB8AC3E}">
        <p14:creationId xmlns:p14="http://schemas.microsoft.com/office/powerpoint/2010/main" val="270682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836F4-CF6B-8B47-7666-76ADA42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APPROACH 2:  </a:t>
            </a:r>
            <a:r>
              <a:rPr lang="it-IT" err="1"/>
              <a:t>Four</a:t>
            </a:r>
            <a:r>
              <a:rPr lang="it-IT"/>
              <a:t> classes </a:t>
            </a:r>
            <a:br>
              <a:rPr lang="it-IT"/>
            </a:br>
            <a:r>
              <a:rPr lang="it-IT"/>
              <a:t>B) Random </a:t>
            </a:r>
            <a:r>
              <a:rPr lang="it-IT" err="1"/>
              <a:t>Forest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B3543DB-5D09-380C-090E-D7F5B007AAA7}"/>
              </a:ext>
            </a:extLst>
          </p:cNvPr>
          <p:cNvSpPr txBox="1"/>
          <p:nvPr/>
        </p:nvSpPr>
        <p:spPr>
          <a:xfrm>
            <a:off x="627771" y="2038615"/>
            <a:ext cx="54693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2"/>
                </a:solidFill>
              </a:rPr>
              <a:t>Model </a:t>
            </a:r>
            <a:r>
              <a:rPr lang="it-IT" sz="2400" err="1">
                <a:solidFill>
                  <a:schemeClr val="accent2"/>
                </a:solidFill>
              </a:rPr>
              <a:t>selection</a:t>
            </a:r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E6EE93-E7D2-B372-DDEB-C2FC5CF8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22" y="2907787"/>
            <a:ext cx="4147255" cy="24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836F4-CF6B-8B47-7666-76ADA42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APPROACH 2:  </a:t>
            </a:r>
            <a:r>
              <a:rPr lang="it-IT" err="1"/>
              <a:t>Four</a:t>
            </a:r>
            <a:r>
              <a:rPr lang="it-IT"/>
              <a:t> classes </a:t>
            </a:r>
            <a:br>
              <a:rPr lang="it-IT"/>
            </a:br>
            <a:r>
              <a:rPr lang="it-IT"/>
              <a:t>B) Random </a:t>
            </a:r>
            <a:r>
              <a:rPr lang="it-IT" err="1"/>
              <a:t>Forest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B3543DB-5D09-380C-090E-D7F5B007AAA7}"/>
              </a:ext>
            </a:extLst>
          </p:cNvPr>
          <p:cNvSpPr txBox="1"/>
          <p:nvPr/>
        </p:nvSpPr>
        <p:spPr>
          <a:xfrm>
            <a:off x="627771" y="2038615"/>
            <a:ext cx="54693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err="1">
                <a:solidFill>
                  <a:schemeClr val="accent2"/>
                </a:solidFill>
              </a:rPr>
              <a:t>Confusion</a:t>
            </a:r>
            <a:r>
              <a:rPr lang="it-IT" sz="2400">
                <a:solidFill>
                  <a:schemeClr val="accent2"/>
                </a:solidFill>
              </a:rPr>
              <a:t> </a:t>
            </a:r>
            <a:r>
              <a:rPr lang="it-IT" sz="2400" err="1">
                <a:solidFill>
                  <a:schemeClr val="accent2"/>
                </a:solidFill>
              </a:rPr>
              <a:t>Matrixes</a:t>
            </a:r>
            <a:r>
              <a:rPr lang="it-IT" sz="2400">
                <a:solidFill>
                  <a:schemeClr val="accent2"/>
                </a:solidFill>
              </a:rPr>
              <a:t> of best model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A2B8BC62-8425-5498-B40F-D4933513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695984"/>
            <a:ext cx="3237088" cy="3378088"/>
          </a:xfrm>
          <a:prstGeom prst="rect">
            <a:avLst/>
          </a:prstGeom>
        </p:spPr>
      </p:pic>
      <p:pic>
        <p:nvPicPr>
          <p:cNvPr id="4" name="Immagine 6">
            <a:extLst>
              <a:ext uri="{FF2B5EF4-FFF2-40B4-BE49-F238E27FC236}">
                <a16:creationId xmlns:a16="http://schemas.microsoft.com/office/drawing/2014/main" id="{EAA1A4D8-67E9-16F6-CAE4-21EDB6F4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89" y="2695984"/>
            <a:ext cx="3237089" cy="33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75B60DC-AC99-44AD-A23D-02263C8596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2" y="2958267"/>
            <a:ext cx="4248243" cy="31934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497CE-B92E-4DF0-90A1-46BAAC40826F}"/>
              </a:ext>
            </a:extLst>
          </p:cNvPr>
          <p:cNvSpPr txBox="1"/>
          <p:nvPr/>
        </p:nvSpPr>
        <p:spPr>
          <a:xfrm>
            <a:off x="435762" y="448900"/>
            <a:ext cx="10342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600">
                <a:solidFill>
                  <a:schemeClr val="accent2"/>
                </a:solidFill>
              </a:rPr>
              <a:t>An alternative </a:t>
            </a:r>
            <a:r>
              <a:rPr lang="it-IT" sz="3600" err="1">
                <a:solidFill>
                  <a:schemeClr val="accent2"/>
                </a:solidFill>
              </a:rPr>
              <a:t>recommendation</a:t>
            </a:r>
            <a:r>
              <a:rPr lang="it-IT" sz="3600">
                <a:solidFill>
                  <a:schemeClr val="accent2"/>
                </a:solidFill>
              </a:rPr>
              <a:t> system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19EA8-FE52-1D49-F604-0A3718D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2" y="1393745"/>
            <a:ext cx="8596668" cy="704187"/>
          </a:xfrm>
        </p:spPr>
        <p:txBody>
          <a:bodyPr>
            <a:normAutofit/>
          </a:bodyPr>
          <a:lstStyle/>
          <a:p>
            <a:r>
              <a:rPr lang="it-IT" sz="2400"/>
              <a:t>APPROACH 1:  Two classes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E5E7E-1F90-9481-C5B8-2DB4870CC898}"/>
              </a:ext>
            </a:extLst>
          </p:cNvPr>
          <p:cNvSpPr txBox="1"/>
          <p:nvPr/>
        </p:nvSpPr>
        <p:spPr>
          <a:xfrm>
            <a:off x="435762" y="1828756"/>
            <a:ext cx="80637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A)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  <a:r>
              <a:rPr lang="it-IT" sz="2400">
                <a:solidFill>
                  <a:schemeClr val="accent1"/>
                </a:solidFill>
              </a:rPr>
              <a:t> with </a:t>
            </a:r>
            <a:r>
              <a:rPr lang="it-IT" sz="2400" err="1">
                <a:solidFill>
                  <a:schemeClr val="accent1"/>
                </a:solidFill>
              </a:rPr>
              <a:t>Bagging</a:t>
            </a:r>
            <a:r>
              <a:rPr lang="it-IT" sz="2400">
                <a:solidFill>
                  <a:schemeClr val="accent1"/>
                </a:solidFill>
              </a:rPr>
              <a:t> for </a:t>
            </a:r>
            <a:r>
              <a:rPr lang="it-IT" sz="2400" err="1">
                <a:solidFill>
                  <a:schemeClr val="accent1"/>
                </a:solidFill>
              </a:rPr>
              <a:t>accumulation</a:t>
            </a:r>
            <a:r>
              <a:rPr lang="it-IT" sz="2400">
                <a:solidFill>
                  <a:schemeClr val="accent1"/>
                </a:solidFill>
              </a:rPr>
              <a:t> </a:t>
            </a:r>
          </a:p>
          <a:p>
            <a:endParaRPr lang="it-IT" sz="2400">
              <a:solidFill>
                <a:schemeClr val="accent1"/>
              </a:solidFill>
            </a:endParaRPr>
          </a:p>
        </p:txBody>
      </p:sp>
      <p:pic>
        <p:nvPicPr>
          <p:cNvPr id="13" name="Immagine 13">
            <a:extLst>
              <a:ext uri="{FF2B5EF4-FFF2-40B4-BE49-F238E27FC236}">
                <a16:creationId xmlns:a16="http://schemas.microsoft.com/office/drawing/2014/main" id="{6523D654-EB0B-E382-6360-96F860719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1" y="2960954"/>
            <a:ext cx="4213253" cy="318837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DFA240-3770-1ABA-5203-A63E26540EC9}"/>
              </a:ext>
            </a:extLst>
          </p:cNvPr>
          <p:cNvSpPr txBox="1"/>
          <p:nvPr/>
        </p:nvSpPr>
        <p:spPr>
          <a:xfrm>
            <a:off x="894170" y="2519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2E83C3"/>
                </a:solidFill>
              </a:rPr>
              <a:t>Max Min NBA System 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DA3F57-9EB9-E2F0-88E9-EF18D5A22CD0}"/>
              </a:ext>
            </a:extLst>
          </p:cNvPr>
          <p:cNvSpPr txBox="1"/>
          <p:nvPr/>
        </p:nvSpPr>
        <p:spPr>
          <a:xfrm>
            <a:off x="5432453" y="2519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2E83C3"/>
                </a:solidFill>
              </a:rPr>
              <a:t>L1 NBA System  </a:t>
            </a:r>
          </a:p>
        </p:txBody>
      </p:sp>
    </p:spTree>
    <p:extLst>
      <p:ext uri="{BB962C8B-B14F-4D97-AF65-F5344CB8AC3E}">
        <p14:creationId xmlns:p14="http://schemas.microsoft.com/office/powerpoint/2010/main" val="170604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497CE-B92E-4DF0-90A1-46BAAC40826F}"/>
              </a:ext>
            </a:extLst>
          </p:cNvPr>
          <p:cNvSpPr txBox="1"/>
          <p:nvPr/>
        </p:nvSpPr>
        <p:spPr>
          <a:xfrm>
            <a:off x="439352" y="454327"/>
            <a:ext cx="10342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600">
                <a:solidFill>
                  <a:schemeClr val="accent2"/>
                </a:solidFill>
              </a:rPr>
              <a:t>An alternative </a:t>
            </a:r>
            <a:r>
              <a:rPr lang="it-IT" sz="3600" err="1">
                <a:solidFill>
                  <a:schemeClr val="accent2"/>
                </a:solidFill>
              </a:rPr>
              <a:t>recommendation</a:t>
            </a:r>
            <a:r>
              <a:rPr lang="it-IT" sz="3600">
                <a:solidFill>
                  <a:schemeClr val="accent2"/>
                </a:solidFill>
              </a:rPr>
              <a:t> system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19EA8-FE52-1D49-F604-0A3718D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52" y="1406866"/>
            <a:ext cx="8596668" cy="704187"/>
          </a:xfrm>
        </p:spPr>
        <p:txBody>
          <a:bodyPr>
            <a:normAutofit/>
          </a:bodyPr>
          <a:lstStyle/>
          <a:p>
            <a:r>
              <a:rPr lang="it-IT" sz="2400"/>
              <a:t>APPROACH 1:  Two classes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E5E7E-1F90-9481-C5B8-2DB4870CC898}"/>
              </a:ext>
            </a:extLst>
          </p:cNvPr>
          <p:cNvSpPr txBox="1"/>
          <p:nvPr/>
        </p:nvSpPr>
        <p:spPr>
          <a:xfrm>
            <a:off x="439352" y="1815610"/>
            <a:ext cx="80637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A)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  <a:r>
              <a:rPr lang="it-IT" sz="2400">
                <a:solidFill>
                  <a:schemeClr val="accent1"/>
                </a:solidFill>
              </a:rPr>
              <a:t> with </a:t>
            </a:r>
            <a:r>
              <a:rPr lang="it-IT" sz="2400" err="1">
                <a:solidFill>
                  <a:schemeClr val="accent1"/>
                </a:solidFill>
              </a:rPr>
              <a:t>Bagging</a:t>
            </a:r>
            <a:r>
              <a:rPr lang="it-IT" sz="2400">
                <a:solidFill>
                  <a:schemeClr val="accent1"/>
                </a:solidFill>
              </a:rPr>
              <a:t> for </a:t>
            </a:r>
            <a:r>
              <a:rPr lang="it-IT" sz="2400" err="1">
                <a:solidFill>
                  <a:schemeClr val="accent1"/>
                </a:solidFill>
              </a:rPr>
              <a:t>income</a:t>
            </a:r>
            <a:r>
              <a:rPr lang="it-IT" sz="2400">
                <a:solidFill>
                  <a:schemeClr val="accent1"/>
                </a:solidFill>
              </a:rPr>
              <a:t>  </a:t>
            </a:r>
          </a:p>
          <a:p>
            <a:endParaRPr lang="it-IT" sz="2400">
              <a:solidFill>
                <a:schemeClr val="accent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DFA240-3770-1ABA-5203-A63E26540EC9}"/>
              </a:ext>
            </a:extLst>
          </p:cNvPr>
          <p:cNvSpPr txBox="1"/>
          <p:nvPr/>
        </p:nvSpPr>
        <p:spPr>
          <a:xfrm>
            <a:off x="894170" y="2519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2E83C3"/>
                </a:solidFill>
              </a:rPr>
              <a:t>Max Min NBA System 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DA3F57-9EB9-E2F0-88E9-EF18D5A22CD0}"/>
              </a:ext>
            </a:extLst>
          </p:cNvPr>
          <p:cNvSpPr txBox="1"/>
          <p:nvPr/>
        </p:nvSpPr>
        <p:spPr>
          <a:xfrm>
            <a:off x="5432453" y="25193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2E83C3"/>
                </a:solidFill>
              </a:rPr>
              <a:t>L1 NBA System  </a:t>
            </a:r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1387B608-141C-29D0-F310-E86C67A7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4" y="2953256"/>
            <a:ext cx="3957004" cy="2967753"/>
          </a:xfrm>
          <a:prstGeom prst="rect">
            <a:avLst/>
          </a:prstGeom>
        </p:spPr>
      </p:pic>
      <p:pic>
        <p:nvPicPr>
          <p:cNvPr id="10" name="Immagine 11">
            <a:extLst>
              <a:ext uri="{FF2B5EF4-FFF2-40B4-BE49-F238E27FC236}">
                <a16:creationId xmlns:a16="http://schemas.microsoft.com/office/drawing/2014/main" id="{505363E6-8350-9F79-F6BE-2C5C0DA9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" y="2950202"/>
            <a:ext cx="3903058" cy="29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6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62F8-BE6D-CF94-714C-BA1EA3E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39" y="447040"/>
            <a:ext cx="7351123" cy="1320800"/>
          </a:xfrm>
        </p:spPr>
        <p:txBody>
          <a:bodyPr>
            <a:normAutofit/>
          </a:bodyPr>
          <a:lstStyle/>
          <a:p>
            <a:r>
              <a:rPr lang="it-IT" sz="4000"/>
              <a:t>DATASET EXPLORATION: </a:t>
            </a:r>
            <a:br>
              <a:rPr lang="it-IT"/>
            </a:br>
            <a:r>
              <a:rPr lang="it-IT" sz="3200" err="1"/>
              <a:t>Boxplot</a:t>
            </a:r>
            <a:r>
              <a:rPr lang="it-IT" sz="3200"/>
              <a:t> and </a:t>
            </a:r>
            <a:r>
              <a:rPr lang="it-IT" sz="3200" err="1"/>
              <a:t>Correlation</a:t>
            </a:r>
            <a:r>
              <a:rPr lang="it-IT" sz="3200"/>
              <a:t> Plot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F21CBF71-2FCB-5C1C-F13C-3736C351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" y="2236187"/>
            <a:ext cx="3123806" cy="3014013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6FE56B80-1E81-EFD2-966D-DF581CD90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9224" y="2109092"/>
            <a:ext cx="6663048" cy="3348418"/>
          </a:xfrm>
        </p:spPr>
      </p:pic>
    </p:spTree>
    <p:extLst>
      <p:ext uri="{BB962C8B-B14F-4D97-AF65-F5344CB8AC3E}">
        <p14:creationId xmlns:p14="http://schemas.microsoft.com/office/powerpoint/2010/main" val="24632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1F341-7BE6-597C-8A66-7080C081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93" y="292392"/>
            <a:ext cx="9272887" cy="1215451"/>
          </a:xfrm>
        </p:spPr>
        <p:txBody>
          <a:bodyPr>
            <a:normAutofit/>
          </a:bodyPr>
          <a:lstStyle/>
          <a:p>
            <a:r>
              <a:rPr lang="it-IT"/>
              <a:t>DATASET EXPLORATION:</a:t>
            </a:r>
            <a:br>
              <a:rPr lang="it-IT"/>
            </a:br>
            <a:r>
              <a:rPr lang="it-IT"/>
              <a:t>Pairplot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F069DC6D-C2C8-CB30-6278-35C6ADC0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16" y="1513510"/>
            <a:ext cx="9206183" cy="4610344"/>
          </a:xfrm>
        </p:spPr>
      </p:pic>
    </p:spTree>
    <p:extLst>
      <p:ext uri="{BB962C8B-B14F-4D97-AF65-F5344CB8AC3E}">
        <p14:creationId xmlns:p14="http://schemas.microsoft.com/office/powerpoint/2010/main" val="4651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2634B-DB7E-6276-42EA-C684A2C1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4503"/>
            <a:ext cx="8596668" cy="1320800"/>
          </a:xfrm>
        </p:spPr>
        <p:txBody>
          <a:bodyPr/>
          <a:lstStyle/>
          <a:p>
            <a:r>
              <a:rPr lang="it-IT"/>
              <a:t>THE PROBLEM :</a:t>
            </a:r>
            <a:br>
              <a:rPr lang="it-IT"/>
            </a:br>
            <a:r>
              <a:rPr lang="it-IT"/>
              <a:t>Two </a:t>
            </a:r>
            <a:r>
              <a:rPr lang="it-IT" err="1"/>
              <a:t>approaches</a:t>
            </a: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182E391B-0019-D5DF-88BE-BFF8158FE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00494"/>
              </p:ext>
            </p:extLst>
          </p:nvPr>
        </p:nvGraphicFramePr>
        <p:xfrm>
          <a:off x="603295" y="2009338"/>
          <a:ext cx="6448689" cy="361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5" name="Rettangolo con angoli arrotondati 714">
            <a:extLst>
              <a:ext uri="{FF2B5EF4-FFF2-40B4-BE49-F238E27FC236}">
                <a16:creationId xmlns:a16="http://schemas.microsoft.com/office/drawing/2014/main" id="{47F7570A-7BB6-AA68-18A4-0D115204EC90}"/>
              </a:ext>
            </a:extLst>
          </p:cNvPr>
          <p:cNvSpPr/>
          <p:nvPr/>
        </p:nvSpPr>
        <p:spPr>
          <a:xfrm>
            <a:off x="7315958" y="2295604"/>
            <a:ext cx="2745287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Train 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independent</a:t>
            </a:r>
            <a:r>
              <a:rPr lang="it-IT"/>
              <a:t> </a:t>
            </a:r>
            <a:r>
              <a:rPr lang="it-IT" err="1"/>
              <a:t>algorithms</a:t>
            </a:r>
            <a:r>
              <a:rPr lang="it-IT"/>
              <a:t> (</a:t>
            </a:r>
            <a:r>
              <a:rPr lang="it-IT">
                <a:ea typeface="+mn-lt"/>
                <a:cs typeface="+mn-lt"/>
              </a:rPr>
              <a:t>NNs/RFs/...)</a:t>
            </a:r>
            <a:endParaRPr lang="it-IT"/>
          </a:p>
        </p:txBody>
      </p:sp>
      <p:sp>
        <p:nvSpPr>
          <p:cNvPr id="758" name="Rettangolo con angoli arrotondati 757">
            <a:extLst>
              <a:ext uri="{FF2B5EF4-FFF2-40B4-BE49-F238E27FC236}">
                <a16:creationId xmlns:a16="http://schemas.microsoft.com/office/drawing/2014/main" id="{227DB477-B659-03ED-969D-C08468EA98A0}"/>
              </a:ext>
            </a:extLst>
          </p:cNvPr>
          <p:cNvSpPr/>
          <p:nvPr/>
        </p:nvSpPr>
        <p:spPr>
          <a:xfrm>
            <a:off x="7316113" y="4217099"/>
            <a:ext cx="2745287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Train one single </a:t>
            </a:r>
            <a:r>
              <a:rPr lang="it-IT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219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E17F-FBB7-4B34-91A1-ED6D711C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2892"/>
            <a:ext cx="8596668" cy="704187"/>
          </a:xfrm>
        </p:spPr>
        <p:txBody>
          <a:bodyPr>
            <a:normAutofit/>
          </a:bodyPr>
          <a:lstStyle/>
          <a:p>
            <a:r>
              <a:rPr lang="it-IT"/>
              <a:t>APPROACH 1:  Two classes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4A16-0E17-4E4C-B271-908AD1A1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5503" y="2223841"/>
            <a:ext cx="4185623" cy="576262"/>
          </a:xfrm>
        </p:spPr>
        <p:txBody>
          <a:bodyPr/>
          <a:lstStyle/>
          <a:p>
            <a:r>
              <a:rPr lang="it-IT" sz="2000">
                <a:solidFill>
                  <a:schemeClr val="accent2"/>
                </a:solidFill>
              </a:rPr>
              <a:t>a) </a:t>
            </a:r>
            <a:r>
              <a:rPr lang="it-IT" sz="2000" err="1">
                <a:solidFill>
                  <a:schemeClr val="accent2"/>
                </a:solidFill>
              </a:rPr>
              <a:t>Accumulation</a:t>
            </a:r>
            <a:endParaRPr lang="it-IT" sz="2000">
              <a:solidFill>
                <a:schemeClr val="accent2"/>
              </a:solidFill>
            </a:endParaRPr>
          </a:p>
          <a:p>
            <a:endParaRPr lang="en-US" sz="1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D014605-C088-4393-AD76-A94330C32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1"/>
          <a:stretch/>
        </p:blipFill>
        <p:spPr>
          <a:xfrm>
            <a:off x="344568" y="2511972"/>
            <a:ext cx="5252081" cy="3188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0E66A-B05E-4E69-9B37-71537724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8323" y="2223841"/>
            <a:ext cx="4185618" cy="576262"/>
          </a:xfrm>
        </p:spPr>
        <p:txBody>
          <a:bodyPr/>
          <a:lstStyle/>
          <a:p>
            <a:r>
              <a:rPr lang="it-IT" sz="2000">
                <a:solidFill>
                  <a:schemeClr val="accent2"/>
                </a:solidFill>
              </a:rPr>
              <a:t>b) </a:t>
            </a:r>
            <a:r>
              <a:rPr lang="it-IT" sz="2000" err="1">
                <a:solidFill>
                  <a:schemeClr val="accent2"/>
                </a:solidFill>
              </a:rPr>
              <a:t>Income</a:t>
            </a:r>
            <a:endParaRPr lang="it-IT" sz="2000">
              <a:solidFill>
                <a:schemeClr val="accent2"/>
              </a:solidFill>
            </a:endParaRPr>
          </a:p>
          <a:p>
            <a:r>
              <a:rPr lang="it-IT" sz="200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DBA4ACED-06B2-49AE-930F-9111129CA8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4" b="1"/>
          <a:stretch/>
        </p:blipFill>
        <p:spPr>
          <a:xfrm>
            <a:off x="5321860" y="2511971"/>
            <a:ext cx="4583166" cy="319139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ED9545-2D24-4E0D-A3E5-E696694CEA9C}"/>
              </a:ext>
            </a:extLst>
          </p:cNvPr>
          <p:cNvSpPr txBox="1"/>
          <p:nvPr/>
        </p:nvSpPr>
        <p:spPr>
          <a:xfrm>
            <a:off x="677334" y="1474045"/>
            <a:ext cx="359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2"/>
                </a:solidFill>
              </a:rPr>
              <a:t>Shapley </a:t>
            </a:r>
            <a:r>
              <a:rPr lang="it-IT" sz="2400" err="1">
                <a:solidFill>
                  <a:schemeClr val="accent2"/>
                </a:solidFill>
              </a:rPr>
              <a:t>Explanation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4EAAED-2984-897C-FF96-2C00FDC115BF}"/>
              </a:ext>
            </a:extLst>
          </p:cNvPr>
          <p:cNvSpPr txBox="1"/>
          <p:nvPr/>
        </p:nvSpPr>
        <p:spPr>
          <a:xfrm>
            <a:off x="678382" y="954859"/>
            <a:ext cx="8063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A)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  <a:r>
              <a:rPr lang="it-IT" sz="2400">
                <a:solidFill>
                  <a:schemeClr val="accent1"/>
                </a:solidFill>
              </a:rPr>
              <a:t> with </a:t>
            </a:r>
            <a:r>
              <a:rPr lang="it-IT" sz="2400" err="1">
                <a:solidFill>
                  <a:schemeClr val="accent1"/>
                </a:solidFill>
              </a:rPr>
              <a:t>Bagging</a:t>
            </a:r>
            <a:r>
              <a:rPr lang="it-IT" sz="240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53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53536-BD76-E89D-F5C1-2CE04A90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2160983"/>
            <a:ext cx="4185623" cy="576262"/>
          </a:xfrm>
        </p:spPr>
        <p:txBody>
          <a:bodyPr/>
          <a:lstStyle/>
          <a:p>
            <a:r>
              <a:rPr lang="it-IT" sz="2000">
                <a:solidFill>
                  <a:schemeClr val="accent2"/>
                </a:solidFill>
              </a:rPr>
              <a:t>a) </a:t>
            </a:r>
            <a:r>
              <a:rPr lang="it-IT" sz="2000" err="1">
                <a:solidFill>
                  <a:schemeClr val="accent2"/>
                </a:solidFill>
              </a:rPr>
              <a:t>Accumulation</a:t>
            </a:r>
            <a:endParaRPr lang="it-IT" sz="2000">
              <a:solidFill>
                <a:schemeClr val="accent2"/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D766E3-9692-AEDD-8625-B910E365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sz="2000">
                <a:solidFill>
                  <a:schemeClr val="accent2"/>
                </a:solidFill>
              </a:rPr>
              <a:t>b) </a:t>
            </a:r>
            <a:r>
              <a:rPr lang="it-IT" sz="2000" err="1">
                <a:solidFill>
                  <a:schemeClr val="accent2"/>
                </a:solidFill>
              </a:rPr>
              <a:t>Income</a:t>
            </a:r>
            <a:endParaRPr lang="it-IT" sz="2000">
              <a:solidFill>
                <a:schemeClr val="accent2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90187F-32AD-4A07-9137-AAD093AF20F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26141154"/>
              </p:ext>
            </p:extLst>
          </p:nvPr>
        </p:nvGraphicFramePr>
        <p:xfrm>
          <a:off x="5087938" y="2899410"/>
          <a:ext cx="41862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118">
                  <a:extLst>
                    <a:ext uri="{9D8B030D-6E8A-4147-A177-3AD203B41FA5}">
                      <a16:colId xmlns:a16="http://schemas.microsoft.com/office/drawing/2014/main" val="889335876"/>
                    </a:ext>
                  </a:extLst>
                </a:gridCol>
                <a:gridCol w="2093118">
                  <a:extLst>
                    <a:ext uri="{9D8B030D-6E8A-4147-A177-3AD203B41FA5}">
                      <a16:colId xmlns:a16="http://schemas.microsoft.com/office/drawing/2014/main" val="1425624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Performance 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0.9172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3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Recall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0.6115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3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F1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0.7337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0875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56BC57-64A7-4FDA-ABEA-FAEB2D5A56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5505870"/>
              </p:ext>
            </p:extLst>
          </p:nvPr>
        </p:nvGraphicFramePr>
        <p:xfrm>
          <a:off x="676275" y="2899410"/>
          <a:ext cx="41846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350648386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40014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latin typeface="Trebuchet MS"/>
                        </a:rPr>
                        <a:t>Performance </a:t>
                      </a:r>
                      <a:endParaRPr lang="it-IT"/>
                    </a:p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latin typeface="Trebuchet MS"/>
                        </a:rPr>
                        <a:t>Index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6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Precision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0.8671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0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Recall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0.7807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6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998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D24C3F0-1FD9-78EB-D5C4-D3769F611280}"/>
              </a:ext>
            </a:extLst>
          </p:cNvPr>
          <p:cNvSpPr txBox="1">
            <a:spLocks/>
          </p:cNvSpPr>
          <p:nvPr/>
        </p:nvSpPr>
        <p:spPr>
          <a:xfrm>
            <a:off x="677334" y="312892"/>
            <a:ext cx="8596668" cy="70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APPROACH 1:  Two classes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825E91-1BF4-BDF9-0AB1-2B1867BE0E04}"/>
              </a:ext>
            </a:extLst>
          </p:cNvPr>
          <p:cNvSpPr txBox="1"/>
          <p:nvPr/>
        </p:nvSpPr>
        <p:spPr>
          <a:xfrm>
            <a:off x="678382" y="954859"/>
            <a:ext cx="8063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A)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  <a:r>
              <a:rPr lang="it-IT" sz="2400">
                <a:solidFill>
                  <a:schemeClr val="accent1"/>
                </a:solidFill>
              </a:rPr>
              <a:t> with </a:t>
            </a:r>
            <a:r>
              <a:rPr lang="it-IT" sz="2400" err="1">
                <a:solidFill>
                  <a:schemeClr val="accent1"/>
                </a:solidFill>
              </a:rPr>
              <a:t>Bagging</a:t>
            </a:r>
            <a:r>
              <a:rPr lang="it-IT" sz="240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E2D4A32-44B6-705B-7DE4-3CB40A0B8930}"/>
              </a:ext>
            </a:extLst>
          </p:cNvPr>
          <p:cNvSpPr txBox="1"/>
          <p:nvPr/>
        </p:nvSpPr>
        <p:spPr>
          <a:xfrm>
            <a:off x="677334" y="1474045"/>
            <a:ext cx="45566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2"/>
                </a:solidFill>
              </a:rPr>
              <a:t>Performance </a:t>
            </a:r>
            <a:r>
              <a:rPr lang="it-IT" sz="2400" err="1">
                <a:solidFill>
                  <a:schemeClr val="accent2"/>
                </a:solidFill>
              </a:rPr>
              <a:t>Measures</a:t>
            </a:r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399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75B60DC-AC99-44AD-A23D-02263C8596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7" y="2841743"/>
            <a:ext cx="4373139" cy="3282394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253B708E-74A1-43EB-A8F9-859E48736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65" y="2841742"/>
            <a:ext cx="4383300" cy="32823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497CE-B92E-4DF0-90A1-46BAAC40826F}"/>
              </a:ext>
            </a:extLst>
          </p:cNvPr>
          <p:cNvSpPr txBox="1"/>
          <p:nvPr/>
        </p:nvSpPr>
        <p:spPr>
          <a:xfrm>
            <a:off x="528993" y="1749338"/>
            <a:ext cx="44392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err="1">
                <a:solidFill>
                  <a:schemeClr val="accent2"/>
                </a:solidFill>
              </a:rPr>
              <a:t>Recommendations</a:t>
            </a:r>
            <a:r>
              <a:rPr lang="it-IT" sz="2400">
                <a:solidFill>
                  <a:schemeClr val="accent2"/>
                </a:solidFill>
              </a:rPr>
              <a:t> </a:t>
            </a:r>
            <a:r>
              <a:rPr lang="it-IT" sz="2400" err="1">
                <a:solidFill>
                  <a:schemeClr val="accent2"/>
                </a:solidFill>
              </a:rPr>
              <a:t>Adeguacy</a:t>
            </a:r>
            <a:endParaRPr lang="en-US" sz="2400" err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17CC3-A14C-4603-BD64-0C0E9690516B}"/>
              </a:ext>
            </a:extLst>
          </p:cNvPr>
          <p:cNvSpPr txBox="1"/>
          <p:nvPr/>
        </p:nvSpPr>
        <p:spPr>
          <a:xfrm>
            <a:off x="839550" y="2437686"/>
            <a:ext cx="305307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>
                <a:solidFill>
                  <a:schemeClr val="accent2"/>
                </a:solidFill>
              </a:rPr>
              <a:t>a) </a:t>
            </a:r>
            <a:r>
              <a:rPr lang="it-IT" sz="2000" err="1">
                <a:solidFill>
                  <a:schemeClr val="accent2"/>
                </a:solidFill>
              </a:rPr>
              <a:t>Accumulation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A50DD-C92E-4FF7-B4EE-0CDB288A0DE0}"/>
              </a:ext>
            </a:extLst>
          </p:cNvPr>
          <p:cNvSpPr txBox="1"/>
          <p:nvPr/>
        </p:nvSpPr>
        <p:spPr>
          <a:xfrm>
            <a:off x="5140690" y="2437686"/>
            <a:ext cx="210312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>
                <a:solidFill>
                  <a:schemeClr val="accent2"/>
                </a:solidFill>
              </a:rPr>
              <a:t>b) </a:t>
            </a:r>
            <a:r>
              <a:rPr lang="it-IT" sz="2000" err="1">
                <a:solidFill>
                  <a:schemeClr val="accent2"/>
                </a:solidFill>
              </a:rPr>
              <a:t>Income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E19EA8-FE52-1D49-F604-0A3718D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80" y="414043"/>
            <a:ext cx="8596668" cy="704187"/>
          </a:xfrm>
        </p:spPr>
        <p:txBody>
          <a:bodyPr>
            <a:normAutofit/>
          </a:bodyPr>
          <a:lstStyle/>
          <a:p>
            <a:r>
              <a:rPr lang="it-IT"/>
              <a:t>APPROACH 1:  Two classes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E5E7E-1F90-9481-C5B8-2DB4870CC898}"/>
              </a:ext>
            </a:extLst>
          </p:cNvPr>
          <p:cNvSpPr txBox="1"/>
          <p:nvPr/>
        </p:nvSpPr>
        <p:spPr>
          <a:xfrm>
            <a:off x="530028" y="1150416"/>
            <a:ext cx="8063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A)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  <a:r>
              <a:rPr lang="it-IT" sz="2400">
                <a:solidFill>
                  <a:schemeClr val="accent1"/>
                </a:solidFill>
              </a:rPr>
              <a:t> with </a:t>
            </a:r>
            <a:r>
              <a:rPr lang="it-IT" sz="2400" err="1">
                <a:solidFill>
                  <a:schemeClr val="accent1"/>
                </a:solidFill>
              </a:rPr>
              <a:t>Bagging</a:t>
            </a:r>
            <a:r>
              <a:rPr lang="it-IT" sz="240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7668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DCED9-B079-78FB-DA97-EB9D291A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748"/>
          </a:xfrm>
        </p:spPr>
        <p:txBody>
          <a:bodyPr>
            <a:normAutofit fontScale="90000"/>
          </a:bodyPr>
          <a:lstStyle/>
          <a:p>
            <a:r>
              <a:rPr lang="it-IT">
                <a:ea typeface="+mj-lt"/>
                <a:cs typeface="+mj-lt"/>
              </a:rPr>
              <a:t>APPROACH 1:  Two classes 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6FA1B3E-3F03-0506-B7E2-49E4879F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9" y="2964725"/>
            <a:ext cx="7461336" cy="34441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9F1BE4-D437-7BAF-160A-63B75E683533}"/>
              </a:ext>
            </a:extLst>
          </p:cNvPr>
          <p:cNvSpPr txBox="1"/>
          <p:nvPr/>
        </p:nvSpPr>
        <p:spPr>
          <a:xfrm>
            <a:off x="674873" y="1829464"/>
            <a:ext cx="88496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IncomeInvestment</a:t>
            </a:r>
            <a:r>
              <a:rPr lang="it-IT">
                <a:ea typeface="+mn-lt"/>
                <a:cs typeface="+mn-lt"/>
              </a:rPr>
              <a:t> ~ Age + </a:t>
            </a:r>
            <a:r>
              <a:rPr lang="it-IT" err="1">
                <a:ea typeface="+mn-lt"/>
                <a:cs typeface="+mn-lt"/>
              </a:rPr>
              <a:t>RiskPropensity</a:t>
            </a:r>
            <a:r>
              <a:rPr lang="it-IT">
                <a:ea typeface="+mn-lt"/>
                <a:cs typeface="+mn-lt"/>
              </a:rPr>
              <a:t> + </a:t>
            </a:r>
            <a:r>
              <a:rPr lang="it-IT" err="1">
                <a:ea typeface="+mn-lt"/>
                <a:cs typeface="+mn-lt"/>
              </a:rPr>
              <a:t>logWealth</a:t>
            </a:r>
            <a:r>
              <a:rPr lang="it-IT">
                <a:ea typeface="+mn-lt"/>
                <a:cs typeface="+mn-lt"/>
              </a:rPr>
              <a:t> + I(</a:t>
            </a:r>
            <a:r>
              <a:rPr lang="it-IT" err="1">
                <a:ea typeface="+mn-lt"/>
                <a:cs typeface="+mn-lt"/>
              </a:rPr>
              <a:t>Income</a:t>
            </a:r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Wealth</a:t>
            </a:r>
            <a:r>
              <a:rPr lang="it-IT">
                <a:ea typeface="+mn-lt"/>
                <a:cs typeface="+mn-lt"/>
              </a:rPr>
              <a:t>)</a:t>
            </a:r>
          </a:p>
          <a:p>
            <a:endParaRPr lang="it-IT"/>
          </a:p>
          <a:p>
            <a:r>
              <a:rPr lang="it-IT" err="1">
                <a:ea typeface="+mn-lt"/>
                <a:cs typeface="+mn-lt"/>
              </a:rPr>
              <a:t>AccumulationInvestment</a:t>
            </a:r>
            <a:r>
              <a:rPr lang="it-IT">
                <a:ea typeface="+mn-lt"/>
                <a:cs typeface="+mn-lt"/>
              </a:rPr>
              <a:t> ~ Age + </a:t>
            </a:r>
            <a:r>
              <a:rPr lang="it-IT" err="1">
                <a:ea typeface="+mn-lt"/>
                <a:cs typeface="+mn-lt"/>
              </a:rPr>
              <a:t>RiskPropensity</a:t>
            </a:r>
            <a:r>
              <a:rPr lang="it-IT">
                <a:ea typeface="+mn-lt"/>
                <a:cs typeface="+mn-lt"/>
              </a:rPr>
              <a:t> + </a:t>
            </a:r>
            <a:r>
              <a:rPr lang="it-IT" err="1">
                <a:ea typeface="+mn-lt"/>
                <a:cs typeface="+mn-lt"/>
              </a:rPr>
              <a:t>logWealth</a:t>
            </a:r>
            <a:r>
              <a:rPr lang="it-IT">
                <a:ea typeface="+mn-lt"/>
                <a:cs typeface="+mn-lt"/>
              </a:rPr>
              <a:t> + I(</a:t>
            </a:r>
            <a:r>
              <a:rPr lang="it-IT" err="1">
                <a:ea typeface="+mn-lt"/>
                <a:cs typeface="+mn-lt"/>
              </a:rPr>
              <a:t>Income</a:t>
            </a:r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Wealth</a:t>
            </a:r>
            <a:r>
              <a:rPr lang="it-IT">
                <a:ea typeface="+mn-lt"/>
                <a:cs typeface="+mn-lt"/>
              </a:rPr>
              <a:t>)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D348A7-F887-1B65-1A61-8B9A013A27DF}"/>
              </a:ext>
            </a:extLst>
          </p:cNvPr>
          <p:cNvSpPr txBox="1"/>
          <p:nvPr/>
        </p:nvSpPr>
        <p:spPr>
          <a:xfrm>
            <a:off x="678382" y="1224593"/>
            <a:ext cx="8063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B) </a:t>
            </a:r>
            <a:r>
              <a:rPr lang="it-IT" sz="2400" err="1">
                <a:solidFill>
                  <a:schemeClr val="accent1"/>
                </a:solidFill>
              </a:rPr>
              <a:t>Logistic</a:t>
            </a:r>
            <a:r>
              <a:rPr lang="it-IT" sz="2400">
                <a:solidFill>
                  <a:schemeClr val="accent1"/>
                </a:solidFill>
              </a:rPr>
              <a:t> </a:t>
            </a:r>
            <a:r>
              <a:rPr lang="it-IT" sz="2400" err="1">
                <a:solidFill>
                  <a:schemeClr val="accent1"/>
                </a:solidFill>
              </a:rPr>
              <a:t>Regression</a:t>
            </a:r>
            <a:r>
              <a:rPr lang="it-IT" sz="2400">
                <a:solidFill>
                  <a:schemeClr val="accent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7444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836F4-CF6B-8B47-7666-76ADA42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APPROACH 2:  </a:t>
            </a:r>
            <a:r>
              <a:rPr lang="it-IT" err="1"/>
              <a:t>Four</a:t>
            </a:r>
            <a:r>
              <a:rPr lang="it-IT"/>
              <a:t> classes </a:t>
            </a:r>
            <a:br>
              <a:rPr lang="it-IT"/>
            </a:br>
            <a:r>
              <a:rPr lang="it-IT"/>
              <a:t>A) </a:t>
            </a:r>
            <a:r>
              <a:rPr lang="it-IT" err="1"/>
              <a:t>Neural</a:t>
            </a:r>
            <a:r>
              <a:rPr lang="it-IT"/>
              <a:t> Networks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B3543DB-5D09-380C-090E-D7F5B007AAA7}"/>
              </a:ext>
            </a:extLst>
          </p:cNvPr>
          <p:cNvSpPr txBox="1"/>
          <p:nvPr/>
        </p:nvSpPr>
        <p:spPr>
          <a:xfrm>
            <a:off x="677160" y="2066837"/>
            <a:ext cx="54693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accent2"/>
                </a:solidFill>
              </a:rPr>
              <a:t>Model </a:t>
            </a:r>
            <a:r>
              <a:rPr lang="it-IT" sz="2400" err="1">
                <a:solidFill>
                  <a:schemeClr val="accent2"/>
                </a:solidFill>
              </a:rPr>
              <a:t>selection</a:t>
            </a:r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  <p:pic>
        <p:nvPicPr>
          <p:cNvPr id="3" name="Immagine 3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CF7762E0-DE57-46D9-73F7-36332BD2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66" y="2740909"/>
            <a:ext cx="4260142" cy="30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91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BC77F2FFB1B349BD55367ECEE3F357" ma:contentTypeVersion="10" ma:contentTypeDescription="Creare un nuovo documento." ma:contentTypeScope="" ma:versionID="81f436577aef5bc486a61c8ce7d529dc">
  <xsd:schema xmlns:xsd="http://www.w3.org/2001/XMLSchema" xmlns:xs="http://www.w3.org/2001/XMLSchema" xmlns:p="http://schemas.microsoft.com/office/2006/metadata/properties" xmlns:ns3="5570bc89-a054-4c19-b1ae-e8d3ad7c8eeb" targetNamespace="http://schemas.microsoft.com/office/2006/metadata/properties" ma:root="true" ma:fieldsID="17fa5ce32459ebd9dd1af8d12bf159c7" ns3:_="">
    <xsd:import namespace="5570bc89-a054-4c19-b1ae-e8d3ad7c8e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0bc89-a054-4c19-b1ae-e8d3ad7c8e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DE0F0-B73A-43AA-A421-4D24A7348EAE}">
  <ds:schemaRefs>
    <ds:schemaRef ds:uri="5570bc89-a054-4c19-b1ae-e8d3ad7c8e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7C6CA4-568C-4736-966B-83BF6A7B6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69CA-D8A2-4385-82EC-9C2CE0D47879}">
  <ds:schemaRefs>
    <ds:schemaRef ds:uri="5570bc89-a054-4c19-b1ae-e8d3ad7c8e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Facet</vt:lpstr>
      <vt:lpstr>Business Case 2</vt:lpstr>
      <vt:lpstr>DATASET EXPLORATION:  Boxplot and Correlation Plot</vt:lpstr>
      <vt:lpstr>DATASET EXPLORATION: Pairplot</vt:lpstr>
      <vt:lpstr>THE PROBLEM : Two approaches</vt:lpstr>
      <vt:lpstr>APPROACH 1:  Two classes </vt:lpstr>
      <vt:lpstr>Presentazione standard di PowerPoint</vt:lpstr>
      <vt:lpstr>APPROACH 1:  Two classes </vt:lpstr>
      <vt:lpstr>APPROACH 1:  Two classes </vt:lpstr>
      <vt:lpstr>APPROACH 2:  Four classes  A) Neural Networks</vt:lpstr>
      <vt:lpstr>APPROACH 2:  Four classes  A) Neural Networks</vt:lpstr>
      <vt:lpstr>APPROACH 2:  Four classes  B) Random Forest</vt:lpstr>
      <vt:lpstr>APPROACH 2:  Four classes  B) Random Forest</vt:lpstr>
      <vt:lpstr>APPROACH 1:  Two classes </vt:lpstr>
      <vt:lpstr>APPROACH 1:  Two 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2</dc:title>
  <dc:creator>Rita Numeroli</dc:creator>
  <cp:revision>2</cp:revision>
  <dcterms:created xsi:type="dcterms:W3CDTF">2022-03-27T17:09:48Z</dcterms:created>
  <dcterms:modified xsi:type="dcterms:W3CDTF">2022-03-30T09:56:18Z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0x010100EEBC77F2FFB1B349BD55367ECEE3F357</vt:lpwstr>
  </property>
</Properties>
</file>