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72B4-CE9F-4D8C-B4BC-16896AA3D297}" v="53" dt="2023-04-19T11:33:27.005"/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744" y="4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3:29:19.855" v="4052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3:29:19.855" v="4052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3:29:19.855" v="4052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312C-1DC1-CB6B-73D5-B8CF260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0D2-3C0D-EFA4-BF66-B643776A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04901" y="-1071034"/>
            <a:ext cx="14249406" cy="1219200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566160" y="3300159"/>
            <a:ext cx="597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Anomaly</a:t>
            </a:r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Detection</a:t>
            </a:r>
            <a:endParaRPr lang="it-IT" sz="5400" b="0" cap="none" spc="0" dirty="0">
              <a:ln w="0"/>
              <a:solidFill>
                <a:srgbClr val="FFC000"/>
              </a:solidFill>
              <a:effectLst>
                <a:outerShdw blurRad="50800" dist="38100" dir="18900000" algn="b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3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and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</a:t>
            </a:r>
            <a:r>
              <a:rPr lang="it-IT" dirty="0"/>
              <a:t>, </a:t>
            </a:r>
            <a:r>
              <a:rPr lang="it-IT" dirty="0" err="1"/>
              <a:t>representing</a:t>
            </a:r>
            <a:r>
              <a:rPr lang="it-IT" dirty="0"/>
              <a:t> a </a:t>
            </a:r>
            <a:r>
              <a:rPr lang="it-IT" dirty="0" err="1"/>
              <a:t>broad</a:t>
            </a:r>
            <a:r>
              <a:rPr lang="it-IT" dirty="0"/>
              <a:t>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rates, bond yields, bond </a:t>
            </a:r>
            <a:r>
              <a:rPr lang="it-IT" dirty="0" err="1"/>
              <a:t>indices</a:t>
            </a:r>
            <a:r>
              <a:rPr lang="it-IT" dirty="0"/>
              <a:t>, </a:t>
            </a:r>
            <a:r>
              <a:rPr lang="it-IT" dirty="0" err="1"/>
              <a:t>currencies</a:t>
            </a:r>
            <a:r>
              <a:rPr lang="it-IT" dirty="0"/>
              <a:t>, and so on. </a:t>
            </a:r>
            <a:r>
              <a:rPr lang="it-IT" dirty="0" err="1"/>
              <a:t>Those</a:t>
            </a:r>
            <a:r>
              <a:rPr lang="it-IT" dirty="0"/>
              <a:t> data are </a:t>
            </a:r>
            <a:r>
              <a:rPr lang="it-IT" dirty="0" err="1"/>
              <a:t>taken</a:t>
            </a:r>
            <a:r>
              <a:rPr lang="it-IT" dirty="0"/>
              <a:t> from </a:t>
            </a:r>
            <a:r>
              <a:rPr lang="it-IT" b="1" dirty="0"/>
              <a:t>Bloomberg</a:t>
            </a:r>
            <a:r>
              <a:rPr lang="it-IT" dirty="0"/>
              <a:t>, </a:t>
            </a:r>
            <a:r>
              <a:rPr lang="it-IT" dirty="0" err="1"/>
              <a:t>covering</a:t>
            </a:r>
            <a:r>
              <a:rPr lang="it-IT" dirty="0"/>
              <a:t> a </a:t>
            </a:r>
            <a:r>
              <a:rPr lang="it-IT" dirty="0" err="1"/>
              <a:t>period</a:t>
            </a:r>
            <a:r>
              <a:rPr lang="it-IT" dirty="0"/>
              <a:t> from </a:t>
            </a:r>
            <a:r>
              <a:rPr lang="it-IT" b="1" dirty="0" err="1"/>
              <a:t>January</a:t>
            </a:r>
            <a:r>
              <a:rPr lang="it-IT" b="1" dirty="0"/>
              <a:t> 2000 </a:t>
            </a:r>
            <a:r>
              <a:rPr lang="it-IT" dirty="0"/>
              <a:t>to </a:t>
            </a:r>
            <a:r>
              <a:rPr lang="it-IT" b="1" dirty="0"/>
              <a:t>April</a:t>
            </a:r>
            <a:r>
              <a:rPr lang="it-IT" dirty="0"/>
              <a:t> </a:t>
            </a:r>
            <a:r>
              <a:rPr lang="it-IT" b="1" dirty="0"/>
              <a:t>2021</a:t>
            </a:r>
            <a:r>
              <a:rPr lang="it-IT" dirty="0"/>
              <a:t>, reporting </a:t>
            </a:r>
            <a:r>
              <a:rPr lang="it-IT" dirty="0" err="1"/>
              <a:t>weekly</a:t>
            </a:r>
            <a:r>
              <a:rPr lang="it-IT" dirty="0"/>
              <a:t> data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currency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BC40CC-5475-F7ED-43F6-B7D6F72F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2633728"/>
            <a:ext cx="11267321" cy="13117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b="1" dirty="0" err="1"/>
              <a:t>response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b="1" dirty="0"/>
              <a:t> 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in a </a:t>
            </a:r>
            <a:r>
              <a:rPr lang="it-IT" b="1" dirty="0"/>
              <a:t>risk-off </a:t>
            </a:r>
            <a:r>
              <a:rPr lang="it-IT" dirty="0"/>
              <a:t>( Y = 1 ) or </a:t>
            </a:r>
            <a:r>
              <a:rPr lang="it-IT" b="1" dirty="0"/>
              <a:t>risk-on </a:t>
            </a:r>
            <a:r>
              <a:rPr lang="it-IT" dirty="0"/>
              <a:t>( Y = 0 ) </a:t>
            </a:r>
            <a:r>
              <a:rPr lang="it-IT" dirty="0" err="1"/>
              <a:t>period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b="1" dirty="0" err="1"/>
              <a:t>Early</a:t>
            </a:r>
            <a:r>
              <a:rPr lang="it-IT" b="1" dirty="0"/>
              <a:t> System </a:t>
            </a:r>
            <a:r>
              <a:rPr lang="it-IT" b="1" dirty="0" err="1"/>
              <a:t>based</a:t>
            </a:r>
            <a:r>
              <a:rPr lang="it-IT" b="1" dirty="0"/>
              <a:t> on </a:t>
            </a:r>
            <a:r>
              <a:rPr lang="it-IT" b="1" dirty="0" err="1"/>
              <a:t>Anomaly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 </a:t>
            </a:r>
            <a:r>
              <a:rPr lang="it-IT" dirty="0" err="1"/>
              <a:t>crisis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stage.  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AE563-2E0F-1D31-29CB-D9359FEFB120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Processing &amp; Feature </a:t>
            </a:r>
            <a:r>
              <a:rPr lang="it-IT" sz="2000" b="1" dirty="0" err="1">
                <a:latin typeface="+mj-lt"/>
              </a:rPr>
              <a:t>selection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Unsupervised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r>
              <a:rPr lang="it-IT" sz="2000" b="1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K-</a:t>
            </a:r>
            <a:r>
              <a:rPr lang="it-IT" sz="1900" dirty="0" err="1">
                <a:latin typeface="+mj-lt"/>
              </a:rPr>
              <a:t>means</a:t>
            </a:r>
            <a:r>
              <a:rPr lang="it-IT" sz="1900" dirty="0">
                <a:latin typeface="+mj-lt"/>
              </a:rPr>
              <a:t> and </a:t>
            </a:r>
            <a:r>
              <a:rPr lang="it-IT" sz="1900" dirty="0" err="1">
                <a:latin typeface="+mj-lt"/>
              </a:rPr>
              <a:t>Hierachical</a:t>
            </a:r>
            <a:r>
              <a:rPr lang="it-IT" sz="1900" dirty="0">
                <a:latin typeface="+mj-lt"/>
              </a:rPr>
              <a:t>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KNN with </a:t>
            </a:r>
            <a:r>
              <a:rPr lang="it-IT" sz="2000" dirty="0" err="1">
                <a:latin typeface="+mj-lt"/>
              </a:rPr>
              <a:t>Naive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oversampling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Copulas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Autoencoder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Model </a:t>
            </a:r>
            <a:r>
              <a:rPr lang="it-IT" sz="1900" dirty="0" err="1">
                <a:latin typeface="+mj-lt"/>
              </a:rPr>
              <a:t>evaluation</a:t>
            </a:r>
            <a:endParaRPr lang="it-IT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917" y="498714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load the data from ‘</a:t>
            </a:r>
            <a:r>
              <a:rPr lang="it-IT" b="1" dirty="0"/>
              <a:t>EWS.csv</a:t>
            </a:r>
            <a:r>
              <a:rPr lang="it-IT" dirty="0"/>
              <a:t>’, take the first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 and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the ‘Data’ </a:t>
            </a:r>
            <a:r>
              <a:rPr lang="it-IT" dirty="0" err="1"/>
              <a:t>column</a:t>
            </a:r>
            <a:r>
              <a:rPr lang="it-IT" dirty="0"/>
              <a:t> to </a:t>
            </a:r>
            <a:r>
              <a:rPr lang="it-IT" dirty="0" err="1"/>
              <a:t>int</a:t>
            </a:r>
            <a:r>
              <a:rPr lang="it-IT" dirty="0"/>
              <a:t> and </a:t>
            </a:r>
            <a:r>
              <a:rPr lang="it-IT" dirty="0" err="1"/>
              <a:t>maintain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floats</a:t>
            </a:r>
            <a:r>
              <a:rPr lang="it-IT" dirty="0"/>
              <a:t>. For </a:t>
            </a:r>
            <a:r>
              <a:rPr lang="it-IT" dirty="0" err="1"/>
              <a:t>always</a:t>
            </a:r>
            <a:r>
              <a:rPr lang="it-IT" dirty="0"/>
              <a:t> positive data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 err="1"/>
              <a:t>logarithmic</a:t>
            </a:r>
            <a:r>
              <a:rPr lang="it-IT" b="1" dirty="0"/>
              <a:t> </a:t>
            </a:r>
            <a:r>
              <a:rPr lang="it-IT" b="1" dirty="0" err="1"/>
              <a:t>differences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just the </a:t>
            </a:r>
            <a:r>
              <a:rPr lang="it-IT" b="1" dirty="0" err="1"/>
              <a:t>difference</a:t>
            </a:r>
            <a:r>
              <a:rPr lang="it-IT" dirty="0"/>
              <a:t>, </a:t>
            </a:r>
            <a:r>
              <a:rPr lang="it-IT" dirty="0" err="1"/>
              <a:t>dropping</a:t>
            </a:r>
            <a:r>
              <a:rPr lang="it-IT" dirty="0"/>
              <a:t> the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b="1" dirty="0" err="1"/>
              <a:t>normalizing</a:t>
            </a:r>
            <a:r>
              <a:rPr lang="it-IT" dirty="0"/>
              <a:t> by </a:t>
            </a:r>
            <a:r>
              <a:rPr lang="it-IT" b="1" dirty="0" err="1"/>
              <a:t>zscoring</a:t>
            </a:r>
            <a:r>
              <a:rPr lang="it-IT" dirty="0"/>
              <a:t>. </a:t>
            </a:r>
          </a:p>
        </p:txBody>
      </p:sp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B275BDE-176F-870D-530C-08103CA3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7" y="2302429"/>
            <a:ext cx="5340687" cy="4047783"/>
          </a:xfrm>
          <a:prstGeom prst="rect">
            <a:avLst/>
          </a:prstGeom>
        </p:spPr>
      </p:pic>
      <p:pic>
        <p:nvPicPr>
          <p:cNvPr id="15" name="Immagine 1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64EA33-F77F-AA9D-59AC-80540803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302429"/>
            <a:ext cx="5357263" cy="40477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A1AAB1-11A8-6AC4-1520-4DDD67D9334F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b="1" dirty="0"/>
              <a:t>K-S Test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with a non-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risk-</a:t>
            </a:r>
            <a:r>
              <a:rPr lang="it-IT" dirty="0" err="1"/>
              <a:t>periods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returned</a:t>
            </a:r>
            <a:r>
              <a:rPr lang="it-IT" dirty="0"/>
              <a:t> features with </a:t>
            </a:r>
            <a:r>
              <a:rPr lang="it-IT" b="1" dirty="0"/>
              <a:t>high p-</a:t>
            </a:r>
            <a:r>
              <a:rPr lang="it-IT" b="1" dirty="0" err="1"/>
              <a:t>values</a:t>
            </a:r>
            <a:r>
              <a:rPr lang="it-IT" b="1" dirty="0"/>
              <a:t> </a:t>
            </a:r>
            <a:r>
              <a:rPr lang="it-IT" dirty="0"/>
              <a:t>are ‘GTITL30YR’, ‘GTJPY2YR’, ‘GTJPY30YR’, ‘JPY’, ‘LF94TRUU’, ‘LUACTRUU’ and ‘XAUBGNL’.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0FC58B-C7A4-E74D-8FAB-8A4CBE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72" y="2377429"/>
            <a:ext cx="8570785" cy="38071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by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478360" y="1597053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the labels and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1" y="4366582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478360" y="2640357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809558-DC0D-55C7-DC1A-F14158A6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79" y="1744814"/>
            <a:ext cx="5261830" cy="38685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99" y="4314258"/>
            <a:ext cx="1927683" cy="13812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478360" y="3679112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478359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/>
              <a:t>K-</a:t>
            </a:r>
            <a:r>
              <a:rPr lang="it-IT" sz="1500" i="1" dirty="0" err="1"/>
              <a:t>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3390821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8" y="1585490"/>
            <a:ext cx="4655213" cy="156832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it-IT" sz="1800" dirty="0"/>
              <a:t>We tried a </a:t>
            </a:r>
            <a:r>
              <a:rPr lang="it-IT" sz="1800" dirty="0" err="1"/>
              <a:t>naive</a:t>
            </a:r>
            <a:r>
              <a:rPr lang="it-IT" sz="1800" dirty="0"/>
              <a:t> Oversampling:</a:t>
            </a:r>
          </a:p>
          <a:p>
            <a:pPr marL="36900" indent="0">
              <a:buNone/>
            </a:pPr>
            <a:r>
              <a:rPr lang="en-US" sz="1800" dirty="0"/>
              <a:t>Number of new anomalies added: 636</a:t>
            </a:r>
          </a:p>
          <a:p>
            <a:pPr marL="36900" indent="0">
              <a:buNone/>
            </a:pPr>
            <a:r>
              <a:rPr lang="en-US" sz="1800" dirty="0"/>
              <a:t>NROS has added 268.354% more anomalies</a:t>
            </a:r>
          </a:p>
          <a:p>
            <a:pPr marL="36900" indent="0">
              <a:buNone/>
            </a:pPr>
            <a:r>
              <a:rPr lang="en-US" sz="1800" dirty="0"/>
              <a:t>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04" y="1150388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3734303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/>
              <a:t>We then tried an </a:t>
            </a:r>
            <a:r>
              <a:rPr lang="it-IT" sz="1800" dirty="0" err="1"/>
              <a:t>Isolation</a:t>
            </a:r>
            <a:r>
              <a:rPr lang="it-IT" sz="1800" dirty="0"/>
              <a:t> </a:t>
            </a:r>
            <a:r>
              <a:rPr lang="it-IT" sz="1800" dirty="0" err="1"/>
              <a:t>Forest</a:t>
            </a:r>
            <a:r>
              <a:rPr lang="it-IT" sz="1800" dirty="0"/>
              <a:t>, </a:t>
            </a:r>
            <a:r>
              <a:rPr lang="it-IT" sz="1800" dirty="0" err="1"/>
              <a:t>which</a:t>
            </a:r>
            <a:r>
              <a:rPr lang="it-IT" sz="1800" dirty="0"/>
              <a:t> seems to be </a:t>
            </a:r>
            <a:r>
              <a:rPr lang="it-IT" sz="1800" dirty="0" err="1"/>
              <a:t>too</a:t>
            </a:r>
            <a:r>
              <a:rPr lang="it-IT" sz="1800" dirty="0"/>
              <a:t> unbalanced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D5891C-5441-A25D-8C80-E60C489F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59" y="4161976"/>
            <a:ext cx="2635385" cy="21591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0F67FB-5D77-3F2C-6E65-E0B16D268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159"/>
          <a:stretch/>
        </p:blipFill>
        <p:spPr>
          <a:xfrm>
            <a:off x="6666458" y="4189959"/>
            <a:ext cx="2705239" cy="2131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</TotalTime>
  <Words>773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Helvetica Neue</vt:lpstr>
      <vt:lpstr>Wingdings</vt:lpstr>
      <vt:lpstr>Wingdings 2</vt:lpstr>
      <vt:lpstr>Ardesia</vt:lpstr>
      <vt:lpstr>Presentazione standard di PowerPoint</vt:lpstr>
      <vt:lpstr>INRODUCTION</vt:lpstr>
      <vt:lpstr>Presentazione standard di PowerPoint</vt:lpstr>
      <vt:lpstr>PREPROCESSING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4</cp:revision>
  <dcterms:created xsi:type="dcterms:W3CDTF">2023-04-17T10:53:26Z</dcterms:created>
  <dcterms:modified xsi:type="dcterms:W3CDTF">2023-04-19T13:29:26Z</dcterms:modified>
</cp:coreProperties>
</file>