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1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18/04/2023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758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18/04/2023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6629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18/04/2023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3554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18/04/2023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361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18/04/2023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7966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18/04/2023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134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18/04/2023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0117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18/04/2023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342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18/04/2023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5210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18/04/2023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081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18/04/2023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966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70AA3-85FD-4336-B0B7-87033A430298}" type="datetimeFigureOut">
              <a:rPr lang="it-IT" smtClean="0"/>
              <a:t>18/04/2023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E2095-E266-4349-B343-9AFCE9515D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401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B3EC7F-6C5B-2474-B7DD-D203B19DD7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Anomaly</a:t>
            </a:r>
            <a:r>
              <a:rPr lang="it-IT" dirty="0"/>
              <a:t> </a:t>
            </a:r>
            <a:r>
              <a:rPr lang="it-IT" dirty="0" err="1"/>
              <a:t>Detection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FB19BB2-0F43-2DF3-FAB1-29AFC498DA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479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CE86B0-0601-544E-10BC-2C5344A3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Supervised</a:t>
            </a:r>
            <a:r>
              <a:rPr lang="it-IT" dirty="0"/>
              <a:t> </a:t>
            </a:r>
            <a:r>
              <a:rPr lang="it-IT" dirty="0" err="1"/>
              <a:t>Classification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1FC91B-AEDD-0593-2EDF-9FD51ADC2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Naive</a:t>
            </a:r>
            <a:r>
              <a:rPr lang="it-IT" dirty="0"/>
              <a:t> </a:t>
            </a:r>
            <a:r>
              <a:rPr lang="it-IT" dirty="0" err="1"/>
              <a:t>Oversampling</a:t>
            </a:r>
            <a:r>
              <a:rPr lang="it-IT" dirty="0"/>
              <a:t> (si può fare anche altri metodi)</a:t>
            </a:r>
          </a:p>
          <a:p>
            <a:r>
              <a:rPr lang="it-IT" dirty="0"/>
              <a:t>KNN: risultati buoni, ma soprattutto bilanciati</a:t>
            </a:r>
          </a:p>
        </p:txBody>
      </p:sp>
    </p:spTree>
    <p:extLst>
      <p:ext uri="{BB962C8B-B14F-4D97-AF65-F5344CB8AC3E}">
        <p14:creationId xmlns:p14="http://schemas.microsoft.com/office/powerpoint/2010/main" val="3486126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10D10B-29F2-CDE5-607B-085C33629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441" y="5185853"/>
            <a:ext cx="1483743" cy="62401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5" name="Immagine 5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9EB1030-11EA-1CE7-0599-14FD9F411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33632" y="2512426"/>
            <a:ext cx="4870412" cy="3716382"/>
          </a:xfrm>
          <a:prstGeom prst="rect">
            <a:avLst/>
          </a:prstGeom>
        </p:spPr>
      </p:pic>
      <p:sp>
        <p:nvSpPr>
          <p:cNvPr id="50" name="Freccia a pentagono 49">
            <a:extLst>
              <a:ext uri="{FF2B5EF4-FFF2-40B4-BE49-F238E27FC236}">
                <a16:creationId xmlns:a16="http://schemas.microsoft.com/office/drawing/2014/main" id="{242B7F2F-CD65-9BFE-6CA3-0527428DE06E}"/>
              </a:ext>
            </a:extLst>
          </p:cNvPr>
          <p:cNvSpPr/>
          <p:nvPr/>
        </p:nvSpPr>
        <p:spPr>
          <a:xfrm>
            <a:off x="412060" y="52177"/>
            <a:ext cx="3121253" cy="1915089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E2FFAD3C-07E3-58C6-AAE5-FFEBEA7E115F}"/>
              </a:ext>
            </a:extLst>
          </p:cNvPr>
          <p:cNvSpPr/>
          <p:nvPr/>
        </p:nvSpPr>
        <p:spPr>
          <a:xfrm>
            <a:off x="4275184" y="0"/>
            <a:ext cx="7916816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2F1B6880-124C-F0B4-6214-08CC90BDB112}"/>
              </a:ext>
            </a:extLst>
          </p:cNvPr>
          <p:cNvSpPr txBox="1"/>
          <p:nvPr/>
        </p:nvSpPr>
        <p:spPr>
          <a:xfrm>
            <a:off x="696024" y="762487"/>
            <a:ext cx="2091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Autoencoder</a:t>
            </a:r>
            <a:endParaRPr lang="en-US" sz="2800" dirty="0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37B9362A-CD26-7C04-A44C-7748284AB883}"/>
              </a:ext>
            </a:extLst>
          </p:cNvPr>
          <p:cNvSpPr/>
          <p:nvPr/>
        </p:nvSpPr>
        <p:spPr>
          <a:xfrm>
            <a:off x="4266306" y="3429000"/>
            <a:ext cx="7930857" cy="3429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Immagine 65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34993745-140E-0F46-3D23-3689FEF68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606" y="1024097"/>
            <a:ext cx="3090212" cy="2342116"/>
          </a:xfrm>
          <a:prstGeom prst="rect">
            <a:avLst/>
          </a:prstGeom>
        </p:spPr>
      </p:pic>
      <p:pic>
        <p:nvPicPr>
          <p:cNvPr id="67" name="Immagine 66">
            <a:extLst>
              <a:ext uri="{FF2B5EF4-FFF2-40B4-BE49-F238E27FC236}">
                <a16:creationId xmlns:a16="http://schemas.microsoft.com/office/drawing/2014/main" id="{6C5C92B8-A856-F936-07FA-C4EE97CE0B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35402" y="118272"/>
            <a:ext cx="3090212" cy="2334869"/>
          </a:xfrm>
          <a:prstGeom prst="rect">
            <a:avLst/>
          </a:prstGeom>
        </p:spPr>
      </p:pic>
      <p:cxnSp>
        <p:nvCxnSpPr>
          <p:cNvPr id="69" name="Connettore curvo 68">
            <a:extLst>
              <a:ext uri="{FF2B5EF4-FFF2-40B4-BE49-F238E27FC236}">
                <a16:creationId xmlns:a16="http://schemas.microsoft.com/office/drawing/2014/main" id="{38175ADA-197E-8572-53F1-447A991D63EE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 flipV="1">
            <a:off x="7436818" y="1285707"/>
            <a:ext cx="1598584" cy="90944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C35B82CC-354C-6298-5775-97F026C57E07}"/>
              </a:ext>
            </a:extLst>
          </p:cNvPr>
          <p:cNvSpPr txBox="1"/>
          <p:nvPr/>
        </p:nvSpPr>
        <p:spPr>
          <a:xfrm>
            <a:off x="4589754" y="176342"/>
            <a:ext cx="2166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Data processing</a:t>
            </a:r>
            <a:endParaRPr lang="en-US" sz="2400" dirty="0"/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8208200B-8358-4BAC-4412-1C50091274A4}"/>
              </a:ext>
            </a:extLst>
          </p:cNvPr>
          <p:cNvSpPr txBox="1"/>
          <p:nvPr/>
        </p:nvSpPr>
        <p:spPr>
          <a:xfrm>
            <a:off x="7666645" y="2606792"/>
            <a:ext cx="2755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We </a:t>
            </a:r>
            <a:r>
              <a:rPr lang="it-IT" dirty="0" err="1"/>
              <a:t>stabilize</a:t>
            </a:r>
            <a:r>
              <a:rPr lang="it-IT" dirty="0"/>
              <a:t> the data and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apply</a:t>
            </a:r>
            <a:r>
              <a:rPr lang="it-IT" dirty="0"/>
              <a:t> z-scoring</a:t>
            </a:r>
            <a:endParaRPr lang="en-US" dirty="0"/>
          </a:p>
        </p:txBody>
      </p:sp>
      <p:pic>
        <p:nvPicPr>
          <p:cNvPr id="78" name="Immagine 77">
            <a:extLst>
              <a:ext uri="{FF2B5EF4-FFF2-40B4-BE49-F238E27FC236}">
                <a16:creationId xmlns:a16="http://schemas.microsoft.com/office/drawing/2014/main" id="{3A0A0132-A69B-80F3-2C26-6D80910736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2284" y="3491787"/>
            <a:ext cx="3038855" cy="2342116"/>
          </a:xfrm>
          <a:prstGeom prst="rect">
            <a:avLst/>
          </a:prstGeom>
        </p:spPr>
      </p:pic>
      <p:pic>
        <p:nvPicPr>
          <p:cNvPr id="79" name="Immagine 78">
            <a:extLst>
              <a:ext uri="{FF2B5EF4-FFF2-40B4-BE49-F238E27FC236}">
                <a16:creationId xmlns:a16="http://schemas.microsoft.com/office/drawing/2014/main" id="{3F8CC613-0E9E-95F5-E770-40305408B1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6868" y="4405976"/>
            <a:ext cx="2918636" cy="2342116"/>
          </a:xfrm>
          <a:prstGeom prst="rect">
            <a:avLst/>
          </a:prstGeom>
        </p:spPr>
      </p:pic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A606782E-F70C-F09A-791D-D5578EE6BE4D}"/>
              </a:ext>
            </a:extLst>
          </p:cNvPr>
          <p:cNvSpPr txBox="1"/>
          <p:nvPr/>
        </p:nvSpPr>
        <p:spPr>
          <a:xfrm>
            <a:off x="4589754" y="6107836"/>
            <a:ext cx="2918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Best Learning rate</a:t>
            </a:r>
            <a:endParaRPr lang="en-US" sz="2400" dirty="0"/>
          </a:p>
        </p:txBody>
      </p:sp>
      <p:sp>
        <p:nvSpPr>
          <p:cNvPr id="81" name="Fascicolazione 80">
            <a:extLst>
              <a:ext uri="{FF2B5EF4-FFF2-40B4-BE49-F238E27FC236}">
                <a16:creationId xmlns:a16="http://schemas.microsoft.com/office/drawing/2014/main" id="{509FDD7E-1C71-9D13-E6BF-3E21FD476055}"/>
              </a:ext>
            </a:extLst>
          </p:cNvPr>
          <p:cNvSpPr/>
          <p:nvPr/>
        </p:nvSpPr>
        <p:spPr>
          <a:xfrm rot="16200000">
            <a:off x="7810258" y="4422345"/>
            <a:ext cx="923277" cy="1527012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D83C482D-DA5F-2BCE-A617-277D1D04AF53}"/>
              </a:ext>
            </a:extLst>
          </p:cNvPr>
          <p:cNvSpPr txBox="1"/>
          <p:nvPr/>
        </p:nvSpPr>
        <p:spPr>
          <a:xfrm>
            <a:off x="7517117" y="3476441"/>
            <a:ext cx="4206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We </a:t>
            </a:r>
            <a:r>
              <a:rPr lang="it-IT" dirty="0" err="1"/>
              <a:t>tested</a:t>
            </a:r>
            <a:r>
              <a:rPr lang="it-IT" dirty="0"/>
              <a:t> 100 LR</a:t>
            </a:r>
            <a:r>
              <a:rPr lang="en-US" dirty="0"/>
              <a:t>’s and select the one with the lowest validation loss</a:t>
            </a:r>
          </a:p>
          <a:p>
            <a:r>
              <a:rPr lang="en-US" dirty="0"/>
              <a:t>Best learning rate: 0.0012</a:t>
            </a:r>
          </a:p>
        </p:txBody>
      </p:sp>
    </p:spTree>
    <p:extLst>
      <p:ext uri="{BB962C8B-B14F-4D97-AF65-F5344CB8AC3E}">
        <p14:creationId xmlns:p14="http://schemas.microsoft.com/office/powerpoint/2010/main" val="1801023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10D10B-29F2-CDE5-607B-085C33629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2591" y="5145946"/>
            <a:ext cx="1483743" cy="62401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0" name="Freccia a pentagono 49">
            <a:extLst>
              <a:ext uri="{FF2B5EF4-FFF2-40B4-BE49-F238E27FC236}">
                <a16:creationId xmlns:a16="http://schemas.microsoft.com/office/drawing/2014/main" id="{242B7F2F-CD65-9BFE-6CA3-0527428DE06E}"/>
              </a:ext>
            </a:extLst>
          </p:cNvPr>
          <p:cNvSpPr/>
          <p:nvPr/>
        </p:nvSpPr>
        <p:spPr>
          <a:xfrm>
            <a:off x="412060" y="52177"/>
            <a:ext cx="3121253" cy="1915089"/>
          </a:xfrm>
          <a:prstGeom prst="homePlate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E2FFAD3C-07E3-58C6-AAE5-FFEBEA7E115F}"/>
              </a:ext>
            </a:extLst>
          </p:cNvPr>
          <p:cNvSpPr/>
          <p:nvPr/>
        </p:nvSpPr>
        <p:spPr>
          <a:xfrm>
            <a:off x="4275184" y="0"/>
            <a:ext cx="7916816" cy="3429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2F1B6880-124C-F0B4-6214-08CC90BDB112}"/>
              </a:ext>
            </a:extLst>
          </p:cNvPr>
          <p:cNvSpPr txBox="1"/>
          <p:nvPr/>
        </p:nvSpPr>
        <p:spPr>
          <a:xfrm>
            <a:off x="638469" y="516740"/>
            <a:ext cx="20916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Model evaluation</a:t>
            </a: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37B9362A-CD26-7C04-A44C-7748284AB883}"/>
              </a:ext>
            </a:extLst>
          </p:cNvPr>
          <p:cNvSpPr/>
          <p:nvPr/>
        </p:nvSpPr>
        <p:spPr>
          <a:xfrm>
            <a:off x="4266306" y="3429000"/>
            <a:ext cx="7930857" cy="34290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C35B82CC-354C-6298-5775-97F026C57E07}"/>
              </a:ext>
            </a:extLst>
          </p:cNvPr>
          <p:cNvSpPr txBox="1"/>
          <p:nvPr/>
        </p:nvSpPr>
        <p:spPr>
          <a:xfrm>
            <a:off x="4372284" y="-5090"/>
            <a:ext cx="455270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Best threshold</a:t>
            </a:r>
            <a:endParaRPr lang="en-US" sz="2400" dirty="0"/>
          </a:p>
          <a:p>
            <a:r>
              <a:rPr lang="en-US" sz="1400" dirty="0"/>
              <a:t>We select the best threshold based on the F1 score</a:t>
            </a:r>
          </a:p>
          <a:p>
            <a:endParaRPr lang="en-US" sz="2400" dirty="0"/>
          </a:p>
        </p:txBody>
      </p: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A606782E-F70C-F09A-791D-D5578EE6BE4D}"/>
              </a:ext>
            </a:extLst>
          </p:cNvPr>
          <p:cNvSpPr txBox="1"/>
          <p:nvPr/>
        </p:nvSpPr>
        <p:spPr>
          <a:xfrm>
            <a:off x="4372284" y="3524369"/>
            <a:ext cx="1096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Results</a:t>
            </a:r>
            <a:endParaRPr lang="en-US" sz="24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D87361C-A100-7C16-D127-F6262057B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8035" y="728301"/>
            <a:ext cx="3038855" cy="230718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CF9448C-0E78-5161-A340-9E30B243E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72672" y="724011"/>
            <a:ext cx="3028173" cy="230718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41803F5-A2A5-8C48-911E-1DA6448AD859}"/>
              </a:ext>
            </a:extLst>
          </p:cNvPr>
          <p:cNvSpPr txBox="1"/>
          <p:nvPr/>
        </p:nvSpPr>
        <p:spPr>
          <a:xfrm>
            <a:off x="10672309" y="1222615"/>
            <a:ext cx="14482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AUC score:</a:t>
            </a:r>
          </a:p>
          <a:p>
            <a:r>
              <a:rPr lang="en-US" sz="1600" dirty="0"/>
              <a:t>0.743</a:t>
            </a:r>
          </a:p>
          <a:p>
            <a:r>
              <a:rPr lang="en-US" sz="1600" dirty="0"/>
              <a:t>Best threshold:</a:t>
            </a:r>
          </a:p>
          <a:p>
            <a:r>
              <a:rPr lang="en-US" sz="1600" dirty="0"/>
              <a:t>0.1846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DDDB3919-9A3E-17B1-21D3-D15EB78EF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0068" y="3575063"/>
            <a:ext cx="3121253" cy="3221579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28763AE-5F53-6A62-CC71-C010AE82127E}"/>
              </a:ext>
            </a:extLst>
          </p:cNvPr>
          <p:cNvSpPr txBox="1"/>
          <p:nvPr/>
        </p:nvSpPr>
        <p:spPr>
          <a:xfrm>
            <a:off x="77990" y="2296413"/>
            <a:ext cx="36727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obtain the following 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Recall 0.97: we are correctly identifying almost all the anomalies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Precision 0.63: we are misidentifying many normal days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E062C997-6211-1498-AA3F-3EB522E637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42580" y="3575063"/>
            <a:ext cx="3121253" cy="322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48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8532DA-0959-41FB-3560-32DA74991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Next steps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0CA9AA-392F-2E94-9DAC-EBFFFECF1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Dato che il dataset è così sbilanciato, si può sempre provare </a:t>
            </a:r>
            <a:r>
              <a:rPr lang="it-IT" dirty="0" err="1"/>
              <a:t>oversampling</a:t>
            </a:r>
            <a:r>
              <a:rPr lang="it-IT" dirty="0"/>
              <a:t> con varie tecniche (</a:t>
            </a:r>
            <a:r>
              <a:rPr lang="it-IT" dirty="0" err="1"/>
              <a:t>Smote</a:t>
            </a:r>
            <a:r>
              <a:rPr lang="it-IT" dirty="0"/>
              <a:t>, </a:t>
            </a:r>
            <a:r>
              <a:rPr lang="it-IT" dirty="0" err="1"/>
              <a:t>ecc</a:t>
            </a:r>
            <a:r>
              <a:rPr lang="it-IT" dirty="0"/>
              <a:t>)</a:t>
            </a:r>
          </a:p>
          <a:p>
            <a:r>
              <a:rPr lang="it-IT" dirty="0"/>
              <a:t>Nella feature </a:t>
            </a:r>
            <a:r>
              <a:rPr lang="it-IT" dirty="0" err="1"/>
              <a:t>selection</a:t>
            </a:r>
            <a:r>
              <a:rPr lang="it-IT" dirty="0"/>
              <a:t> si possono usare criteri diversi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398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EC7777-A58F-4C17-39F3-DC30B1A63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Che dati abbiamo?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491C98-F387-BBC7-C2FC-8CC3A03BF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 dati che abbiamo</a:t>
            </a:r>
          </a:p>
        </p:txBody>
      </p:sp>
    </p:spTree>
    <p:extLst>
      <p:ext uri="{BB962C8B-B14F-4D97-AF65-F5344CB8AC3E}">
        <p14:creationId xmlns:p14="http://schemas.microsoft.com/office/powerpoint/2010/main" val="3319355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93B935-00FD-5846-E8D6-BBB063B5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Che Problema dobbiamo risolvere?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ED9E63-4A75-9F71-5262-AB3438F92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Anomaly</a:t>
            </a:r>
            <a:r>
              <a:rPr lang="it-IT" dirty="0"/>
              <a:t> </a:t>
            </a:r>
            <a:r>
              <a:rPr lang="it-IT" dirty="0" err="1"/>
              <a:t>detection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95181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FAD9E0-60E3-2EEF-43A0-5B8B5B8FF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Pipeline: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D87854-7B48-8847-2C93-409C8564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Preprocessing</a:t>
            </a:r>
            <a:r>
              <a:rPr lang="it-IT" dirty="0"/>
              <a:t> &amp; Feature </a:t>
            </a:r>
            <a:r>
              <a:rPr lang="it-IT" dirty="0" err="1"/>
              <a:t>selection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Rendiamo i dati stazionari</a:t>
            </a:r>
          </a:p>
          <a:p>
            <a:pPr lvl="1"/>
            <a:r>
              <a:rPr lang="it-IT" dirty="0"/>
              <a:t>Selezioniamo le feature tramite uno studio di correlazione (No PCA perché si basa sulla varianza)</a:t>
            </a:r>
          </a:p>
          <a:p>
            <a:r>
              <a:rPr lang="it-IT" dirty="0" err="1"/>
              <a:t>Classification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Supervised</a:t>
            </a:r>
            <a:r>
              <a:rPr lang="it-IT" dirty="0"/>
              <a:t> (KNN with </a:t>
            </a:r>
            <a:r>
              <a:rPr lang="it-IT" dirty="0" err="1"/>
              <a:t>Naive</a:t>
            </a:r>
            <a:r>
              <a:rPr lang="it-IT" dirty="0"/>
              <a:t> </a:t>
            </a:r>
            <a:r>
              <a:rPr lang="it-IT" dirty="0" err="1"/>
              <a:t>oversampling</a:t>
            </a:r>
            <a:r>
              <a:rPr lang="it-IT" dirty="0"/>
              <a:t>)</a:t>
            </a:r>
          </a:p>
          <a:p>
            <a:pPr lvl="1"/>
            <a:r>
              <a:rPr lang="it-IT" dirty="0" err="1"/>
              <a:t>Unsupervised</a:t>
            </a:r>
            <a:r>
              <a:rPr lang="it-IT" dirty="0"/>
              <a:t> (</a:t>
            </a:r>
            <a:r>
              <a:rPr lang="it-IT" dirty="0" err="1"/>
              <a:t>Kmeans</a:t>
            </a:r>
            <a:r>
              <a:rPr lang="it-IT" dirty="0"/>
              <a:t> and </a:t>
            </a:r>
            <a:r>
              <a:rPr lang="it-IT" dirty="0" err="1"/>
              <a:t>Hierarchical</a:t>
            </a:r>
            <a:r>
              <a:rPr lang="it-IT" dirty="0"/>
              <a:t> Clustering)</a:t>
            </a:r>
          </a:p>
          <a:p>
            <a:pPr lvl="1"/>
            <a:r>
              <a:rPr lang="it-IT" dirty="0"/>
              <a:t>Copule (Non so come scriverlo)</a:t>
            </a:r>
          </a:p>
          <a:p>
            <a:pPr lvl="1"/>
            <a:endParaRPr lang="it-IT" dirty="0"/>
          </a:p>
          <a:p>
            <a:r>
              <a:rPr lang="it-IT" dirty="0"/>
              <a:t>Strada alternativa: Autoencoder con ANN (Jacopo dimmi tu come inserirlo)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021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6E3DA2-BE2B-F217-045D-07D49E22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Preprocessing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5DDFAE-9327-7229-0D7C-7FA82E9D3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Stationarization</a:t>
            </a:r>
            <a:r>
              <a:rPr lang="it-IT" dirty="0"/>
              <a:t>: 2 Grafici</a:t>
            </a:r>
          </a:p>
        </p:txBody>
      </p:sp>
    </p:spTree>
    <p:extLst>
      <p:ext uri="{BB962C8B-B14F-4D97-AF65-F5344CB8AC3E}">
        <p14:creationId xmlns:p14="http://schemas.microsoft.com/office/powerpoint/2010/main" val="3383923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D41CF1-05BB-30C7-CDBA-344BB223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Feature </a:t>
            </a:r>
            <a:r>
              <a:rPr lang="it-IT" dirty="0" err="1"/>
              <a:t>selection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E6804A-F011-2568-3A52-C31676AFD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Media significativa + grafico</a:t>
            </a:r>
          </a:p>
        </p:txBody>
      </p:sp>
    </p:spTree>
    <p:extLst>
      <p:ext uri="{BB962C8B-B14F-4D97-AF65-F5344CB8AC3E}">
        <p14:creationId xmlns:p14="http://schemas.microsoft.com/office/powerpoint/2010/main" val="491572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2187D-B7F3-CB89-7590-31901C2E2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Feature </a:t>
            </a:r>
            <a:r>
              <a:rPr lang="it-IT" dirty="0" err="1"/>
              <a:t>selection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EAD4D2-6542-F324-8A54-494D2557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Ad occhio con studio di correlazione (se serve due slides)</a:t>
            </a:r>
          </a:p>
        </p:txBody>
      </p:sp>
    </p:spTree>
    <p:extLst>
      <p:ext uri="{BB962C8B-B14F-4D97-AF65-F5344CB8AC3E}">
        <p14:creationId xmlns:p14="http://schemas.microsoft.com/office/powerpoint/2010/main" val="151096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3D02C1-9E5B-6882-C5AC-0CC001CA3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Unsupervised</a:t>
            </a:r>
            <a:r>
              <a:rPr lang="it-IT" dirty="0"/>
              <a:t> </a:t>
            </a:r>
            <a:r>
              <a:rPr lang="it-IT" dirty="0" err="1"/>
              <a:t>Classification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9944E5-E6E1-E1AC-69F6-5D36E6C35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Clusteriamo</a:t>
            </a:r>
            <a:r>
              <a:rPr lang="it-IT" dirty="0"/>
              <a:t> e vediamo se ha beccato i due gruppi</a:t>
            </a:r>
          </a:p>
          <a:p>
            <a:r>
              <a:rPr lang="it-IT" dirty="0"/>
              <a:t>Ultra sbilanciato</a:t>
            </a:r>
          </a:p>
        </p:txBody>
      </p:sp>
    </p:spTree>
    <p:extLst>
      <p:ext uri="{BB962C8B-B14F-4D97-AF65-F5344CB8AC3E}">
        <p14:creationId xmlns:p14="http://schemas.microsoft.com/office/powerpoint/2010/main" val="3460718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EE49DB-5F62-B931-BFA6-4A8DB08F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Copula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84176F-35D7-A25E-17B5-E182C5B08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Ora mi invento qualcosa</a:t>
            </a:r>
          </a:p>
        </p:txBody>
      </p:sp>
    </p:spTree>
    <p:extLst>
      <p:ext uri="{BB962C8B-B14F-4D97-AF65-F5344CB8AC3E}">
        <p14:creationId xmlns:p14="http://schemas.microsoft.com/office/powerpoint/2010/main" val="28681761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257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di Office</vt:lpstr>
      <vt:lpstr>Anomaly Detection</vt:lpstr>
      <vt:lpstr>Che dati abbiamo?</vt:lpstr>
      <vt:lpstr>Che Problema dobbiamo risolvere?</vt:lpstr>
      <vt:lpstr>Pipeline:</vt:lpstr>
      <vt:lpstr>Preprocessing</vt:lpstr>
      <vt:lpstr>Feature selection</vt:lpstr>
      <vt:lpstr>Feature selection</vt:lpstr>
      <vt:lpstr>Unsupervised Classification</vt:lpstr>
      <vt:lpstr>Copula</vt:lpstr>
      <vt:lpstr>Supervised Classification</vt:lpstr>
      <vt:lpstr>Presentazione standard di PowerPoint</vt:lpstr>
      <vt:lpstr>Presentazione standard di PowerPoint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</dc:title>
  <dc:creator>Giulio Venturini</dc:creator>
  <cp:lastModifiedBy>Jacopo Stringara</cp:lastModifiedBy>
  <cp:revision>3</cp:revision>
  <dcterms:created xsi:type="dcterms:W3CDTF">2023-04-17T10:53:26Z</dcterms:created>
  <dcterms:modified xsi:type="dcterms:W3CDTF">2023-04-18T13:13:31Z</dcterms:modified>
</cp:coreProperties>
</file>