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97" r:id="rId3"/>
    <p:sldId id="261" r:id="rId4"/>
    <p:sldId id="300" r:id="rId5"/>
    <p:sldId id="286" r:id="rId6"/>
    <p:sldId id="287" r:id="rId7"/>
    <p:sldId id="302" r:id="rId8"/>
    <p:sldId id="303" r:id="rId9"/>
    <p:sldId id="299" r:id="rId10"/>
    <p:sldId id="308" r:id="rId11"/>
    <p:sldId id="307" r:id="rId12"/>
    <p:sldId id="309" r:id="rId13"/>
    <p:sldId id="301" r:id="rId14"/>
    <p:sldId id="290" r:id="rId15"/>
  </p:sldIdLst>
  <p:sldSz cx="9144000" cy="5143500" type="screen16x9"/>
  <p:notesSz cx="9144000" cy="6858000"/>
  <p:embeddedFontLst>
    <p:embeddedFont>
      <p:font typeface="Dosis ExtraLight" panose="020B0604020202020204" charset="0"/>
      <p:regular r:id="rId17"/>
      <p:bold r:id="rId18"/>
    </p:embeddedFont>
    <p:embeddedFont>
      <p:font typeface="Titillium Web" panose="020B0604020202020204" charset="0"/>
      <p:regular r:id="rId19"/>
      <p:bold r:id="rId20"/>
      <p:italic r:id="rId21"/>
      <p:boldItalic r:id="rId22"/>
    </p:embeddedFont>
    <p:embeddedFont>
      <p:font typeface="Titillium Web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6730" autoAdjust="0"/>
  </p:normalViewPr>
  <p:slideViewPr>
    <p:cSldViewPr snapToGrid="0">
      <p:cViewPr varScale="1">
        <p:scale>
          <a:sx n="105" d="100"/>
          <a:sy n="105" d="100"/>
        </p:scale>
        <p:origin x="60" y="72"/>
      </p:cViewPr>
      <p:guideLst/>
    </p:cSldViewPr>
  </p:slideViewPr>
  <p:outlineViewPr>
    <p:cViewPr>
      <p:scale>
        <a:sx n="33" d="100"/>
        <a:sy n="33" d="100"/>
      </p:scale>
      <p:origin x="0" y="-99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148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Hello and welcome to my presentation. I hope you’ve all been enjoying AAG so far. Today I will be speaking about the Flow matrix in comparison to the Markov matrix as an alternative means of categorical extrapolation. Thank you to the SAM specialty group for accepting my paper into the competition and to the organizers of this session.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The next three slides are composed of pairs of figures displaying the long-term behavior of the Flow extrapolation (on the left) and the Markov (on the right) in the case study. Time is displayed on the x-axis while the sizes are given in percentage of total study area extent on the y-axis. The colors correspond to the same categories as in the previous slides. The persistence segments indicate no transition from 1938 for the Flow extrapolation and no transition in the previous time interval for the Markov. The gain segments demonstrates the size each category gained over these same time intervals. With the Flow, we see immediately the linear behavior of the category sizes with persistence slowly decreasing to zero and gain increasing as all of the observations transition to new categories. With the Markov, we see the proportional change and asymptotic behavior in category sizes. </a:t>
            </a:r>
          </a:p>
        </p:txBody>
      </p:sp>
    </p:spTree>
    <p:extLst>
      <p:ext uri="{BB962C8B-B14F-4D97-AF65-F5344CB8AC3E}">
        <p14:creationId xmlns:p14="http://schemas.microsoft.com/office/powerpoint/2010/main" val="3838200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The axes are consistent with the previous slide. The accumulation of incidents of land change in the two methods vary. Because the Flow matrix extrapolates from time 0 directly to the end time point, observations either transition or they don’t – meaning that the Flow extrapolation allows for a maximum of one incident. This quantity grows linearly as time progresses. On the other hand, the Markov matrix extrapolates in incremental time from time 0 to time 1, time 1 to time 2, and so on. On the right, we display extrapolation to time nine meaning the maximum allowable incidents per observation is nine. Most observations don’t transition or transition 1, 2, or 3 times in the Markov method. </a:t>
            </a:r>
          </a:p>
        </p:txBody>
      </p:sp>
    </p:spTree>
    <p:extLst>
      <p:ext uri="{BB962C8B-B14F-4D97-AF65-F5344CB8AC3E}">
        <p14:creationId xmlns:p14="http://schemas.microsoft.com/office/powerpoint/2010/main" val="4011370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Again, the axes are consistent with the previous two slides. Here, the categories in the legend are slightly altered. Instead of simply persistence and gain, referring to the action of an observation in the previous time interval, there is persistence or return and gain. Return refers to the case in the Markov extrapolation in which an observation begins at a category, transitioned away, and then transitioned back to its original category in a subsequent time interval. In this sense, for a given time point in the figure on the right, the bar segments are the sizes of persistence or gain in comparison to the original time 0. The Flow extrapolation only allows for one incident, so the distinction between persistence and return is indistinguishable. For this reason. The Flow figure here and the one two slides ago are identical with reordered categories. </a:t>
            </a:r>
          </a:p>
        </p:txBody>
      </p:sp>
    </p:spTree>
    <p:extLst>
      <p:ext uri="{BB962C8B-B14F-4D97-AF65-F5344CB8AC3E}">
        <p14:creationId xmlns:p14="http://schemas.microsoft.com/office/powerpoint/2010/main" val="2714999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lvl="0" indent="0" algn="l" rtl="0">
              <a:spcBef>
                <a:spcPts val="600"/>
              </a:spcBef>
              <a:spcAft>
                <a:spcPts val="0"/>
              </a:spcAft>
              <a:buClr>
                <a:schemeClr val="accent1">
                  <a:lumMod val="75000"/>
                </a:schemeClr>
              </a:buClr>
              <a:buSzPts val="2400"/>
              <a:buFont typeface="Wingdings" panose="05000000000000000000" pitchFamily="2" charset="2"/>
              <a:buNone/>
            </a:pPr>
            <a:r>
              <a:rPr lang="en-US" dirty="0"/>
              <a:t>How do the two methods compare? Well, the Flow method is new, with little literature addressing it, while the Markov method is old and popular, with widespread use. The Flow matrix extrapolates linearly for an easy to understand modeling approach. It projects through continuous time with the possibility for an end time point, so a researcher can predict quantities at any future time point or know the time of extinction of persistence. The Flow method solely accounts for net change meaning it quantifies the change from the start category to the end category with no consideration of intermediate categories. In contrast, the Markov matrix extrapolates proportionally through incremental time with multiple incidents possible per observation. For this reason, the Markov extrapolation can often extrapolate infinitely and asymptotically approaches constant category sizes. </a:t>
            </a:r>
          </a:p>
        </p:txBody>
      </p:sp>
    </p:spTree>
    <p:extLst>
      <p:ext uri="{BB962C8B-B14F-4D97-AF65-F5344CB8AC3E}">
        <p14:creationId xmlns:p14="http://schemas.microsoft.com/office/powerpoint/2010/main" val="194146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the Flow and Markov matrices offer contrasting paradigms for categorical extrapolation, the Flow matrix is both a new and straightforward method that addresses the problems of the Markov extrapolation. When performing categorical extrapolation, in land change modeling or other applications, researchers should be aware of the trade-offs and select a method that best suites their needs. We anticipate the publication of a journal article in the coming summer, so if you would like to know more about the subject and my work you can reach me at my email here. Thank you!</a:t>
            </a:r>
          </a:p>
        </p:txBody>
      </p:sp>
    </p:spTree>
    <p:extLst>
      <p:ext uri="{BB962C8B-B14F-4D97-AF65-F5344CB8AC3E}">
        <p14:creationId xmlns:p14="http://schemas.microsoft.com/office/powerpoint/2010/main" val="25396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name is Jess Strzempko and I am a student at Clark University in Worcester, Massachusetts where I am working to complete my Master’s degree in GIS as part of an accelerated degree program. Last year, I received my undergraduate degree from Clark in Environmental Science and Mathematics. I’m born and raised in the small town of Holliston, Massachusetts. Post-graduation I hope to begin full-time work as a GIS professional with an interest in applying my education and technical skills in the field of conservation GIS. </a:t>
            </a:r>
          </a:p>
        </p:txBody>
      </p:sp>
    </p:spTree>
    <p:extLst>
      <p:ext uri="{BB962C8B-B14F-4D97-AF65-F5344CB8AC3E}">
        <p14:creationId xmlns:p14="http://schemas.microsoft.com/office/powerpoint/2010/main" val="256145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impetus of my work is to examine and critique the Markov matrix as a means of categorical extrapolation. The Markov matrix, also called a stochastic matrix, is a square matrix with entries describing the probability of transitioning from one state to another in a dynamic system. The Markov matrix, as the building block of the Markov chain, was developed by Andrey Markov in the early 1900s and is now used in land change models such as DINAMICA, the CLUE family of models, and </a:t>
            </a:r>
            <a:r>
              <a:rPr lang="en-US" dirty="0" err="1"/>
              <a:t>TerrSet’s</a:t>
            </a:r>
            <a:r>
              <a:rPr lang="en-US" dirty="0"/>
              <a:t> Land Change Modeler. The Markov matrix struggles to extrapolates on a time continuum and demonstrates complex and not well-understood long-term behavior. This leads us to ask – is there another way?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The answer is yes, the Flow matrix. Introduced by </a:t>
            </a:r>
            <a:r>
              <a:rPr lang="en-US" dirty="0" err="1"/>
              <a:t>Runfola</a:t>
            </a:r>
            <a:r>
              <a:rPr lang="en-US" dirty="0"/>
              <a:t> and Pontius Jr. in 2012, the Flow matrix offers an alternative paradigm for categorical extrapolation. The Flow matrix is a square matrix with entries describing the size of transition from one state to another per unit time. The Flow matrix extrapolates constant net change in a linear process allowing for extrapolation through continuous time with the potential to calculate the end point of the extrapolation, i.e., when the first category to reach zero persistence does so. The Flow matrix is simple and straightforward in both its mathematical concepts and long-term behavior, positing it as a beneficial foil to the Markov matrix. </a:t>
            </a:r>
          </a:p>
        </p:txBody>
      </p:sp>
    </p:spTree>
    <p:extLst>
      <p:ext uri="{BB962C8B-B14F-4D97-AF65-F5344CB8AC3E}">
        <p14:creationId xmlns:p14="http://schemas.microsoft.com/office/powerpoint/2010/main" val="58235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demonstrate this comparison and delve deeper into the implications of each method, I first developed equations to quantify the long-term behavior exhibited by the Flow and Markov methods. From these equations, I wrote code in Excel that takes the input transition values for the calibration time interval and transforms them into self-updating figures that quantify future transitions and demonstrate the contrasting conceptualizations of the Flow and Markov methods. I employed two cases studies of land change in the Long Term Ecological Research network’s Plum Island Ecosystems to illustrate the characteristics and concepts. For the sake of brevity, I will only be discussing one of these case studies today. </a:t>
            </a:r>
            <a:endParaRPr dirty="0"/>
          </a:p>
        </p:txBody>
      </p:sp>
    </p:spTree>
    <p:extLst>
      <p:ext uri="{BB962C8B-B14F-4D97-AF65-F5344CB8AC3E}">
        <p14:creationId xmlns:p14="http://schemas.microsoft.com/office/powerpoint/2010/main" val="3123109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these two slides, I will give a brief example of how each of the matrices is calculated and used. On the left, we see the raw transition matrix which contains values c sub </a:t>
            </a:r>
            <a:r>
              <a:rPr lang="en-US" dirty="0" err="1"/>
              <a:t>ij</a:t>
            </a:r>
            <a:r>
              <a:rPr lang="en-US" dirty="0"/>
              <a:t>, in other words, the size of transition from category I to category j during the calibration time interval. The Flow and Markov methods directly follow. To obtain value f sub </a:t>
            </a:r>
            <a:r>
              <a:rPr lang="en-US" dirty="0" err="1"/>
              <a:t>ij</a:t>
            </a:r>
            <a:r>
              <a:rPr lang="en-US" dirty="0"/>
              <a:t> in the Flow matrix, we divide by the duration of the calibration time interval to get transition sizes per unit time. In the Flow matrix, diagonal entries of persistence do not exist. To obtain values m sub </a:t>
            </a:r>
            <a:r>
              <a:rPr lang="en-US" dirty="0" err="1"/>
              <a:t>ij</a:t>
            </a:r>
            <a:r>
              <a:rPr lang="en-US" dirty="0"/>
              <a:t> in the Markov matrix, we divide by the size of the initial category I at time 0.</a:t>
            </a:r>
            <a:endParaRPr dirty="0"/>
          </a:p>
        </p:txBody>
      </p:sp>
    </p:spTree>
    <p:extLst>
      <p:ext uri="{BB962C8B-B14F-4D97-AF65-F5344CB8AC3E}">
        <p14:creationId xmlns:p14="http://schemas.microsoft.com/office/powerpoint/2010/main" val="421390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 provide example numbers to demonstrate these calculations. Again, on the left we see the raw transition matrix with transition sizes between categories A, B, and C for time 0 to time 1 with a total size of 100. In the Flow matrix, the duration of the calibration time interval is one, so values are the same as in the raw transition matrix, without the diagonal values. From the rows, we can derive how much a category loses per unit time and from the columns, how much each gains. The Flow matrix is then able to extrapolate from time 0 to any time t on a continuum. In the Markov matrix, the transition sizes are divided by category size at time 0 (the sum column) to obtain proportions of persistence and transition. The Markov matrix then extrapolates in time intervals from time 1 to time n. </a:t>
            </a:r>
            <a:endParaRPr dirty="0"/>
          </a:p>
        </p:txBody>
      </p:sp>
    </p:spTree>
    <p:extLst>
      <p:ext uri="{BB962C8B-B14F-4D97-AF65-F5344CB8AC3E}">
        <p14:creationId xmlns:p14="http://schemas.microsoft.com/office/powerpoint/2010/main" val="1812986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The case study we will look at is from a coastal region of the Plum Island Ecosystems. We use classified maps of Marsh, Water, and Other from 1938, 1971, and 2013. Incidents of land change are the cumulative number of times an observation, or pixel, changes category across time intervals. In the grey, we see areas of no change across all three time points. The hue, blue, green, or yellow, indicates the final category of an observation while the value, light or dark, indicates the number of incidents. Observations with one incident could have transitioned from 1938 to 1971 or from 1971 to 2013 while those with two incidents are known to have transitioned during both time intervals. This map provides context for the following bar graph. </a:t>
            </a:r>
          </a:p>
        </p:txBody>
      </p:sp>
    </p:spTree>
    <p:extLst>
      <p:ext uri="{BB962C8B-B14F-4D97-AF65-F5344CB8AC3E}">
        <p14:creationId xmlns:p14="http://schemas.microsoft.com/office/powerpoint/2010/main" val="28585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pPr marL="139700" indent="0">
              <a:buNone/>
            </a:pPr>
            <a:r>
              <a:rPr lang="en-US" dirty="0"/>
              <a:t>On the x-axis are the four time intervals: the calibration, the flow extrapolation, the </a:t>
            </a:r>
            <a:r>
              <a:rPr lang="en-US" dirty="0" err="1"/>
              <a:t>markov</a:t>
            </a:r>
            <a:r>
              <a:rPr lang="en-US" dirty="0"/>
              <a:t> extrapolation, and the combined calibration and validation intervals seen in the map on the previous slide. On the y-axis is the size of change in thousands of pixels. On the left is the quantities of change form the calibration time interval, which is 33 years long. The Markov matrix can thus only extrapolate in time steps of 33 years meaning the extrapolation ends in 2004, not 2013. The Flow matrix is also extrapolated out 66 years for direct comparison. The size of the Flow bar components are two times those in the calibration interval because the extrapolation is performed over 66 years, two times the calibration duration of 33 years. The Markov predicts similar amounts and allows for two incidents as the extrapolation includes both the time interval of change from 1938 to 1971 and 1971 to 2004. Both the Markov and Flow predict greater change than actually occurred. Instead from 1971 to 2013, a deceleration of change is seen in the final bar. </a:t>
            </a:r>
          </a:p>
          <a:p>
            <a:pPr marL="139700" indent="0">
              <a:buNone/>
            </a:pPr>
            <a:endParaRPr lang="en-US" dirty="0"/>
          </a:p>
        </p:txBody>
      </p:sp>
    </p:spTree>
    <p:extLst>
      <p:ext uri="{BB962C8B-B14F-4D97-AF65-F5344CB8AC3E}">
        <p14:creationId xmlns:p14="http://schemas.microsoft.com/office/powerpoint/2010/main" val="223503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JeStrzempko@clarku.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238205" y="384203"/>
            <a:ext cx="5641895" cy="1928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chemeClr val="accent3"/>
                </a:solidFill>
                <a:latin typeface="Titillium Web" panose="020B0604020202020204" charset="0"/>
              </a:rPr>
              <a:t>Flow matrix avoids problems of the popular Markov matrix </a:t>
            </a:r>
          </a:p>
        </p:txBody>
      </p:sp>
      <p:sp>
        <p:nvSpPr>
          <p:cNvPr id="3" name="Google Shape;3853;p15">
            <a:extLst>
              <a:ext uri="{FF2B5EF4-FFF2-40B4-BE49-F238E27FC236}">
                <a16:creationId xmlns:a16="http://schemas.microsoft.com/office/drawing/2014/main" id="{9A56C25E-5EB0-46F7-B49E-0FEF452A26CE}"/>
              </a:ext>
            </a:extLst>
          </p:cNvPr>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3"/>
                </a:solidFill>
                <a:latin typeface="Dosis ExtraLight" panose="020B0604020202020204" charset="0"/>
              </a:rPr>
              <a:pPr/>
              <a:t>1</a:t>
            </a:fld>
            <a:endParaRPr lang="en" dirty="0">
              <a:solidFill>
                <a:schemeClr val="accent3"/>
              </a:solidFill>
              <a:latin typeface="Dosis ExtraLight" panose="020B0604020202020204" charset="0"/>
            </a:endParaRPr>
          </a:p>
        </p:txBody>
      </p:sp>
      <p:pic>
        <p:nvPicPr>
          <p:cNvPr id="4" name="Picture 3">
            <a:extLst>
              <a:ext uri="{FF2B5EF4-FFF2-40B4-BE49-F238E27FC236}">
                <a16:creationId xmlns:a16="http://schemas.microsoft.com/office/drawing/2014/main" id="{357EC46C-BB0F-4D66-880F-63A88B026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31" y="3448575"/>
            <a:ext cx="600380" cy="600380"/>
          </a:xfrm>
          <a:prstGeom prst="rect">
            <a:avLst/>
          </a:prstGeom>
        </p:spPr>
      </p:pic>
      <p:pic>
        <p:nvPicPr>
          <p:cNvPr id="5" name="Picture 4">
            <a:extLst>
              <a:ext uri="{FF2B5EF4-FFF2-40B4-BE49-F238E27FC236}">
                <a16:creationId xmlns:a16="http://schemas.microsoft.com/office/drawing/2014/main" id="{7DCD9F12-666A-47CA-A579-572B75107B30}"/>
              </a:ext>
            </a:extLst>
          </p:cNvPr>
          <p:cNvPicPr>
            <a:picLocks noChangeAspect="1"/>
          </p:cNvPicPr>
          <p:nvPr/>
        </p:nvPicPr>
        <p:blipFill>
          <a:blip r:embed="rId4"/>
          <a:stretch>
            <a:fillRect/>
          </a:stretch>
        </p:blipFill>
        <p:spPr>
          <a:xfrm>
            <a:off x="783194" y="3432689"/>
            <a:ext cx="653533" cy="655888"/>
          </a:xfrm>
          <a:prstGeom prst="rect">
            <a:avLst/>
          </a:prstGeom>
        </p:spPr>
      </p:pic>
      <p:pic>
        <p:nvPicPr>
          <p:cNvPr id="6" name="Picture 11" descr="mbl_logo">
            <a:extLst>
              <a:ext uri="{FF2B5EF4-FFF2-40B4-BE49-F238E27FC236}">
                <a16:creationId xmlns:a16="http://schemas.microsoft.com/office/drawing/2014/main" id="{BFFEDEC5-007B-4E5C-9443-D91950BEE3E2}"/>
              </a:ext>
            </a:extLst>
          </p:cNvPr>
          <p:cNvPicPr>
            <a:picLocks noChangeAspect="1" noChangeArrowheads="1"/>
          </p:cNvPicPr>
          <p:nvPr/>
        </p:nvPicPr>
        <p:blipFill>
          <a:blip r:embed="rId5" cstate="print"/>
          <a:srcRect/>
          <a:stretch>
            <a:fillRect/>
          </a:stretch>
        </p:blipFill>
        <p:spPr bwMode="auto">
          <a:xfrm>
            <a:off x="1528011" y="3448765"/>
            <a:ext cx="587685" cy="600189"/>
          </a:xfrm>
          <a:prstGeom prst="rect">
            <a:avLst/>
          </a:prstGeom>
          <a:noFill/>
          <a:ln w="9525">
            <a:noFill/>
            <a:miter lim="800000"/>
            <a:headEnd/>
            <a:tailEnd/>
          </a:ln>
        </p:spPr>
      </p:pic>
      <p:pic>
        <p:nvPicPr>
          <p:cNvPr id="8" name="Picture 7">
            <a:extLst>
              <a:ext uri="{FF2B5EF4-FFF2-40B4-BE49-F238E27FC236}">
                <a16:creationId xmlns:a16="http://schemas.microsoft.com/office/drawing/2014/main" id="{54D547DE-4D0F-4067-A21E-1D5D0685511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7604" b="22399"/>
          <a:stretch/>
        </p:blipFill>
        <p:spPr>
          <a:xfrm>
            <a:off x="4967598" y="3480489"/>
            <a:ext cx="1309930" cy="553860"/>
          </a:xfrm>
          <a:prstGeom prst="rect">
            <a:avLst/>
          </a:prstGeom>
        </p:spPr>
      </p:pic>
      <p:sp>
        <p:nvSpPr>
          <p:cNvPr id="9" name="Google Shape;4040;p36">
            <a:extLst>
              <a:ext uri="{FF2B5EF4-FFF2-40B4-BE49-F238E27FC236}">
                <a16:creationId xmlns:a16="http://schemas.microsoft.com/office/drawing/2014/main" id="{27C06EA0-867C-4224-A06C-2BC037763B25}"/>
              </a:ext>
            </a:extLst>
          </p:cNvPr>
          <p:cNvSpPr txBox="1">
            <a:spLocks/>
          </p:cNvSpPr>
          <p:nvPr/>
        </p:nvSpPr>
        <p:spPr>
          <a:xfrm>
            <a:off x="91531" y="4034349"/>
            <a:ext cx="6264208" cy="844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000" dirty="0">
                <a:solidFill>
                  <a:schemeClr val="accent4">
                    <a:lumMod val="50000"/>
                  </a:schemeClr>
                </a:solidFill>
              </a:rPr>
              <a:t>The United States National Science Foundation’s Division of Environmental Biology supported this work via grant OCE-1637630 for the Plum Island Ecosystems Long Term Ecological Research site. The Edna Bailey Sussman Trust supplied additional funding. Clark Labs facilitated this work by creating the GIS software TerrSet®. </a:t>
            </a:r>
          </a:p>
        </p:txBody>
      </p:sp>
      <p:pic>
        <p:nvPicPr>
          <p:cNvPr id="14" name="Picture 13">
            <a:extLst>
              <a:ext uri="{FF2B5EF4-FFF2-40B4-BE49-F238E27FC236}">
                <a16:creationId xmlns:a16="http://schemas.microsoft.com/office/drawing/2014/main" id="{F73B3D46-19DE-4F05-BB48-82C2DAF2EF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6980" y="3507891"/>
            <a:ext cx="2669334" cy="5264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C5101-87AF-4704-94E5-A3ACD3CCE3A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232A2872-23D0-45C5-BBF3-EB61C28442E3}"/>
              </a:ext>
            </a:extLst>
          </p:cNvPr>
          <p:cNvPicPr>
            <a:picLocks noChangeAspect="1"/>
          </p:cNvPicPr>
          <p:nvPr/>
        </p:nvPicPr>
        <p:blipFill>
          <a:blip r:embed="rId3"/>
          <a:stretch>
            <a:fillRect/>
          </a:stretch>
        </p:blipFill>
        <p:spPr>
          <a:xfrm>
            <a:off x="524070" y="1301517"/>
            <a:ext cx="7060101" cy="2582964"/>
          </a:xfrm>
          <a:prstGeom prst="rect">
            <a:avLst/>
          </a:prstGeom>
        </p:spPr>
      </p:pic>
      <p:sp>
        <p:nvSpPr>
          <p:cNvPr id="4" name="Google Shape;3870;p18">
            <a:extLst>
              <a:ext uri="{FF2B5EF4-FFF2-40B4-BE49-F238E27FC236}">
                <a16:creationId xmlns:a16="http://schemas.microsoft.com/office/drawing/2014/main" id="{57970BE6-E264-48A8-9545-D74A24D3A642}"/>
              </a:ext>
            </a:extLst>
          </p:cNvPr>
          <p:cNvSpPr txBox="1">
            <a:spLocks/>
          </p:cNvSpPr>
          <p:nvPr/>
        </p:nvSpPr>
        <p:spPr>
          <a:xfrm>
            <a:off x="958023" y="743918"/>
            <a:ext cx="200215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Flow Matrix</a:t>
            </a:r>
            <a:endParaRPr lang="en-US" sz="2400" dirty="0">
              <a:solidFill>
                <a:schemeClr val="accent4">
                  <a:lumMod val="50000"/>
                </a:schemeClr>
              </a:solidFill>
              <a:latin typeface="Titillium Web" panose="020B0604020202020204" charset="0"/>
            </a:endParaRPr>
          </a:p>
        </p:txBody>
      </p:sp>
      <p:sp>
        <p:nvSpPr>
          <p:cNvPr id="6" name="Google Shape;3870;p18">
            <a:extLst>
              <a:ext uri="{FF2B5EF4-FFF2-40B4-BE49-F238E27FC236}">
                <a16:creationId xmlns:a16="http://schemas.microsoft.com/office/drawing/2014/main" id="{AF6D7E33-9EE0-41C0-9916-09B3F6F32AA4}"/>
              </a:ext>
            </a:extLst>
          </p:cNvPr>
          <p:cNvSpPr txBox="1">
            <a:spLocks/>
          </p:cNvSpPr>
          <p:nvPr/>
        </p:nvSpPr>
        <p:spPr>
          <a:xfrm>
            <a:off x="3729637" y="743918"/>
            <a:ext cx="221396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Markov Matrix</a:t>
            </a:r>
            <a:endParaRPr lang="en-US" sz="2400" dirty="0">
              <a:solidFill>
                <a:schemeClr val="accent4">
                  <a:lumMod val="50000"/>
                </a:schemeClr>
              </a:solidFill>
              <a:latin typeface="Titillium Web" panose="020B0604020202020204" charset="0"/>
            </a:endParaRPr>
          </a:p>
        </p:txBody>
      </p:sp>
    </p:spTree>
    <p:extLst>
      <p:ext uri="{BB962C8B-B14F-4D97-AF65-F5344CB8AC3E}">
        <p14:creationId xmlns:p14="http://schemas.microsoft.com/office/powerpoint/2010/main" val="133512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D2C4E4-70B8-4771-AB37-A25259917CC0}"/>
              </a:ext>
            </a:extLst>
          </p:cNvPr>
          <p:cNvPicPr>
            <a:picLocks noChangeAspect="1"/>
          </p:cNvPicPr>
          <p:nvPr/>
        </p:nvPicPr>
        <p:blipFill>
          <a:blip r:embed="rId3"/>
          <a:stretch>
            <a:fillRect/>
          </a:stretch>
        </p:blipFill>
        <p:spPr>
          <a:xfrm>
            <a:off x="533471" y="1301517"/>
            <a:ext cx="7050700" cy="2582964"/>
          </a:xfrm>
          <a:prstGeom prst="rect">
            <a:avLst/>
          </a:prstGeom>
        </p:spPr>
      </p:pic>
      <p:sp>
        <p:nvSpPr>
          <p:cNvPr id="2" name="Slide Number Placeholder 1">
            <a:extLst>
              <a:ext uri="{FF2B5EF4-FFF2-40B4-BE49-F238E27FC236}">
                <a16:creationId xmlns:a16="http://schemas.microsoft.com/office/drawing/2014/main" id="{539C5101-87AF-4704-94E5-A3ACD3CCE3A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4" name="Google Shape;3870;p18">
            <a:extLst>
              <a:ext uri="{FF2B5EF4-FFF2-40B4-BE49-F238E27FC236}">
                <a16:creationId xmlns:a16="http://schemas.microsoft.com/office/drawing/2014/main" id="{AD5A5D0B-9EBD-47C6-9367-6E244B30955B}"/>
              </a:ext>
            </a:extLst>
          </p:cNvPr>
          <p:cNvSpPr txBox="1">
            <a:spLocks/>
          </p:cNvSpPr>
          <p:nvPr/>
        </p:nvSpPr>
        <p:spPr>
          <a:xfrm>
            <a:off x="958023" y="743918"/>
            <a:ext cx="200215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Flow Matrix</a:t>
            </a:r>
            <a:endParaRPr lang="en-US" sz="2400" dirty="0">
              <a:solidFill>
                <a:schemeClr val="accent4">
                  <a:lumMod val="50000"/>
                </a:schemeClr>
              </a:solidFill>
              <a:latin typeface="Titillium Web" panose="020B0604020202020204" charset="0"/>
            </a:endParaRPr>
          </a:p>
        </p:txBody>
      </p:sp>
      <p:sp>
        <p:nvSpPr>
          <p:cNvPr id="5" name="Google Shape;3870;p18">
            <a:extLst>
              <a:ext uri="{FF2B5EF4-FFF2-40B4-BE49-F238E27FC236}">
                <a16:creationId xmlns:a16="http://schemas.microsoft.com/office/drawing/2014/main" id="{92C7057F-2912-4D38-A946-3B3869D6D4AB}"/>
              </a:ext>
            </a:extLst>
          </p:cNvPr>
          <p:cNvSpPr txBox="1">
            <a:spLocks/>
          </p:cNvSpPr>
          <p:nvPr/>
        </p:nvSpPr>
        <p:spPr>
          <a:xfrm>
            <a:off x="3729637" y="743918"/>
            <a:ext cx="221396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Markov Matrix</a:t>
            </a:r>
            <a:endParaRPr lang="en-US" sz="2400" dirty="0">
              <a:solidFill>
                <a:schemeClr val="accent4">
                  <a:lumMod val="50000"/>
                </a:schemeClr>
              </a:solidFill>
              <a:latin typeface="Titillium Web" panose="020B0604020202020204" charset="0"/>
            </a:endParaRPr>
          </a:p>
        </p:txBody>
      </p:sp>
    </p:spTree>
    <p:extLst>
      <p:ext uri="{BB962C8B-B14F-4D97-AF65-F5344CB8AC3E}">
        <p14:creationId xmlns:p14="http://schemas.microsoft.com/office/powerpoint/2010/main" val="43417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E03482-C90B-473D-8DAB-03068195C8B9}"/>
              </a:ext>
            </a:extLst>
          </p:cNvPr>
          <p:cNvPicPr>
            <a:picLocks noChangeAspect="1"/>
          </p:cNvPicPr>
          <p:nvPr/>
        </p:nvPicPr>
        <p:blipFill>
          <a:blip r:embed="rId3"/>
          <a:stretch>
            <a:fillRect/>
          </a:stretch>
        </p:blipFill>
        <p:spPr>
          <a:xfrm>
            <a:off x="533470" y="1301516"/>
            <a:ext cx="7050697" cy="2582963"/>
          </a:xfrm>
          <a:prstGeom prst="rect">
            <a:avLst/>
          </a:prstGeom>
        </p:spPr>
      </p:pic>
      <p:sp>
        <p:nvSpPr>
          <p:cNvPr id="2" name="Slide Number Placeholder 1">
            <a:extLst>
              <a:ext uri="{FF2B5EF4-FFF2-40B4-BE49-F238E27FC236}">
                <a16:creationId xmlns:a16="http://schemas.microsoft.com/office/drawing/2014/main" id="{539C5101-87AF-4704-94E5-A3ACD3CCE3A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4" name="Google Shape;3870;p18">
            <a:extLst>
              <a:ext uri="{FF2B5EF4-FFF2-40B4-BE49-F238E27FC236}">
                <a16:creationId xmlns:a16="http://schemas.microsoft.com/office/drawing/2014/main" id="{B451E8A9-272D-433D-BB7A-B21D7E6166C2}"/>
              </a:ext>
            </a:extLst>
          </p:cNvPr>
          <p:cNvSpPr txBox="1">
            <a:spLocks/>
          </p:cNvSpPr>
          <p:nvPr/>
        </p:nvSpPr>
        <p:spPr>
          <a:xfrm>
            <a:off x="958023" y="743918"/>
            <a:ext cx="200215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Flow Matrix</a:t>
            </a:r>
            <a:endParaRPr lang="en-US" sz="2400" dirty="0">
              <a:solidFill>
                <a:schemeClr val="accent4">
                  <a:lumMod val="50000"/>
                </a:schemeClr>
              </a:solidFill>
              <a:latin typeface="Titillium Web" panose="020B0604020202020204" charset="0"/>
            </a:endParaRPr>
          </a:p>
        </p:txBody>
      </p:sp>
      <p:sp>
        <p:nvSpPr>
          <p:cNvPr id="5" name="Google Shape;3870;p18">
            <a:extLst>
              <a:ext uri="{FF2B5EF4-FFF2-40B4-BE49-F238E27FC236}">
                <a16:creationId xmlns:a16="http://schemas.microsoft.com/office/drawing/2014/main" id="{A47C393A-EC5F-49DA-8F25-912D60AEA536}"/>
              </a:ext>
            </a:extLst>
          </p:cNvPr>
          <p:cNvSpPr txBox="1">
            <a:spLocks/>
          </p:cNvSpPr>
          <p:nvPr/>
        </p:nvSpPr>
        <p:spPr>
          <a:xfrm>
            <a:off x="3729637" y="743918"/>
            <a:ext cx="2213963" cy="4608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2400" b="1" dirty="0">
                <a:solidFill>
                  <a:schemeClr val="accent4">
                    <a:lumMod val="50000"/>
                  </a:schemeClr>
                </a:solidFill>
                <a:latin typeface="Titillium Web" panose="020B0604020202020204" charset="0"/>
              </a:rPr>
              <a:t>Markov Matrix</a:t>
            </a:r>
            <a:endParaRPr lang="en-US" sz="2400" dirty="0">
              <a:solidFill>
                <a:schemeClr val="accent4">
                  <a:lumMod val="50000"/>
                </a:schemeClr>
              </a:solidFill>
              <a:latin typeface="Titillium Web" panose="020B0604020202020204" charset="0"/>
            </a:endParaRPr>
          </a:p>
        </p:txBody>
      </p:sp>
    </p:spTree>
    <p:extLst>
      <p:ext uri="{BB962C8B-B14F-4D97-AF65-F5344CB8AC3E}">
        <p14:creationId xmlns:p14="http://schemas.microsoft.com/office/powerpoint/2010/main" val="197102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E73F-ED9D-475B-A94D-3EB4EF597852}"/>
              </a:ext>
            </a:extLst>
          </p:cNvPr>
          <p:cNvSpPr>
            <a:spLocks noGrp="1"/>
          </p:cNvSpPr>
          <p:nvPr>
            <p:ph type="title"/>
          </p:nvPr>
        </p:nvSpPr>
        <p:spPr/>
        <p:txBody>
          <a:bodyPr/>
          <a:lstStyle/>
          <a:p>
            <a:r>
              <a:rPr lang="en-US" b="1" dirty="0">
                <a:latin typeface="Titillium Web" panose="020B0604020202020204" charset="0"/>
              </a:rPr>
              <a:t>How do they stack up?</a:t>
            </a:r>
          </a:p>
        </p:txBody>
      </p:sp>
      <p:sp>
        <p:nvSpPr>
          <p:cNvPr id="3" name="Text Placeholder 2">
            <a:extLst>
              <a:ext uri="{FF2B5EF4-FFF2-40B4-BE49-F238E27FC236}">
                <a16:creationId xmlns:a16="http://schemas.microsoft.com/office/drawing/2014/main" id="{096BB4EE-71EF-47F4-BF86-3204A2F2DD01}"/>
              </a:ext>
            </a:extLst>
          </p:cNvPr>
          <p:cNvSpPr>
            <a:spLocks noGrp="1"/>
          </p:cNvSpPr>
          <p:nvPr>
            <p:ph type="body" idx="1"/>
          </p:nvPr>
        </p:nvSpPr>
        <p:spPr/>
        <p:txBody>
          <a:bodyPr/>
          <a:lstStyle/>
          <a:p>
            <a:pPr marL="114300" indent="0">
              <a:buNone/>
            </a:pPr>
            <a:r>
              <a:rPr lang="en-US" sz="2000" b="1" dirty="0"/>
              <a:t>Flow </a:t>
            </a:r>
          </a:p>
          <a:p>
            <a:pPr marL="114300" indent="0">
              <a:spcBef>
                <a:spcPts val="800"/>
              </a:spcBef>
              <a:buNone/>
            </a:pPr>
            <a:r>
              <a:rPr lang="en-US" sz="1600" dirty="0"/>
              <a:t>Is a novel method</a:t>
            </a:r>
          </a:p>
          <a:p>
            <a:pPr marL="114300" indent="0">
              <a:spcBef>
                <a:spcPts val="800"/>
              </a:spcBef>
              <a:buNone/>
            </a:pPr>
            <a:r>
              <a:rPr lang="en-US" sz="1600" dirty="0"/>
              <a:t>Extrapolates constant transition size per unit time</a:t>
            </a:r>
          </a:p>
          <a:p>
            <a:pPr marL="114300" indent="0">
              <a:spcBef>
                <a:spcPts val="800"/>
              </a:spcBef>
              <a:buNone/>
            </a:pPr>
            <a:r>
              <a:rPr lang="en-US" sz="1600" dirty="0"/>
              <a:t>Projects through continuous time</a:t>
            </a:r>
          </a:p>
          <a:p>
            <a:pPr marL="114300" indent="0">
              <a:spcBef>
                <a:spcPts val="800"/>
              </a:spcBef>
              <a:buNone/>
            </a:pPr>
            <a:r>
              <a:rPr lang="en-US" sz="1600" dirty="0"/>
              <a:t>Allows one incident per observation per extrapolation</a:t>
            </a:r>
          </a:p>
          <a:p>
            <a:pPr marL="114300" indent="0">
              <a:spcBef>
                <a:spcPts val="800"/>
              </a:spcBef>
              <a:buNone/>
            </a:pPr>
            <a:r>
              <a:rPr lang="en-US" sz="1600" dirty="0"/>
              <a:t>Can terminate with extinction of the persistence of a category</a:t>
            </a:r>
          </a:p>
        </p:txBody>
      </p:sp>
      <p:sp>
        <p:nvSpPr>
          <p:cNvPr id="4" name="Text Placeholder 3">
            <a:extLst>
              <a:ext uri="{FF2B5EF4-FFF2-40B4-BE49-F238E27FC236}">
                <a16:creationId xmlns:a16="http://schemas.microsoft.com/office/drawing/2014/main" id="{DE9B7FF8-A9E8-4D2E-A625-C2A130A07C1F}"/>
              </a:ext>
            </a:extLst>
          </p:cNvPr>
          <p:cNvSpPr>
            <a:spLocks noGrp="1"/>
          </p:cNvSpPr>
          <p:nvPr>
            <p:ph type="body" idx="2"/>
          </p:nvPr>
        </p:nvSpPr>
        <p:spPr>
          <a:xfrm>
            <a:off x="4156070" y="1762650"/>
            <a:ext cx="3400430" cy="3087000"/>
          </a:xfrm>
        </p:spPr>
        <p:txBody>
          <a:bodyPr/>
          <a:lstStyle/>
          <a:p>
            <a:pPr marL="114300" indent="0">
              <a:buNone/>
            </a:pPr>
            <a:r>
              <a:rPr lang="en-US" sz="2000" b="1" dirty="0"/>
              <a:t>Markov</a:t>
            </a:r>
          </a:p>
          <a:p>
            <a:pPr marL="114300" indent="0">
              <a:spcBef>
                <a:spcPts val="800"/>
              </a:spcBef>
              <a:buNone/>
            </a:pPr>
            <a:r>
              <a:rPr lang="en-US" sz="1600" dirty="0"/>
              <a:t>Is a popular method</a:t>
            </a:r>
          </a:p>
          <a:p>
            <a:pPr marL="114300" indent="0">
              <a:spcBef>
                <a:spcPts val="800"/>
              </a:spcBef>
              <a:buNone/>
            </a:pPr>
            <a:r>
              <a:rPr lang="en-US" sz="1600" dirty="0"/>
              <a:t>Extrapolates constant transition proportion per time interval</a:t>
            </a:r>
          </a:p>
          <a:p>
            <a:pPr marL="114300" indent="0">
              <a:spcBef>
                <a:spcPts val="800"/>
              </a:spcBef>
              <a:buNone/>
            </a:pPr>
            <a:r>
              <a:rPr lang="en-US" sz="1600" dirty="0"/>
              <a:t>Projects through incremental time</a:t>
            </a:r>
          </a:p>
          <a:p>
            <a:pPr marL="114300" indent="0">
              <a:spcBef>
                <a:spcPts val="800"/>
              </a:spcBef>
              <a:buNone/>
            </a:pPr>
            <a:r>
              <a:rPr lang="en-US" sz="1600" dirty="0"/>
              <a:t>Allows one incident per observation per time interval in extrapolation </a:t>
            </a:r>
          </a:p>
          <a:p>
            <a:pPr marL="114300" indent="0">
              <a:spcBef>
                <a:spcPts val="800"/>
              </a:spcBef>
              <a:buNone/>
            </a:pPr>
            <a:r>
              <a:rPr lang="en-US" sz="1600" dirty="0"/>
              <a:t>Can extrapolate infinitely</a:t>
            </a:r>
          </a:p>
        </p:txBody>
      </p:sp>
      <p:sp>
        <p:nvSpPr>
          <p:cNvPr id="5" name="Slide Number Placeholder 4">
            <a:extLst>
              <a:ext uri="{FF2B5EF4-FFF2-40B4-BE49-F238E27FC236}">
                <a16:creationId xmlns:a16="http://schemas.microsoft.com/office/drawing/2014/main" id="{1F319A66-9863-4704-B69A-BBD5B92478E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44062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tillium Web" panose="020B0604020202020204" charset="0"/>
              </a:rPr>
              <a:t>Conclusion</a:t>
            </a:r>
            <a:endParaRPr b="1" dirty="0">
              <a:latin typeface="Titillium Web" panose="020B0604020202020204" charset="0"/>
            </a:endParaRPr>
          </a:p>
        </p:txBody>
      </p:sp>
      <p:sp>
        <p:nvSpPr>
          <p:cNvPr id="3871" name="Google Shape;3871;p18"/>
          <p:cNvSpPr txBox="1">
            <a:spLocks noGrp="1"/>
          </p:cNvSpPr>
          <p:nvPr>
            <p:ph type="body" idx="1"/>
          </p:nvPr>
        </p:nvSpPr>
        <p:spPr>
          <a:prstGeom prst="rect">
            <a:avLst/>
          </a:prstGeom>
        </p:spPr>
        <p:txBody>
          <a:bodyPr spcFirstLastPara="1" wrap="square" lIns="91425" tIns="91425" rIns="91425" bIns="91425" anchor="t" anchorCtr="0">
            <a:noAutofit/>
          </a:bodyPr>
          <a:lstStyle/>
          <a:p>
            <a:pPr>
              <a:buClr>
                <a:schemeClr val="accent1">
                  <a:lumMod val="75000"/>
                </a:schemeClr>
              </a:buClr>
              <a:buFont typeface="Wingdings" panose="05000000000000000000" pitchFamily="2" charset="2"/>
              <a:buChar char="§"/>
            </a:pPr>
            <a:r>
              <a:rPr lang="en-US" sz="2200" dirty="0">
                <a:latin typeface="Titillium Web" panose="020B0604020202020204" charset="0"/>
                <a:cs typeface="Calibri Light" panose="020F0302020204030204" pitchFamily="34" charset="0"/>
              </a:rPr>
              <a:t>Flow and Markov offer contrasting paradigms</a:t>
            </a:r>
          </a:p>
          <a:p>
            <a:pPr lvl="1">
              <a:buClr>
                <a:schemeClr val="accent1">
                  <a:lumMod val="75000"/>
                </a:schemeClr>
              </a:buClr>
              <a:buFont typeface="Wingdings" panose="05000000000000000000" pitchFamily="2" charset="2"/>
              <a:buChar char="§"/>
            </a:pPr>
            <a:r>
              <a:rPr lang="en-US" sz="2200" dirty="0">
                <a:latin typeface="Titillium Web" panose="020B0604020202020204" charset="0"/>
                <a:cs typeface="Calibri Light" panose="020F0302020204030204" pitchFamily="34" charset="0"/>
              </a:rPr>
              <a:t>The Flow matrix is an alternative approach that address the problems of the Markov matrix</a:t>
            </a:r>
          </a:p>
          <a:p>
            <a:pPr>
              <a:buClr>
                <a:schemeClr val="accent1">
                  <a:lumMod val="75000"/>
                </a:schemeClr>
              </a:buClr>
              <a:buFont typeface="Wingdings" panose="05000000000000000000" pitchFamily="2" charset="2"/>
              <a:buChar char="§"/>
            </a:pPr>
            <a:r>
              <a:rPr lang="en-US" sz="2200" dirty="0">
                <a:latin typeface="Titillium Web" panose="020B0604020202020204" charset="0"/>
                <a:cs typeface="Calibri Light" panose="020F0302020204030204" pitchFamily="34" charset="0"/>
              </a:rPr>
              <a:t>Researchers should consider the trade-offs when deciding on a method</a:t>
            </a:r>
          </a:p>
          <a:p>
            <a:pPr marL="76200" indent="0">
              <a:buClr>
                <a:schemeClr val="accent1">
                  <a:lumMod val="75000"/>
                </a:schemeClr>
              </a:buClr>
              <a:buNone/>
            </a:pPr>
            <a:endParaRPr lang="en-US" sz="2200" dirty="0">
              <a:latin typeface="Titillium Web" panose="020B0604020202020204" charset="0"/>
              <a:cs typeface="Calibri Light" panose="020F0302020204030204" pitchFamily="34" charset="0"/>
            </a:endParaRPr>
          </a:p>
          <a:p>
            <a:pPr marL="76200" lvl="0" indent="0" algn="l" rtl="0">
              <a:spcBef>
                <a:spcPts val="600"/>
              </a:spcBef>
              <a:spcAft>
                <a:spcPts val="0"/>
              </a:spcAft>
              <a:buClr>
                <a:schemeClr val="accent1">
                  <a:lumMod val="75000"/>
                </a:schemeClr>
              </a:buClr>
              <a:buSzPts val="2400"/>
              <a:buNone/>
            </a:pPr>
            <a:r>
              <a:rPr lang="en-US" sz="1800" b="1" dirty="0">
                <a:latin typeface="Titillium Web" panose="020B0604020202020204" charset="0"/>
                <a:cs typeface="Calibri Light" panose="020F0302020204030204" pitchFamily="34" charset="0"/>
              </a:rPr>
              <a:t>Contact information:</a:t>
            </a:r>
          </a:p>
          <a:p>
            <a:pPr marL="76200" lvl="0" indent="0" algn="l" rtl="0">
              <a:spcBef>
                <a:spcPts val="600"/>
              </a:spcBef>
              <a:spcAft>
                <a:spcPts val="0"/>
              </a:spcAft>
              <a:buClr>
                <a:schemeClr val="accent1">
                  <a:lumMod val="75000"/>
                </a:schemeClr>
              </a:buClr>
              <a:buSzPts val="2400"/>
              <a:buNone/>
            </a:pPr>
            <a:r>
              <a:rPr lang="en-US" sz="1800" u="sng" dirty="0">
                <a:latin typeface="Titillium Web" panose="020B0604020202020204" charset="0"/>
                <a:cs typeface="Calibri Light" panose="020F0302020204030204" pitchFamily="34" charset="0"/>
                <a:hlinkClick r:id="rId3"/>
              </a:rPr>
              <a:t>JeStrzempko@clarku.edu</a:t>
            </a:r>
            <a:r>
              <a:rPr lang="en-US" sz="1800" dirty="0">
                <a:latin typeface="Titillium Web" panose="020B0604020202020204" charset="0"/>
                <a:cs typeface="Calibri Light" panose="020F0302020204030204" pitchFamily="34" charset="0"/>
              </a:rPr>
              <a:t> (Jess Strzempko)</a:t>
            </a:r>
          </a:p>
        </p:txBody>
      </p:sp>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604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dirty="0"/>
          </a:p>
        </p:txBody>
      </p:sp>
      <p:sp>
        <p:nvSpPr>
          <p:cNvPr id="3851" name="Google Shape;3851;p15"/>
          <p:cNvSpPr txBox="1">
            <a:spLocks noGrp="1"/>
          </p:cNvSpPr>
          <p:nvPr>
            <p:ph type="subTitle" idx="4294967295"/>
          </p:nvPr>
        </p:nvSpPr>
        <p:spPr>
          <a:xfrm>
            <a:off x="3503613" y="723900"/>
            <a:ext cx="3913187" cy="3789363"/>
          </a:xfrm>
          <a:prstGeom prst="rect">
            <a:avLst/>
          </a:prstGeom>
        </p:spPr>
        <p:txBody>
          <a:bodyPr spcFirstLastPara="1" wrap="square" lIns="91425" tIns="91425" rIns="91425" bIns="91425" anchor="t" anchorCtr="0">
            <a:noAutofit/>
          </a:bodyPr>
          <a:lstStyle/>
          <a:p>
            <a:pPr marL="342900" indent="-342900">
              <a:buClr>
                <a:schemeClr val="accent1">
                  <a:lumMod val="75000"/>
                </a:schemeClr>
              </a:buClr>
              <a:buFont typeface="Wingdings" panose="05000000000000000000" pitchFamily="2" charset="2"/>
              <a:buChar char="§"/>
            </a:pPr>
            <a:r>
              <a:rPr lang="en" sz="2200" dirty="0">
                <a:latin typeface="Titillium Web"/>
                <a:ea typeface="Titillium Web"/>
                <a:cs typeface="Titillium Web"/>
                <a:sym typeface="Titillium Web"/>
              </a:rPr>
              <a:t>Student in the Master of Science in GIS program at Clark University</a:t>
            </a:r>
          </a:p>
          <a:p>
            <a:pPr marL="342900" indent="-342900">
              <a:buClr>
                <a:schemeClr val="accent1">
                  <a:lumMod val="75000"/>
                </a:schemeClr>
              </a:buClr>
              <a:buFont typeface="Wingdings" panose="05000000000000000000" pitchFamily="2" charset="2"/>
              <a:buChar char="§"/>
            </a:pPr>
            <a:r>
              <a:rPr lang="en" sz="2200" dirty="0">
                <a:latin typeface="Titillium Web"/>
                <a:ea typeface="Titillium Web"/>
                <a:cs typeface="Titillium Web"/>
                <a:sym typeface="Titillium Web"/>
              </a:rPr>
              <a:t>Recipient of undergraduate degree in Environmental Science and Mathematics</a:t>
            </a:r>
          </a:p>
          <a:p>
            <a:pPr marL="342900" indent="-342900">
              <a:buClr>
                <a:schemeClr val="accent1">
                  <a:lumMod val="75000"/>
                </a:schemeClr>
              </a:buClr>
              <a:buFont typeface="Wingdings" panose="05000000000000000000" pitchFamily="2" charset="2"/>
              <a:buChar char="§"/>
            </a:pPr>
            <a:r>
              <a:rPr lang="en" sz="2200" dirty="0">
                <a:latin typeface="Titillium Web"/>
                <a:ea typeface="Titillium Web"/>
                <a:cs typeface="Titillium Web"/>
                <a:sym typeface="Titillium Web"/>
              </a:rPr>
              <a:t>Young professional interested in quantitative explorations of human-environment interactions</a:t>
            </a:r>
            <a:endParaRPr sz="2200" b="1" dirty="0"/>
          </a:p>
        </p:txBody>
      </p:sp>
      <p:pic>
        <p:nvPicPr>
          <p:cNvPr id="4" name="Picture 3">
            <a:extLst>
              <a:ext uri="{FF2B5EF4-FFF2-40B4-BE49-F238E27FC236}">
                <a16:creationId xmlns:a16="http://schemas.microsoft.com/office/drawing/2014/main" id="{DA8542D6-DE53-48C1-8C8E-38457FFD2165}"/>
              </a:ext>
            </a:extLst>
          </p:cNvPr>
          <p:cNvPicPr>
            <a:picLocks noChangeAspect="1"/>
          </p:cNvPicPr>
          <p:nvPr/>
        </p:nvPicPr>
        <p:blipFill rotWithShape="1">
          <a:blip r:embed="rId3"/>
          <a:srcRect t="-392" b="9609"/>
          <a:stretch/>
        </p:blipFill>
        <p:spPr>
          <a:xfrm>
            <a:off x="640231" y="1079250"/>
            <a:ext cx="2080300" cy="2080300"/>
          </a:xfrm>
          <a:prstGeom prst="flowChartConnector">
            <a:avLst/>
          </a:prstGeom>
        </p:spPr>
      </p:pic>
      <p:sp>
        <p:nvSpPr>
          <p:cNvPr id="9" name="Google Shape;3851;p15">
            <a:extLst>
              <a:ext uri="{FF2B5EF4-FFF2-40B4-BE49-F238E27FC236}">
                <a16:creationId xmlns:a16="http://schemas.microsoft.com/office/drawing/2014/main" id="{6C0EACC4-6C19-43DD-B437-0E5552232AE9}"/>
              </a:ext>
            </a:extLst>
          </p:cNvPr>
          <p:cNvSpPr txBox="1">
            <a:spLocks/>
          </p:cNvSpPr>
          <p:nvPr/>
        </p:nvSpPr>
        <p:spPr>
          <a:xfrm>
            <a:off x="487161" y="3159550"/>
            <a:ext cx="2386440" cy="6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b="1" dirty="0">
                <a:solidFill>
                  <a:schemeClr val="bg2"/>
                </a:solidFill>
              </a:rPr>
              <a:t>Jess Strzempko</a:t>
            </a:r>
          </a:p>
        </p:txBody>
      </p:sp>
    </p:spTree>
    <p:extLst>
      <p:ext uri="{BB962C8B-B14F-4D97-AF65-F5344CB8AC3E}">
        <p14:creationId xmlns:p14="http://schemas.microsoft.com/office/powerpoint/2010/main" val="31107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 b="1" dirty="0">
                <a:latin typeface="Titillium Web" panose="020B0604020202020204" charset="0"/>
              </a:rPr>
              <a:t>Why all the Markov matrix hype?</a:t>
            </a:r>
            <a:endParaRPr b="1" dirty="0">
              <a:latin typeface="Titillium Web" panose="020B0604020202020204" charset="0"/>
            </a:endParaRPr>
          </a:p>
        </p:txBody>
      </p:sp>
      <p:sp>
        <p:nvSpPr>
          <p:cNvPr id="3871" name="Google Shape;3871;p18"/>
          <p:cNvSpPr txBox="1">
            <a:spLocks noGrp="1"/>
          </p:cNvSpPr>
          <p:nvPr>
            <p:ph type="body" idx="1"/>
          </p:nvPr>
        </p:nvSpPr>
        <p:spPr>
          <a:xfrm>
            <a:off x="718300" y="1733550"/>
            <a:ext cx="6450850" cy="29805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Clr>
                <a:schemeClr val="accent1">
                  <a:lumMod val="75000"/>
                </a:schemeClr>
              </a:buClr>
              <a:buSzPts val="2400"/>
              <a:buNone/>
            </a:pPr>
            <a:r>
              <a:rPr lang="en-US" sz="2200" dirty="0">
                <a:latin typeface="Titillium Web" panose="020B0604020202020204" charset="0"/>
                <a:cs typeface="Calibri Light" panose="020F0302020204030204" pitchFamily="34" charset="0"/>
              </a:rPr>
              <a:t>The Markov matrix:</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sz="2200" dirty="0">
                <a:latin typeface="Titillium Web" panose="020B0604020202020204" charset="0"/>
                <a:cs typeface="Calibri Light" panose="020F0302020204030204" pitchFamily="34" charset="0"/>
              </a:rPr>
              <a:t>Was first developed in the early 1900s</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sz="2200" dirty="0">
                <a:latin typeface="Titillium Web" panose="020B0604020202020204" charset="0"/>
                <a:cs typeface="Calibri Light" panose="020F0302020204030204" pitchFamily="34" charset="0"/>
              </a:rPr>
              <a:t>Is used ubiquitously in categorical extrapolation </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sz="2200" dirty="0">
                <a:latin typeface="Titillium Web" panose="020B0604020202020204" charset="0"/>
                <a:cs typeface="Calibri Light" panose="020F0302020204030204" pitchFamily="34" charset="0"/>
              </a:rPr>
              <a:t>Struggles to extrapolate on a time continuum</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sz="2200" dirty="0">
                <a:latin typeface="Titillium Web" panose="020B0604020202020204" charset="0"/>
                <a:cs typeface="Calibri Light" panose="020F0302020204030204" pitchFamily="34" charset="0"/>
              </a:rPr>
              <a:t>Behaves in complex ways</a:t>
            </a:r>
          </a:p>
          <a:p>
            <a:pPr marL="76200" lvl="0" indent="0" algn="l" rtl="0">
              <a:spcBef>
                <a:spcPts val="600"/>
              </a:spcBef>
              <a:spcAft>
                <a:spcPts val="0"/>
              </a:spcAft>
              <a:buClr>
                <a:schemeClr val="accent1">
                  <a:lumMod val="75000"/>
                </a:schemeClr>
              </a:buClr>
              <a:buSzPts val="2400"/>
              <a:buNone/>
            </a:pPr>
            <a:r>
              <a:rPr lang="en-US" sz="2200" dirty="0">
                <a:latin typeface="Titillium Web" panose="020B0604020202020204" charset="0"/>
                <a:cs typeface="Calibri Light" panose="020F0302020204030204" pitchFamily="34" charset="0"/>
              </a:rPr>
              <a:t>Is there a suitable alternative?</a:t>
            </a:r>
          </a:p>
        </p:txBody>
      </p:sp>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496D-53E4-40E4-91F9-4CDC24D59963}"/>
              </a:ext>
            </a:extLst>
          </p:cNvPr>
          <p:cNvSpPr>
            <a:spLocks noGrp="1"/>
          </p:cNvSpPr>
          <p:nvPr>
            <p:ph type="title"/>
          </p:nvPr>
        </p:nvSpPr>
        <p:spPr/>
        <p:txBody>
          <a:bodyPr/>
          <a:lstStyle/>
          <a:p>
            <a:r>
              <a:rPr lang="en-US" b="1" dirty="0">
                <a:latin typeface="Titillium Web" panose="020B0604020202020204" charset="0"/>
              </a:rPr>
              <a:t>Go with the Flow (matrix)</a:t>
            </a:r>
          </a:p>
        </p:txBody>
      </p:sp>
      <p:sp>
        <p:nvSpPr>
          <p:cNvPr id="3" name="Text Placeholder 2">
            <a:extLst>
              <a:ext uri="{FF2B5EF4-FFF2-40B4-BE49-F238E27FC236}">
                <a16:creationId xmlns:a16="http://schemas.microsoft.com/office/drawing/2014/main" id="{EBA9F93C-E17A-466A-996B-CFA8DDEEEF86}"/>
              </a:ext>
            </a:extLst>
          </p:cNvPr>
          <p:cNvSpPr>
            <a:spLocks noGrp="1"/>
          </p:cNvSpPr>
          <p:nvPr>
            <p:ph type="body" idx="1"/>
          </p:nvPr>
        </p:nvSpPr>
        <p:spPr/>
        <p:txBody>
          <a:bodyPr/>
          <a:lstStyle/>
          <a:p>
            <a:pPr marL="76200" indent="0">
              <a:buClr>
                <a:schemeClr val="accent1">
                  <a:lumMod val="75000"/>
                </a:schemeClr>
              </a:buClr>
              <a:buNone/>
            </a:pPr>
            <a:r>
              <a:rPr lang="en-US" sz="2200" dirty="0"/>
              <a:t>The Flow matrix:</a:t>
            </a:r>
          </a:p>
          <a:p>
            <a:pPr>
              <a:buClr>
                <a:schemeClr val="accent1">
                  <a:lumMod val="75000"/>
                </a:schemeClr>
              </a:buClr>
              <a:buFont typeface="Wingdings" panose="05000000000000000000" pitchFamily="2" charset="2"/>
              <a:buChar char="§"/>
            </a:pPr>
            <a:r>
              <a:rPr lang="en-US" sz="2200" dirty="0"/>
              <a:t>Was introduced by </a:t>
            </a:r>
            <a:r>
              <a:rPr lang="en-US" sz="2200" dirty="0" err="1"/>
              <a:t>Runfola</a:t>
            </a:r>
            <a:r>
              <a:rPr lang="en-US" sz="2200" dirty="0"/>
              <a:t> &amp; Pontius Jr. in 2012</a:t>
            </a:r>
          </a:p>
          <a:p>
            <a:pPr>
              <a:buClr>
                <a:schemeClr val="accent1">
                  <a:lumMod val="75000"/>
                </a:schemeClr>
              </a:buClr>
              <a:buFont typeface="Wingdings" panose="05000000000000000000" pitchFamily="2" charset="2"/>
              <a:buChar char="§"/>
            </a:pPr>
            <a:r>
              <a:rPr lang="en-US" sz="2200" dirty="0"/>
              <a:t>Directly fixes the problems of the Markov matrix</a:t>
            </a:r>
          </a:p>
          <a:p>
            <a:pPr lvl="1">
              <a:buClr>
                <a:schemeClr val="accent1">
                  <a:lumMod val="75000"/>
                </a:schemeClr>
              </a:buClr>
              <a:buFont typeface="Wingdings" panose="05000000000000000000" pitchFamily="2" charset="2"/>
              <a:buChar char="§"/>
            </a:pPr>
            <a:r>
              <a:rPr lang="en-US" sz="2200" dirty="0"/>
              <a:t>Extrapolates on a time continuum</a:t>
            </a:r>
          </a:p>
          <a:p>
            <a:pPr lvl="1">
              <a:buClr>
                <a:schemeClr val="accent1">
                  <a:lumMod val="75000"/>
                </a:schemeClr>
              </a:buClr>
              <a:buFont typeface="Wingdings" panose="05000000000000000000" pitchFamily="2" charset="2"/>
              <a:buChar char="§"/>
            </a:pPr>
            <a:r>
              <a:rPr lang="en-US" sz="2200" dirty="0"/>
              <a:t>Computes time of zero persistence</a:t>
            </a:r>
          </a:p>
          <a:p>
            <a:pPr lvl="1">
              <a:buClr>
                <a:schemeClr val="accent1">
                  <a:lumMod val="75000"/>
                </a:schemeClr>
              </a:buClr>
              <a:buFont typeface="Wingdings" panose="05000000000000000000" pitchFamily="2" charset="2"/>
              <a:buChar char="§"/>
            </a:pPr>
            <a:r>
              <a:rPr lang="en-US" sz="2200" dirty="0"/>
              <a:t>Extrapolates constant net change</a:t>
            </a:r>
          </a:p>
          <a:p>
            <a:pPr>
              <a:buClr>
                <a:schemeClr val="accent1">
                  <a:lumMod val="75000"/>
                </a:schemeClr>
              </a:buClr>
              <a:buFont typeface="Wingdings" panose="05000000000000000000" pitchFamily="2" charset="2"/>
              <a:buChar char="§"/>
            </a:pPr>
            <a:r>
              <a:rPr lang="en-US" sz="2200" dirty="0"/>
              <a:t>Comprises straightforward mathematical concepts</a:t>
            </a:r>
          </a:p>
        </p:txBody>
      </p:sp>
      <p:sp>
        <p:nvSpPr>
          <p:cNvPr id="4" name="Slide Number Placeholder 3">
            <a:extLst>
              <a:ext uri="{FF2B5EF4-FFF2-40B4-BE49-F238E27FC236}">
                <a16:creationId xmlns:a16="http://schemas.microsoft.com/office/drawing/2014/main" id="{456E51BC-C408-444A-84E5-272776B5DB2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5832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tillium Web" panose="020B0604020202020204" charset="0"/>
              </a:rPr>
              <a:t>Methodology</a:t>
            </a:r>
            <a:endParaRPr b="1" dirty="0">
              <a:latin typeface="Titillium Web" panose="020B0604020202020204" charset="0"/>
            </a:endParaRPr>
          </a:p>
        </p:txBody>
      </p:sp>
      <p:sp>
        <p:nvSpPr>
          <p:cNvPr id="3871" name="Google Shape;3871;p18"/>
          <p:cNvSpPr txBox="1">
            <a:spLocks noGrp="1"/>
          </p:cNvSpPr>
          <p:nvPr>
            <p:ph type="body" idx="1"/>
          </p:nvPr>
        </p:nvSpPr>
        <p:spPr>
          <a:prstGeom prst="rect">
            <a:avLst/>
          </a:prstGeom>
        </p:spPr>
        <p:txBody>
          <a:bodyPr spcFirstLastPara="1" wrap="square" lIns="91425" tIns="91425" rIns="91425" bIns="91425" anchor="t" anchorCtr="0">
            <a:noAutofit/>
          </a:bodyPr>
          <a:lstStyle/>
          <a:p>
            <a:pPr lvl="0" algn="l" rtl="0">
              <a:spcBef>
                <a:spcPts val="600"/>
              </a:spcBef>
              <a:spcAft>
                <a:spcPts val="0"/>
              </a:spcAft>
              <a:buClr>
                <a:schemeClr val="accent1">
                  <a:lumMod val="75000"/>
                </a:schemeClr>
              </a:buClr>
              <a:buSzPts val="2400"/>
              <a:buFont typeface="Wingdings" panose="05000000000000000000" pitchFamily="2" charset="2"/>
              <a:buChar char="§"/>
            </a:pPr>
            <a:r>
              <a:rPr lang="en-US" dirty="0">
                <a:latin typeface="Titillium Web" panose="020B0604020202020204" charset="0"/>
                <a:cs typeface="Calibri Light" panose="020F0302020204030204" pitchFamily="34" charset="0"/>
              </a:rPr>
              <a:t>Developed equations to quantify change</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dirty="0">
                <a:latin typeface="Titillium Web" panose="020B0604020202020204" charset="0"/>
                <a:cs typeface="Calibri Light" panose="020F0302020204030204" pitchFamily="34" charset="0"/>
              </a:rPr>
              <a:t>Wrote code to create linked spreadsheets and self-updating figures to demonstrate concepts</a:t>
            </a:r>
          </a:p>
          <a:p>
            <a:pPr lvl="0" algn="l" rtl="0">
              <a:spcBef>
                <a:spcPts val="600"/>
              </a:spcBef>
              <a:spcAft>
                <a:spcPts val="0"/>
              </a:spcAft>
              <a:buClr>
                <a:schemeClr val="accent1">
                  <a:lumMod val="75000"/>
                </a:schemeClr>
              </a:buClr>
              <a:buSzPts val="2400"/>
              <a:buFont typeface="Wingdings" panose="05000000000000000000" pitchFamily="2" charset="2"/>
              <a:buChar char="§"/>
            </a:pPr>
            <a:r>
              <a:rPr lang="en-US" dirty="0">
                <a:latin typeface="Titillium Web" panose="020B0604020202020204" charset="0"/>
                <a:cs typeface="Calibri Light" panose="020F0302020204030204" pitchFamily="34" charset="0"/>
              </a:rPr>
              <a:t>Employed two case studies concerning land change to illustrate the characteristics</a:t>
            </a:r>
          </a:p>
        </p:txBody>
      </p:sp>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38296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7DA6DF84-86FF-4F8E-ABD2-54F179887FF4}"/>
              </a:ext>
            </a:extLst>
          </p:cNvPr>
          <p:cNvPicPr>
            <a:picLocks noChangeAspect="1"/>
          </p:cNvPicPr>
          <p:nvPr/>
        </p:nvPicPr>
        <p:blipFill>
          <a:blip r:embed="rId3"/>
          <a:stretch>
            <a:fillRect/>
          </a:stretch>
        </p:blipFill>
        <p:spPr>
          <a:xfrm>
            <a:off x="560552" y="2252409"/>
            <a:ext cx="2257069" cy="1050652"/>
          </a:xfrm>
          <a:prstGeom prst="rect">
            <a:avLst/>
          </a:prstGeom>
        </p:spPr>
      </p:pic>
      <p:pic>
        <p:nvPicPr>
          <p:cNvPr id="12" name="Picture 11">
            <a:extLst>
              <a:ext uri="{FF2B5EF4-FFF2-40B4-BE49-F238E27FC236}">
                <a16:creationId xmlns:a16="http://schemas.microsoft.com/office/drawing/2014/main" id="{B0B33180-3431-4178-A58B-23FF0B902CB0}"/>
              </a:ext>
            </a:extLst>
          </p:cNvPr>
          <p:cNvPicPr>
            <a:picLocks noChangeAspect="1"/>
          </p:cNvPicPr>
          <p:nvPr/>
        </p:nvPicPr>
        <p:blipFill>
          <a:blip r:embed="rId4"/>
          <a:stretch>
            <a:fillRect/>
          </a:stretch>
        </p:blipFill>
        <p:spPr>
          <a:xfrm>
            <a:off x="4857286" y="672458"/>
            <a:ext cx="2059320" cy="1103858"/>
          </a:xfrm>
          <a:prstGeom prst="rect">
            <a:avLst/>
          </a:prstGeom>
        </p:spPr>
      </p:pic>
      <p:pic>
        <p:nvPicPr>
          <p:cNvPr id="14" name="Picture 13">
            <a:extLst>
              <a:ext uri="{FF2B5EF4-FFF2-40B4-BE49-F238E27FC236}">
                <a16:creationId xmlns:a16="http://schemas.microsoft.com/office/drawing/2014/main" id="{83369426-C7A1-4D77-A09B-260DD03357C5}"/>
              </a:ext>
            </a:extLst>
          </p:cNvPr>
          <p:cNvPicPr>
            <a:picLocks noChangeAspect="1"/>
          </p:cNvPicPr>
          <p:nvPr/>
        </p:nvPicPr>
        <p:blipFill>
          <a:blip r:embed="rId5"/>
          <a:stretch>
            <a:fillRect/>
          </a:stretch>
        </p:blipFill>
        <p:spPr>
          <a:xfrm>
            <a:off x="4584847" y="1749713"/>
            <a:ext cx="2845928" cy="621652"/>
          </a:xfrm>
          <a:prstGeom prst="rect">
            <a:avLst/>
          </a:prstGeom>
        </p:spPr>
      </p:pic>
      <p:pic>
        <p:nvPicPr>
          <p:cNvPr id="16" name="Picture 15">
            <a:extLst>
              <a:ext uri="{FF2B5EF4-FFF2-40B4-BE49-F238E27FC236}">
                <a16:creationId xmlns:a16="http://schemas.microsoft.com/office/drawing/2014/main" id="{BF41D094-4764-45F2-AD20-437EED6CA3DC}"/>
              </a:ext>
            </a:extLst>
          </p:cNvPr>
          <p:cNvPicPr>
            <a:picLocks noChangeAspect="1"/>
          </p:cNvPicPr>
          <p:nvPr/>
        </p:nvPicPr>
        <p:blipFill>
          <a:blip r:embed="rId6"/>
          <a:stretch>
            <a:fillRect/>
          </a:stretch>
        </p:blipFill>
        <p:spPr>
          <a:xfrm>
            <a:off x="4572000" y="3232992"/>
            <a:ext cx="2279719" cy="1050653"/>
          </a:xfrm>
          <a:prstGeom prst="rect">
            <a:avLst/>
          </a:prstGeom>
        </p:spPr>
      </p:pic>
      <p:pic>
        <p:nvPicPr>
          <p:cNvPr id="18" name="Picture 17">
            <a:extLst>
              <a:ext uri="{FF2B5EF4-FFF2-40B4-BE49-F238E27FC236}">
                <a16:creationId xmlns:a16="http://schemas.microsoft.com/office/drawing/2014/main" id="{9E7597BE-6327-4D30-AC2D-5536C36A6912}"/>
              </a:ext>
            </a:extLst>
          </p:cNvPr>
          <p:cNvPicPr>
            <a:picLocks noChangeAspect="1"/>
          </p:cNvPicPr>
          <p:nvPr/>
        </p:nvPicPr>
        <p:blipFill>
          <a:blip r:embed="rId7"/>
          <a:stretch>
            <a:fillRect/>
          </a:stretch>
        </p:blipFill>
        <p:spPr>
          <a:xfrm>
            <a:off x="4356502" y="4283645"/>
            <a:ext cx="3288766" cy="597319"/>
          </a:xfrm>
          <a:prstGeom prst="rect">
            <a:avLst/>
          </a:prstGeom>
        </p:spPr>
      </p:pic>
      <p:cxnSp>
        <p:nvCxnSpPr>
          <p:cNvPr id="22" name="Straight Arrow Connector 21">
            <a:extLst>
              <a:ext uri="{FF2B5EF4-FFF2-40B4-BE49-F238E27FC236}">
                <a16:creationId xmlns:a16="http://schemas.microsoft.com/office/drawing/2014/main" id="{2A9BC401-DEA7-4E83-8478-0F1C49E9FDA5}"/>
              </a:ext>
            </a:extLst>
          </p:cNvPr>
          <p:cNvCxnSpPr>
            <a:cxnSpLocks/>
          </p:cNvCxnSpPr>
          <p:nvPr/>
        </p:nvCxnSpPr>
        <p:spPr>
          <a:xfrm flipV="1">
            <a:off x="3313795" y="2043120"/>
            <a:ext cx="856972" cy="418578"/>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EA7E1F0D-B598-4E30-B168-8A0F07FAD8E5}"/>
              </a:ext>
            </a:extLst>
          </p:cNvPr>
          <p:cNvCxnSpPr>
            <a:cxnSpLocks/>
          </p:cNvCxnSpPr>
          <p:nvPr/>
        </p:nvCxnSpPr>
        <p:spPr>
          <a:xfrm>
            <a:off x="3313795" y="3499859"/>
            <a:ext cx="856972" cy="371351"/>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Google Shape;3870;p18">
            <a:extLst>
              <a:ext uri="{FF2B5EF4-FFF2-40B4-BE49-F238E27FC236}">
                <a16:creationId xmlns:a16="http://schemas.microsoft.com/office/drawing/2014/main" id="{842BD43D-AC39-4B45-871A-975DDF5A2236}"/>
              </a:ext>
            </a:extLst>
          </p:cNvPr>
          <p:cNvSpPr txBox="1">
            <a:spLocks/>
          </p:cNvSpPr>
          <p:nvPr/>
        </p:nvSpPr>
        <p:spPr>
          <a:xfrm>
            <a:off x="4653877" y="2507748"/>
            <a:ext cx="2694016"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Markov Matrix</a:t>
            </a:r>
          </a:p>
          <a:p>
            <a:pPr algn="ctr"/>
            <a:r>
              <a:rPr lang="en-US" sz="1500" dirty="0">
                <a:solidFill>
                  <a:schemeClr val="accent4">
                    <a:lumMod val="50000"/>
                  </a:schemeClr>
                </a:solidFill>
                <a:latin typeface="Titillium Web" panose="020B0604020202020204" charset="0"/>
              </a:rPr>
              <a:t>(extrapolation from t</a:t>
            </a:r>
            <a:r>
              <a:rPr lang="en-US" sz="1500" baseline="-25000" dirty="0">
                <a:solidFill>
                  <a:schemeClr val="accent4">
                    <a:lumMod val="50000"/>
                  </a:schemeClr>
                </a:solidFill>
                <a:latin typeface="Titillium Web" panose="020B0604020202020204" charset="0"/>
              </a:rPr>
              <a:t>1</a:t>
            </a:r>
            <a:r>
              <a:rPr lang="en-US" sz="1500" dirty="0">
                <a:solidFill>
                  <a:schemeClr val="accent4">
                    <a:lumMod val="50000"/>
                  </a:schemeClr>
                </a:solidFill>
                <a:latin typeface="Titillium Web" panose="020B0604020202020204" charset="0"/>
              </a:rPr>
              <a:t> to </a:t>
            </a:r>
            <a:r>
              <a:rPr lang="en-US" sz="1500" dirty="0" err="1">
                <a:solidFill>
                  <a:schemeClr val="accent4">
                    <a:lumMod val="50000"/>
                  </a:schemeClr>
                </a:solidFill>
                <a:latin typeface="Titillium Web" panose="020B0604020202020204" charset="0"/>
              </a:rPr>
              <a:t>t</a:t>
            </a:r>
            <a:r>
              <a:rPr lang="en-US" sz="1500" baseline="-25000" dirty="0" err="1">
                <a:solidFill>
                  <a:schemeClr val="accent4">
                    <a:lumMod val="50000"/>
                  </a:schemeClr>
                </a:solidFill>
                <a:latin typeface="Titillium Web" panose="020B0604020202020204" charset="0"/>
              </a:rPr>
              <a:t>n</a:t>
            </a:r>
            <a:r>
              <a:rPr lang="en-US" sz="1500" dirty="0">
                <a:solidFill>
                  <a:schemeClr val="accent4">
                    <a:lumMod val="50000"/>
                  </a:schemeClr>
                </a:solidFill>
                <a:latin typeface="Titillium Web" panose="020B0604020202020204" charset="0"/>
              </a:rPr>
              <a:t>)</a:t>
            </a:r>
          </a:p>
        </p:txBody>
      </p:sp>
      <p:sp>
        <p:nvSpPr>
          <p:cNvPr id="19" name="Google Shape;3870;p18">
            <a:extLst>
              <a:ext uri="{FF2B5EF4-FFF2-40B4-BE49-F238E27FC236}">
                <a16:creationId xmlns:a16="http://schemas.microsoft.com/office/drawing/2014/main" id="{712A8312-6850-4240-940F-B582B00B44BF}"/>
              </a:ext>
            </a:extLst>
          </p:cNvPr>
          <p:cNvSpPr txBox="1">
            <a:spLocks/>
          </p:cNvSpPr>
          <p:nvPr/>
        </p:nvSpPr>
        <p:spPr>
          <a:xfrm>
            <a:off x="410439" y="1434858"/>
            <a:ext cx="2694016"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Raw Transition Matrix</a:t>
            </a:r>
          </a:p>
          <a:p>
            <a:pPr algn="ctr"/>
            <a:r>
              <a:rPr lang="en-US" sz="1500" dirty="0">
                <a:solidFill>
                  <a:schemeClr val="accent4">
                    <a:lumMod val="50000"/>
                  </a:schemeClr>
                </a:solidFill>
                <a:latin typeface="Titillium Web" panose="020B0604020202020204" charset="0"/>
              </a:rPr>
              <a:t>(calibration from t</a:t>
            </a:r>
            <a:r>
              <a:rPr lang="en-US" sz="1500" baseline="-25000" dirty="0">
                <a:solidFill>
                  <a:schemeClr val="accent4">
                    <a:lumMod val="50000"/>
                  </a:schemeClr>
                </a:solidFill>
                <a:latin typeface="Titillium Web" panose="020B0604020202020204" charset="0"/>
              </a:rPr>
              <a:t>0</a:t>
            </a:r>
            <a:r>
              <a:rPr lang="en-US" sz="1500" dirty="0">
                <a:solidFill>
                  <a:schemeClr val="accent4">
                    <a:lumMod val="50000"/>
                  </a:schemeClr>
                </a:solidFill>
                <a:latin typeface="Titillium Web" panose="020B0604020202020204" charset="0"/>
              </a:rPr>
              <a:t> to t</a:t>
            </a:r>
            <a:r>
              <a:rPr lang="en-US" sz="1500" baseline="-25000" dirty="0">
                <a:solidFill>
                  <a:schemeClr val="accent4">
                    <a:lumMod val="50000"/>
                  </a:schemeClr>
                </a:solidFill>
                <a:latin typeface="Titillium Web" panose="020B0604020202020204" charset="0"/>
              </a:rPr>
              <a:t>1</a:t>
            </a:r>
            <a:r>
              <a:rPr lang="en-US" sz="1500" dirty="0">
                <a:solidFill>
                  <a:schemeClr val="accent4">
                    <a:lumMod val="50000"/>
                  </a:schemeClr>
                </a:solidFill>
                <a:latin typeface="Titillium Web" panose="020B0604020202020204" charset="0"/>
              </a:rPr>
              <a:t>)</a:t>
            </a:r>
          </a:p>
        </p:txBody>
      </p:sp>
      <p:sp>
        <p:nvSpPr>
          <p:cNvPr id="20" name="Google Shape;3870;p18">
            <a:extLst>
              <a:ext uri="{FF2B5EF4-FFF2-40B4-BE49-F238E27FC236}">
                <a16:creationId xmlns:a16="http://schemas.microsoft.com/office/drawing/2014/main" id="{95960977-73F2-404F-A943-A91CA4856DDD}"/>
              </a:ext>
            </a:extLst>
          </p:cNvPr>
          <p:cNvSpPr txBox="1">
            <a:spLocks/>
          </p:cNvSpPr>
          <p:nvPr/>
        </p:nvSpPr>
        <p:spPr>
          <a:xfrm>
            <a:off x="4572000" y="0"/>
            <a:ext cx="2905932"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Flow Matrix</a:t>
            </a:r>
          </a:p>
          <a:p>
            <a:pPr algn="ctr"/>
            <a:r>
              <a:rPr lang="en-US" sz="1500" dirty="0">
                <a:solidFill>
                  <a:schemeClr val="accent4">
                    <a:lumMod val="50000"/>
                  </a:schemeClr>
                </a:solidFill>
                <a:latin typeface="Titillium Web" panose="020B0604020202020204" charset="0"/>
              </a:rPr>
              <a:t>(extrapolation from t</a:t>
            </a:r>
            <a:r>
              <a:rPr lang="en-US" sz="1500" baseline="-25000" dirty="0">
                <a:solidFill>
                  <a:schemeClr val="accent4">
                    <a:lumMod val="50000"/>
                  </a:schemeClr>
                </a:solidFill>
                <a:latin typeface="Titillium Web" panose="020B0604020202020204" charset="0"/>
              </a:rPr>
              <a:t>0</a:t>
            </a:r>
            <a:r>
              <a:rPr lang="en-US" sz="1500" dirty="0">
                <a:solidFill>
                  <a:schemeClr val="accent4">
                    <a:lumMod val="50000"/>
                  </a:schemeClr>
                </a:solidFill>
                <a:latin typeface="Titillium Web" panose="020B0604020202020204" charset="0"/>
              </a:rPr>
              <a:t> to t)</a:t>
            </a:r>
          </a:p>
        </p:txBody>
      </p:sp>
    </p:spTree>
    <p:extLst>
      <p:ext uri="{BB962C8B-B14F-4D97-AF65-F5344CB8AC3E}">
        <p14:creationId xmlns:p14="http://schemas.microsoft.com/office/powerpoint/2010/main" val="417593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cxnSp>
        <p:nvCxnSpPr>
          <p:cNvPr id="5" name="Straight Arrow Connector 4">
            <a:extLst>
              <a:ext uri="{FF2B5EF4-FFF2-40B4-BE49-F238E27FC236}">
                <a16:creationId xmlns:a16="http://schemas.microsoft.com/office/drawing/2014/main" id="{7675A1AD-3C8C-4745-81BE-7C78B2D01F14}"/>
              </a:ext>
            </a:extLst>
          </p:cNvPr>
          <p:cNvCxnSpPr>
            <a:cxnSpLocks/>
          </p:cNvCxnSpPr>
          <p:nvPr/>
        </p:nvCxnSpPr>
        <p:spPr>
          <a:xfrm flipV="1">
            <a:off x="3313795" y="2043120"/>
            <a:ext cx="856972" cy="418578"/>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46A2543E-1AE0-4F67-A5DE-1C5F61368751}"/>
              </a:ext>
            </a:extLst>
          </p:cNvPr>
          <p:cNvCxnSpPr>
            <a:cxnSpLocks/>
          </p:cNvCxnSpPr>
          <p:nvPr/>
        </p:nvCxnSpPr>
        <p:spPr>
          <a:xfrm>
            <a:off x="3313795" y="3499859"/>
            <a:ext cx="856972" cy="371351"/>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2" name="Table 2">
            <a:extLst>
              <a:ext uri="{FF2B5EF4-FFF2-40B4-BE49-F238E27FC236}">
                <a16:creationId xmlns:a16="http://schemas.microsoft.com/office/drawing/2014/main" id="{8FC34565-835C-4628-B1D1-048EC8451239}"/>
              </a:ext>
            </a:extLst>
          </p:cNvPr>
          <p:cNvGraphicFramePr>
            <a:graphicFrameLocks noGrp="1"/>
          </p:cNvGraphicFramePr>
          <p:nvPr>
            <p:extLst>
              <p:ext uri="{D42A27DB-BD31-4B8C-83A1-F6EECF244321}">
                <p14:modId xmlns:p14="http://schemas.microsoft.com/office/powerpoint/2010/main" val="273689057"/>
              </p:ext>
            </p:extLst>
          </p:nvPr>
        </p:nvGraphicFramePr>
        <p:xfrm>
          <a:off x="410439" y="2443776"/>
          <a:ext cx="2672150" cy="1219200"/>
        </p:xfrm>
        <a:graphic>
          <a:graphicData uri="http://schemas.openxmlformats.org/drawingml/2006/table">
            <a:tbl>
              <a:tblPr firstRow="1" bandRow="1">
                <a:tableStyleId>{F5A28EFD-C747-4B63-B342-DE6663AAD031}</a:tableStyleId>
              </a:tblPr>
              <a:tblGrid>
                <a:gridCol w="534430">
                  <a:extLst>
                    <a:ext uri="{9D8B030D-6E8A-4147-A177-3AD203B41FA5}">
                      <a16:colId xmlns:a16="http://schemas.microsoft.com/office/drawing/2014/main" val="429168005"/>
                    </a:ext>
                  </a:extLst>
                </a:gridCol>
                <a:gridCol w="534430">
                  <a:extLst>
                    <a:ext uri="{9D8B030D-6E8A-4147-A177-3AD203B41FA5}">
                      <a16:colId xmlns:a16="http://schemas.microsoft.com/office/drawing/2014/main" val="4288549603"/>
                    </a:ext>
                  </a:extLst>
                </a:gridCol>
                <a:gridCol w="534430">
                  <a:extLst>
                    <a:ext uri="{9D8B030D-6E8A-4147-A177-3AD203B41FA5}">
                      <a16:colId xmlns:a16="http://schemas.microsoft.com/office/drawing/2014/main" val="257089388"/>
                    </a:ext>
                  </a:extLst>
                </a:gridCol>
                <a:gridCol w="534430">
                  <a:extLst>
                    <a:ext uri="{9D8B030D-6E8A-4147-A177-3AD203B41FA5}">
                      <a16:colId xmlns:a16="http://schemas.microsoft.com/office/drawing/2014/main" val="2305464826"/>
                    </a:ext>
                  </a:extLst>
                </a:gridCol>
                <a:gridCol w="534430">
                  <a:extLst>
                    <a:ext uri="{9D8B030D-6E8A-4147-A177-3AD203B41FA5}">
                      <a16:colId xmlns:a16="http://schemas.microsoft.com/office/drawing/2014/main" val="1494032682"/>
                    </a:ext>
                  </a:extLst>
                </a:gridCol>
              </a:tblGrid>
              <a:tr h="253979">
                <a:tc>
                  <a:txBody>
                    <a:bodyPr/>
                    <a:lstStyle/>
                    <a:p>
                      <a:pPr algn="ctr"/>
                      <a:endParaRPr lang="en-US" b="1" dirty="0">
                        <a:latin typeface="Titillium Web" panose="020B0604020202020204"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tillium Web" panose="020B0604020202020204" charset="0"/>
                        </a:rPr>
                        <a:t>A</a:t>
                      </a:r>
                    </a:p>
                  </a:txBody>
                  <a:tcPr/>
                </a:tc>
                <a:tc>
                  <a:txBody>
                    <a:bodyPr/>
                    <a:lstStyle/>
                    <a:p>
                      <a:pPr algn="ctr"/>
                      <a:r>
                        <a:rPr lang="en-US" b="1" dirty="0">
                          <a:latin typeface="Titillium Web" panose="020B0604020202020204" charset="0"/>
                        </a:rPr>
                        <a:t>B</a:t>
                      </a:r>
                    </a:p>
                  </a:txBody>
                  <a:tcPr/>
                </a:tc>
                <a:tc>
                  <a:txBody>
                    <a:bodyPr/>
                    <a:lstStyle/>
                    <a:p>
                      <a:pPr algn="ctr"/>
                      <a:r>
                        <a:rPr lang="en-US" b="1" dirty="0">
                          <a:latin typeface="Titillium Web" panose="020B0604020202020204" charset="0"/>
                        </a:rPr>
                        <a:t>C</a:t>
                      </a:r>
                    </a:p>
                  </a:txBody>
                  <a:tcPr/>
                </a:tc>
                <a:tc>
                  <a:txBody>
                    <a:bodyPr/>
                    <a:lstStyle/>
                    <a:p>
                      <a:pPr algn="ctr"/>
                      <a:r>
                        <a:rPr lang="en-US" b="1" dirty="0">
                          <a:latin typeface="Titillium Web" panose="020B0604020202020204" charset="0"/>
                        </a:rPr>
                        <a:t>Sum</a:t>
                      </a:r>
                    </a:p>
                  </a:txBody>
                  <a:tcPr/>
                </a:tc>
                <a:extLst>
                  <a:ext uri="{0D108BD9-81ED-4DB2-BD59-A6C34878D82A}">
                    <a16:rowId xmlns:a16="http://schemas.microsoft.com/office/drawing/2014/main" val="2265390784"/>
                  </a:ext>
                </a:extLst>
              </a:tr>
              <a:tr h="253979">
                <a:tc>
                  <a:txBody>
                    <a:bodyPr/>
                    <a:lstStyle/>
                    <a:p>
                      <a:pPr algn="ctr"/>
                      <a:r>
                        <a:rPr lang="en-US" b="1" dirty="0">
                          <a:solidFill>
                            <a:sysClr val="windowText" lastClr="000000"/>
                          </a:solidFill>
                          <a:latin typeface="Titillium Web" panose="020B0604020202020204" charset="0"/>
                        </a:rPr>
                        <a:t>A</a:t>
                      </a:r>
                    </a:p>
                  </a:txBody>
                  <a:tcPr>
                    <a:lnT w="12700" cap="flat" cmpd="sng" algn="ctr">
                      <a:solidFill>
                        <a:schemeClr val="tx1"/>
                      </a:solidFill>
                      <a:prstDash val="solid"/>
                      <a:round/>
                      <a:headEnd type="none" w="med" len="med"/>
                      <a:tailEnd type="none" w="med" len="med"/>
                    </a:lnT>
                  </a:tcPr>
                </a:tc>
                <a:tc>
                  <a:txBody>
                    <a:bodyPr/>
                    <a:lstStyle/>
                    <a:p>
                      <a:pPr algn="ctr"/>
                      <a:r>
                        <a:rPr lang="en-US" b="0" dirty="0">
                          <a:latin typeface="Titillium Web" panose="020B0604020202020204" charset="0"/>
                        </a:rPr>
                        <a:t>32</a:t>
                      </a:r>
                    </a:p>
                  </a:txBody>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40</a:t>
                      </a:r>
                    </a:p>
                  </a:txBody>
                  <a:tcPr/>
                </a:tc>
                <a:extLst>
                  <a:ext uri="{0D108BD9-81ED-4DB2-BD59-A6C34878D82A}">
                    <a16:rowId xmlns:a16="http://schemas.microsoft.com/office/drawing/2014/main" val="4106162360"/>
                  </a:ext>
                </a:extLst>
              </a:tr>
              <a:tr h="253979">
                <a:tc>
                  <a:txBody>
                    <a:bodyPr/>
                    <a:lstStyle/>
                    <a:p>
                      <a:pPr algn="ctr"/>
                      <a:r>
                        <a:rPr lang="en-US" b="1" dirty="0">
                          <a:latin typeface="Titillium Web" panose="020B0604020202020204" charset="0"/>
                        </a:rPr>
                        <a:t>B</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16</a:t>
                      </a:r>
                    </a:p>
                  </a:txBody>
                  <a:tcPr/>
                </a:tc>
                <a:tc>
                  <a:txBody>
                    <a:bodyPr/>
                    <a:lstStyle/>
                    <a:p>
                      <a:pPr algn="ctr"/>
                      <a:r>
                        <a:rPr lang="en-US" b="0" dirty="0">
                          <a:latin typeface="Titillium Web" panose="020B0604020202020204" charset="0"/>
                        </a:rPr>
                        <a:t>4</a:t>
                      </a:r>
                    </a:p>
                  </a:txBody>
                  <a:tcPr/>
                </a:tc>
                <a:tc>
                  <a:txBody>
                    <a:bodyPr/>
                    <a:lstStyle/>
                    <a:p>
                      <a:pPr algn="ctr"/>
                      <a:r>
                        <a:rPr lang="en-US" b="0" dirty="0">
                          <a:latin typeface="Titillium Web" panose="020B0604020202020204" charset="0"/>
                        </a:rPr>
                        <a:t>20</a:t>
                      </a:r>
                    </a:p>
                  </a:txBody>
                  <a:tcPr/>
                </a:tc>
                <a:extLst>
                  <a:ext uri="{0D108BD9-81ED-4DB2-BD59-A6C34878D82A}">
                    <a16:rowId xmlns:a16="http://schemas.microsoft.com/office/drawing/2014/main" val="3772472520"/>
                  </a:ext>
                </a:extLst>
              </a:tr>
              <a:tr h="253979">
                <a:tc>
                  <a:txBody>
                    <a:bodyPr/>
                    <a:lstStyle/>
                    <a:p>
                      <a:pPr algn="ctr"/>
                      <a:r>
                        <a:rPr lang="en-US" b="1" dirty="0">
                          <a:latin typeface="Titillium Web" panose="020B0604020202020204" charset="0"/>
                        </a:rPr>
                        <a:t>C</a:t>
                      </a:r>
                    </a:p>
                  </a:txBody>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32</a:t>
                      </a:r>
                    </a:p>
                  </a:txBody>
                  <a:tcPr/>
                </a:tc>
                <a:tc>
                  <a:txBody>
                    <a:bodyPr/>
                    <a:lstStyle/>
                    <a:p>
                      <a:pPr algn="ctr"/>
                      <a:r>
                        <a:rPr lang="en-US" b="0" dirty="0">
                          <a:latin typeface="Titillium Web" panose="020B0604020202020204" charset="0"/>
                        </a:rPr>
                        <a:t>40</a:t>
                      </a:r>
                    </a:p>
                  </a:txBody>
                  <a:tcPr/>
                </a:tc>
                <a:extLst>
                  <a:ext uri="{0D108BD9-81ED-4DB2-BD59-A6C34878D82A}">
                    <a16:rowId xmlns:a16="http://schemas.microsoft.com/office/drawing/2014/main" val="705879213"/>
                  </a:ext>
                </a:extLst>
              </a:tr>
            </a:tbl>
          </a:graphicData>
        </a:graphic>
      </p:graphicFrame>
      <p:sp>
        <p:nvSpPr>
          <p:cNvPr id="11" name="TextBox 10">
            <a:extLst>
              <a:ext uri="{FF2B5EF4-FFF2-40B4-BE49-F238E27FC236}">
                <a16:creationId xmlns:a16="http://schemas.microsoft.com/office/drawing/2014/main" id="{33886652-917F-4694-97CE-47BC8004FCDA}"/>
              </a:ext>
            </a:extLst>
          </p:cNvPr>
          <p:cNvSpPr txBox="1"/>
          <p:nvPr/>
        </p:nvSpPr>
        <p:spPr>
          <a:xfrm>
            <a:off x="1216289" y="2150516"/>
            <a:ext cx="1060450" cy="307777"/>
          </a:xfrm>
          <a:prstGeom prst="rect">
            <a:avLst/>
          </a:prstGeom>
          <a:noFill/>
        </p:spPr>
        <p:txBody>
          <a:bodyPr wrap="square" rtlCol="0">
            <a:spAutoFit/>
          </a:bodyPr>
          <a:lstStyle/>
          <a:p>
            <a:pPr algn="ctr"/>
            <a:r>
              <a:rPr lang="en-US" dirty="0">
                <a:latin typeface="Titillium Web" panose="020B0604020202020204" charset="0"/>
              </a:rPr>
              <a:t>Time 1</a:t>
            </a:r>
          </a:p>
        </p:txBody>
      </p:sp>
      <p:sp>
        <p:nvSpPr>
          <p:cNvPr id="12" name="TextBox 11">
            <a:extLst>
              <a:ext uri="{FF2B5EF4-FFF2-40B4-BE49-F238E27FC236}">
                <a16:creationId xmlns:a16="http://schemas.microsoft.com/office/drawing/2014/main" id="{7848765B-C656-47A4-9119-1094675B88F7}"/>
              </a:ext>
            </a:extLst>
          </p:cNvPr>
          <p:cNvSpPr txBox="1"/>
          <p:nvPr/>
        </p:nvSpPr>
        <p:spPr>
          <a:xfrm rot="16200000">
            <a:off x="-273675" y="3024722"/>
            <a:ext cx="1060450" cy="307777"/>
          </a:xfrm>
          <a:prstGeom prst="rect">
            <a:avLst/>
          </a:prstGeom>
          <a:noFill/>
        </p:spPr>
        <p:txBody>
          <a:bodyPr wrap="square" rtlCol="0">
            <a:spAutoFit/>
          </a:bodyPr>
          <a:lstStyle/>
          <a:p>
            <a:pPr algn="ctr"/>
            <a:r>
              <a:rPr lang="en-US" dirty="0">
                <a:latin typeface="Titillium Web" panose="020B0604020202020204" charset="0"/>
              </a:rPr>
              <a:t>Time 0</a:t>
            </a:r>
          </a:p>
        </p:txBody>
      </p:sp>
      <p:graphicFrame>
        <p:nvGraphicFramePr>
          <p:cNvPr id="15" name="Table 2">
            <a:extLst>
              <a:ext uri="{FF2B5EF4-FFF2-40B4-BE49-F238E27FC236}">
                <a16:creationId xmlns:a16="http://schemas.microsoft.com/office/drawing/2014/main" id="{3D085110-4391-4170-8BDD-6E33927DB7F3}"/>
              </a:ext>
            </a:extLst>
          </p:cNvPr>
          <p:cNvGraphicFramePr>
            <a:graphicFrameLocks noGrp="1"/>
          </p:cNvGraphicFramePr>
          <p:nvPr>
            <p:extLst>
              <p:ext uri="{D42A27DB-BD31-4B8C-83A1-F6EECF244321}">
                <p14:modId xmlns:p14="http://schemas.microsoft.com/office/powerpoint/2010/main" val="1344379357"/>
              </p:ext>
            </p:extLst>
          </p:nvPr>
        </p:nvGraphicFramePr>
        <p:xfrm>
          <a:off x="4509088" y="780404"/>
          <a:ext cx="2672150" cy="1524000"/>
        </p:xfrm>
        <a:graphic>
          <a:graphicData uri="http://schemas.openxmlformats.org/drawingml/2006/table">
            <a:tbl>
              <a:tblPr firstRow="1" bandRow="1">
                <a:tableStyleId>{F5A28EFD-C747-4B63-B342-DE6663AAD031}</a:tableStyleId>
              </a:tblPr>
              <a:tblGrid>
                <a:gridCol w="534430">
                  <a:extLst>
                    <a:ext uri="{9D8B030D-6E8A-4147-A177-3AD203B41FA5}">
                      <a16:colId xmlns:a16="http://schemas.microsoft.com/office/drawing/2014/main" val="429168005"/>
                    </a:ext>
                  </a:extLst>
                </a:gridCol>
                <a:gridCol w="534430">
                  <a:extLst>
                    <a:ext uri="{9D8B030D-6E8A-4147-A177-3AD203B41FA5}">
                      <a16:colId xmlns:a16="http://schemas.microsoft.com/office/drawing/2014/main" val="4288549603"/>
                    </a:ext>
                  </a:extLst>
                </a:gridCol>
                <a:gridCol w="534430">
                  <a:extLst>
                    <a:ext uri="{9D8B030D-6E8A-4147-A177-3AD203B41FA5}">
                      <a16:colId xmlns:a16="http://schemas.microsoft.com/office/drawing/2014/main" val="257089388"/>
                    </a:ext>
                  </a:extLst>
                </a:gridCol>
                <a:gridCol w="534430">
                  <a:extLst>
                    <a:ext uri="{9D8B030D-6E8A-4147-A177-3AD203B41FA5}">
                      <a16:colId xmlns:a16="http://schemas.microsoft.com/office/drawing/2014/main" val="2305464826"/>
                    </a:ext>
                  </a:extLst>
                </a:gridCol>
                <a:gridCol w="534430">
                  <a:extLst>
                    <a:ext uri="{9D8B030D-6E8A-4147-A177-3AD203B41FA5}">
                      <a16:colId xmlns:a16="http://schemas.microsoft.com/office/drawing/2014/main" val="1494032682"/>
                    </a:ext>
                  </a:extLst>
                </a:gridCol>
              </a:tblGrid>
              <a:tr h="253979">
                <a:tc>
                  <a:txBody>
                    <a:bodyPr/>
                    <a:lstStyle/>
                    <a:p>
                      <a:pPr algn="ctr"/>
                      <a:endParaRPr lang="en-US" b="1" dirty="0">
                        <a:latin typeface="Titillium Web" panose="020B0604020202020204"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tillium Web" panose="020B0604020202020204" charset="0"/>
                        </a:rPr>
                        <a:t>A</a:t>
                      </a:r>
                    </a:p>
                  </a:txBody>
                  <a:tcPr/>
                </a:tc>
                <a:tc>
                  <a:txBody>
                    <a:bodyPr/>
                    <a:lstStyle/>
                    <a:p>
                      <a:pPr algn="ctr"/>
                      <a:r>
                        <a:rPr lang="en-US" b="1" dirty="0">
                          <a:latin typeface="Titillium Web" panose="020B0604020202020204" charset="0"/>
                        </a:rPr>
                        <a:t>B</a:t>
                      </a:r>
                    </a:p>
                  </a:txBody>
                  <a:tcPr/>
                </a:tc>
                <a:tc>
                  <a:txBody>
                    <a:bodyPr/>
                    <a:lstStyle/>
                    <a:p>
                      <a:pPr algn="ctr"/>
                      <a:r>
                        <a:rPr lang="en-US" b="1" dirty="0">
                          <a:latin typeface="Titillium Web" panose="020B0604020202020204" charset="0"/>
                        </a:rPr>
                        <a:t>C</a:t>
                      </a:r>
                    </a:p>
                  </a:txBody>
                  <a:tcPr/>
                </a:tc>
                <a:tc>
                  <a:txBody>
                    <a:bodyPr/>
                    <a:lstStyle/>
                    <a:p>
                      <a:pPr algn="ctr"/>
                      <a:r>
                        <a:rPr lang="en-US" b="1" dirty="0">
                          <a:latin typeface="Titillium Web" panose="020B0604020202020204" charset="0"/>
                        </a:rPr>
                        <a:t>Loss</a:t>
                      </a:r>
                    </a:p>
                  </a:txBody>
                  <a:tcPr/>
                </a:tc>
                <a:extLst>
                  <a:ext uri="{0D108BD9-81ED-4DB2-BD59-A6C34878D82A}">
                    <a16:rowId xmlns:a16="http://schemas.microsoft.com/office/drawing/2014/main" val="2265390784"/>
                  </a:ext>
                </a:extLst>
              </a:tr>
              <a:tr h="253979">
                <a:tc>
                  <a:txBody>
                    <a:bodyPr/>
                    <a:lstStyle/>
                    <a:p>
                      <a:pPr algn="ctr"/>
                      <a:r>
                        <a:rPr lang="en-US" b="1" dirty="0">
                          <a:latin typeface="Titillium Web" panose="020B0604020202020204" charset="0"/>
                        </a:rPr>
                        <a:t>A</a:t>
                      </a:r>
                    </a:p>
                  </a:txBody>
                  <a:tcPr>
                    <a:lnT w="12700" cap="flat" cmpd="sng" algn="ctr">
                      <a:solidFill>
                        <a:schemeClr val="tx1"/>
                      </a:solidFill>
                      <a:prstDash val="solid"/>
                      <a:round/>
                      <a:headEnd type="none" w="med" len="med"/>
                      <a:tailEnd type="none" w="med" len="med"/>
                    </a:lnT>
                  </a:tcPr>
                </a:tc>
                <a:tc>
                  <a:txBody>
                    <a:bodyPr/>
                    <a:lstStyle/>
                    <a:p>
                      <a:pPr algn="ctr"/>
                      <a:r>
                        <a:rPr lang="en-US" b="0" dirty="0">
                          <a:latin typeface="Titillium Web" panose="020B0604020202020204" charset="0"/>
                        </a:rPr>
                        <a:t> </a:t>
                      </a:r>
                    </a:p>
                  </a:txBody>
                  <a:tcPr>
                    <a:solidFill>
                      <a:schemeClr val="bg1">
                        <a:lumMod val="85000"/>
                      </a:schemeClr>
                    </a:solidFill>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8</a:t>
                      </a:r>
                    </a:p>
                  </a:txBody>
                  <a:tcPr/>
                </a:tc>
                <a:extLst>
                  <a:ext uri="{0D108BD9-81ED-4DB2-BD59-A6C34878D82A}">
                    <a16:rowId xmlns:a16="http://schemas.microsoft.com/office/drawing/2014/main" val="4106162360"/>
                  </a:ext>
                </a:extLst>
              </a:tr>
              <a:tr h="253979">
                <a:tc>
                  <a:txBody>
                    <a:bodyPr/>
                    <a:lstStyle/>
                    <a:p>
                      <a:pPr algn="ctr"/>
                      <a:r>
                        <a:rPr lang="en-US" b="1" dirty="0">
                          <a:latin typeface="Titillium Web" panose="020B0604020202020204" charset="0"/>
                        </a:rPr>
                        <a:t>B</a:t>
                      </a:r>
                    </a:p>
                  </a:txBody>
                  <a:tcPr/>
                </a:tc>
                <a:tc>
                  <a:txBody>
                    <a:bodyPr/>
                    <a:lstStyle/>
                    <a:p>
                      <a:pPr algn="ctr"/>
                      <a:r>
                        <a:rPr lang="en-US" b="0" dirty="0">
                          <a:latin typeface="Titillium Web" panose="020B0604020202020204" charset="0"/>
                        </a:rPr>
                        <a:t>0</a:t>
                      </a:r>
                    </a:p>
                  </a:txBody>
                  <a:tcPr/>
                </a:tc>
                <a:tc>
                  <a:txBody>
                    <a:bodyPr/>
                    <a:lstStyle/>
                    <a:p>
                      <a:pPr algn="ctr"/>
                      <a:endParaRPr lang="en-US" b="0" dirty="0">
                        <a:latin typeface="Titillium Web" panose="020B0604020202020204" charset="0"/>
                      </a:endParaRPr>
                    </a:p>
                  </a:txBody>
                  <a:tcPr>
                    <a:solidFill>
                      <a:schemeClr val="bg1">
                        <a:lumMod val="85000"/>
                      </a:schemeClr>
                    </a:solidFill>
                  </a:tcPr>
                </a:tc>
                <a:tc>
                  <a:txBody>
                    <a:bodyPr/>
                    <a:lstStyle/>
                    <a:p>
                      <a:pPr algn="ctr"/>
                      <a:r>
                        <a:rPr lang="en-US" b="0" dirty="0">
                          <a:latin typeface="Titillium Web" panose="020B0604020202020204" charset="0"/>
                        </a:rPr>
                        <a:t>4</a:t>
                      </a:r>
                    </a:p>
                  </a:txBody>
                  <a:tcPr/>
                </a:tc>
                <a:tc>
                  <a:txBody>
                    <a:bodyPr/>
                    <a:lstStyle/>
                    <a:p>
                      <a:pPr algn="ctr"/>
                      <a:r>
                        <a:rPr lang="en-US" b="0" dirty="0">
                          <a:latin typeface="Titillium Web" panose="020B0604020202020204" charset="0"/>
                        </a:rPr>
                        <a:t>4</a:t>
                      </a:r>
                    </a:p>
                  </a:txBody>
                  <a:tcPr/>
                </a:tc>
                <a:extLst>
                  <a:ext uri="{0D108BD9-81ED-4DB2-BD59-A6C34878D82A}">
                    <a16:rowId xmlns:a16="http://schemas.microsoft.com/office/drawing/2014/main" val="3772472520"/>
                  </a:ext>
                </a:extLst>
              </a:tr>
              <a:tr h="253979">
                <a:tc>
                  <a:txBody>
                    <a:bodyPr/>
                    <a:lstStyle/>
                    <a:p>
                      <a:pPr algn="ctr"/>
                      <a:r>
                        <a:rPr lang="en-US" b="1" dirty="0">
                          <a:latin typeface="Titillium Web" panose="020B0604020202020204" charset="0"/>
                        </a:rPr>
                        <a:t>C</a:t>
                      </a:r>
                    </a:p>
                  </a:txBody>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0</a:t>
                      </a:r>
                    </a:p>
                  </a:txBody>
                  <a:tcPr/>
                </a:tc>
                <a:tc>
                  <a:txBody>
                    <a:bodyPr/>
                    <a:lstStyle/>
                    <a:p>
                      <a:pPr algn="ctr"/>
                      <a:endParaRPr lang="en-US" b="0" dirty="0">
                        <a:latin typeface="Titillium Web" panose="020B0604020202020204" charset="0"/>
                      </a:endParaRPr>
                    </a:p>
                  </a:txBody>
                  <a:tcPr>
                    <a:solidFill>
                      <a:schemeClr val="bg1">
                        <a:lumMod val="85000"/>
                      </a:schemeClr>
                    </a:solidFill>
                  </a:tcPr>
                </a:tc>
                <a:tc>
                  <a:txBody>
                    <a:bodyPr/>
                    <a:lstStyle/>
                    <a:p>
                      <a:pPr algn="ctr"/>
                      <a:r>
                        <a:rPr lang="en-US" b="0" dirty="0">
                          <a:latin typeface="Titillium Web" panose="020B0604020202020204" charset="0"/>
                        </a:rPr>
                        <a:t>8</a:t>
                      </a:r>
                    </a:p>
                  </a:txBody>
                  <a:tcPr/>
                </a:tc>
                <a:extLst>
                  <a:ext uri="{0D108BD9-81ED-4DB2-BD59-A6C34878D82A}">
                    <a16:rowId xmlns:a16="http://schemas.microsoft.com/office/drawing/2014/main" val="705879213"/>
                  </a:ext>
                </a:extLst>
              </a:tr>
              <a:tr h="253979">
                <a:tc>
                  <a:txBody>
                    <a:bodyPr/>
                    <a:lstStyle/>
                    <a:p>
                      <a:pPr algn="ctr"/>
                      <a:r>
                        <a:rPr lang="en-US" b="1" dirty="0">
                          <a:latin typeface="Titillium Web" panose="020B0604020202020204" charset="0"/>
                        </a:rPr>
                        <a:t>Gain</a:t>
                      </a:r>
                    </a:p>
                  </a:txBody>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8</a:t>
                      </a:r>
                    </a:p>
                  </a:txBody>
                  <a:tcPr/>
                </a:tc>
                <a:tc>
                  <a:txBody>
                    <a:bodyPr/>
                    <a:lstStyle/>
                    <a:p>
                      <a:pPr algn="ctr"/>
                      <a:r>
                        <a:rPr lang="en-US" b="0" dirty="0">
                          <a:latin typeface="Titillium Web" panose="020B0604020202020204" charset="0"/>
                        </a:rPr>
                        <a:t>4</a:t>
                      </a:r>
                    </a:p>
                  </a:txBody>
                  <a:tcPr/>
                </a:tc>
                <a:tc>
                  <a:txBody>
                    <a:bodyPr/>
                    <a:lstStyle/>
                    <a:p>
                      <a:pPr algn="ctr"/>
                      <a:r>
                        <a:rPr lang="en-US" b="0" dirty="0">
                          <a:latin typeface="Titillium Web" panose="020B0604020202020204" charset="0"/>
                        </a:rPr>
                        <a:t>20</a:t>
                      </a:r>
                    </a:p>
                  </a:txBody>
                  <a:tcPr/>
                </a:tc>
                <a:extLst>
                  <a:ext uri="{0D108BD9-81ED-4DB2-BD59-A6C34878D82A}">
                    <a16:rowId xmlns:a16="http://schemas.microsoft.com/office/drawing/2014/main" val="1006317278"/>
                  </a:ext>
                </a:extLst>
              </a:tr>
            </a:tbl>
          </a:graphicData>
        </a:graphic>
      </p:graphicFrame>
      <p:graphicFrame>
        <p:nvGraphicFramePr>
          <p:cNvPr id="19" name="Table 2">
            <a:extLst>
              <a:ext uri="{FF2B5EF4-FFF2-40B4-BE49-F238E27FC236}">
                <a16:creationId xmlns:a16="http://schemas.microsoft.com/office/drawing/2014/main" id="{31E9B605-25C0-4217-86B3-EEEEB0B096F4}"/>
              </a:ext>
            </a:extLst>
          </p:cNvPr>
          <p:cNvGraphicFramePr>
            <a:graphicFrameLocks noGrp="1"/>
          </p:cNvGraphicFramePr>
          <p:nvPr>
            <p:extLst>
              <p:ext uri="{D42A27DB-BD31-4B8C-83A1-F6EECF244321}">
                <p14:modId xmlns:p14="http://schemas.microsoft.com/office/powerpoint/2010/main" val="2031262298"/>
              </p:ext>
            </p:extLst>
          </p:nvPr>
        </p:nvGraphicFramePr>
        <p:xfrm>
          <a:off x="4509088" y="3357979"/>
          <a:ext cx="2672150" cy="1219200"/>
        </p:xfrm>
        <a:graphic>
          <a:graphicData uri="http://schemas.openxmlformats.org/drawingml/2006/table">
            <a:tbl>
              <a:tblPr firstRow="1" bandRow="1">
                <a:tableStyleId>{F5A28EFD-C747-4B63-B342-DE6663AAD031}</a:tableStyleId>
              </a:tblPr>
              <a:tblGrid>
                <a:gridCol w="534430">
                  <a:extLst>
                    <a:ext uri="{9D8B030D-6E8A-4147-A177-3AD203B41FA5}">
                      <a16:colId xmlns:a16="http://schemas.microsoft.com/office/drawing/2014/main" val="429168005"/>
                    </a:ext>
                  </a:extLst>
                </a:gridCol>
                <a:gridCol w="534430">
                  <a:extLst>
                    <a:ext uri="{9D8B030D-6E8A-4147-A177-3AD203B41FA5}">
                      <a16:colId xmlns:a16="http://schemas.microsoft.com/office/drawing/2014/main" val="4288549603"/>
                    </a:ext>
                  </a:extLst>
                </a:gridCol>
                <a:gridCol w="534430">
                  <a:extLst>
                    <a:ext uri="{9D8B030D-6E8A-4147-A177-3AD203B41FA5}">
                      <a16:colId xmlns:a16="http://schemas.microsoft.com/office/drawing/2014/main" val="257089388"/>
                    </a:ext>
                  </a:extLst>
                </a:gridCol>
                <a:gridCol w="534430">
                  <a:extLst>
                    <a:ext uri="{9D8B030D-6E8A-4147-A177-3AD203B41FA5}">
                      <a16:colId xmlns:a16="http://schemas.microsoft.com/office/drawing/2014/main" val="2305464826"/>
                    </a:ext>
                  </a:extLst>
                </a:gridCol>
                <a:gridCol w="534430">
                  <a:extLst>
                    <a:ext uri="{9D8B030D-6E8A-4147-A177-3AD203B41FA5}">
                      <a16:colId xmlns:a16="http://schemas.microsoft.com/office/drawing/2014/main" val="1494032682"/>
                    </a:ext>
                  </a:extLst>
                </a:gridCol>
              </a:tblGrid>
              <a:tr h="253979">
                <a:tc>
                  <a:txBody>
                    <a:bodyPr/>
                    <a:lstStyle/>
                    <a:p>
                      <a:pPr algn="ctr"/>
                      <a:endParaRPr lang="en-US" b="1" dirty="0">
                        <a:latin typeface="Titillium Web" panose="020B0604020202020204"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tillium Web" panose="020B0604020202020204" charset="0"/>
                        </a:rPr>
                        <a:t>A</a:t>
                      </a:r>
                    </a:p>
                  </a:txBody>
                  <a:tcPr/>
                </a:tc>
                <a:tc>
                  <a:txBody>
                    <a:bodyPr/>
                    <a:lstStyle/>
                    <a:p>
                      <a:pPr algn="ctr"/>
                      <a:r>
                        <a:rPr lang="en-US" b="1" dirty="0">
                          <a:latin typeface="Titillium Web" panose="020B0604020202020204" charset="0"/>
                        </a:rPr>
                        <a:t>B</a:t>
                      </a:r>
                    </a:p>
                  </a:txBody>
                  <a:tcPr/>
                </a:tc>
                <a:tc>
                  <a:txBody>
                    <a:bodyPr/>
                    <a:lstStyle/>
                    <a:p>
                      <a:pPr algn="ctr"/>
                      <a:r>
                        <a:rPr lang="en-US" b="1" dirty="0">
                          <a:latin typeface="Titillium Web" panose="020B0604020202020204" charset="0"/>
                        </a:rPr>
                        <a:t>C</a:t>
                      </a:r>
                    </a:p>
                  </a:txBody>
                  <a:tcPr/>
                </a:tc>
                <a:tc>
                  <a:txBody>
                    <a:bodyPr/>
                    <a:lstStyle/>
                    <a:p>
                      <a:pPr algn="ctr"/>
                      <a:r>
                        <a:rPr lang="en-US" b="1" dirty="0">
                          <a:latin typeface="Titillium Web" panose="020B0604020202020204" charset="0"/>
                        </a:rPr>
                        <a:t>Sum</a:t>
                      </a:r>
                    </a:p>
                  </a:txBody>
                  <a:tcPr/>
                </a:tc>
                <a:extLst>
                  <a:ext uri="{0D108BD9-81ED-4DB2-BD59-A6C34878D82A}">
                    <a16:rowId xmlns:a16="http://schemas.microsoft.com/office/drawing/2014/main" val="2265390784"/>
                  </a:ext>
                </a:extLst>
              </a:tr>
              <a:tr h="253979">
                <a:tc>
                  <a:txBody>
                    <a:bodyPr/>
                    <a:lstStyle/>
                    <a:p>
                      <a:pPr algn="ctr"/>
                      <a:r>
                        <a:rPr lang="en-US" b="1" dirty="0">
                          <a:latin typeface="Titillium Web" panose="020B0604020202020204" charset="0"/>
                        </a:rPr>
                        <a:t>A</a:t>
                      </a:r>
                    </a:p>
                  </a:txBody>
                  <a:tcPr>
                    <a:lnT w="12700" cap="flat" cmpd="sng" algn="ctr">
                      <a:solidFill>
                        <a:schemeClr val="tx1"/>
                      </a:solidFill>
                      <a:prstDash val="solid"/>
                      <a:round/>
                      <a:headEnd type="none" w="med" len="med"/>
                      <a:tailEnd type="none" w="med" len="med"/>
                    </a:lnT>
                  </a:tcPr>
                </a:tc>
                <a:tc>
                  <a:txBody>
                    <a:bodyPr/>
                    <a:lstStyle/>
                    <a:p>
                      <a:pPr algn="ctr"/>
                      <a:r>
                        <a:rPr lang="en-US" b="0" dirty="0">
                          <a:latin typeface="Titillium Web" panose="020B0604020202020204" charset="0"/>
                        </a:rPr>
                        <a:t>0.8</a:t>
                      </a:r>
                    </a:p>
                  </a:txBody>
                  <a:tcPr/>
                </a:tc>
                <a:tc>
                  <a:txBody>
                    <a:bodyPr/>
                    <a:lstStyle/>
                    <a:p>
                      <a:pPr algn="ctr"/>
                      <a:r>
                        <a:rPr lang="en-US" b="0" dirty="0">
                          <a:latin typeface="Titillium Web" panose="020B0604020202020204" charset="0"/>
                        </a:rPr>
                        <a:t>0.2</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1</a:t>
                      </a:r>
                    </a:p>
                  </a:txBody>
                  <a:tcPr/>
                </a:tc>
                <a:extLst>
                  <a:ext uri="{0D108BD9-81ED-4DB2-BD59-A6C34878D82A}">
                    <a16:rowId xmlns:a16="http://schemas.microsoft.com/office/drawing/2014/main" val="4106162360"/>
                  </a:ext>
                </a:extLst>
              </a:tr>
              <a:tr h="253979">
                <a:tc>
                  <a:txBody>
                    <a:bodyPr/>
                    <a:lstStyle/>
                    <a:p>
                      <a:pPr algn="ctr"/>
                      <a:r>
                        <a:rPr lang="en-US" b="1" dirty="0">
                          <a:latin typeface="Titillium Web" panose="020B0604020202020204" charset="0"/>
                        </a:rPr>
                        <a:t>B</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0.8</a:t>
                      </a:r>
                    </a:p>
                  </a:txBody>
                  <a:tcPr/>
                </a:tc>
                <a:tc>
                  <a:txBody>
                    <a:bodyPr/>
                    <a:lstStyle/>
                    <a:p>
                      <a:pPr algn="ctr"/>
                      <a:r>
                        <a:rPr lang="en-US" b="0" dirty="0">
                          <a:latin typeface="Titillium Web" panose="020B0604020202020204" charset="0"/>
                        </a:rPr>
                        <a:t>0.2</a:t>
                      </a:r>
                    </a:p>
                  </a:txBody>
                  <a:tcPr/>
                </a:tc>
                <a:tc>
                  <a:txBody>
                    <a:bodyPr/>
                    <a:lstStyle/>
                    <a:p>
                      <a:pPr algn="ctr"/>
                      <a:r>
                        <a:rPr lang="en-US" b="0" dirty="0">
                          <a:latin typeface="Titillium Web" panose="020B0604020202020204" charset="0"/>
                        </a:rPr>
                        <a:t>1</a:t>
                      </a:r>
                    </a:p>
                  </a:txBody>
                  <a:tcPr/>
                </a:tc>
                <a:extLst>
                  <a:ext uri="{0D108BD9-81ED-4DB2-BD59-A6C34878D82A}">
                    <a16:rowId xmlns:a16="http://schemas.microsoft.com/office/drawing/2014/main" val="3772472520"/>
                  </a:ext>
                </a:extLst>
              </a:tr>
              <a:tr h="253979">
                <a:tc>
                  <a:txBody>
                    <a:bodyPr/>
                    <a:lstStyle/>
                    <a:p>
                      <a:pPr algn="ctr"/>
                      <a:r>
                        <a:rPr lang="en-US" b="1" dirty="0">
                          <a:latin typeface="Titillium Web" panose="020B0604020202020204" charset="0"/>
                        </a:rPr>
                        <a:t>C</a:t>
                      </a:r>
                    </a:p>
                  </a:txBody>
                  <a:tcPr/>
                </a:tc>
                <a:tc>
                  <a:txBody>
                    <a:bodyPr/>
                    <a:lstStyle/>
                    <a:p>
                      <a:pPr algn="ctr"/>
                      <a:r>
                        <a:rPr lang="en-US" b="0" dirty="0">
                          <a:latin typeface="Titillium Web" panose="020B0604020202020204" charset="0"/>
                        </a:rPr>
                        <a:t>0.2</a:t>
                      </a:r>
                    </a:p>
                  </a:txBody>
                  <a:tcPr/>
                </a:tc>
                <a:tc>
                  <a:txBody>
                    <a:bodyPr/>
                    <a:lstStyle/>
                    <a:p>
                      <a:pPr algn="ctr"/>
                      <a:r>
                        <a:rPr lang="en-US" b="0" dirty="0">
                          <a:latin typeface="Titillium Web" panose="020B0604020202020204" charset="0"/>
                        </a:rPr>
                        <a:t>0</a:t>
                      </a:r>
                    </a:p>
                  </a:txBody>
                  <a:tcPr/>
                </a:tc>
                <a:tc>
                  <a:txBody>
                    <a:bodyPr/>
                    <a:lstStyle/>
                    <a:p>
                      <a:pPr algn="ctr"/>
                      <a:r>
                        <a:rPr lang="en-US" b="0" dirty="0">
                          <a:latin typeface="Titillium Web" panose="020B0604020202020204" charset="0"/>
                        </a:rPr>
                        <a:t>0.8</a:t>
                      </a:r>
                    </a:p>
                  </a:txBody>
                  <a:tcPr/>
                </a:tc>
                <a:tc>
                  <a:txBody>
                    <a:bodyPr/>
                    <a:lstStyle/>
                    <a:p>
                      <a:pPr algn="ctr"/>
                      <a:r>
                        <a:rPr lang="en-US" b="0" dirty="0">
                          <a:latin typeface="Titillium Web" panose="020B0604020202020204" charset="0"/>
                        </a:rPr>
                        <a:t>1</a:t>
                      </a:r>
                    </a:p>
                  </a:txBody>
                  <a:tcPr/>
                </a:tc>
                <a:extLst>
                  <a:ext uri="{0D108BD9-81ED-4DB2-BD59-A6C34878D82A}">
                    <a16:rowId xmlns:a16="http://schemas.microsoft.com/office/drawing/2014/main" val="705879213"/>
                  </a:ext>
                </a:extLst>
              </a:tr>
            </a:tbl>
          </a:graphicData>
        </a:graphic>
      </p:graphicFrame>
      <p:sp>
        <p:nvSpPr>
          <p:cNvPr id="24" name="Google Shape;3870;p18">
            <a:extLst>
              <a:ext uri="{FF2B5EF4-FFF2-40B4-BE49-F238E27FC236}">
                <a16:creationId xmlns:a16="http://schemas.microsoft.com/office/drawing/2014/main" id="{0CB2EFD5-2F10-4DA4-A606-8BD4FADF0C1E}"/>
              </a:ext>
            </a:extLst>
          </p:cNvPr>
          <p:cNvSpPr txBox="1">
            <a:spLocks/>
          </p:cNvSpPr>
          <p:nvPr/>
        </p:nvSpPr>
        <p:spPr>
          <a:xfrm>
            <a:off x="410439" y="1434858"/>
            <a:ext cx="2694016"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Raw Transition Matrix</a:t>
            </a:r>
          </a:p>
          <a:p>
            <a:pPr algn="ctr"/>
            <a:r>
              <a:rPr lang="en-US" sz="1500" dirty="0">
                <a:solidFill>
                  <a:schemeClr val="accent4">
                    <a:lumMod val="50000"/>
                  </a:schemeClr>
                </a:solidFill>
                <a:latin typeface="Titillium Web" panose="020B0604020202020204" charset="0"/>
              </a:rPr>
              <a:t>(calibration from t</a:t>
            </a:r>
            <a:r>
              <a:rPr lang="en-US" sz="1500" baseline="-25000" dirty="0">
                <a:solidFill>
                  <a:schemeClr val="accent4">
                    <a:lumMod val="50000"/>
                  </a:schemeClr>
                </a:solidFill>
                <a:latin typeface="Titillium Web" panose="020B0604020202020204" charset="0"/>
              </a:rPr>
              <a:t>0</a:t>
            </a:r>
            <a:r>
              <a:rPr lang="en-US" sz="1500" dirty="0">
                <a:solidFill>
                  <a:schemeClr val="accent4">
                    <a:lumMod val="50000"/>
                  </a:schemeClr>
                </a:solidFill>
                <a:latin typeface="Titillium Web" panose="020B0604020202020204" charset="0"/>
              </a:rPr>
              <a:t> to t</a:t>
            </a:r>
            <a:r>
              <a:rPr lang="en-US" sz="1500" baseline="-25000" dirty="0">
                <a:solidFill>
                  <a:schemeClr val="accent4">
                    <a:lumMod val="50000"/>
                  </a:schemeClr>
                </a:solidFill>
                <a:latin typeface="Titillium Web" panose="020B0604020202020204" charset="0"/>
              </a:rPr>
              <a:t>1</a:t>
            </a:r>
            <a:r>
              <a:rPr lang="en-US" sz="1500" dirty="0">
                <a:solidFill>
                  <a:schemeClr val="accent4">
                    <a:lumMod val="50000"/>
                  </a:schemeClr>
                </a:solidFill>
                <a:latin typeface="Titillium Web" panose="020B0604020202020204" charset="0"/>
              </a:rPr>
              <a:t>)</a:t>
            </a:r>
          </a:p>
        </p:txBody>
      </p:sp>
      <p:sp>
        <p:nvSpPr>
          <p:cNvPr id="25" name="Google Shape;3870;p18">
            <a:extLst>
              <a:ext uri="{FF2B5EF4-FFF2-40B4-BE49-F238E27FC236}">
                <a16:creationId xmlns:a16="http://schemas.microsoft.com/office/drawing/2014/main" id="{4A0A80C1-B298-4EA1-B9A2-BF9F5CB79935}"/>
              </a:ext>
            </a:extLst>
          </p:cNvPr>
          <p:cNvSpPr txBox="1">
            <a:spLocks/>
          </p:cNvSpPr>
          <p:nvPr/>
        </p:nvSpPr>
        <p:spPr>
          <a:xfrm>
            <a:off x="4572000" y="0"/>
            <a:ext cx="2905932"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Flow Matrix</a:t>
            </a:r>
          </a:p>
          <a:p>
            <a:pPr algn="ctr"/>
            <a:r>
              <a:rPr lang="en-US" sz="1500" dirty="0">
                <a:solidFill>
                  <a:schemeClr val="accent4">
                    <a:lumMod val="50000"/>
                  </a:schemeClr>
                </a:solidFill>
                <a:latin typeface="Titillium Web" panose="020B0604020202020204" charset="0"/>
              </a:rPr>
              <a:t>(extrapolation from t</a:t>
            </a:r>
            <a:r>
              <a:rPr lang="en-US" sz="1500" baseline="-25000" dirty="0">
                <a:solidFill>
                  <a:schemeClr val="accent4">
                    <a:lumMod val="50000"/>
                  </a:schemeClr>
                </a:solidFill>
                <a:latin typeface="Titillium Web" panose="020B0604020202020204" charset="0"/>
              </a:rPr>
              <a:t>0</a:t>
            </a:r>
            <a:r>
              <a:rPr lang="en-US" sz="1500" dirty="0">
                <a:solidFill>
                  <a:schemeClr val="accent4">
                    <a:lumMod val="50000"/>
                  </a:schemeClr>
                </a:solidFill>
                <a:latin typeface="Titillium Web" panose="020B0604020202020204" charset="0"/>
              </a:rPr>
              <a:t> to t)</a:t>
            </a:r>
          </a:p>
        </p:txBody>
      </p:sp>
      <p:sp>
        <p:nvSpPr>
          <p:cNvPr id="26" name="Google Shape;3870;p18">
            <a:extLst>
              <a:ext uri="{FF2B5EF4-FFF2-40B4-BE49-F238E27FC236}">
                <a16:creationId xmlns:a16="http://schemas.microsoft.com/office/drawing/2014/main" id="{D2CD6790-BA0B-478F-A911-9A67BE63F962}"/>
              </a:ext>
            </a:extLst>
          </p:cNvPr>
          <p:cNvSpPr txBox="1">
            <a:spLocks/>
          </p:cNvSpPr>
          <p:nvPr/>
        </p:nvSpPr>
        <p:spPr>
          <a:xfrm>
            <a:off x="4653877" y="2507748"/>
            <a:ext cx="2694016" cy="7408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pPr algn="ctr"/>
            <a:r>
              <a:rPr lang="en-US" sz="1500" b="1" dirty="0">
                <a:solidFill>
                  <a:schemeClr val="accent4">
                    <a:lumMod val="50000"/>
                  </a:schemeClr>
                </a:solidFill>
                <a:latin typeface="Titillium Web" panose="020B0604020202020204" charset="0"/>
              </a:rPr>
              <a:t>Markov Matrix</a:t>
            </a:r>
          </a:p>
          <a:p>
            <a:pPr algn="ctr"/>
            <a:r>
              <a:rPr lang="en-US" sz="1500" dirty="0">
                <a:solidFill>
                  <a:schemeClr val="accent4">
                    <a:lumMod val="50000"/>
                  </a:schemeClr>
                </a:solidFill>
                <a:latin typeface="Titillium Web" panose="020B0604020202020204" charset="0"/>
              </a:rPr>
              <a:t>(extrapolation from t</a:t>
            </a:r>
            <a:r>
              <a:rPr lang="en-US" sz="1500" baseline="-25000" dirty="0">
                <a:solidFill>
                  <a:schemeClr val="accent4">
                    <a:lumMod val="50000"/>
                  </a:schemeClr>
                </a:solidFill>
                <a:latin typeface="Titillium Web" panose="020B0604020202020204" charset="0"/>
              </a:rPr>
              <a:t>1</a:t>
            </a:r>
            <a:r>
              <a:rPr lang="en-US" sz="1500" dirty="0">
                <a:solidFill>
                  <a:schemeClr val="accent4">
                    <a:lumMod val="50000"/>
                  </a:schemeClr>
                </a:solidFill>
                <a:latin typeface="Titillium Web" panose="020B0604020202020204" charset="0"/>
              </a:rPr>
              <a:t> to </a:t>
            </a:r>
            <a:r>
              <a:rPr lang="en-US" sz="1500" dirty="0" err="1">
                <a:solidFill>
                  <a:schemeClr val="accent4">
                    <a:lumMod val="50000"/>
                  </a:schemeClr>
                </a:solidFill>
                <a:latin typeface="Titillium Web" panose="020B0604020202020204" charset="0"/>
              </a:rPr>
              <a:t>t</a:t>
            </a:r>
            <a:r>
              <a:rPr lang="en-US" sz="1500" baseline="-25000" dirty="0" err="1">
                <a:solidFill>
                  <a:schemeClr val="accent4">
                    <a:lumMod val="50000"/>
                  </a:schemeClr>
                </a:solidFill>
                <a:latin typeface="Titillium Web" panose="020B0604020202020204" charset="0"/>
              </a:rPr>
              <a:t>n</a:t>
            </a:r>
            <a:r>
              <a:rPr lang="en-US" sz="1500" dirty="0">
                <a:solidFill>
                  <a:schemeClr val="accent4">
                    <a:lumMod val="50000"/>
                  </a:schemeClr>
                </a:solidFill>
                <a:latin typeface="Titillium Web" panose="020B0604020202020204" charset="0"/>
              </a:rPr>
              <a:t>)</a:t>
            </a:r>
          </a:p>
        </p:txBody>
      </p:sp>
    </p:spTree>
    <p:extLst>
      <p:ext uri="{BB962C8B-B14F-4D97-AF65-F5344CB8AC3E}">
        <p14:creationId xmlns:p14="http://schemas.microsoft.com/office/powerpoint/2010/main" val="98968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B63E-E6E3-45BB-A4A8-BFE8D431C91E}"/>
              </a:ext>
            </a:extLst>
          </p:cNvPr>
          <p:cNvSpPr>
            <a:spLocks noGrp="1"/>
          </p:cNvSpPr>
          <p:nvPr>
            <p:ph type="title"/>
          </p:nvPr>
        </p:nvSpPr>
        <p:spPr>
          <a:xfrm>
            <a:off x="640231" y="199183"/>
            <a:ext cx="6761100" cy="857400"/>
          </a:xfrm>
        </p:spPr>
        <p:txBody>
          <a:bodyPr/>
          <a:lstStyle/>
          <a:p>
            <a:pPr algn="ctr"/>
            <a:r>
              <a:rPr lang="en-US" b="1" dirty="0">
                <a:latin typeface="Titillium Web" panose="020B0604020202020204" charset="0"/>
              </a:rPr>
              <a:t>Case Study</a:t>
            </a:r>
          </a:p>
        </p:txBody>
      </p:sp>
      <p:sp>
        <p:nvSpPr>
          <p:cNvPr id="4" name="Slide Number Placeholder 3">
            <a:extLst>
              <a:ext uri="{FF2B5EF4-FFF2-40B4-BE49-F238E27FC236}">
                <a16:creationId xmlns:a16="http://schemas.microsoft.com/office/drawing/2014/main" id="{968BD2E8-92D4-4C9E-92C4-A6F022EDB9A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CD1F519D-1AA1-4097-A14B-27FE9AA03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070" y="954983"/>
            <a:ext cx="5288951" cy="4086917"/>
          </a:xfrm>
          <a:prstGeom prst="rect">
            <a:avLst/>
          </a:prstGeom>
        </p:spPr>
      </p:pic>
    </p:spTree>
    <p:extLst>
      <p:ext uri="{BB962C8B-B14F-4D97-AF65-F5344CB8AC3E}">
        <p14:creationId xmlns:p14="http://schemas.microsoft.com/office/powerpoint/2010/main" val="338369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7DE854-037E-4BB9-A92D-DC552927D20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5EC0A110-953C-4F18-9DFF-DCC1537A3DEA}"/>
              </a:ext>
            </a:extLst>
          </p:cNvPr>
          <p:cNvPicPr>
            <a:picLocks noChangeAspect="1"/>
          </p:cNvPicPr>
          <p:nvPr/>
        </p:nvPicPr>
        <p:blipFill>
          <a:blip r:embed="rId3"/>
          <a:stretch>
            <a:fillRect/>
          </a:stretch>
        </p:blipFill>
        <p:spPr>
          <a:xfrm>
            <a:off x="298699" y="510778"/>
            <a:ext cx="7207395" cy="4121943"/>
          </a:xfrm>
          <a:prstGeom prst="rect">
            <a:avLst/>
          </a:prstGeom>
        </p:spPr>
      </p:pic>
    </p:spTree>
    <p:extLst>
      <p:ext uri="{BB962C8B-B14F-4D97-AF65-F5344CB8AC3E}">
        <p14:creationId xmlns:p14="http://schemas.microsoft.com/office/powerpoint/2010/main" val="3181176942"/>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2587</TotalTime>
  <Words>2330</Words>
  <Application>Microsoft Office PowerPoint</Application>
  <PresentationFormat>On-screen Show (16:9)</PresentationFormat>
  <Paragraphs>154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Wingdings</vt:lpstr>
      <vt:lpstr>Titillium Web</vt:lpstr>
      <vt:lpstr>Arial</vt:lpstr>
      <vt:lpstr>Dosis ExtraLight</vt:lpstr>
      <vt:lpstr>Titillium Web Light</vt:lpstr>
      <vt:lpstr>Mowbray template</vt:lpstr>
      <vt:lpstr>Flow matrix avoids problems of the popular Markov matrix </vt:lpstr>
      <vt:lpstr>PowerPoint Presentation</vt:lpstr>
      <vt:lpstr>Why all the Markov matrix hype?</vt:lpstr>
      <vt:lpstr>Go with the Flow (matrix)</vt:lpstr>
      <vt:lpstr>Methodology</vt:lpstr>
      <vt:lpstr>PowerPoint Presentation</vt:lpstr>
      <vt:lpstr>PowerPoint Presentation</vt:lpstr>
      <vt:lpstr>Case Study</vt:lpstr>
      <vt:lpstr>PowerPoint Presentation</vt:lpstr>
      <vt:lpstr>PowerPoint Presentation</vt:lpstr>
      <vt:lpstr>PowerPoint Presentation</vt:lpstr>
      <vt:lpstr>PowerPoint Presentation</vt:lpstr>
      <vt:lpstr>How do they stack up?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Flow matrix offers a straightforward alternative to the problematic Markov matrix</dc:title>
  <dc:creator>Jessica Strzempko</dc:creator>
  <cp:lastModifiedBy>Jessica Strzempko</cp:lastModifiedBy>
  <cp:revision>168</cp:revision>
  <dcterms:modified xsi:type="dcterms:W3CDTF">2021-04-08T13:11:38Z</dcterms:modified>
</cp:coreProperties>
</file>