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64" r:id="rId4"/>
    <p:sldId id="280" r:id="rId5"/>
    <p:sldId id="270" r:id="rId6"/>
    <p:sldId id="293" r:id="rId7"/>
    <p:sldId id="281" r:id="rId8"/>
    <p:sldId id="282" r:id="rId9"/>
    <p:sldId id="283" r:id="rId10"/>
    <p:sldId id="284" r:id="rId11"/>
    <p:sldId id="285" r:id="rId12"/>
    <p:sldId id="287" r:id="rId13"/>
    <p:sldId id="292" r:id="rId14"/>
    <p:sldId id="286" r:id="rId15"/>
    <p:sldId id="288" r:id="rId16"/>
    <p:sldId id="289" r:id="rId17"/>
    <p:sldId id="290" r:id="rId18"/>
    <p:sldId id="29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580C"/>
    <a:srgbClr val="A27D21"/>
    <a:srgbClr val="C39B37"/>
    <a:srgbClr val="45BA45"/>
    <a:srgbClr val="7D7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5B2D1-D95B-455A-A328-9E959C92D699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C6EEC-B267-4B2C-B72A-4325D6AF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49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1C0E-56ED-421B-7628-C3E2B381A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C4C888-B84B-FEC8-9687-72AB90582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C15A2-76D0-3B3B-A6FC-49B08EA0C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A6F7-24ED-429C-A756-34AF12D911C2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3721D-F62E-6066-1B9F-ECC748364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54EA7-0128-4732-4834-C5BAFD1C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7D0E-1CFB-43E3-B92E-AE04CB2E9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7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61568-ADD7-724F-3357-77C478B7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7F64A-274D-BCA1-C112-038DF1E74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8FF50-A2A3-5300-A38F-4E252D980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A6F7-24ED-429C-A756-34AF12D911C2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DDC31-B80B-6DC9-C301-10D0A4D89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F99B1-F6F6-8DC2-6073-B6FB148E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7D0E-1CFB-43E3-B92E-AE04CB2E9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4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E88295-D101-ABDD-CF1A-3B9435B16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8BB52-78A2-0374-A842-97E7303C0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AD78B-599A-2104-8AD5-1527A19AC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A6F7-24ED-429C-A756-34AF12D911C2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5D1B0-7446-6CBA-2E61-03D8E094E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03BDA-7293-9CA1-6A21-C00EE6379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7D0E-1CFB-43E3-B92E-AE04CB2E9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7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33859-7870-E63E-D703-C639EE768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178FF-B70D-DFD7-4C1D-B4EC4E111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A83FC-CF36-A700-24DB-02EC1CB01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A6F7-24ED-429C-A756-34AF12D911C2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3EA1E-165B-058D-C94A-FC665B0F8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EB788-FBB6-C25E-40AA-862985FD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7D0E-1CFB-43E3-B92E-AE04CB2E9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2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8FB13-44F1-998A-B6A1-A51A36B7E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ADB32-0897-223A-39DE-E7178FB3A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FDC1D-E952-02FF-EBF5-FBFB6DDEA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A6F7-24ED-429C-A756-34AF12D911C2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EED6A-1EF6-D78B-08FD-A9BBFF26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2E18D-AA96-3A10-8B41-C59A3F14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7D0E-1CFB-43E3-B92E-AE04CB2E9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6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275DA-D8C7-E417-5E9C-D3F0EB24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A84D9-0FAC-BB35-5D18-3FEEB7327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8AA88-6241-F07A-A6AE-218D9F1C1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9EBC4-4F47-87FE-A751-1C757C33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A6F7-24ED-429C-A756-34AF12D911C2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5349E-6E88-BA0E-86C4-77C63709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A7B5E-D70D-2926-A3EE-93829051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7D0E-1CFB-43E3-B92E-AE04CB2E9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4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CAA3E-CAB9-3697-C1B7-155D8708F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8A58E-AF9B-F024-CD34-F31DECD2C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F8D5A-968E-58E3-E8F1-5380CE2D0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B2F3A3-0F5B-2284-2EE6-ACEAFC15A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681183-A849-E3A0-7371-956407BBD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AC089F-E655-772F-E712-735562D6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A6F7-24ED-429C-A756-34AF12D911C2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AE7CB2-C913-DF77-FFC4-ECC105F4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05B60D-5BA8-62D8-BDAE-6C57953D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7D0E-1CFB-43E3-B92E-AE04CB2E9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7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A8418-560B-EA42-0ECE-6841E7103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B880DE-65A2-E6D3-B5DB-694D4AC2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A6F7-24ED-429C-A756-34AF12D911C2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F8B26-6193-0DB8-1192-A2B48CD9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DEF9F-87EC-1752-AC06-D5480D438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7D0E-1CFB-43E3-B92E-AE04CB2E9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25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2E9FFD-24B9-AE54-7D9F-98051236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A6F7-24ED-429C-A756-34AF12D911C2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F558A-31B9-7D83-03C7-EC0E1C42A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FA180-13EC-D8C6-5E98-140C8FE3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7D0E-1CFB-43E3-B92E-AE04CB2E9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5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35C98-2195-2086-B2E8-2AEB72366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093E9-C334-D120-193B-94923F3DA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8BB22-625C-A3A2-2B07-36E1B2888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8A39D-4BD7-BBA3-B4DA-73A2F75D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A6F7-24ED-429C-A756-34AF12D911C2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39795-04AF-9E98-9106-138DC67C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8FC7D-A525-17E1-2991-D23219D45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7D0E-1CFB-43E3-B92E-AE04CB2E9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4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D8F3E-A57A-DC81-D107-7B3A99186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EA30E2-4EC1-72DB-313E-704DE6ADB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D3A68-5D0A-54F8-8180-B41D424A4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A6BA1-ED84-DC18-489B-5BD05A3F8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A6F7-24ED-429C-A756-34AF12D911C2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21CAA-5A9E-8FF5-F877-633BEDE8D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A069E-22B7-A05A-3D92-7567F99F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7D0E-1CFB-43E3-B92E-AE04CB2E9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9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AF4E63-2232-898C-A545-9F58DBB1F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ACC27-C979-533F-FF2A-ED1ED73B6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A06EA-84B1-2DD1-32B2-2F1691CF5D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8A6F7-24ED-429C-A756-34AF12D911C2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C1940-34DC-9CAF-8A86-D1BC48BEA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C6722-EE8C-D12E-F3FB-CCD5842FA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27D0E-1CFB-43E3-B92E-AE04CB2E9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EAA86-C0EE-89F4-34C8-C738ECD4B0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Microglia regulation of sleep homeostasis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8B14BB-604E-957D-69F6-995DB65CBA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Joe Stucynski, Data Visualization, 11/9/22</a:t>
            </a:r>
          </a:p>
        </p:txBody>
      </p:sp>
    </p:spTree>
    <p:extLst>
      <p:ext uri="{BB962C8B-B14F-4D97-AF65-F5344CB8AC3E}">
        <p14:creationId xmlns:p14="http://schemas.microsoft.com/office/powerpoint/2010/main" val="2386127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9C21082C-0D34-BBA5-55C1-9669F2333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05" y="1766654"/>
            <a:ext cx="3137016" cy="4842769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02EE904D-FD54-4CD0-B8B6-263F0503E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455" y="1766652"/>
            <a:ext cx="3137016" cy="4842769"/>
          </a:xfrm>
          <a:prstGeom prst="rect">
            <a:avLst/>
          </a:prstGeo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8477B080-4156-09E9-43EC-A9A3A4D709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842" y="1766653"/>
            <a:ext cx="3137016" cy="48427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478738-D5DC-B38B-9907-21F8D0941467}"/>
              </a:ext>
            </a:extLst>
          </p:cNvPr>
          <p:cNvSpPr txBox="1"/>
          <p:nvPr/>
        </p:nvSpPr>
        <p:spPr>
          <a:xfrm>
            <a:off x="404738" y="133165"/>
            <a:ext cx="5464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Sleep Summary Statistics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1E417D-7B44-8F47-1995-61699E22F2F0}"/>
              </a:ext>
            </a:extLst>
          </p:cNvPr>
          <p:cNvSpPr txBox="1"/>
          <p:nvPr/>
        </p:nvSpPr>
        <p:spPr>
          <a:xfrm>
            <a:off x="4705165" y="1193456"/>
            <a:ext cx="3604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Baseline Percentages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955298-AC2F-B180-80A7-CAEAA812AD81}"/>
              </a:ext>
            </a:extLst>
          </p:cNvPr>
          <p:cNvSpPr txBox="1"/>
          <p:nvPr/>
        </p:nvSpPr>
        <p:spPr>
          <a:xfrm>
            <a:off x="2382200" y="1712717"/>
            <a:ext cx="150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NREM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E6E5AF-C1F3-BA05-7118-F79017ECA2B6}"/>
              </a:ext>
            </a:extLst>
          </p:cNvPr>
          <p:cNvSpPr txBox="1"/>
          <p:nvPr/>
        </p:nvSpPr>
        <p:spPr>
          <a:xfrm>
            <a:off x="5922040" y="1712717"/>
            <a:ext cx="150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Wake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6DEB6B-36F2-FC29-1BC2-AE77DDF35D60}"/>
              </a:ext>
            </a:extLst>
          </p:cNvPr>
          <p:cNvSpPr txBox="1"/>
          <p:nvPr/>
        </p:nvSpPr>
        <p:spPr>
          <a:xfrm>
            <a:off x="9555332" y="1712717"/>
            <a:ext cx="150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REM</a:t>
            </a:r>
          </a:p>
        </p:txBody>
      </p:sp>
    </p:spTree>
    <p:extLst>
      <p:ext uri="{BB962C8B-B14F-4D97-AF65-F5344CB8AC3E}">
        <p14:creationId xmlns:p14="http://schemas.microsoft.com/office/powerpoint/2010/main" val="2822523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0478738-D5DC-B38B-9907-21F8D0941467}"/>
              </a:ext>
            </a:extLst>
          </p:cNvPr>
          <p:cNvSpPr txBox="1"/>
          <p:nvPr/>
        </p:nvSpPr>
        <p:spPr>
          <a:xfrm>
            <a:off x="404738" y="133165"/>
            <a:ext cx="5464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Sleep Summary Statistics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1E417D-7B44-8F47-1995-61699E22F2F0}"/>
              </a:ext>
            </a:extLst>
          </p:cNvPr>
          <p:cNvSpPr txBox="1"/>
          <p:nvPr/>
        </p:nvSpPr>
        <p:spPr>
          <a:xfrm>
            <a:off x="3741938" y="817198"/>
            <a:ext cx="5530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Baseline Bout Frequencies and Durations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955298-AC2F-B180-80A7-CAEAA812AD81}"/>
              </a:ext>
            </a:extLst>
          </p:cNvPr>
          <p:cNvSpPr txBox="1"/>
          <p:nvPr/>
        </p:nvSpPr>
        <p:spPr>
          <a:xfrm>
            <a:off x="2567399" y="1378121"/>
            <a:ext cx="150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NREM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E6E5AF-C1F3-BA05-7118-F79017ECA2B6}"/>
              </a:ext>
            </a:extLst>
          </p:cNvPr>
          <p:cNvSpPr txBox="1"/>
          <p:nvPr/>
        </p:nvSpPr>
        <p:spPr>
          <a:xfrm>
            <a:off x="9064076" y="1378121"/>
            <a:ext cx="150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Wake</a:t>
            </a:r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22D21025-4608-D0E1-E70C-09827DAAE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57" y="2082049"/>
            <a:ext cx="2793413" cy="4312331"/>
          </a:xfrm>
          <a:prstGeom prst="rect">
            <a:avLst/>
          </a:prstGeom>
        </p:spPr>
      </p:pic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630506BC-FF33-C809-597A-9D8685AA1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670" y="2082049"/>
            <a:ext cx="2793413" cy="4312331"/>
          </a:xfrm>
          <a:prstGeom prst="rect">
            <a:avLst/>
          </a:prstGeom>
        </p:spPr>
      </p:pic>
      <p:pic>
        <p:nvPicPr>
          <p:cNvPr id="15" name="Picture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5D79B5AC-31BD-3847-A76C-C2A7789AD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745" y="2082048"/>
            <a:ext cx="2793413" cy="4312331"/>
          </a:xfrm>
          <a:prstGeom prst="rect">
            <a:avLst/>
          </a:prstGeom>
        </p:spPr>
      </p:pic>
      <p:pic>
        <p:nvPicPr>
          <p:cNvPr id="19" name="Picture 18" descr="Chart, box and whisker chart&#10;&#10;Description automatically generated">
            <a:extLst>
              <a:ext uri="{FF2B5EF4-FFF2-40B4-BE49-F238E27FC236}">
                <a16:creationId xmlns:a16="http://schemas.microsoft.com/office/drawing/2014/main" id="{EFFCF838-7078-E24B-68D6-D966711FC2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332" y="2082048"/>
            <a:ext cx="2793413" cy="431233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35B64E9-87A7-0DC3-7A31-95200441DCBB}"/>
              </a:ext>
            </a:extLst>
          </p:cNvPr>
          <p:cNvSpPr txBox="1"/>
          <p:nvPr/>
        </p:nvSpPr>
        <p:spPr>
          <a:xfrm>
            <a:off x="994299" y="1957948"/>
            <a:ext cx="150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Bout Duration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B8E9FA-04CE-A86C-2EB5-5E4917EF165F}"/>
              </a:ext>
            </a:extLst>
          </p:cNvPr>
          <p:cNvSpPr txBox="1"/>
          <p:nvPr/>
        </p:nvSpPr>
        <p:spPr>
          <a:xfrm>
            <a:off x="3681561" y="1652152"/>
            <a:ext cx="1768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Frequency (Bouts per hour)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2353A1-B16A-8EAD-F731-BFA01DD88679}"/>
              </a:ext>
            </a:extLst>
          </p:cNvPr>
          <p:cNvSpPr txBox="1"/>
          <p:nvPr/>
        </p:nvSpPr>
        <p:spPr>
          <a:xfrm>
            <a:off x="7321732" y="1940578"/>
            <a:ext cx="150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Bout Duration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2A56A0-418C-9E47-ECDE-2CFFD0F48201}"/>
              </a:ext>
            </a:extLst>
          </p:cNvPr>
          <p:cNvSpPr txBox="1"/>
          <p:nvPr/>
        </p:nvSpPr>
        <p:spPr>
          <a:xfrm>
            <a:off x="10008994" y="1634782"/>
            <a:ext cx="1768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Frequency (Bouts per hour)</a:t>
            </a:r>
          </a:p>
        </p:txBody>
      </p:sp>
    </p:spTree>
    <p:extLst>
      <p:ext uri="{BB962C8B-B14F-4D97-AF65-F5344CB8AC3E}">
        <p14:creationId xmlns:p14="http://schemas.microsoft.com/office/powerpoint/2010/main" val="1517872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0478738-D5DC-B38B-9907-21F8D0941467}"/>
              </a:ext>
            </a:extLst>
          </p:cNvPr>
          <p:cNvSpPr txBox="1"/>
          <p:nvPr/>
        </p:nvSpPr>
        <p:spPr>
          <a:xfrm>
            <a:off x="404738" y="133165"/>
            <a:ext cx="5464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Sleep Summary Statistics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1E417D-7B44-8F47-1995-61699E22F2F0}"/>
              </a:ext>
            </a:extLst>
          </p:cNvPr>
          <p:cNvSpPr txBox="1"/>
          <p:nvPr/>
        </p:nvSpPr>
        <p:spPr>
          <a:xfrm>
            <a:off x="3193772" y="900981"/>
            <a:ext cx="6776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NREM</a:t>
            </a:r>
            <a:r>
              <a:rPr lang="en-US" sz="2400" dirty="0"/>
              <a:t>, Baseline vs Recovery Sleep - </a:t>
            </a:r>
            <a:r>
              <a:rPr lang="en-US" sz="2400" u="sng" dirty="0"/>
              <a:t>Initial 3 hours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5B55B36-5B20-DA5C-EE68-406E80592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485" y="2492406"/>
            <a:ext cx="1658134" cy="3748595"/>
          </a:xfrm>
          <a:prstGeom prst="rect">
            <a:avLst/>
          </a:prstGeom>
        </p:spPr>
      </p:pic>
      <p:pic>
        <p:nvPicPr>
          <p:cNvPr id="7" name="Picture 6" descr="Chart, diagram&#10;&#10;Description automatically generated">
            <a:extLst>
              <a:ext uri="{FF2B5EF4-FFF2-40B4-BE49-F238E27FC236}">
                <a16:creationId xmlns:a16="http://schemas.microsoft.com/office/drawing/2014/main" id="{ADCA9871-8AF4-B9D5-1373-1BE8EE6362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749" y="2492406"/>
            <a:ext cx="1658134" cy="3748595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0B2A2AE4-5160-EA25-9043-481FABD96E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253" y="2492406"/>
            <a:ext cx="1658134" cy="3748595"/>
          </a:xfrm>
          <a:prstGeom prst="rect">
            <a:avLst/>
          </a:prstGeom>
        </p:spPr>
      </p:pic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FD574B25-2FFB-CFBB-4B6E-A70FF4359E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724" y="2485748"/>
            <a:ext cx="1658134" cy="3748595"/>
          </a:xfrm>
          <a:prstGeom prst="rect">
            <a:avLst/>
          </a:prstGeom>
        </p:spPr>
      </p:pic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763315F6-087A-C688-9053-9672D2A52B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52" y="2492406"/>
            <a:ext cx="1658134" cy="3748595"/>
          </a:xfrm>
          <a:prstGeom prst="rect">
            <a:avLst/>
          </a:prstGeom>
        </p:spPr>
      </p:pic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B8F1FBBA-0116-F32E-C9B3-B7BC5DFA2A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981" y="2492406"/>
            <a:ext cx="1658134" cy="374859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429788C-C2B1-2031-52FA-CEA1F558E49E}"/>
              </a:ext>
            </a:extLst>
          </p:cNvPr>
          <p:cNvSpPr txBox="1"/>
          <p:nvPr/>
        </p:nvSpPr>
        <p:spPr>
          <a:xfrm>
            <a:off x="2218485" y="1545688"/>
            <a:ext cx="324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Green Food Mice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28EEC6-C0D8-C76F-4444-438256B0FB72}"/>
              </a:ext>
            </a:extLst>
          </p:cNvPr>
          <p:cNvSpPr txBox="1"/>
          <p:nvPr/>
        </p:nvSpPr>
        <p:spPr>
          <a:xfrm>
            <a:off x="8297625" y="1592670"/>
            <a:ext cx="324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Yellow Food Mice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9801BF-8687-0E4B-4024-2AC8556CE576}"/>
              </a:ext>
            </a:extLst>
          </p:cNvPr>
          <p:cNvSpPr txBox="1"/>
          <p:nvPr/>
        </p:nvSpPr>
        <p:spPr>
          <a:xfrm>
            <a:off x="951420" y="2243814"/>
            <a:ext cx="1054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9663A8-1813-5F60-2232-147D24B23176}"/>
              </a:ext>
            </a:extLst>
          </p:cNvPr>
          <p:cNvSpPr txBox="1"/>
          <p:nvPr/>
        </p:nvSpPr>
        <p:spPr>
          <a:xfrm>
            <a:off x="2666751" y="2233170"/>
            <a:ext cx="1054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0E5532-DA2B-A3A4-066A-DF7E528CBA9E}"/>
              </a:ext>
            </a:extLst>
          </p:cNvPr>
          <p:cNvSpPr txBox="1"/>
          <p:nvPr/>
        </p:nvSpPr>
        <p:spPr>
          <a:xfrm>
            <a:off x="4324885" y="2243814"/>
            <a:ext cx="132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Frequency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77A198-E357-057E-4C0A-AA9D40BC493B}"/>
              </a:ext>
            </a:extLst>
          </p:cNvPr>
          <p:cNvSpPr txBox="1"/>
          <p:nvPr/>
        </p:nvSpPr>
        <p:spPr>
          <a:xfrm>
            <a:off x="6967420" y="2233170"/>
            <a:ext cx="1054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CA6985-10CE-00AF-1D80-28A2E54CAEC4}"/>
              </a:ext>
            </a:extLst>
          </p:cNvPr>
          <p:cNvSpPr txBox="1"/>
          <p:nvPr/>
        </p:nvSpPr>
        <p:spPr>
          <a:xfrm>
            <a:off x="8682751" y="2222526"/>
            <a:ext cx="1054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B9D0DE-8DEB-29BA-E5BF-7119D8E8DD54}"/>
              </a:ext>
            </a:extLst>
          </p:cNvPr>
          <p:cNvSpPr txBox="1"/>
          <p:nvPr/>
        </p:nvSpPr>
        <p:spPr>
          <a:xfrm>
            <a:off x="10340885" y="2233170"/>
            <a:ext cx="132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Frequency</a:t>
            </a:r>
          </a:p>
        </p:txBody>
      </p:sp>
    </p:spTree>
    <p:extLst>
      <p:ext uri="{BB962C8B-B14F-4D97-AF65-F5344CB8AC3E}">
        <p14:creationId xmlns:p14="http://schemas.microsoft.com/office/powerpoint/2010/main" val="143165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FAF4531-EB59-0507-9E38-A8E208BDB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644" y="2735633"/>
            <a:ext cx="1119151" cy="1855314"/>
          </a:xfrm>
          <a:prstGeom prst="rect">
            <a:avLst/>
          </a:prstGeom>
        </p:spPr>
      </p:pic>
      <p:pic>
        <p:nvPicPr>
          <p:cNvPr id="7" name="Picture 6" descr="Chart, diagram&#10;&#10;Description automatically generated">
            <a:extLst>
              <a:ext uri="{FF2B5EF4-FFF2-40B4-BE49-F238E27FC236}">
                <a16:creationId xmlns:a16="http://schemas.microsoft.com/office/drawing/2014/main" id="{D7577285-3936-12F0-1F2A-BAA36940E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158" y="2803116"/>
            <a:ext cx="1119151" cy="1855314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8D0C7C1D-89AE-85E9-69D5-1A922FC6A6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361" y="2783830"/>
            <a:ext cx="1119151" cy="1855314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B0E5F51A-3347-74EF-D65F-D2D26E1345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613" y="2803116"/>
            <a:ext cx="1119151" cy="1855314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6395FDCC-A9F5-2BE4-A11F-581C87A937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14" y="2735633"/>
            <a:ext cx="1119151" cy="1855314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57511161-8840-66B8-CED5-A11C4B5D21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236" y="2803116"/>
            <a:ext cx="1119151" cy="1855314"/>
          </a:xfrm>
          <a:prstGeom prst="rect">
            <a:avLst/>
          </a:prstGeom>
        </p:spPr>
      </p:pic>
      <p:pic>
        <p:nvPicPr>
          <p:cNvPr id="17" name="Picture 1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91BCC78-4EC9-EBAD-50E6-7BE718DD42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67" y="1066720"/>
            <a:ext cx="1119151" cy="1855314"/>
          </a:xfrm>
          <a:prstGeom prst="rect">
            <a:avLst/>
          </a:prstGeom>
        </p:spPr>
      </p:pic>
      <p:pic>
        <p:nvPicPr>
          <p:cNvPr id="19" name="Picture 18" descr="Chart, diagram&#10;&#10;Description automatically generated">
            <a:extLst>
              <a:ext uri="{FF2B5EF4-FFF2-40B4-BE49-F238E27FC236}">
                <a16:creationId xmlns:a16="http://schemas.microsoft.com/office/drawing/2014/main" id="{94EE243C-9A2C-AB9C-2369-ECA7575BA9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847" y="1055338"/>
            <a:ext cx="1119151" cy="1855314"/>
          </a:xfrm>
          <a:prstGeom prst="rect">
            <a:avLst/>
          </a:prstGeom>
        </p:spPr>
      </p:pic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57DF875B-EAEE-D0F3-4E02-40A23C9234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362" y="1066720"/>
            <a:ext cx="1119151" cy="1855314"/>
          </a:xfrm>
          <a:prstGeom prst="rect">
            <a:avLst/>
          </a:prstGeom>
        </p:spPr>
      </p:pic>
      <p:pic>
        <p:nvPicPr>
          <p:cNvPr id="23" name="Picture 22" descr="Chart, histogram&#10;&#10;Description automatically generated">
            <a:extLst>
              <a:ext uri="{FF2B5EF4-FFF2-40B4-BE49-F238E27FC236}">
                <a16:creationId xmlns:a16="http://schemas.microsoft.com/office/drawing/2014/main" id="{D3B5F866-A7A8-11C2-AB8B-4CBF4116FC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612" y="1055338"/>
            <a:ext cx="1119151" cy="1855314"/>
          </a:xfrm>
          <a:prstGeom prst="rect">
            <a:avLst/>
          </a:prstGeom>
        </p:spPr>
      </p:pic>
      <p:pic>
        <p:nvPicPr>
          <p:cNvPr id="25" name="Picture 24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E32B9E89-A3C3-3205-D22F-9A8EE73EDB6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992" y="1066720"/>
            <a:ext cx="1119151" cy="1855314"/>
          </a:xfrm>
          <a:prstGeom prst="rect">
            <a:avLst/>
          </a:prstGeom>
        </p:spPr>
      </p:pic>
      <p:pic>
        <p:nvPicPr>
          <p:cNvPr id="27" name="Picture 26" descr="Diagram&#10;&#10;Description automatically generated">
            <a:extLst>
              <a:ext uri="{FF2B5EF4-FFF2-40B4-BE49-F238E27FC236}">
                <a16:creationId xmlns:a16="http://schemas.microsoft.com/office/drawing/2014/main" id="{3344C016-4114-3359-7C32-8F66F303D9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227" y="1055338"/>
            <a:ext cx="1119151" cy="1855314"/>
          </a:xfrm>
          <a:prstGeom prst="rect">
            <a:avLst/>
          </a:prstGeom>
        </p:spPr>
      </p:pic>
      <p:pic>
        <p:nvPicPr>
          <p:cNvPr id="29" name="Picture 28" descr="Diagram&#10;&#10;Description automatically generated">
            <a:extLst>
              <a:ext uri="{FF2B5EF4-FFF2-40B4-BE49-F238E27FC236}">
                <a16:creationId xmlns:a16="http://schemas.microsoft.com/office/drawing/2014/main" id="{B9C22FB2-8600-FD2F-1278-B5CA3192D04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754" y="4490190"/>
            <a:ext cx="1119151" cy="1855314"/>
          </a:xfrm>
          <a:prstGeom prst="rect">
            <a:avLst/>
          </a:prstGeom>
        </p:spPr>
      </p:pic>
      <p:pic>
        <p:nvPicPr>
          <p:cNvPr id="31" name="Picture 30" descr="Diagram&#10;&#10;Description automatically generated">
            <a:extLst>
              <a:ext uri="{FF2B5EF4-FFF2-40B4-BE49-F238E27FC236}">
                <a16:creationId xmlns:a16="http://schemas.microsoft.com/office/drawing/2014/main" id="{D8E9B8B9-4EB8-C9A0-98A4-579B516CC4D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847" y="4550894"/>
            <a:ext cx="1119151" cy="1855314"/>
          </a:xfrm>
          <a:prstGeom prst="rect">
            <a:avLst/>
          </a:prstGeom>
        </p:spPr>
      </p:pic>
      <p:pic>
        <p:nvPicPr>
          <p:cNvPr id="33" name="Picture 32" descr="Diagram&#10;&#10;Description automatically generated with low confidence">
            <a:extLst>
              <a:ext uri="{FF2B5EF4-FFF2-40B4-BE49-F238E27FC236}">
                <a16:creationId xmlns:a16="http://schemas.microsoft.com/office/drawing/2014/main" id="{68A6D258-BFAE-B339-70D0-89179BA9779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71" y="4528425"/>
            <a:ext cx="1119151" cy="1855314"/>
          </a:xfrm>
          <a:prstGeom prst="rect">
            <a:avLst/>
          </a:prstGeom>
        </p:spPr>
      </p:pic>
      <p:pic>
        <p:nvPicPr>
          <p:cNvPr id="35" name="Picture 34" descr="Chart, box and whisker chart&#10;&#10;Description automatically generated">
            <a:extLst>
              <a:ext uri="{FF2B5EF4-FFF2-40B4-BE49-F238E27FC236}">
                <a16:creationId xmlns:a16="http://schemas.microsoft.com/office/drawing/2014/main" id="{5EA06261-DD33-0540-98D0-9D8D425E317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924" y="4541751"/>
            <a:ext cx="1119151" cy="1855314"/>
          </a:xfrm>
          <a:prstGeom prst="rect">
            <a:avLst/>
          </a:prstGeom>
        </p:spPr>
      </p:pic>
      <p:pic>
        <p:nvPicPr>
          <p:cNvPr id="37" name="Picture 36" descr="Diagram&#10;&#10;Description automatically generated">
            <a:extLst>
              <a:ext uri="{FF2B5EF4-FFF2-40B4-BE49-F238E27FC236}">
                <a16:creationId xmlns:a16="http://schemas.microsoft.com/office/drawing/2014/main" id="{AB074390-F952-7B39-EA67-E1AD8C17C49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13" y="4490190"/>
            <a:ext cx="1119151" cy="1855314"/>
          </a:xfrm>
          <a:prstGeom prst="rect">
            <a:avLst/>
          </a:prstGeom>
        </p:spPr>
      </p:pic>
      <p:pic>
        <p:nvPicPr>
          <p:cNvPr id="39" name="Picture 38" descr="Diagram&#10;&#10;Description automatically generated">
            <a:extLst>
              <a:ext uri="{FF2B5EF4-FFF2-40B4-BE49-F238E27FC236}">
                <a16:creationId xmlns:a16="http://schemas.microsoft.com/office/drawing/2014/main" id="{8D39503B-9413-394E-056A-29B74AFDD5E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227" y="4541751"/>
            <a:ext cx="1119151" cy="185531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6614262-C7F0-BC8F-F685-6A599E51C597}"/>
              </a:ext>
            </a:extLst>
          </p:cNvPr>
          <p:cNvSpPr txBox="1"/>
          <p:nvPr/>
        </p:nvSpPr>
        <p:spPr>
          <a:xfrm>
            <a:off x="798050" y="1754757"/>
            <a:ext cx="109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3B6531-1993-A13A-8917-4B6546195D45}"/>
              </a:ext>
            </a:extLst>
          </p:cNvPr>
          <p:cNvSpPr txBox="1"/>
          <p:nvPr/>
        </p:nvSpPr>
        <p:spPr>
          <a:xfrm>
            <a:off x="798050" y="5202491"/>
            <a:ext cx="109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WAKE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CBE9DC-4C60-428B-FC55-B4D162E56E40}"/>
              </a:ext>
            </a:extLst>
          </p:cNvPr>
          <p:cNvSpPr txBox="1"/>
          <p:nvPr/>
        </p:nvSpPr>
        <p:spPr>
          <a:xfrm>
            <a:off x="763002" y="3372823"/>
            <a:ext cx="109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NREM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45D1E7-085A-906A-8C75-C5ECC7A7573E}"/>
              </a:ext>
            </a:extLst>
          </p:cNvPr>
          <p:cNvSpPr txBox="1"/>
          <p:nvPr/>
        </p:nvSpPr>
        <p:spPr>
          <a:xfrm>
            <a:off x="1736441" y="692813"/>
            <a:ext cx="109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F0D16D-12C9-A24B-1249-61F07696B7B9}"/>
              </a:ext>
            </a:extLst>
          </p:cNvPr>
          <p:cNvSpPr txBox="1"/>
          <p:nvPr/>
        </p:nvSpPr>
        <p:spPr>
          <a:xfrm>
            <a:off x="2931738" y="684802"/>
            <a:ext cx="109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9DA6901-A11A-BB48-7795-8C93FCAEDBB0}"/>
              </a:ext>
            </a:extLst>
          </p:cNvPr>
          <p:cNvSpPr txBox="1"/>
          <p:nvPr/>
        </p:nvSpPr>
        <p:spPr>
          <a:xfrm>
            <a:off x="4173909" y="697388"/>
            <a:ext cx="120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Frequency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23B9E3-3497-2DA0-1DBD-1674560AF4C2}"/>
              </a:ext>
            </a:extLst>
          </p:cNvPr>
          <p:cNvSpPr txBox="1"/>
          <p:nvPr/>
        </p:nvSpPr>
        <p:spPr>
          <a:xfrm>
            <a:off x="6364152" y="1754757"/>
            <a:ext cx="109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524B8E3-0FB2-A216-4C3D-43D8B821F4FF}"/>
              </a:ext>
            </a:extLst>
          </p:cNvPr>
          <p:cNvSpPr txBox="1"/>
          <p:nvPr/>
        </p:nvSpPr>
        <p:spPr>
          <a:xfrm>
            <a:off x="6364152" y="5202491"/>
            <a:ext cx="109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WAKE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DF6629-8ECE-D4B3-B35B-33999DD3FBB7}"/>
              </a:ext>
            </a:extLst>
          </p:cNvPr>
          <p:cNvSpPr txBox="1"/>
          <p:nvPr/>
        </p:nvSpPr>
        <p:spPr>
          <a:xfrm>
            <a:off x="6329104" y="3372823"/>
            <a:ext cx="109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NREM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D752FF-5D79-DFA0-71D9-49FD5C6B3EF8}"/>
              </a:ext>
            </a:extLst>
          </p:cNvPr>
          <p:cNvSpPr txBox="1"/>
          <p:nvPr/>
        </p:nvSpPr>
        <p:spPr>
          <a:xfrm>
            <a:off x="7302543" y="692813"/>
            <a:ext cx="109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C45C4D-BE44-2856-E77C-41273825C7EE}"/>
              </a:ext>
            </a:extLst>
          </p:cNvPr>
          <p:cNvSpPr txBox="1"/>
          <p:nvPr/>
        </p:nvSpPr>
        <p:spPr>
          <a:xfrm>
            <a:off x="8497840" y="684802"/>
            <a:ext cx="109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7EDCE46-7A12-03E8-F21E-B39CED2F41E7}"/>
              </a:ext>
            </a:extLst>
          </p:cNvPr>
          <p:cNvSpPr txBox="1"/>
          <p:nvPr/>
        </p:nvSpPr>
        <p:spPr>
          <a:xfrm>
            <a:off x="9740011" y="697388"/>
            <a:ext cx="120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Frequency</a:t>
            </a:r>
          </a:p>
        </p:txBody>
      </p:sp>
    </p:spTree>
    <p:extLst>
      <p:ext uri="{BB962C8B-B14F-4D97-AF65-F5344CB8AC3E}">
        <p14:creationId xmlns:p14="http://schemas.microsoft.com/office/powerpoint/2010/main" val="3163567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122CA3F0-CEDA-BE3B-6D3E-B9F67D68B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23" y="1219947"/>
            <a:ext cx="10491488" cy="54643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B445A3E-1606-B0C3-A049-6CC9F7706B9C}"/>
              </a:ext>
            </a:extLst>
          </p:cNvPr>
          <p:cNvSpPr txBox="1"/>
          <p:nvPr/>
        </p:nvSpPr>
        <p:spPr>
          <a:xfrm>
            <a:off x="841248" y="173736"/>
            <a:ext cx="4645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Combined Sleep Summary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F69D9F-DE6F-AA44-DFD6-8BDC04DF5C38}"/>
              </a:ext>
            </a:extLst>
          </p:cNvPr>
          <p:cNvSpPr/>
          <p:nvPr/>
        </p:nvSpPr>
        <p:spPr>
          <a:xfrm>
            <a:off x="6007608" y="1219947"/>
            <a:ext cx="640080" cy="279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4FB7A5-B1B3-FB13-3FC1-2B14528B1779}"/>
              </a:ext>
            </a:extLst>
          </p:cNvPr>
          <p:cNvSpPr txBox="1"/>
          <p:nvPr/>
        </p:nvSpPr>
        <p:spPr>
          <a:xfrm>
            <a:off x="5696712" y="685691"/>
            <a:ext cx="2249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Percent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5A6B0B-E3D0-9475-03D9-B6200142A3B5}"/>
              </a:ext>
            </a:extLst>
          </p:cNvPr>
          <p:cNvSpPr txBox="1"/>
          <p:nvPr/>
        </p:nvSpPr>
        <p:spPr>
          <a:xfrm>
            <a:off x="2637950" y="1313164"/>
            <a:ext cx="185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238701-B623-F17A-53CD-FCE9A416C68D}"/>
              </a:ext>
            </a:extLst>
          </p:cNvPr>
          <p:cNvSpPr txBox="1"/>
          <p:nvPr/>
        </p:nvSpPr>
        <p:spPr>
          <a:xfrm>
            <a:off x="8811809" y="1313164"/>
            <a:ext cx="185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Wake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66BC5A-CF5A-CC48-6BD9-AF7D34A361FD}"/>
              </a:ext>
            </a:extLst>
          </p:cNvPr>
          <p:cNvSpPr txBox="1"/>
          <p:nvPr/>
        </p:nvSpPr>
        <p:spPr>
          <a:xfrm>
            <a:off x="6007608" y="1313164"/>
            <a:ext cx="185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NREM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3CA0B3-B6B7-FEA5-37A6-95A4BCEAF749}"/>
              </a:ext>
            </a:extLst>
          </p:cNvPr>
          <p:cNvSpPr/>
          <p:nvPr/>
        </p:nvSpPr>
        <p:spPr>
          <a:xfrm>
            <a:off x="1963733" y="2007371"/>
            <a:ext cx="548534" cy="179085"/>
          </a:xfrm>
          <a:prstGeom prst="rect">
            <a:avLst/>
          </a:prstGeom>
          <a:solidFill>
            <a:srgbClr val="0C580C"/>
          </a:solidFill>
          <a:ln>
            <a:solidFill>
              <a:srgbClr val="0C58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C504A0-0C83-4D14-2ECE-A2F2C52334E0}"/>
              </a:ext>
            </a:extLst>
          </p:cNvPr>
          <p:cNvSpPr/>
          <p:nvPr/>
        </p:nvSpPr>
        <p:spPr>
          <a:xfrm>
            <a:off x="1963733" y="2301669"/>
            <a:ext cx="548534" cy="179085"/>
          </a:xfrm>
          <a:prstGeom prst="rect">
            <a:avLst/>
          </a:prstGeom>
          <a:solidFill>
            <a:srgbClr val="45BA45"/>
          </a:solidFill>
          <a:ln>
            <a:solidFill>
              <a:srgbClr val="45BA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7636EA-CA22-B395-B174-4B643CDEA3C3}"/>
              </a:ext>
            </a:extLst>
          </p:cNvPr>
          <p:cNvSpPr/>
          <p:nvPr/>
        </p:nvSpPr>
        <p:spPr>
          <a:xfrm>
            <a:off x="1968926" y="2801014"/>
            <a:ext cx="548534" cy="179085"/>
          </a:xfrm>
          <a:prstGeom prst="rect">
            <a:avLst/>
          </a:prstGeom>
          <a:solidFill>
            <a:srgbClr val="C39B37"/>
          </a:solidFill>
          <a:ln>
            <a:solidFill>
              <a:srgbClr val="C39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844E7C-3570-5057-DC63-2BC20C44EA1F}"/>
              </a:ext>
            </a:extLst>
          </p:cNvPr>
          <p:cNvSpPr/>
          <p:nvPr/>
        </p:nvSpPr>
        <p:spPr>
          <a:xfrm>
            <a:off x="1968926" y="3092637"/>
            <a:ext cx="548534" cy="179085"/>
          </a:xfrm>
          <a:prstGeom prst="rect">
            <a:avLst/>
          </a:prstGeom>
          <a:solidFill>
            <a:srgbClr val="A27D21"/>
          </a:solidFill>
          <a:ln>
            <a:solidFill>
              <a:srgbClr val="A27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92B3A0-DED8-3248-E4FF-AC67DC0257F0}"/>
              </a:ext>
            </a:extLst>
          </p:cNvPr>
          <p:cNvSpPr txBox="1"/>
          <p:nvPr/>
        </p:nvSpPr>
        <p:spPr>
          <a:xfrm>
            <a:off x="2517460" y="2705890"/>
            <a:ext cx="1303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46D97C-C720-6A80-61E7-3B3984931457}"/>
              </a:ext>
            </a:extLst>
          </p:cNvPr>
          <p:cNvSpPr txBox="1"/>
          <p:nvPr/>
        </p:nvSpPr>
        <p:spPr>
          <a:xfrm>
            <a:off x="2512267" y="2992001"/>
            <a:ext cx="1303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Recovery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722366-2522-5F81-FC9B-E49DBD2C4311}"/>
              </a:ext>
            </a:extLst>
          </p:cNvPr>
          <p:cNvSpPr txBox="1"/>
          <p:nvPr/>
        </p:nvSpPr>
        <p:spPr>
          <a:xfrm>
            <a:off x="2517460" y="1915819"/>
            <a:ext cx="1303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22F2CE-04E6-D9BD-10FB-5A979561ACA2}"/>
              </a:ext>
            </a:extLst>
          </p:cNvPr>
          <p:cNvSpPr txBox="1"/>
          <p:nvPr/>
        </p:nvSpPr>
        <p:spPr>
          <a:xfrm>
            <a:off x="2512267" y="2201930"/>
            <a:ext cx="1303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Recovery</a:t>
            </a:r>
          </a:p>
        </p:txBody>
      </p:sp>
    </p:spTree>
    <p:extLst>
      <p:ext uri="{BB962C8B-B14F-4D97-AF65-F5344CB8AC3E}">
        <p14:creationId xmlns:p14="http://schemas.microsoft.com/office/powerpoint/2010/main" val="3381777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9AF8F3F9-F871-BEE3-7AF9-4D10D8106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60" y="1060704"/>
            <a:ext cx="10618475" cy="55304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19A8EF-A4F8-BCDC-323F-F4957262B52A}"/>
              </a:ext>
            </a:extLst>
          </p:cNvPr>
          <p:cNvSpPr txBox="1"/>
          <p:nvPr/>
        </p:nvSpPr>
        <p:spPr>
          <a:xfrm>
            <a:off x="841248" y="173736"/>
            <a:ext cx="4645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Combined Sleep 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07DA6C-147F-5AB2-7788-18EE48E4ABFA}"/>
              </a:ext>
            </a:extLst>
          </p:cNvPr>
          <p:cNvSpPr/>
          <p:nvPr/>
        </p:nvSpPr>
        <p:spPr>
          <a:xfrm>
            <a:off x="1963733" y="2007371"/>
            <a:ext cx="548534" cy="179085"/>
          </a:xfrm>
          <a:prstGeom prst="rect">
            <a:avLst/>
          </a:prstGeom>
          <a:solidFill>
            <a:srgbClr val="0C580C"/>
          </a:solidFill>
          <a:ln>
            <a:solidFill>
              <a:srgbClr val="0C58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4F8A1E-40EA-F83C-3816-51A562ADD411}"/>
              </a:ext>
            </a:extLst>
          </p:cNvPr>
          <p:cNvSpPr/>
          <p:nvPr/>
        </p:nvSpPr>
        <p:spPr>
          <a:xfrm>
            <a:off x="1963733" y="2301669"/>
            <a:ext cx="548534" cy="179085"/>
          </a:xfrm>
          <a:prstGeom prst="rect">
            <a:avLst/>
          </a:prstGeom>
          <a:solidFill>
            <a:srgbClr val="45BA45"/>
          </a:solidFill>
          <a:ln>
            <a:solidFill>
              <a:srgbClr val="45BA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67A798-F8F5-2791-58C5-839E6535944B}"/>
              </a:ext>
            </a:extLst>
          </p:cNvPr>
          <p:cNvSpPr/>
          <p:nvPr/>
        </p:nvSpPr>
        <p:spPr>
          <a:xfrm>
            <a:off x="1968926" y="2801014"/>
            <a:ext cx="548534" cy="179085"/>
          </a:xfrm>
          <a:prstGeom prst="rect">
            <a:avLst/>
          </a:prstGeom>
          <a:solidFill>
            <a:srgbClr val="C39B37"/>
          </a:solidFill>
          <a:ln>
            <a:solidFill>
              <a:srgbClr val="C39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8BB20-331D-738B-B407-BF3579A51AEC}"/>
              </a:ext>
            </a:extLst>
          </p:cNvPr>
          <p:cNvSpPr/>
          <p:nvPr/>
        </p:nvSpPr>
        <p:spPr>
          <a:xfrm>
            <a:off x="1968926" y="3092637"/>
            <a:ext cx="548534" cy="179085"/>
          </a:xfrm>
          <a:prstGeom prst="rect">
            <a:avLst/>
          </a:prstGeom>
          <a:solidFill>
            <a:srgbClr val="A27D21"/>
          </a:solidFill>
          <a:ln>
            <a:solidFill>
              <a:srgbClr val="A27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19425C-1934-0986-8F0C-562D019505AF}"/>
              </a:ext>
            </a:extLst>
          </p:cNvPr>
          <p:cNvSpPr txBox="1"/>
          <p:nvPr/>
        </p:nvSpPr>
        <p:spPr>
          <a:xfrm>
            <a:off x="2517460" y="2705890"/>
            <a:ext cx="1303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327025-3F3C-F13E-4EFC-77BF8CC27C8D}"/>
              </a:ext>
            </a:extLst>
          </p:cNvPr>
          <p:cNvSpPr txBox="1"/>
          <p:nvPr/>
        </p:nvSpPr>
        <p:spPr>
          <a:xfrm>
            <a:off x="2512267" y="2992001"/>
            <a:ext cx="1303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Recovery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C3C6D6-2B7A-892A-9138-3BED2F4EC365}"/>
              </a:ext>
            </a:extLst>
          </p:cNvPr>
          <p:cNvSpPr txBox="1"/>
          <p:nvPr/>
        </p:nvSpPr>
        <p:spPr>
          <a:xfrm>
            <a:off x="2517460" y="1915819"/>
            <a:ext cx="1303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A1217F-168B-C9C1-55F8-A8CD7B4D3C5E}"/>
              </a:ext>
            </a:extLst>
          </p:cNvPr>
          <p:cNvSpPr txBox="1"/>
          <p:nvPr/>
        </p:nvSpPr>
        <p:spPr>
          <a:xfrm>
            <a:off x="2512267" y="2201930"/>
            <a:ext cx="1303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Recovery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934880-D19B-430E-483D-234625E19317}"/>
              </a:ext>
            </a:extLst>
          </p:cNvPr>
          <p:cNvSpPr/>
          <p:nvPr/>
        </p:nvSpPr>
        <p:spPr>
          <a:xfrm>
            <a:off x="6128557" y="1105142"/>
            <a:ext cx="640080" cy="279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6D24FE-D2FD-48FA-C16A-D86F4CD0FFD8}"/>
              </a:ext>
            </a:extLst>
          </p:cNvPr>
          <p:cNvSpPr txBox="1"/>
          <p:nvPr/>
        </p:nvSpPr>
        <p:spPr>
          <a:xfrm>
            <a:off x="5696712" y="685691"/>
            <a:ext cx="2249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Duration (s)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21E21B-2302-1C12-0622-AB691ED68A20}"/>
              </a:ext>
            </a:extLst>
          </p:cNvPr>
          <p:cNvSpPr txBox="1"/>
          <p:nvPr/>
        </p:nvSpPr>
        <p:spPr>
          <a:xfrm>
            <a:off x="2637950" y="1313164"/>
            <a:ext cx="185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8C33E0-40FB-C629-02CF-8AD104CE18C9}"/>
              </a:ext>
            </a:extLst>
          </p:cNvPr>
          <p:cNvSpPr txBox="1"/>
          <p:nvPr/>
        </p:nvSpPr>
        <p:spPr>
          <a:xfrm>
            <a:off x="8811809" y="1313164"/>
            <a:ext cx="185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Wake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595AD5-5475-B797-493B-CB2AC9256B61}"/>
              </a:ext>
            </a:extLst>
          </p:cNvPr>
          <p:cNvSpPr txBox="1"/>
          <p:nvPr/>
        </p:nvSpPr>
        <p:spPr>
          <a:xfrm>
            <a:off x="6007608" y="1313164"/>
            <a:ext cx="185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NREM</a:t>
            </a:r>
          </a:p>
        </p:txBody>
      </p:sp>
    </p:spTree>
    <p:extLst>
      <p:ext uri="{BB962C8B-B14F-4D97-AF65-F5344CB8AC3E}">
        <p14:creationId xmlns:p14="http://schemas.microsoft.com/office/powerpoint/2010/main" val="2447719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BC60A749-C3BE-8549-0720-721281419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00" y="1116750"/>
            <a:ext cx="10544059" cy="54916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32E3AB-59D3-891A-BD57-17D9CE022768}"/>
              </a:ext>
            </a:extLst>
          </p:cNvPr>
          <p:cNvSpPr txBox="1"/>
          <p:nvPr/>
        </p:nvSpPr>
        <p:spPr>
          <a:xfrm>
            <a:off x="841248" y="173736"/>
            <a:ext cx="4645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Combined Sleep 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0A56EC-0D49-2568-2655-A89447BF5475}"/>
              </a:ext>
            </a:extLst>
          </p:cNvPr>
          <p:cNvSpPr/>
          <p:nvPr/>
        </p:nvSpPr>
        <p:spPr>
          <a:xfrm>
            <a:off x="1963733" y="2007371"/>
            <a:ext cx="548534" cy="179085"/>
          </a:xfrm>
          <a:prstGeom prst="rect">
            <a:avLst/>
          </a:prstGeom>
          <a:solidFill>
            <a:srgbClr val="0C580C"/>
          </a:solidFill>
          <a:ln>
            <a:solidFill>
              <a:srgbClr val="0C58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8980DC-061B-E29D-8D0D-07A40FDDAF2F}"/>
              </a:ext>
            </a:extLst>
          </p:cNvPr>
          <p:cNvSpPr/>
          <p:nvPr/>
        </p:nvSpPr>
        <p:spPr>
          <a:xfrm>
            <a:off x="1963733" y="2301669"/>
            <a:ext cx="548534" cy="179085"/>
          </a:xfrm>
          <a:prstGeom prst="rect">
            <a:avLst/>
          </a:prstGeom>
          <a:solidFill>
            <a:srgbClr val="45BA45"/>
          </a:solidFill>
          <a:ln>
            <a:solidFill>
              <a:srgbClr val="45BA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31FD51-9504-1BF5-CD6F-933C5BD06854}"/>
              </a:ext>
            </a:extLst>
          </p:cNvPr>
          <p:cNvSpPr/>
          <p:nvPr/>
        </p:nvSpPr>
        <p:spPr>
          <a:xfrm>
            <a:off x="1968926" y="2801014"/>
            <a:ext cx="548534" cy="179085"/>
          </a:xfrm>
          <a:prstGeom prst="rect">
            <a:avLst/>
          </a:prstGeom>
          <a:solidFill>
            <a:srgbClr val="C39B37"/>
          </a:solidFill>
          <a:ln>
            <a:solidFill>
              <a:srgbClr val="C39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548528-7F07-3C5C-4AB1-E028A8508D0A}"/>
              </a:ext>
            </a:extLst>
          </p:cNvPr>
          <p:cNvSpPr/>
          <p:nvPr/>
        </p:nvSpPr>
        <p:spPr>
          <a:xfrm>
            <a:off x="1968926" y="3092637"/>
            <a:ext cx="548534" cy="179085"/>
          </a:xfrm>
          <a:prstGeom prst="rect">
            <a:avLst/>
          </a:prstGeom>
          <a:solidFill>
            <a:srgbClr val="A27D21"/>
          </a:solidFill>
          <a:ln>
            <a:solidFill>
              <a:srgbClr val="A27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C6777C-0440-B72A-F814-5C8892667A89}"/>
              </a:ext>
            </a:extLst>
          </p:cNvPr>
          <p:cNvSpPr txBox="1"/>
          <p:nvPr/>
        </p:nvSpPr>
        <p:spPr>
          <a:xfrm>
            <a:off x="2517460" y="2705890"/>
            <a:ext cx="1303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8196DD-2091-FC55-1A70-4D17715C3E32}"/>
              </a:ext>
            </a:extLst>
          </p:cNvPr>
          <p:cNvSpPr txBox="1"/>
          <p:nvPr/>
        </p:nvSpPr>
        <p:spPr>
          <a:xfrm>
            <a:off x="2512267" y="2992001"/>
            <a:ext cx="1303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Recovery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235124-B19B-F242-B246-399AB55E1E9B}"/>
              </a:ext>
            </a:extLst>
          </p:cNvPr>
          <p:cNvSpPr txBox="1"/>
          <p:nvPr/>
        </p:nvSpPr>
        <p:spPr>
          <a:xfrm>
            <a:off x="2517460" y="1915819"/>
            <a:ext cx="1303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209ADD-BB23-3B57-CD8E-ED8C11FBB9F3}"/>
              </a:ext>
            </a:extLst>
          </p:cNvPr>
          <p:cNvSpPr txBox="1"/>
          <p:nvPr/>
        </p:nvSpPr>
        <p:spPr>
          <a:xfrm>
            <a:off x="2512267" y="2201930"/>
            <a:ext cx="1303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Recovery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824C9E-8E19-6DD4-BB6D-6480E2FDFE75}"/>
              </a:ext>
            </a:extLst>
          </p:cNvPr>
          <p:cNvSpPr/>
          <p:nvPr/>
        </p:nvSpPr>
        <p:spPr>
          <a:xfrm>
            <a:off x="6007608" y="1219947"/>
            <a:ext cx="640080" cy="279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CFE799-EB4E-2224-7F8C-9B4BC9EADC67}"/>
              </a:ext>
            </a:extLst>
          </p:cNvPr>
          <p:cNvSpPr txBox="1"/>
          <p:nvPr/>
        </p:nvSpPr>
        <p:spPr>
          <a:xfrm>
            <a:off x="4562856" y="787395"/>
            <a:ext cx="402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Frequency (bouts per hour)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CEBA8F-AA06-32B2-B3BA-1FFFB3594B56}"/>
              </a:ext>
            </a:extLst>
          </p:cNvPr>
          <p:cNvSpPr txBox="1"/>
          <p:nvPr/>
        </p:nvSpPr>
        <p:spPr>
          <a:xfrm>
            <a:off x="2637950" y="1313164"/>
            <a:ext cx="185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DBC382-1C23-FDB5-C4DF-2D336BB57AE2}"/>
              </a:ext>
            </a:extLst>
          </p:cNvPr>
          <p:cNvSpPr txBox="1"/>
          <p:nvPr/>
        </p:nvSpPr>
        <p:spPr>
          <a:xfrm>
            <a:off x="8811809" y="1313164"/>
            <a:ext cx="185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Wake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0E67A2-AB9A-050E-B240-90C6927FA629}"/>
              </a:ext>
            </a:extLst>
          </p:cNvPr>
          <p:cNvSpPr txBox="1"/>
          <p:nvPr/>
        </p:nvSpPr>
        <p:spPr>
          <a:xfrm>
            <a:off x="6007608" y="1313164"/>
            <a:ext cx="185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NREM</a:t>
            </a:r>
          </a:p>
        </p:txBody>
      </p:sp>
    </p:spTree>
    <p:extLst>
      <p:ext uri="{BB962C8B-B14F-4D97-AF65-F5344CB8AC3E}">
        <p14:creationId xmlns:p14="http://schemas.microsoft.com/office/powerpoint/2010/main" val="1748697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0478738-D5DC-B38B-9907-21F8D0941467}"/>
              </a:ext>
            </a:extLst>
          </p:cNvPr>
          <p:cNvSpPr txBox="1"/>
          <p:nvPr/>
        </p:nvSpPr>
        <p:spPr>
          <a:xfrm>
            <a:off x="537903" y="141711"/>
            <a:ext cx="11003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Future analyses – Comparing magnitude of state changes</a:t>
            </a:r>
          </a:p>
        </p:txBody>
      </p:sp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763315F6-087A-C688-9053-9672D2A52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57" y="1575808"/>
            <a:ext cx="2085582" cy="4714940"/>
          </a:xfrm>
          <a:prstGeom prst="rect">
            <a:avLst/>
          </a:prstGeom>
        </p:spPr>
      </p:pic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B8F1FBBA-0116-F32E-C9B3-B7BC5DFA2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602" y="1610400"/>
            <a:ext cx="2085582" cy="47149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B5B2BC-DFFD-A42C-9E4C-EFF6BF49AACC}"/>
              </a:ext>
            </a:extLst>
          </p:cNvPr>
          <p:cNvSpPr txBox="1"/>
          <p:nvPr/>
        </p:nvSpPr>
        <p:spPr>
          <a:xfrm>
            <a:off x="3158890" y="1352979"/>
            <a:ext cx="166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NREM Percent</a:t>
            </a:r>
          </a:p>
        </p:txBody>
      </p:sp>
      <p:pic>
        <p:nvPicPr>
          <p:cNvPr id="8" name="Picture 7" descr="Chart, diagram&#10;&#10;Description automatically generated with medium confidence">
            <a:extLst>
              <a:ext uri="{FF2B5EF4-FFF2-40B4-BE49-F238E27FC236}">
                <a16:creationId xmlns:a16="http://schemas.microsoft.com/office/drawing/2014/main" id="{121B7582-44F0-044F-33D5-2E453E9806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475" y="2685329"/>
            <a:ext cx="4029637" cy="24958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34C86D-FBDB-45F6-DBB0-6F8E3D2633C6}"/>
              </a:ext>
            </a:extLst>
          </p:cNvPr>
          <p:cNvSpPr txBox="1"/>
          <p:nvPr/>
        </p:nvSpPr>
        <p:spPr>
          <a:xfrm>
            <a:off x="7599285" y="2203470"/>
            <a:ext cx="359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Change in Percent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C30C34-CE3C-8321-7A36-1B3D4A877782}"/>
              </a:ext>
            </a:extLst>
          </p:cNvPr>
          <p:cNvCxnSpPr/>
          <p:nvPr/>
        </p:nvCxnSpPr>
        <p:spPr>
          <a:xfrm>
            <a:off x="1384916" y="2849732"/>
            <a:ext cx="0" cy="710214"/>
          </a:xfrm>
          <a:prstGeom prst="line">
            <a:avLst/>
          </a:prstGeom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72CCC3-D32F-EC38-680C-46EE3F79D1FB}"/>
              </a:ext>
            </a:extLst>
          </p:cNvPr>
          <p:cNvCxnSpPr/>
          <p:nvPr/>
        </p:nvCxnSpPr>
        <p:spPr>
          <a:xfrm>
            <a:off x="4120718" y="2849732"/>
            <a:ext cx="0" cy="710214"/>
          </a:xfrm>
          <a:prstGeom prst="line">
            <a:avLst/>
          </a:prstGeom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365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0478738-D5DC-B38B-9907-21F8D0941467}"/>
              </a:ext>
            </a:extLst>
          </p:cNvPr>
          <p:cNvSpPr txBox="1"/>
          <p:nvPr/>
        </p:nvSpPr>
        <p:spPr>
          <a:xfrm>
            <a:off x="280450" y="0"/>
            <a:ext cx="86416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Future analyses – Comparing magnitude of frequency spectrum changes per state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55FFB1F5-2FD6-0AB0-9D2D-F52380DBE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812" y="1358509"/>
            <a:ext cx="6314045" cy="52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710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CBD0-8728-C5C6-FBF2-5D6AD6FBE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17" y="111613"/>
            <a:ext cx="11395230" cy="931015"/>
          </a:xfrm>
        </p:spPr>
        <p:txBody>
          <a:bodyPr>
            <a:normAutofit fontScale="90000"/>
          </a:bodyPr>
          <a:lstStyle/>
          <a:p>
            <a:r>
              <a:rPr lang="en-US" dirty="0"/>
              <a:t>Microglia depletion affects sleep / wake architecture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050E078C-E402-2D0E-E8EF-80906F39B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606" y="1318059"/>
            <a:ext cx="7078490" cy="43634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D661CA-2C7F-1463-2CBD-3520155BDD37}"/>
              </a:ext>
            </a:extLst>
          </p:cNvPr>
          <p:cNvSpPr txBox="1"/>
          <p:nvPr/>
        </p:nvSpPr>
        <p:spPr>
          <a:xfrm>
            <a:off x="4140693" y="5956943"/>
            <a:ext cx="8744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Loss of sleep/wake stability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DBC504-CB59-8ABE-B9CC-B563FB27C47E}"/>
              </a:ext>
            </a:extLst>
          </p:cNvPr>
          <p:cNvSpPr txBox="1"/>
          <p:nvPr/>
        </p:nvSpPr>
        <p:spPr>
          <a:xfrm>
            <a:off x="3794835" y="905509"/>
            <a:ext cx="2871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Sleep period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670F20-1A80-433C-44BB-29F60A98CC32}"/>
              </a:ext>
            </a:extLst>
          </p:cNvPr>
          <p:cNvSpPr txBox="1"/>
          <p:nvPr/>
        </p:nvSpPr>
        <p:spPr>
          <a:xfrm>
            <a:off x="6810653" y="905508"/>
            <a:ext cx="2095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Wake period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6CD7AA-B433-E20D-B862-CCD4D6C42982}"/>
              </a:ext>
            </a:extLst>
          </p:cNvPr>
          <p:cNvSpPr txBox="1"/>
          <p:nvPr/>
        </p:nvSpPr>
        <p:spPr>
          <a:xfrm>
            <a:off x="5230428" y="6418608"/>
            <a:ext cx="285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Liu et al. 2021</a:t>
            </a:r>
          </a:p>
        </p:txBody>
      </p:sp>
    </p:spTree>
    <p:extLst>
      <p:ext uri="{BB962C8B-B14F-4D97-AF65-F5344CB8AC3E}">
        <p14:creationId xmlns:p14="http://schemas.microsoft.com/office/powerpoint/2010/main" val="2015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8B02896-FE2A-90FF-8F76-8BFF8BB3CD52}"/>
              </a:ext>
            </a:extLst>
          </p:cNvPr>
          <p:cNvGrpSpPr/>
          <p:nvPr/>
        </p:nvGrpSpPr>
        <p:grpSpPr>
          <a:xfrm>
            <a:off x="3145323" y="1722268"/>
            <a:ext cx="5767857" cy="3158891"/>
            <a:chOff x="764033" y="1755746"/>
            <a:chExt cx="7955951" cy="430590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95D1817-88E3-E603-4BA2-A6E1A9740855}"/>
                </a:ext>
              </a:extLst>
            </p:cNvPr>
            <p:cNvGrpSpPr/>
            <p:nvPr/>
          </p:nvGrpSpPr>
          <p:grpSpPr>
            <a:xfrm>
              <a:off x="764033" y="1755746"/>
              <a:ext cx="7582340" cy="4305909"/>
              <a:chOff x="764033" y="1755746"/>
              <a:chExt cx="7582340" cy="430590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9C46351-9C35-AAF4-9E23-2FAF4072A58D}"/>
                  </a:ext>
                </a:extLst>
              </p:cNvPr>
              <p:cNvGrpSpPr/>
              <p:nvPr/>
            </p:nvGrpSpPr>
            <p:grpSpPr>
              <a:xfrm>
                <a:off x="764033" y="1755746"/>
                <a:ext cx="7582340" cy="4305909"/>
                <a:chOff x="1176812" y="1755746"/>
                <a:chExt cx="7582340" cy="4305909"/>
              </a:xfrm>
            </p:grpSpPr>
            <p:sp>
              <p:nvSpPr>
                <p:cNvPr id="9" name="Freeform 49">
                  <a:extLst>
                    <a:ext uri="{FF2B5EF4-FFF2-40B4-BE49-F238E27FC236}">
                      <a16:creationId xmlns:a16="http://schemas.microsoft.com/office/drawing/2014/main" id="{93197E35-FAD9-8264-5916-366AEC8A1618}"/>
                    </a:ext>
                  </a:extLst>
                </p:cNvPr>
                <p:cNvSpPr/>
                <p:nvPr/>
              </p:nvSpPr>
              <p:spPr>
                <a:xfrm>
                  <a:off x="2869202" y="1919339"/>
                  <a:ext cx="1868580" cy="588471"/>
                </a:xfrm>
                <a:custGeom>
                  <a:avLst/>
                  <a:gdLst>
                    <a:gd name="connsiteX0" fmla="*/ 0 w 1868580"/>
                    <a:gd name="connsiteY0" fmla="*/ 588471 h 588471"/>
                    <a:gd name="connsiteX1" fmla="*/ 226273 w 1868580"/>
                    <a:gd name="connsiteY1" fmla="*/ 478991 h 588471"/>
                    <a:gd name="connsiteX2" fmla="*/ 926991 w 1868580"/>
                    <a:gd name="connsiteY2" fmla="*/ 194344 h 588471"/>
                    <a:gd name="connsiteX3" fmla="*/ 1642306 w 1868580"/>
                    <a:gd name="connsiteY3" fmla="*/ 19176 h 588471"/>
                    <a:gd name="connsiteX4" fmla="*/ 1868580 w 1868580"/>
                    <a:gd name="connsiteY4" fmla="*/ 4578 h 588471"/>
                    <a:gd name="connsiteX5" fmla="*/ 1868580 w 1868580"/>
                    <a:gd name="connsiteY5" fmla="*/ 4578 h 588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68580" h="588471">
                      <a:moveTo>
                        <a:pt x="0" y="588471"/>
                      </a:moveTo>
                      <a:cubicBezTo>
                        <a:pt x="35887" y="566575"/>
                        <a:pt x="71775" y="544679"/>
                        <a:pt x="226273" y="478991"/>
                      </a:cubicBezTo>
                      <a:cubicBezTo>
                        <a:pt x="380771" y="413303"/>
                        <a:pt x="690985" y="270980"/>
                        <a:pt x="926991" y="194344"/>
                      </a:cubicBezTo>
                      <a:cubicBezTo>
                        <a:pt x="1162997" y="117708"/>
                        <a:pt x="1485375" y="50804"/>
                        <a:pt x="1642306" y="19176"/>
                      </a:cubicBezTo>
                      <a:cubicBezTo>
                        <a:pt x="1799238" y="-12452"/>
                        <a:pt x="1868580" y="4578"/>
                        <a:pt x="1868580" y="4578"/>
                      </a:cubicBezTo>
                      <a:lnTo>
                        <a:pt x="1868580" y="4578"/>
                      </a:lnTo>
                    </a:path>
                  </a:pathLst>
                </a:custGeom>
                <a:ln w="76200" cmpd="sng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D7D07A5-BC1D-A2C8-689B-C3951708E101}"/>
                    </a:ext>
                  </a:extLst>
                </p:cNvPr>
                <p:cNvSpPr/>
                <p:nvPr/>
              </p:nvSpPr>
              <p:spPr>
                <a:xfrm>
                  <a:off x="5026554" y="1755746"/>
                  <a:ext cx="1806357" cy="2189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FF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1" name="Freeform 60">
                  <a:extLst>
                    <a:ext uri="{FF2B5EF4-FFF2-40B4-BE49-F238E27FC236}">
                      <a16:creationId xmlns:a16="http://schemas.microsoft.com/office/drawing/2014/main" id="{E9B118A6-D605-C7EF-2AAB-97AF568D34FD}"/>
                    </a:ext>
                  </a:extLst>
                </p:cNvPr>
                <p:cNvSpPr/>
                <p:nvPr/>
              </p:nvSpPr>
              <p:spPr>
                <a:xfrm>
                  <a:off x="6935754" y="2041051"/>
                  <a:ext cx="967900" cy="2109293"/>
                </a:xfrm>
                <a:custGeom>
                  <a:avLst/>
                  <a:gdLst>
                    <a:gd name="connsiteX0" fmla="*/ 0 w 900763"/>
                    <a:gd name="connsiteY0" fmla="*/ 0 h 2109293"/>
                    <a:gd name="connsiteX1" fmla="*/ 61543 w 900763"/>
                    <a:gd name="connsiteY1" fmla="*/ 218203 h 2109293"/>
                    <a:gd name="connsiteX2" fmla="*/ 139870 w 900763"/>
                    <a:gd name="connsiteY2" fmla="*/ 509140 h 2109293"/>
                    <a:gd name="connsiteX3" fmla="*/ 207007 w 900763"/>
                    <a:gd name="connsiteY3" fmla="*/ 800077 h 2109293"/>
                    <a:gd name="connsiteX4" fmla="*/ 268550 w 900763"/>
                    <a:gd name="connsiteY4" fmla="*/ 1046254 h 2109293"/>
                    <a:gd name="connsiteX5" fmla="*/ 391636 w 900763"/>
                    <a:gd name="connsiteY5" fmla="*/ 1353976 h 2109293"/>
                    <a:gd name="connsiteX6" fmla="*/ 469963 w 900763"/>
                    <a:gd name="connsiteY6" fmla="*/ 1521824 h 2109293"/>
                    <a:gd name="connsiteX7" fmla="*/ 643402 w 900763"/>
                    <a:gd name="connsiteY7" fmla="*/ 1795977 h 2109293"/>
                    <a:gd name="connsiteX8" fmla="*/ 800056 w 900763"/>
                    <a:gd name="connsiteY8" fmla="*/ 2002989 h 2109293"/>
                    <a:gd name="connsiteX9" fmla="*/ 900763 w 900763"/>
                    <a:gd name="connsiteY9" fmla="*/ 2109293 h 21092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00763" h="2109293">
                      <a:moveTo>
                        <a:pt x="0" y="0"/>
                      </a:moveTo>
                      <a:cubicBezTo>
                        <a:pt x="19115" y="66673"/>
                        <a:pt x="38231" y="133346"/>
                        <a:pt x="61543" y="218203"/>
                      </a:cubicBezTo>
                      <a:cubicBezTo>
                        <a:pt x="84855" y="303060"/>
                        <a:pt x="115626" y="412161"/>
                        <a:pt x="139870" y="509140"/>
                      </a:cubicBezTo>
                      <a:cubicBezTo>
                        <a:pt x="164114" y="606119"/>
                        <a:pt x="185560" y="710558"/>
                        <a:pt x="207007" y="800077"/>
                      </a:cubicBezTo>
                      <a:cubicBezTo>
                        <a:pt x="228454" y="889596"/>
                        <a:pt x="237779" y="953938"/>
                        <a:pt x="268550" y="1046254"/>
                      </a:cubicBezTo>
                      <a:cubicBezTo>
                        <a:pt x="299321" y="1138570"/>
                        <a:pt x="358067" y="1274714"/>
                        <a:pt x="391636" y="1353976"/>
                      </a:cubicBezTo>
                      <a:cubicBezTo>
                        <a:pt x="425205" y="1433238"/>
                        <a:pt x="428002" y="1448157"/>
                        <a:pt x="469963" y="1521824"/>
                      </a:cubicBezTo>
                      <a:cubicBezTo>
                        <a:pt x="511924" y="1595491"/>
                        <a:pt x="588387" y="1715783"/>
                        <a:pt x="643402" y="1795977"/>
                      </a:cubicBezTo>
                      <a:cubicBezTo>
                        <a:pt x="698418" y="1876171"/>
                        <a:pt x="757163" y="1950770"/>
                        <a:pt x="800056" y="2002989"/>
                      </a:cubicBezTo>
                      <a:cubicBezTo>
                        <a:pt x="842949" y="2055208"/>
                        <a:pt x="900763" y="2109293"/>
                        <a:pt x="900763" y="2109293"/>
                      </a:cubicBezTo>
                    </a:path>
                  </a:pathLst>
                </a:custGeom>
                <a:ln w="128016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2" name="Freeform 78">
                  <a:extLst>
                    <a:ext uri="{FF2B5EF4-FFF2-40B4-BE49-F238E27FC236}">
                      <a16:creationId xmlns:a16="http://schemas.microsoft.com/office/drawing/2014/main" id="{502043D6-1FA8-1289-157C-09B0300DED7C}"/>
                    </a:ext>
                  </a:extLst>
                </p:cNvPr>
                <p:cNvSpPr/>
                <p:nvPr/>
              </p:nvSpPr>
              <p:spPr>
                <a:xfrm>
                  <a:off x="4324702" y="3040946"/>
                  <a:ext cx="1016012" cy="1623970"/>
                </a:xfrm>
                <a:custGeom>
                  <a:avLst/>
                  <a:gdLst>
                    <a:gd name="connsiteX0" fmla="*/ 0 w 1282287"/>
                    <a:gd name="connsiteY0" fmla="*/ 0 h 2379495"/>
                    <a:gd name="connsiteX1" fmla="*/ 12330 w 1282287"/>
                    <a:gd name="connsiteY1" fmla="*/ 1775374 h 2379495"/>
                    <a:gd name="connsiteX2" fmla="*/ 295913 w 1282287"/>
                    <a:gd name="connsiteY2" fmla="*/ 2021954 h 2379495"/>
                    <a:gd name="connsiteX3" fmla="*/ 591825 w 1282287"/>
                    <a:gd name="connsiteY3" fmla="*/ 2231547 h 2379495"/>
                    <a:gd name="connsiteX4" fmla="*/ 924727 w 1282287"/>
                    <a:gd name="connsiteY4" fmla="*/ 2379495 h 2379495"/>
                    <a:gd name="connsiteX5" fmla="*/ 1158990 w 1282287"/>
                    <a:gd name="connsiteY5" fmla="*/ 2367166 h 2379495"/>
                    <a:gd name="connsiteX6" fmla="*/ 1282287 w 1282287"/>
                    <a:gd name="connsiteY6" fmla="*/ 2256205 h 2379495"/>
                    <a:gd name="connsiteX7" fmla="*/ 1282287 w 1282287"/>
                    <a:gd name="connsiteY7" fmla="*/ 2108257 h 2379495"/>
                    <a:gd name="connsiteX8" fmla="*/ 986375 w 1282287"/>
                    <a:gd name="connsiteY8" fmla="*/ 1910993 h 2379495"/>
                    <a:gd name="connsiteX9" fmla="*/ 789100 w 1282287"/>
                    <a:gd name="connsiteY9" fmla="*/ 1726058 h 2379495"/>
                    <a:gd name="connsiteX10" fmla="*/ 628814 w 1282287"/>
                    <a:gd name="connsiteY10" fmla="*/ 1528795 h 2379495"/>
                    <a:gd name="connsiteX11" fmla="*/ 443869 w 1282287"/>
                    <a:gd name="connsiteY11" fmla="*/ 1220570 h 2379495"/>
                    <a:gd name="connsiteX12" fmla="*/ 283583 w 1282287"/>
                    <a:gd name="connsiteY12" fmla="*/ 887687 h 2379495"/>
                    <a:gd name="connsiteX13" fmla="*/ 172616 w 1282287"/>
                    <a:gd name="connsiteY13" fmla="*/ 431515 h 2379495"/>
                    <a:gd name="connsiteX14" fmla="*/ 0 w 1282287"/>
                    <a:gd name="connsiteY14" fmla="*/ 0 h 2379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82287" h="2379495">
                      <a:moveTo>
                        <a:pt x="0" y="0"/>
                      </a:moveTo>
                      <a:lnTo>
                        <a:pt x="12330" y="1775374"/>
                      </a:lnTo>
                      <a:lnTo>
                        <a:pt x="295913" y="2021954"/>
                      </a:lnTo>
                      <a:lnTo>
                        <a:pt x="591825" y="2231547"/>
                      </a:lnTo>
                      <a:lnTo>
                        <a:pt x="924727" y="2379495"/>
                      </a:lnTo>
                      <a:lnTo>
                        <a:pt x="1158990" y="2367166"/>
                      </a:lnTo>
                      <a:lnTo>
                        <a:pt x="1282287" y="2256205"/>
                      </a:lnTo>
                      <a:lnTo>
                        <a:pt x="1282287" y="2108257"/>
                      </a:lnTo>
                      <a:lnTo>
                        <a:pt x="986375" y="1910993"/>
                      </a:lnTo>
                      <a:lnTo>
                        <a:pt x="789100" y="1726058"/>
                      </a:lnTo>
                      <a:lnTo>
                        <a:pt x="628814" y="1528795"/>
                      </a:lnTo>
                      <a:lnTo>
                        <a:pt x="443869" y="1220570"/>
                      </a:lnTo>
                      <a:lnTo>
                        <a:pt x="283583" y="887687"/>
                      </a:lnTo>
                      <a:lnTo>
                        <a:pt x="172616" y="4315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pattFill prst="wdUpDiag">
                  <a:fgClr>
                    <a:srgbClr val="101FAC"/>
                  </a:fgClr>
                  <a:bgClr>
                    <a:prstClr val="white"/>
                  </a:bgClr>
                </a:patt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81EA8F04-0302-F677-51FA-BFD02175152F}"/>
                    </a:ext>
                  </a:extLst>
                </p:cNvPr>
                <p:cNvCxnSpPr/>
                <p:nvPr/>
              </p:nvCxnSpPr>
              <p:spPr>
                <a:xfrm flipV="1">
                  <a:off x="6291228" y="2356820"/>
                  <a:ext cx="0" cy="1579640"/>
                </a:xfrm>
                <a:prstGeom prst="line">
                  <a:avLst/>
                </a:prstGeom>
                <a:ln>
                  <a:solidFill>
                    <a:srgbClr val="2EB83F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Freeform 84">
                  <a:extLst>
                    <a:ext uri="{FF2B5EF4-FFF2-40B4-BE49-F238E27FC236}">
                      <a16:creationId xmlns:a16="http://schemas.microsoft.com/office/drawing/2014/main" id="{FF2B2D30-629A-EBE0-8563-80F04E97F87D}"/>
                    </a:ext>
                  </a:extLst>
                </p:cNvPr>
                <p:cNvSpPr/>
                <p:nvPr/>
              </p:nvSpPr>
              <p:spPr>
                <a:xfrm>
                  <a:off x="7179009" y="2150425"/>
                  <a:ext cx="951305" cy="2170366"/>
                </a:xfrm>
                <a:custGeom>
                  <a:avLst/>
                  <a:gdLst>
                    <a:gd name="connsiteX0" fmla="*/ 0 w 915804"/>
                    <a:gd name="connsiteY0" fmla="*/ 0 h 2142720"/>
                    <a:gd name="connsiteX1" fmla="*/ 69117 w 915804"/>
                    <a:gd name="connsiteY1" fmla="*/ 285120 h 2142720"/>
                    <a:gd name="connsiteX2" fmla="*/ 146874 w 915804"/>
                    <a:gd name="connsiteY2" fmla="*/ 561600 h 2142720"/>
                    <a:gd name="connsiteX3" fmla="*/ 207351 w 915804"/>
                    <a:gd name="connsiteY3" fmla="*/ 846720 h 2142720"/>
                    <a:gd name="connsiteX4" fmla="*/ 302388 w 915804"/>
                    <a:gd name="connsiteY4" fmla="*/ 1140480 h 2142720"/>
                    <a:gd name="connsiteX5" fmla="*/ 388784 w 915804"/>
                    <a:gd name="connsiteY5" fmla="*/ 1373760 h 2142720"/>
                    <a:gd name="connsiteX6" fmla="*/ 527019 w 915804"/>
                    <a:gd name="connsiteY6" fmla="*/ 1624320 h 2142720"/>
                    <a:gd name="connsiteX7" fmla="*/ 708452 w 915804"/>
                    <a:gd name="connsiteY7" fmla="*/ 1900800 h 2142720"/>
                    <a:gd name="connsiteX8" fmla="*/ 915804 w 915804"/>
                    <a:gd name="connsiteY8" fmla="*/ 2142720 h 2142720"/>
                    <a:gd name="connsiteX9" fmla="*/ 915804 w 915804"/>
                    <a:gd name="connsiteY9" fmla="*/ 2142720 h 2142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5804" h="2142720">
                      <a:moveTo>
                        <a:pt x="0" y="0"/>
                      </a:moveTo>
                      <a:cubicBezTo>
                        <a:pt x="22319" y="95760"/>
                        <a:pt x="44638" y="191520"/>
                        <a:pt x="69117" y="285120"/>
                      </a:cubicBezTo>
                      <a:cubicBezTo>
                        <a:pt x="93596" y="378720"/>
                        <a:pt x="123835" y="468000"/>
                        <a:pt x="146874" y="561600"/>
                      </a:cubicBezTo>
                      <a:cubicBezTo>
                        <a:pt x="169913" y="655200"/>
                        <a:pt x="181432" y="750240"/>
                        <a:pt x="207351" y="846720"/>
                      </a:cubicBezTo>
                      <a:cubicBezTo>
                        <a:pt x="233270" y="943200"/>
                        <a:pt x="272149" y="1052640"/>
                        <a:pt x="302388" y="1140480"/>
                      </a:cubicBezTo>
                      <a:cubicBezTo>
                        <a:pt x="332627" y="1228320"/>
                        <a:pt x="351346" y="1293120"/>
                        <a:pt x="388784" y="1373760"/>
                      </a:cubicBezTo>
                      <a:cubicBezTo>
                        <a:pt x="426222" y="1454400"/>
                        <a:pt x="473741" y="1536480"/>
                        <a:pt x="527019" y="1624320"/>
                      </a:cubicBezTo>
                      <a:cubicBezTo>
                        <a:pt x="580297" y="1712160"/>
                        <a:pt x="643655" y="1814400"/>
                        <a:pt x="708452" y="1900800"/>
                      </a:cubicBezTo>
                      <a:cubicBezTo>
                        <a:pt x="773250" y="1987200"/>
                        <a:pt x="915804" y="2142720"/>
                        <a:pt x="915804" y="2142720"/>
                      </a:cubicBezTo>
                      <a:lnTo>
                        <a:pt x="915804" y="2142720"/>
                      </a:lnTo>
                    </a:path>
                  </a:pathLst>
                </a:custGeom>
                <a:ln w="76200" cmpd="sng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5" name="Freeform 85">
                  <a:extLst>
                    <a:ext uri="{FF2B5EF4-FFF2-40B4-BE49-F238E27FC236}">
                      <a16:creationId xmlns:a16="http://schemas.microsoft.com/office/drawing/2014/main" id="{F1404FD9-0B34-3E27-7BB4-32CBC43C98EC}"/>
                    </a:ext>
                  </a:extLst>
                </p:cNvPr>
                <p:cNvSpPr/>
                <p:nvPr/>
              </p:nvSpPr>
              <p:spPr>
                <a:xfrm>
                  <a:off x="7235562" y="2197406"/>
                  <a:ext cx="951305" cy="2170366"/>
                </a:xfrm>
                <a:custGeom>
                  <a:avLst/>
                  <a:gdLst>
                    <a:gd name="connsiteX0" fmla="*/ 0 w 915804"/>
                    <a:gd name="connsiteY0" fmla="*/ 0 h 2142720"/>
                    <a:gd name="connsiteX1" fmla="*/ 69117 w 915804"/>
                    <a:gd name="connsiteY1" fmla="*/ 285120 h 2142720"/>
                    <a:gd name="connsiteX2" fmla="*/ 146874 w 915804"/>
                    <a:gd name="connsiteY2" fmla="*/ 561600 h 2142720"/>
                    <a:gd name="connsiteX3" fmla="*/ 207351 w 915804"/>
                    <a:gd name="connsiteY3" fmla="*/ 846720 h 2142720"/>
                    <a:gd name="connsiteX4" fmla="*/ 302388 w 915804"/>
                    <a:gd name="connsiteY4" fmla="*/ 1140480 h 2142720"/>
                    <a:gd name="connsiteX5" fmla="*/ 388784 w 915804"/>
                    <a:gd name="connsiteY5" fmla="*/ 1373760 h 2142720"/>
                    <a:gd name="connsiteX6" fmla="*/ 527019 w 915804"/>
                    <a:gd name="connsiteY6" fmla="*/ 1624320 h 2142720"/>
                    <a:gd name="connsiteX7" fmla="*/ 708452 w 915804"/>
                    <a:gd name="connsiteY7" fmla="*/ 1900800 h 2142720"/>
                    <a:gd name="connsiteX8" fmla="*/ 915804 w 915804"/>
                    <a:gd name="connsiteY8" fmla="*/ 2142720 h 2142720"/>
                    <a:gd name="connsiteX9" fmla="*/ 915804 w 915804"/>
                    <a:gd name="connsiteY9" fmla="*/ 2142720 h 2142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5804" h="2142720">
                      <a:moveTo>
                        <a:pt x="0" y="0"/>
                      </a:moveTo>
                      <a:cubicBezTo>
                        <a:pt x="22319" y="95760"/>
                        <a:pt x="44638" y="191520"/>
                        <a:pt x="69117" y="285120"/>
                      </a:cubicBezTo>
                      <a:cubicBezTo>
                        <a:pt x="93596" y="378720"/>
                        <a:pt x="123835" y="468000"/>
                        <a:pt x="146874" y="561600"/>
                      </a:cubicBezTo>
                      <a:cubicBezTo>
                        <a:pt x="169913" y="655200"/>
                        <a:pt x="181432" y="750240"/>
                        <a:pt x="207351" y="846720"/>
                      </a:cubicBezTo>
                      <a:cubicBezTo>
                        <a:pt x="233270" y="943200"/>
                        <a:pt x="272149" y="1052640"/>
                        <a:pt x="302388" y="1140480"/>
                      </a:cubicBezTo>
                      <a:cubicBezTo>
                        <a:pt x="332627" y="1228320"/>
                        <a:pt x="351346" y="1293120"/>
                        <a:pt x="388784" y="1373760"/>
                      </a:cubicBezTo>
                      <a:cubicBezTo>
                        <a:pt x="426222" y="1454400"/>
                        <a:pt x="473741" y="1536480"/>
                        <a:pt x="527019" y="1624320"/>
                      </a:cubicBezTo>
                      <a:cubicBezTo>
                        <a:pt x="580297" y="1712160"/>
                        <a:pt x="643655" y="1814400"/>
                        <a:pt x="708452" y="1900800"/>
                      </a:cubicBezTo>
                      <a:cubicBezTo>
                        <a:pt x="773250" y="1987200"/>
                        <a:pt x="915804" y="2142720"/>
                        <a:pt x="915804" y="2142720"/>
                      </a:cubicBezTo>
                      <a:lnTo>
                        <a:pt x="915804" y="2142720"/>
                      </a:lnTo>
                    </a:path>
                  </a:pathLst>
                </a:custGeom>
                <a:ln w="76200" cmpd="sng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B50408B5-0373-B2CD-0288-DD001A24A110}"/>
                    </a:ext>
                  </a:extLst>
                </p:cNvPr>
                <p:cNvGrpSpPr/>
                <p:nvPr/>
              </p:nvGrpSpPr>
              <p:grpSpPr>
                <a:xfrm>
                  <a:off x="1176812" y="2008907"/>
                  <a:ext cx="7245190" cy="4052748"/>
                  <a:chOff x="-2439071" y="483739"/>
                  <a:chExt cx="9144000" cy="5938221"/>
                </a:xfrm>
              </p:grpSpPr>
              <p:pic>
                <p:nvPicPr>
                  <p:cNvPr id="22" name="Picture 21">
                    <a:extLst>
                      <a:ext uri="{FF2B5EF4-FFF2-40B4-BE49-F238E27FC236}">
                        <a16:creationId xmlns:a16="http://schemas.microsoft.com/office/drawing/2014/main" id="{787DB61C-EA6D-86E5-431C-B0A17AB5924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2439071" y="483739"/>
                    <a:ext cx="9144000" cy="5938221"/>
                  </a:xfrm>
                  <a:prstGeom prst="rect">
                    <a:avLst/>
                  </a:prstGeom>
                </p:spPr>
              </p:pic>
              <p:sp>
                <p:nvSpPr>
                  <p:cNvPr id="23" name="Freeform 95">
                    <a:extLst>
                      <a:ext uri="{FF2B5EF4-FFF2-40B4-BE49-F238E27FC236}">
                        <a16:creationId xmlns:a16="http://schemas.microsoft.com/office/drawing/2014/main" id="{7B2E5F7B-51A6-DF30-17F4-2719EB84E6AD}"/>
                      </a:ext>
                    </a:extLst>
                  </p:cNvPr>
                  <p:cNvSpPr/>
                  <p:nvPr/>
                </p:nvSpPr>
                <p:spPr>
                  <a:xfrm>
                    <a:off x="1726155" y="2219218"/>
                    <a:ext cx="1282287" cy="2379495"/>
                  </a:xfrm>
                  <a:custGeom>
                    <a:avLst/>
                    <a:gdLst>
                      <a:gd name="connsiteX0" fmla="*/ 0 w 1282287"/>
                      <a:gd name="connsiteY0" fmla="*/ 0 h 2379495"/>
                      <a:gd name="connsiteX1" fmla="*/ 12330 w 1282287"/>
                      <a:gd name="connsiteY1" fmla="*/ 1775374 h 2379495"/>
                      <a:gd name="connsiteX2" fmla="*/ 295913 w 1282287"/>
                      <a:gd name="connsiteY2" fmla="*/ 2021954 h 2379495"/>
                      <a:gd name="connsiteX3" fmla="*/ 591825 w 1282287"/>
                      <a:gd name="connsiteY3" fmla="*/ 2231547 h 2379495"/>
                      <a:gd name="connsiteX4" fmla="*/ 924727 w 1282287"/>
                      <a:gd name="connsiteY4" fmla="*/ 2379495 h 2379495"/>
                      <a:gd name="connsiteX5" fmla="*/ 1158990 w 1282287"/>
                      <a:gd name="connsiteY5" fmla="*/ 2367166 h 2379495"/>
                      <a:gd name="connsiteX6" fmla="*/ 1282287 w 1282287"/>
                      <a:gd name="connsiteY6" fmla="*/ 2256205 h 2379495"/>
                      <a:gd name="connsiteX7" fmla="*/ 1282287 w 1282287"/>
                      <a:gd name="connsiteY7" fmla="*/ 2108257 h 2379495"/>
                      <a:gd name="connsiteX8" fmla="*/ 986375 w 1282287"/>
                      <a:gd name="connsiteY8" fmla="*/ 1910993 h 2379495"/>
                      <a:gd name="connsiteX9" fmla="*/ 789100 w 1282287"/>
                      <a:gd name="connsiteY9" fmla="*/ 1726058 h 2379495"/>
                      <a:gd name="connsiteX10" fmla="*/ 628814 w 1282287"/>
                      <a:gd name="connsiteY10" fmla="*/ 1528795 h 2379495"/>
                      <a:gd name="connsiteX11" fmla="*/ 443869 w 1282287"/>
                      <a:gd name="connsiteY11" fmla="*/ 1220570 h 2379495"/>
                      <a:gd name="connsiteX12" fmla="*/ 283583 w 1282287"/>
                      <a:gd name="connsiteY12" fmla="*/ 887687 h 2379495"/>
                      <a:gd name="connsiteX13" fmla="*/ 172616 w 1282287"/>
                      <a:gd name="connsiteY13" fmla="*/ 431515 h 2379495"/>
                      <a:gd name="connsiteX14" fmla="*/ 0 w 1282287"/>
                      <a:gd name="connsiteY14" fmla="*/ 0 h 23794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282287" h="2379495">
                        <a:moveTo>
                          <a:pt x="0" y="0"/>
                        </a:moveTo>
                        <a:lnTo>
                          <a:pt x="12330" y="1775374"/>
                        </a:lnTo>
                        <a:lnTo>
                          <a:pt x="295913" y="2021954"/>
                        </a:lnTo>
                        <a:lnTo>
                          <a:pt x="591825" y="2231547"/>
                        </a:lnTo>
                        <a:lnTo>
                          <a:pt x="924727" y="2379495"/>
                        </a:lnTo>
                        <a:lnTo>
                          <a:pt x="1158990" y="2367166"/>
                        </a:lnTo>
                        <a:lnTo>
                          <a:pt x="1282287" y="2256205"/>
                        </a:lnTo>
                        <a:lnTo>
                          <a:pt x="1282287" y="2108257"/>
                        </a:lnTo>
                        <a:lnTo>
                          <a:pt x="986375" y="1910993"/>
                        </a:lnTo>
                        <a:lnTo>
                          <a:pt x="789100" y="1726058"/>
                        </a:lnTo>
                        <a:lnTo>
                          <a:pt x="628814" y="1528795"/>
                        </a:lnTo>
                        <a:lnTo>
                          <a:pt x="443869" y="1220570"/>
                        </a:lnTo>
                        <a:lnTo>
                          <a:pt x="283583" y="887687"/>
                        </a:lnTo>
                        <a:lnTo>
                          <a:pt x="172616" y="43151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pattFill prst="wdUpDiag">
                    <a:fgClr>
                      <a:srgbClr val="101FAC"/>
                    </a:fgClr>
                    <a:bgClr>
                      <a:prstClr val="white"/>
                    </a:bgClr>
                  </a:patt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4" name="Freeform 96">
                    <a:extLst>
                      <a:ext uri="{FF2B5EF4-FFF2-40B4-BE49-F238E27FC236}">
                        <a16:creationId xmlns:a16="http://schemas.microsoft.com/office/drawing/2014/main" id="{9F69893B-2C5F-9722-C91E-50C3D9B87FC4}"/>
                      </a:ext>
                    </a:extLst>
                  </p:cNvPr>
                  <p:cNvSpPr/>
                  <p:nvPr/>
                </p:nvSpPr>
                <p:spPr>
                  <a:xfrm>
                    <a:off x="5346095" y="2213429"/>
                    <a:ext cx="1112762" cy="2443238"/>
                  </a:xfrm>
                  <a:custGeom>
                    <a:avLst/>
                    <a:gdLst>
                      <a:gd name="connsiteX0" fmla="*/ 0 w 1112762"/>
                      <a:gd name="connsiteY0" fmla="*/ 0 h 2443238"/>
                      <a:gd name="connsiteX1" fmla="*/ 12095 w 1112762"/>
                      <a:gd name="connsiteY1" fmla="*/ 1669142 h 2443238"/>
                      <a:gd name="connsiteX2" fmla="*/ 169334 w 1112762"/>
                      <a:gd name="connsiteY2" fmla="*/ 1826381 h 2443238"/>
                      <a:gd name="connsiteX3" fmla="*/ 290286 w 1112762"/>
                      <a:gd name="connsiteY3" fmla="*/ 1947333 h 2443238"/>
                      <a:gd name="connsiteX4" fmla="*/ 399143 w 1112762"/>
                      <a:gd name="connsiteY4" fmla="*/ 2044095 h 2443238"/>
                      <a:gd name="connsiteX5" fmla="*/ 520095 w 1112762"/>
                      <a:gd name="connsiteY5" fmla="*/ 2165047 h 2443238"/>
                      <a:gd name="connsiteX6" fmla="*/ 665238 w 1112762"/>
                      <a:gd name="connsiteY6" fmla="*/ 2261809 h 2443238"/>
                      <a:gd name="connsiteX7" fmla="*/ 786191 w 1112762"/>
                      <a:gd name="connsiteY7" fmla="*/ 2346476 h 2443238"/>
                      <a:gd name="connsiteX8" fmla="*/ 979715 w 1112762"/>
                      <a:gd name="connsiteY8" fmla="*/ 2419047 h 2443238"/>
                      <a:gd name="connsiteX9" fmla="*/ 1088572 w 1112762"/>
                      <a:gd name="connsiteY9" fmla="*/ 2443238 h 2443238"/>
                      <a:gd name="connsiteX10" fmla="*/ 1112762 w 1112762"/>
                      <a:gd name="connsiteY10" fmla="*/ 2044095 h 2443238"/>
                      <a:gd name="connsiteX11" fmla="*/ 943429 w 1112762"/>
                      <a:gd name="connsiteY11" fmla="*/ 1886857 h 2443238"/>
                      <a:gd name="connsiteX12" fmla="*/ 725715 w 1112762"/>
                      <a:gd name="connsiteY12" fmla="*/ 1681238 h 2443238"/>
                      <a:gd name="connsiteX13" fmla="*/ 592667 w 1112762"/>
                      <a:gd name="connsiteY13" fmla="*/ 1499809 h 2443238"/>
                      <a:gd name="connsiteX14" fmla="*/ 471715 w 1112762"/>
                      <a:gd name="connsiteY14" fmla="*/ 1318381 h 2443238"/>
                      <a:gd name="connsiteX15" fmla="*/ 399143 w 1112762"/>
                      <a:gd name="connsiteY15" fmla="*/ 1124857 h 2443238"/>
                      <a:gd name="connsiteX16" fmla="*/ 290286 w 1112762"/>
                      <a:gd name="connsiteY16" fmla="*/ 858761 h 2443238"/>
                      <a:gd name="connsiteX17" fmla="*/ 229810 w 1112762"/>
                      <a:gd name="connsiteY17" fmla="*/ 653142 h 2443238"/>
                      <a:gd name="connsiteX18" fmla="*/ 0 w 1112762"/>
                      <a:gd name="connsiteY18" fmla="*/ 0 h 24432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112762" h="2443238">
                        <a:moveTo>
                          <a:pt x="0" y="0"/>
                        </a:moveTo>
                        <a:cubicBezTo>
                          <a:pt x="4032" y="556381"/>
                          <a:pt x="8063" y="1112761"/>
                          <a:pt x="12095" y="1669142"/>
                        </a:cubicBezTo>
                        <a:lnTo>
                          <a:pt x="169334" y="1826381"/>
                        </a:lnTo>
                        <a:lnTo>
                          <a:pt x="290286" y="1947333"/>
                        </a:lnTo>
                        <a:lnTo>
                          <a:pt x="399143" y="2044095"/>
                        </a:lnTo>
                        <a:lnTo>
                          <a:pt x="520095" y="2165047"/>
                        </a:lnTo>
                        <a:lnTo>
                          <a:pt x="665238" y="2261809"/>
                        </a:lnTo>
                        <a:lnTo>
                          <a:pt x="786191" y="2346476"/>
                        </a:lnTo>
                        <a:lnTo>
                          <a:pt x="979715" y="2419047"/>
                        </a:lnTo>
                        <a:lnTo>
                          <a:pt x="1088572" y="2443238"/>
                        </a:lnTo>
                        <a:lnTo>
                          <a:pt x="1112762" y="2044095"/>
                        </a:lnTo>
                        <a:lnTo>
                          <a:pt x="943429" y="1886857"/>
                        </a:lnTo>
                        <a:lnTo>
                          <a:pt x="725715" y="1681238"/>
                        </a:lnTo>
                        <a:lnTo>
                          <a:pt x="592667" y="1499809"/>
                        </a:lnTo>
                        <a:lnTo>
                          <a:pt x="471715" y="1318381"/>
                        </a:lnTo>
                        <a:lnTo>
                          <a:pt x="399143" y="1124857"/>
                        </a:lnTo>
                        <a:lnTo>
                          <a:pt x="290286" y="858761"/>
                        </a:lnTo>
                        <a:lnTo>
                          <a:pt x="229810" y="65314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pattFill prst="wdUpDiag">
                    <a:fgClr>
                      <a:srgbClr val="101FAC"/>
                    </a:fgClr>
                    <a:bgClr>
                      <a:prstClr val="white"/>
                    </a:bgClr>
                  </a:patt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0735BB7C-8A3F-65BD-A6C2-F227E33A98F3}"/>
                    </a:ext>
                  </a:extLst>
                </p:cNvPr>
                <p:cNvCxnSpPr/>
                <p:nvPr/>
              </p:nvCxnSpPr>
              <p:spPr>
                <a:xfrm flipV="1">
                  <a:off x="6443628" y="2509220"/>
                  <a:ext cx="0" cy="1579640"/>
                </a:xfrm>
                <a:prstGeom prst="line">
                  <a:avLst/>
                </a:prstGeom>
                <a:ln>
                  <a:solidFill>
                    <a:srgbClr val="2EB83F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Freeform 98">
                  <a:extLst>
                    <a:ext uri="{FF2B5EF4-FFF2-40B4-BE49-F238E27FC236}">
                      <a16:creationId xmlns:a16="http://schemas.microsoft.com/office/drawing/2014/main" id="{0625178C-8FC1-672C-C5B0-DBD6694F7268}"/>
                    </a:ext>
                  </a:extLst>
                </p:cNvPr>
                <p:cNvSpPr/>
                <p:nvPr/>
              </p:nvSpPr>
              <p:spPr>
                <a:xfrm>
                  <a:off x="3315461" y="2263933"/>
                  <a:ext cx="1868580" cy="588471"/>
                </a:xfrm>
                <a:custGeom>
                  <a:avLst/>
                  <a:gdLst>
                    <a:gd name="connsiteX0" fmla="*/ 0 w 1868580"/>
                    <a:gd name="connsiteY0" fmla="*/ 588471 h 588471"/>
                    <a:gd name="connsiteX1" fmla="*/ 226273 w 1868580"/>
                    <a:gd name="connsiteY1" fmla="*/ 478991 h 588471"/>
                    <a:gd name="connsiteX2" fmla="*/ 926991 w 1868580"/>
                    <a:gd name="connsiteY2" fmla="*/ 194344 h 588471"/>
                    <a:gd name="connsiteX3" fmla="*/ 1642306 w 1868580"/>
                    <a:gd name="connsiteY3" fmla="*/ 19176 h 588471"/>
                    <a:gd name="connsiteX4" fmla="*/ 1868580 w 1868580"/>
                    <a:gd name="connsiteY4" fmla="*/ 4578 h 588471"/>
                    <a:gd name="connsiteX5" fmla="*/ 1868580 w 1868580"/>
                    <a:gd name="connsiteY5" fmla="*/ 4578 h 588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68580" h="588471">
                      <a:moveTo>
                        <a:pt x="0" y="588471"/>
                      </a:moveTo>
                      <a:cubicBezTo>
                        <a:pt x="35887" y="566575"/>
                        <a:pt x="71775" y="544679"/>
                        <a:pt x="226273" y="478991"/>
                      </a:cubicBezTo>
                      <a:cubicBezTo>
                        <a:pt x="380771" y="413303"/>
                        <a:pt x="690985" y="270980"/>
                        <a:pt x="926991" y="194344"/>
                      </a:cubicBezTo>
                      <a:cubicBezTo>
                        <a:pt x="1162997" y="117708"/>
                        <a:pt x="1485375" y="50804"/>
                        <a:pt x="1642306" y="19176"/>
                      </a:cubicBezTo>
                      <a:cubicBezTo>
                        <a:pt x="1799238" y="-12452"/>
                        <a:pt x="1868580" y="4578"/>
                        <a:pt x="1868580" y="4578"/>
                      </a:cubicBezTo>
                      <a:lnTo>
                        <a:pt x="1868580" y="4578"/>
                      </a:lnTo>
                    </a:path>
                  </a:pathLst>
                </a:custGeom>
                <a:ln w="76200" cmpd="sng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9" name="Freeform 101">
                  <a:extLst>
                    <a:ext uri="{FF2B5EF4-FFF2-40B4-BE49-F238E27FC236}">
                      <a16:creationId xmlns:a16="http://schemas.microsoft.com/office/drawing/2014/main" id="{3C6C8C5A-5044-12C1-B031-2AD06D36E013}"/>
                    </a:ext>
                  </a:extLst>
                </p:cNvPr>
                <p:cNvSpPr/>
                <p:nvPr/>
              </p:nvSpPr>
              <p:spPr>
                <a:xfrm>
                  <a:off x="7331409" y="2302825"/>
                  <a:ext cx="951305" cy="2170366"/>
                </a:xfrm>
                <a:custGeom>
                  <a:avLst/>
                  <a:gdLst>
                    <a:gd name="connsiteX0" fmla="*/ 0 w 915804"/>
                    <a:gd name="connsiteY0" fmla="*/ 0 h 2142720"/>
                    <a:gd name="connsiteX1" fmla="*/ 69117 w 915804"/>
                    <a:gd name="connsiteY1" fmla="*/ 285120 h 2142720"/>
                    <a:gd name="connsiteX2" fmla="*/ 146874 w 915804"/>
                    <a:gd name="connsiteY2" fmla="*/ 561600 h 2142720"/>
                    <a:gd name="connsiteX3" fmla="*/ 207351 w 915804"/>
                    <a:gd name="connsiteY3" fmla="*/ 846720 h 2142720"/>
                    <a:gd name="connsiteX4" fmla="*/ 302388 w 915804"/>
                    <a:gd name="connsiteY4" fmla="*/ 1140480 h 2142720"/>
                    <a:gd name="connsiteX5" fmla="*/ 388784 w 915804"/>
                    <a:gd name="connsiteY5" fmla="*/ 1373760 h 2142720"/>
                    <a:gd name="connsiteX6" fmla="*/ 527019 w 915804"/>
                    <a:gd name="connsiteY6" fmla="*/ 1624320 h 2142720"/>
                    <a:gd name="connsiteX7" fmla="*/ 708452 w 915804"/>
                    <a:gd name="connsiteY7" fmla="*/ 1900800 h 2142720"/>
                    <a:gd name="connsiteX8" fmla="*/ 915804 w 915804"/>
                    <a:gd name="connsiteY8" fmla="*/ 2142720 h 2142720"/>
                    <a:gd name="connsiteX9" fmla="*/ 915804 w 915804"/>
                    <a:gd name="connsiteY9" fmla="*/ 2142720 h 2142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5804" h="2142720">
                      <a:moveTo>
                        <a:pt x="0" y="0"/>
                      </a:moveTo>
                      <a:cubicBezTo>
                        <a:pt x="22319" y="95760"/>
                        <a:pt x="44638" y="191520"/>
                        <a:pt x="69117" y="285120"/>
                      </a:cubicBezTo>
                      <a:cubicBezTo>
                        <a:pt x="93596" y="378720"/>
                        <a:pt x="123835" y="468000"/>
                        <a:pt x="146874" y="561600"/>
                      </a:cubicBezTo>
                      <a:cubicBezTo>
                        <a:pt x="169913" y="655200"/>
                        <a:pt x="181432" y="750240"/>
                        <a:pt x="207351" y="846720"/>
                      </a:cubicBezTo>
                      <a:cubicBezTo>
                        <a:pt x="233270" y="943200"/>
                        <a:pt x="272149" y="1052640"/>
                        <a:pt x="302388" y="1140480"/>
                      </a:cubicBezTo>
                      <a:cubicBezTo>
                        <a:pt x="332627" y="1228320"/>
                        <a:pt x="351346" y="1293120"/>
                        <a:pt x="388784" y="1373760"/>
                      </a:cubicBezTo>
                      <a:cubicBezTo>
                        <a:pt x="426222" y="1454400"/>
                        <a:pt x="473741" y="1536480"/>
                        <a:pt x="527019" y="1624320"/>
                      </a:cubicBezTo>
                      <a:cubicBezTo>
                        <a:pt x="580297" y="1712160"/>
                        <a:pt x="643655" y="1814400"/>
                        <a:pt x="708452" y="1900800"/>
                      </a:cubicBezTo>
                      <a:cubicBezTo>
                        <a:pt x="773250" y="1987200"/>
                        <a:pt x="915804" y="2142720"/>
                        <a:pt x="915804" y="2142720"/>
                      </a:cubicBezTo>
                      <a:lnTo>
                        <a:pt x="915804" y="2142720"/>
                      </a:lnTo>
                    </a:path>
                  </a:pathLst>
                </a:custGeom>
                <a:ln w="76200" cmpd="sng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0" name="Freeform 102">
                  <a:extLst>
                    <a:ext uri="{FF2B5EF4-FFF2-40B4-BE49-F238E27FC236}">
                      <a16:creationId xmlns:a16="http://schemas.microsoft.com/office/drawing/2014/main" id="{E3B44CBE-706D-B1D1-E164-03B63C2FCBF6}"/>
                    </a:ext>
                  </a:extLst>
                </p:cNvPr>
                <p:cNvSpPr/>
                <p:nvPr/>
              </p:nvSpPr>
              <p:spPr>
                <a:xfrm>
                  <a:off x="7387962" y="2349806"/>
                  <a:ext cx="951305" cy="2170366"/>
                </a:xfrm>
                <a:custGeom>
                  <a:avLst/>
                  <a:gdLst>
                    <a:gd name="connsiteX0" fmla="*/ 0 w 915804"/>
                    <a:gd name="connsiteY0" fmla="*/ 0 h 2142720"/>
                    <a:gd name="connsiteX1" fmla="*/ 69117 w 915804"/>
                    <a:gd name="connsiteY1" fmla="*/ 285120 h 2142720"/>
                    <a:gd name="connsiteX2" fmla="*/ 146874 w 915804"/>
                    <a:gd name="connsiteY2" fmla="*/ 561600 h 2142720"/>
                    <a:gd name="connsiteX3" fmla="*/ 207351 w 915804"/>
                    <a:gd name="connsiteY3" fmla="*/ 846720 h 2142720"/>
                    <a:gd name="connsiteX4" fmla="*/ 302388 w 915804"/>
                    <a:gd name="connsiteY4" fmla="*/ 1140480 h 2142720"/>
                    <a:gd name="connsiteX5" fmla="*/ 388784 w 915804"/>
                    <a:gd name="connsiteY5" fmla="*/ 1373760 h 2142720"/>
                    <a:gd name="connsiteX6" fmla="*/ 527019 w 915804"/>
                    <a:gd name="connsiteY6" fmla="*/ 1624320 h 2142720"/>
                    <a:gd name="connsiteX7" fmla="*/ 708452 w 915804"/>
                    <a:gd name="connsiteY7" fmla="*/ 1900800 h 2142720"/>
                    <a:gd name="connsiteX8" fmla="*/ 915804 w 915804"/>
                    <a:gd name="connsiteY8" fmla="*/ 2142720 h 2142720"/>
                    <a:gd name="connsiteX9" fmla="*/ 915804 w 915804"/>
                    <a:gd name="connsiteY9" fmla="*/ 2142720 h 2142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5804" h="2142720">
                      <a:moveTo>
                        <a:pt x="0" y="0"/>
                      </a:moveTo>
                      <a:cubicBezTo>
                        <a:pt x="22319" y="95760"/>
                        <a:pt x="44638" y="191520"/>
                        <a:pt x="69117" y="285120"/>
                      </a:cubicBezTo>
                      <a:cubicBezTo>
                        <a:pt x="93596" y="378720"/>
                        <a:pt x="123835" y="468000"/>
                        <a:pt x="146874" y="561600"/>
                      </a:cubicBezTo>
                      <a:cubicBezTo>
                        <a:pt x="169913" y="655200"/>
                        <a:pt x="181432" y="750240"/>
                        <a:pt x="207351" y="846720"/>
                      </a:cubicBezTo>
                      <a:cubicBezTo>
                        <a:pt x="233270" y="943200"/>
                        <a:pt x="272149" y="1052640"/>
                        <a:pt x="302388" y="1140480"/>
                      </a:cubicBezTo>
                      <a:cubicBezTo>
                        <a:pt x="332627" y="1228320"/>
                        <a:pt x="351346" y="1293120"/>
                        <a:pt x="388784" y="1373760"/>
                      </a:cubicBezTo>
                      <a:cubicBezTo>
                        <a:pt x="426222" y="1454400"/>
                        <a:pt x="473741" y="1536480"/>
                        <a:pt x="527019" y="1624320"/>
                      </a:cubicBezTo>
                      <a:cubicBezTo>
                        <a:pt x="580297" y="1712160"/>
                        <a:pt x="643655" y="1814400"/>
                        <a:pt x="708452" y="1900800"/>
                      </a:cubicBezTo>
                      <a:cubicBezTo>
                        <a:pt x="773250" y="1987200"/>
                        <a:pt x="915804" y="2142720"/>
                        <a:pt x="915804" y="2142720"/>
                      </a:cubicBezTo>
                      <a:lnTo>
                        <a:pt x="915804" y="2142720"/>
                      </a:lnTo>
                    </a:path>
                  </a:pathLst>
                </a:custGeom>
                <a:ln w="76200" cmpd="sng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" name="Freeform 115">
                  <a:extLst>
                    <a:ext uri="{FF2B5EF4-FFF2-40B4-BE49-F238E27FC236}">
                      <a16:creationId xmlns:a16="http://schemas.microsoft.com/office/drawing/2014/main" id="{6F01125D-E71A-6F56-5C7A-87943CAF5636}"/>
                    </a:ext>
                  </a:extLst>
                </p:cNvPr>
                <p:cNvSpPr/>
                <p:nvPr/>
              </p:nvSpPr>
              <p:spPr>
                <a:xfrm>
                  <a:off x="7312121" y="2362970"/>
                  <a:ext cx="1447031" cy="2524606"/>
                </a:xfrm>
                <a:custGeom>
                  <a:avLst/>
                  <a:gdLst>
                    <a:gd name="connsiteX0" fmla="*/ 0 w 1447031"/>
                    <a:gd name="connsiteY0" fmla="*/ 0 h 2524606"/>
                    <a:gd name="connsiteX1" fmla="*/ 46182 w 1447031"/>
                    <a:gd name="connsiteY1" fmla="*/ 1939636 h 2524606"/>
                    <a:gd name="connsiteX2" fmla="*/ 269394 w 1447031"/>
                    <a:gd name="connsiteY2" fmla="*/ 2178242 h 2524606"/>
                    <a:gd name="connsiteX3" fmla="*/ 531091 w 1447031"/>
                    <a:gd name="connsiteY3" fmla="*/ 2362970 h 2524606"/>
                    <a:gd name="connsiteX4" fmla="*/ 923637 w 1447031"/>
                    <a:gd name="connsiteY4" fmla="*/ 2524606 h 2524606"/>
                    <a:gd name="connsiteX5" fmla="*/ 1254606 w 1447031"/>
                    <a:gd name="connsiteY5" fmla="*/ 2409151 h 2524606"/>
                    <a:gd name="connsiteX6" fmla="*/ 1447031 w 1447031"/>
                    <a:gd name="connsiteY6" fmla="*/ 2278303 h 2524606"/>
                    <a:gd name="connsiteX7" fmla="*/ 1416243 w 1447031"/>
                    <a:gd name="connsiteY7" fmla="*/ 1447030 h 2524606"/>
                    <a:gd name="connsiteX8" fmla="*/ 946728 w 1447031"/>
                    <a:gd name="connsiteY8" fmla="*/ 1370060 h 2524606"/>
                    <a:gd name="connsiteX9" fmla="*/ 669637 w 1447031"/>
                    <a:gd name="connsiteY9" fmla="*/ 1216121 h 2524606"/>
                    <a:gd name="connsiteX10" fmla="*/ 431031 w 1447031"/>
                    <a:gd name="connsiteY10" fmla="*/ 931333 h 2524606"/>
                    <a:gd name="connsiteX11" fmla="*/ 292485 w 1447031"/>
                    <a:gd name="connsiteY11" fmla="*/ 669636 h 2524606"/>
                    <a:gd name="connsiteX12" fmla="*/ 0 w 1447031"/>
                    <a:gd name="connsiteY12" fmla="*/ 0 h 2524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47031" h="2524606">
                      <a:moveTo>
                        <a:pt x="0" y="0"/>
                      </a:moveTo>
                      <a:lnTo>
                        <a:pt x="46182" y="1939636"/>
                      </a:lnTo>
                      <a:lnTo>
                        <a:pt x="269394" y="2178242"/>
                      </a:lnTo>
                      <a:lnTo>
                        <a:pt x="531091" y="2362970"/>
                      </a:lnTo>
                      <a:lnTo>
                        <a:pt x="923637" y="2524606"/>
                      </a:lnTo>
                      <a:lnTo>
                        <a:pt x="1254606" y="2409151"/>
                      </a:lnTo>
                      <a:lnTo>
                        <a:pt x="1447031" y="2278303"/>
                      </a:lnTo>
                      <a:lnTo>
                        <a:pt x="1416243" y="1447030"/>
                      </a:lnTo>
                      <a:lnTo>
                        <a:pt x="946728" y="1370060"/>
                      </a:lnTo>
                      <a:lnTo>
                        <a:pt x="669637" y="1216121"/>
                      </a:lnTo>
                      <a:lnTo>
                        <a:pt x="431031" y="931333"/>
                      </a:lnTo>
                      <a:lnTo>
                        <a:pt x="292485" y="6696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8" name="Freeform 117">
                <a:extLst>
                  <a:ext uri="{FF2B5EF4-FFF2-40B4-BE49-F238E27FC236}">
                    <a16:creationId xmlns:a16="http://schemas.microsoft.com/office/drawing/2014/main" id="{C590F13E-5700-0AC0-3505-BC10C87D8EBD}"/>
                  </a:ext>
                </a:extLst>
              </p:cNvPr>
              <p:cNvSpPr/>
              <p:nvPr/>
            </p:nvSpPr>
            <p:spPr>
              <a:xfrm flipH="1">
                <a:off x="7802860" y="4654895"/>
                <a:ext cx="517845" cy="215596"/>
              </a:xfrm>
              <a:custGeom>
                <a:avLst/>
                <a:gdLst>
                  <a:gd name="connsiteX0" fmla="*/ 0 w 894131"/>
                  <a:gd name="connsiteY0" fmla="*/ 0 h 528525"/>
                  <a:gd name="connsiteX1" fmla="*/ 100060 w 894131"/>
                  <a:gd name="connsiteY1" fmla="*/ 100061 h 528525"/>
                  <a:gd name="connsiteX2" fmla="*/ 346363 w 894131"/>
                  <a:gd name="connsiteY2" fmla="*/ 300182 h 528525"/>
                  <a:gd name="connsiteX3" fmla="*/ 623454 w 894131"/>
                  <a:gd name="connsiteY3" fmla="*/ 454121 h 528525"/>
                  <a:gd name="connsiteX4" fmla="*/ 869757 w 894131"/>
                  <a:gd name="connsiteY4" fmla="*/ 523394 h 528525"/>
                  <a:gd name="connsiteX5" fmla="*/ 885151 w 894131"/>
                  <a:gd name="connsiteY5" fmla="*/ 523394 h 528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4131" h="528525">
                    <a:moveTo>
                      <a:pt x="0" y="0"/>
                    </a:moveTo>
                    <a:cubicBezTo>
                      <a:pt x="21166" y="25015"/>
                      <a:pt x="42333" y="50031"/>
                      <a:pt x="100060" y="100061"/>
                    </a:cubicBezTo>
                    <a:cubicBezTo>
                      <a:pt x="157787" y="150091"/>
                      <a:pt x="259131" y="241172"/>
                      <a:pt x="346363" y="300182"/>
                    </a:cubicBezTo>
                    <a:cubicBezTo>
                      <a:pt x="433595" y="359192"/>
                      <a:pt x="536222" y="416919"/>
                      <a:pt x="623454" y="454121"/>
                    </a:cubicBezTo>
                    <a:cubicBezTo>
                      <a:pt x="710686" y="491323"/>
                      <a:pt x="826141" y="511849"/>
                      <a:pt x="869757" y="523394"/>
                    </a:cubicBezTo>
                    <a:cubicBezTo>
                      <a:pt x="913373" y="534940"/>
                      <a:pt x="885151" y="523394"/>
                      <a:pt x="885151" y="523394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6" name="TextBox 119">
              <a:extLst>
                <a:ext uri="{FF2B5EF4-FFF2-40B4-BE49-F238E27FC236}">
                  <a16:creationId xmlns:a16="http://schemas.microsoft.com/office/drawing/2014/main" id="{05AB329B-A77E-9E5B-12DB-F5569CD8DBF0}"/>
                </a:ext>
              </a:extLst>
            </p:cNvPr>
            <p:cNvSpPr txBox="1"/>
            <p:nvPr/>
          </p:nvSpPr>
          <p:spPr>
            <a:xfrm>
              <a:off x="7132991" y="2707502"/>
              <a:ext cx="15869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>
                  <a:solidFill>
                    <a:srgbClr val="D84E4E"/>
                  </a:solidFill>
                </a:rPr>
                <a:t>sleep rebound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704B237-6522-553B-0F58-52E19CAE26C4}"/>
              </a:ext>
            </a:extLst>
          </p:cNvPr>
          <p:cNvSpPr txBox="1"/>
          <p:nvPr/>
        </p:nvSpPr>
        <p:spPr>
          <a:xfrm>
            <a:off x="316693" y="9476"/>
            <a:ext cx="107960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General Hypothesis: </a:t>
            </a:r>
            <a:br>
              <a:rPr lang="en-US" dirty="0"/>
            </a:br>
            <a:r>
              <a:rPr lang="en-US" sz="2400" dirty="0"/>
              <a:t>Microglia depleted mice have impaired homeostatic responses to sleep deprivation.</a:t>
            </a:r>
          </a:p>
          <a:p>
            <a:r>
              <a:rPr lang="en-US" sz="3200" dirty="0"/>
              <a:t>Null Hypothesis:</a:t>
            </a:r>
          </a:p>
          <a:p>
            <a:r>
              <a:rPr lang="en-US" sz="2400" dirty="0"/>
              <a:t>Depleting microglia does not affect sleep homeostasis.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EC3DF7-ABE4-B1F4-1B61-E8A197BC00C1}"/>
              </a:ext>
            </a:extLst>
          </p:cNvPr>
          <p:cNvSpPr txBox="1"/>
          <p:nvPr/>
        </p:nvSpPr>
        <p:spPr>
          <a:xfrm>
            <a:off x="316693" y="4978787"/>
            <a:ext cx="111503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Specific Hypotheses: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Microglia depleted mice have elevated EEG delta power during recovery sleep.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Delta power takes longer to return to baseline than control mice.</a:t>
            </a:r>
          </a:p>
        </p:txBody>
      </p:sp>
    </p:spTree>
    <p:extLst>
      <p:ext uri="{BB962C8B-B14F-4D97-AF65-F5344CB8AC3E}">
        <p14:creationId xmlns:p14="http://schemas.microsoft.com/office/powerpoint/2010/main" val="888021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07FCC-E29A-50B1-305E-442340AA8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41" y="104633"/>
            <a:ext cx="10515600" cy="1325563"/>
          </a:xfrm>
        </p:spPr>
        <p:txBody>
          <a:bodyPr/>
          <a:lstStyle/>
          <a:p>
            <a:r>
              <a:rPr lang="en-US" dirty="0"/>
              <a:t>Experimental design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11616B9-E68B-B54C-92B8-4D2D02BACE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625" y="1496585"/>
            <a:ext cx="9190762" cy="27572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FE178FA-081D-E91F-16E6-0FBD02DE6ADE}"/>
              </a:ext>
            </a:extLst>
          </p:cNvPr>
          <p:cNvSpPr/>
          <p:nvPr/>
        </p:nvSpPr>
        <p:spPr>
          <a:xfrm rot="21313020">
            <a:off x="8323641" y="1577563"/>
            <a:ext cx="4046336" cy="21235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5D2F24-6CF6-91F2-3276-A8929B464E6D}"/>
              </a:ext>
            </a:extLst>
          </p:cNvPr>
          <p:cNvSpPr/>
          <p:nvPr/>
        </p:nvSpPr>
        <p:spPr>
          <a:xfrm>
            <a:off x="9978501" y="1356324"/>
            <a:ext cx="417251" cy="132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441C8-CF81-3B5E-858E-1215D5E31F15}"/>
              </a:ext>
            </a:extLst>
          </p:cNvPr>
          <p:cNvSpPr/>
          <p:nvPr/>
        </p:nvSpPr>
        <p:spPr>
          <a:xfrm>
            <a:off x="9725487" y="1208228"/>
            <a:ext cx="417251" cy="132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1973B8-769C-2A26-91C1-8E62437D9E7B}"/>
              </a:ext>
            </a:extLst>
          </p:cNvPr>
          <p:cNvSpPr/>
          <p:nvPr/>
        </p:nvSpPr>
        <p:spPr>
          <a:xfrm>
            <a:off x="2154315" y="5429029"/>
            <a:ext cx="2361460" cy="1953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1039F3-6C33-7B89-6C15-066D6CB5D68E}"/>
              </a:ext>
            </a:extLst>
          </p:cNvPr>
          <p:cNvSpPr/>
          <p:nvPr/>
        </p:nvSpPr>
        <p:spPr>
          <a:xfrm>
            <a:off x="4515775" y="5429029"/>
            <a:ext cx="2361460" cy="195309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F88C87-4268-D1E8-8931-1A12AE80217C}"/>
              </a:ext>
            </a:extLst>
          </p:cNvPr>
          <p:cNvSpPr/>
          <p:nvPr/>
        </p:nvSpPr>
        <p:spPr>
          <a:xfrm>
            <a:off x="6877235" y="5429029"/>
            <a:ext cx="2361460" cy="1953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0F837B-FC76-1782-EFC5-5B58404C21CE}"/>
              </a:ext>
            </a:extLst>
          </p:cNvPr>
          <p:cNvSpPr/>
          <p:nvPr/>
        </p:nvSpPr>
        <p:spPr>
          <a:xfrm>
            <a:off x="9238695" y="5429029"/>
            <a:ext cx="2361460" cy="195309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CAA012-D796-0121-2E29-C129BD08F775}"/>
              </a:ext>
            </a:extLst>
          </p:cNvPr>
          <p:cNvSpPr txBox="1"/>
          <p:nvPr/>
        </p:nvSpPr>
        <p:spPr>
          <a:xfrm>
            <a:off x="2015231" y="5673958"/>
            <a:ext cx="603682" cy="37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30A083-3E93-3825-76DA-56C65463BB01}"/>
              </a:ext>
            </a:extLst>
          </p:cNvPr>
          <p:cNvSpPr txBox="1"/>
          <p:nvPr/>
        </p:nvSpPr>
        <p:spPr>
          <a:xfrm>
            <a:off x="4316027" y="5673957"/>
            <a:ext cx="603682" cy="37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207BFE-6F46-D2C4-DC14-738C7440C85F}"/>
              </a:ext>
            </a:extLst>
          </p:cNvPr>
          <p:cNvSpPr txBox="1"/>
          <p:nvPr/>
        </p:nvSpPr>
        <p:spPr>
          <a:xfrm>
            <a:off x="6696722" y="5673957"/>
            <a:ext cx="603682" cy="37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EB12C6-6B94-F3E7-8AB7-A69983805A7C}"/>
              </a:ext>
            </a:extLst>
          </p:cNvPr>
          <p:cNvSpPr/>
          <p:nvPr/>
        </p:nvSpPr>
        <p:spPr>
          <a:xfrm>
            <a:off x="5430175" y="1496585"/>
            <a:ext cx="2902258" cy="2459472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C5823E8-54FA-38B2-8CEC-E3E221707934}"/>
              </a:ext>
            </a:extLst>
          </p:cNvPr>
          <p:cNvCxnSpPr>
            <a:cxnSpLocks/>
          </p:cNvCxnSpPr>
          <p:nvPr/>
        </p:nvCxnSpPr>
        <p:spPr>
          <a:xfrm flipH="1">
            <a:off x="2154315" y="3963068"/>
            <a:ext cx="3275860" cy="1416344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632C84-A26A-2C82-42C6-C26DD129BC02}"/>
              </a:ext>
            </a:extLst>
          </p:cNvPr>
          <p:cNvCxnSpPr>
            <a:cxnSpLocks/>
          </p:cNvCxnSpPr>
          <p:nvPr/>
        </p:nvCxnSpPr>
        <p:spPr>
          <a:xfrm>
            <a:off x="8332433" y="3963068"/>
            <a:ext cx="3267722" cy="1416344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0098A18-B89E-F335-41B3-A586001FBBCA}"/>
              </a:ext>
            </a:extLst>
          </p:cNvPr>
          <p:cNvSpPr txBox="1"/>
          <p:nvPr/>
        </p:nvSpPr>
        <p:spPr>
          <a:xfrm>
            <a:off x="9077417" y="5673956"/>
            <a:ext cx="603682" cy="37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0CDE64-C0AF-9C21-5C39-9E1AAE5671BF}"/>
              </a:ext>
            </a:extLst>
          </p:cNvPr>
          <p:cNvSpPr/>
          <p:nvPr/>
        </p:nvSpPr>
        <p:spPr>
          <a:xfrm>
            <a:off x="4269419" y="3214709"/>
            <a:ext cx="603682" cy="402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70DE23-B88C-ECBB-2388-08EEAAEBB9C5}"/>
              </a:ext>
            </a:extLst>
          </p:cNvPr>
          <p:cNvSpPr txBox="1"/>
          <p:nvPr/>
        </p:nvSpPr>
        <p:spPr>
          <a:xfrm>
            <a:off x="4198398" y="3197954"/>
            <a:ext cx="83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A0E7D0-9EF4-3FE7-720C-2F85442D95B1}"/>
              </a:ext>
            </a:extLst>
          </p:cNvPr>
          <p:cNvSpPr/>
          <p:nvPr/>
        </p:nvSpPr>
        <p:spPr>
          <a:xfrm>
            <a:off x="5584054" y="3214709"/>
            <a:ext cx="736847" cy="402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1EB2FC-780E-6E29-1A2A-9FC51A395B7E}"/>
              </a:ext>
            </a:extLst>
          </p:cNvPr>
          <p:cNvSpPr txBox="1"/>
          <p:nvPr/>
        </p:nvSpPr>
        <p:spPr>
          <a:xfrm>
            <a:off x="5627116" y="3190484"/>
            <a:ext cx="77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B6311BC-2F4D-7383-2DE8-5964420BE0A8}"/>
              </a:ext>
            </a:extLst>
          </p:cNvPr>
          <p:cNvSpPr/>
          <p:nvPr/>
        </p:nvSpPr>
        <p:spPr>
          <a:xfrm>
            <a:off x="6963206" y="3248164"/>
            <a:ext cx="93807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B34077-2410-85E1-3E53-54FF6E8A12F9}"/>
              </a:ext>
            </a:extLst>
          </p:cNvPr>
          <p:cNvSpPr txBox="1"/>
          <p:nvPr/>
        </p:nvSpPr>
        <p:spPr>
          <a:xfrm>
            <a:off x="7067211" y="3197954"/>
            <a:ext cx="105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8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085C6F-75AC-9BB4-5721-B02E62E68BDC}"/>
              </a:ext>
            </a:extLst>
          </p:cNvPr>
          <p:cNvSpPr/>
          <p:nvPr/>
        </p:nvSpPr>
        <p:spPr>
          <a:xfrm>
            <a:off x="8469297" y="3310627"/>
            <a:ext cx="1211802" cy="3882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111975-5E12-BCD6-1FE9-2FEEEFE7E5E5}"/>
              </a:ext>
            </a:extLst>
          </p:cNvPr>
          <p:cNvSpPr txBox="1"/>
          <p:nvPr/>
        </p:nvSpPr>
        <p:spPr>
          <a:xfrm>
            <a:off x="2727295" y="5024147"/>
            <a:ext cx="2930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Post depletion baseline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25F109F-DE3B-C82B-D4D4-99F6588D0F92}"/>
              </a:ext>
            </a:extLst>
          </p:cNvPr>
          <p:cNvSpPr/>
          <p:nvPr/>
        </p:nvSpPr>
        <p:spPr>
          <a:xfrm>
            <a:off x="3293616" y="5429029"/>
            <a:ext cx="1222159" cy="19525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AD0FD1-17F0-08F7-EAAB-39EE00FF99D3}"/>
              </a:ext>
            </a:extLst>
          </p:cNvPr>
          <p:cNvSpPr txBox="1"/>
          <p:nvPr/>
        </p:nvSpPr>
        <p:spPr>
          <a:xfrm>
            <a:off x="11378213" y="5673955"/>
            <a:ext cx="603682" cy="37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A73950D-AF0D-17FE-749D-6C4F6E5E66D8}"/>
              </a:ext>
            </a:extLst>
          </p:cNvPr>
          <p:cNvSpPr/>
          <p:nvPr/>
        </p:nvSpPr>
        <p:spPr>
          <a:xfrm>
            <a:off x="6883153" y="5428977"/>
            <a:ext cx="1174812" cy="195309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9D9355-492F-E7AE-8FAF-E8C3E2E4EBC9}"/>
              </a:ext>
            </a:extLst>
          </p:cNvPr>
          <p:cNvSpPr txBox="1"/>
          <p:nvPr/>
        </p:nvSpPr>
        <p:spPr>
          <a:xfrm>
            <a:off x="3098676" y="5673955"/>
            <a:ext cx="603682" cy="37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A47D9D-0F6B-14B8-B7F2-F221C75DDF8B}"/>
              </a:ext>
            </a:extLst>
          </p:cNvPr>
          <p:cNvSpPr txBox="1"/>
          <p:nvPr/>
        </p:nvSpPr>
        <p:spPr>
          <a:xfrm>
            <a:off x="7818854" y="5685234"/>
            <a:ext cx="603682" cy="37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46FC090-962D-C996-2D19-4227B54AB4B3}"/>
              </a:ext>
            </a:extLst>
          </p:cNvPr>
          <p:cNvSpPr txBox="1"/>
          <p:nvPr/>
        </p:nvSpPr>
        <p:spPr>
          <a:xfrm>
            <a:off x="7163538" y="5059489"/>
            <a:ext cx="135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F6A092-9627-0CB2-A877-4CB6943B5C33}"/>
              </a:ext>
            </a:extLst>
          </p:cNvPr>
          <p:cNvSpPr txBox="1"/>
          <p:nvPr/>
        </p:nvSpPr>
        <p:spPr>
          <a:xfrm>
            <a:off x="8077864" y="5059489"/>
            <a:ext cx="135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Recovery</a:t>
            </a:r>
          </a:p>
        </p:txBody>
      </p:sp>
      <p:pic>
        <p:nvPicPr>
          <p:cNvPr id="10" name="Picture 9" descr="A picture containing sliced&#10;&#10;Description automatically generated">
            <a:extLst>
              <a:ext uri="{FF2B5EF4-FFF2-40B4-BE49-F238E27FC236}">
                <a16:creationId xmlns:a16="http://schemas.microsoft.com/office/drawing/2014/main" id="{EDA75B9C-1A58-E389-C4A4-46BA402F0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1" y="1873305"/>
            <a:ext cx="2657068" cy="199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471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07FCC-E29A-50B1-305E-442340AA8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41" y="104633"/>
            <a:ext cx="10515600" cy="1325563"/>
          </a:xfrm>
        </p:spPr>
        <p:txBody>
          <a:bodyPr/>
          <a:lstStyle/>
          <a:p>
            <a:r>
              <a:rPr lang="en-US" dirty="0"/>
              <a:t>Experimental design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11616B9-E68B-B54C-92B8-4D2D02BACE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625" y="1496585"/>
            <a:ext cx="9190762" cy="27572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FE178FA-081D-E91F-16E6-0FBD02DE6ADE}"/>
              </a:ext>
            </a:extLst>
          </p:cNvPr>
          <p:cNvSpPr/>
          <p:nvPr/>
        </p:nvSpPr>
        <p:spPr>
          <a:xfrm rot="21313020">
            <a:off x="8323641" y="1577563"/>
            <a:ext cx="4046336" cy="21235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5D2F24-6CF6-91F2-3276-A8929B464E6D}"/>
              </a:ext>
            </a:extLst>
          </p:cNvPr>
          <p:cNvSpPr/>
          <p:nvPr/>
        </p:nvSpPr>
        <p:spPr>
          <a:xfrm>
            <a:off x="9978501" y="1356324"/>
            <a:ext cx="417251" cy="132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441C8-CF81-3B5E-858E-1215D5E31F15}"/>
              </a:ext>
            </a:extLst>
          </p:cNvPr>
          <p:cNvSpPr/>
          <p:nvPr/>
        </p:nvSpPr>
        <p:spPr>
          <a:xfrm>
            <a:off x="9725487" y="1208228"/>
            <a:ext cx="417251" cy="132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1973B8-769C-2A26-91C1-8E62437D9E7B}"/>
              </a:ext>
            </a:extLst>
          </p:cNvPr>
          <p:cNvSpPr/>
          <p:nvPr/>
        </p:nvSpPr>
        <p:spPr>
          <a:xfrm>
            <a:off x="2154315" y="5429029"/>
            <a:ext cx="2361460" cy="1953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1039F3-6C33-7B89-6C15-066D6CB5D68E}"/>
              </a:ext>
            </a:extLst>
          </p:cNvPr>
          <p:cNvSpPr/>
          <p:nvPr/>
        </p:nvSpPr>
        <p:spPr>
          <a:xfrm>
            <a:off x="4515775" y="5429029"/>
            <a:ext cx="2361460" cy="195309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F88C87-4268-D1E8-8931-1A12AE80217C}"/>
              </a:ext>
            </a:extLst>
          </p:cNvPr>
          <p:cNvSpPr/>
          <p:nvPr/>
        </p:nvSpPr>
        <p:spPr>
          <a:xfrm>
            <a:off x="6877235" y="5429029"/>
            <a:ext cx="2361460" cy="1953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0F837B-FC76-1782-EFC5-5B58404C21CE}"/>
              </a:ext>
            </a:extLst>
          </p:cNvPr>
          <p:cNvSpPr/>
          <p:nvPr/>
        </p:nvSpPr>
        <p:spPr>
          <a:xfrm>
            <a:off x="9238695" y="5429029"/>
            <a:ext cx="2361460" cy="195309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CAA012-D796-0121-2E29-C129BD08F775}"/>
              </a:ext>
            </a:extLst>
          </p:cNvPr>
          <p:cNvSpPr txBox="1"/>
          <p:nvPr/>
        </p:nvSpPr>
        <p:spPr>
          <a:xfrm>
            <a:off x="2015231" y="5673958"/>
            <a:ext cx="603682" cy="37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30A083-3E93-3825-76DA-56C65463BB01}"/>
              </a:ext>
            </a:extLst>
          </p:cNvPr>
          <p:cNvSpPr txBox="1"/>
          <p:nvPr/>
        </p:nvSpPr>
        <p:spPr>
          <a:xfrm>
            <a:off x="4316027" y="5673957"/>
            <a:ext cx="603682" cy="37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207BFE-6F46-D2C4-DC14-738C7440C85F}"/>
              </a:ext>
            </a:extLst>
          </p:cNvPr>
          <p:cNvSpPr txBox="1"/>
          <p:nvPr/>
        </p:nvSpPr>
        <p:spPr>
          <a:xfrm>
            <a:off x="6696722" y="5673957"/>
            <a:ext cx="603682" cy="37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EB12C6-6B94-F3E7-8AB7-A69983805A7C}"/>
              </a:ext>
            </a:extLst>
          </p:cNvPr>
          <p:cNvSpPr/>
          <p:nvPr/>
        </p:nvSpPr>
        <p:spPr>
          <a:xfrm>
            <a:off x="5430175" y="1496585"/>
            <a:ext cx="2902258" cy="2459472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C5823E8-54FA-38B2-8CEC-E3E221707934}"/>
              </a:ext>
            </a:extLst>
          </p:cNvPr>
          <p:cNvCxnSpPr>
            <a:cxnSpLocks/>
          </p:cNvCxnSpPr>
          <p:nvPr/>
        </p:nvCxnSpPr>
        <p:spPr>
          <a:xfrm flipH="1">
            <a:off x="2154315" y="3963068"/>
            <a:ext cx="3275860" cy="1416344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632C84-A26A-2C82-42C6-C26DD129BC02}"/>
              </a:ext>
            </a:extLst>
          </p:cNvPr>
          <p:cNvCxnSpPr>
            <a:cxnSpLocks/>
          </p:cNvCxnSpPr>
          <p:nvPr/>
        </p:nvCxnSpPr>
        <p:spPr>
          <a:xfrm>
            <a:off x="8332433" y="3963068"/>
            <a:ext cx="3267722" cy="1416344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0098A18-B89E-F335-41B3-A586001FBBCA}"/>
              </a:ext>
            </a:extLst>
          </p:cNvPr>
          <p:cNvSpPr txBox="1"/>
          <p:nvPr/>
        </p:nvSpPr>
        <p:spPr>
          <a:xfrm>
            <a:off x="9077417" y="5673956"/>
            <a:ext cx="603682" cy="37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0CDE64-C0AF-9C21-5C39-9E1AAE5671BF}"/>
              </a:ext>
            </a:extLst>
          </p:cNvPr>
          <p:cNvSpPr/>
          <p:nvPr/>
        </p:nvSpPr>
        <p:spPr>
          <a:xfrm>
            <a:off x="4269419" y="3214709"/>
            <a:ext cx="603682" cy="402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70DE23-B88C-ECBB-2388-08EEAAEBB9C5}"/>
              </a:ext>
            </a:extLst>
          </p:cNvPr>
          <p:cNvSpPr txBox="1"/>
          <p:nvPr/>
        </p:nvSpPr>
        <p:spPr>
          <a:xfrm>
            <a:off x="4198398" y="3197954"/>
            <a:ext cx="83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A0E7D0-9EF4-3FE7-720C-2F85442D95B1}"/>
              </a:ext>
            </a:extLst>
          </p:cNvPr>
          <p:cNvSpPr/>
          <p:nvPr/>
        </p:nvSpPr>
        <p:spPr>
          <a:xfrm>
            <a:off x="5584054" y="3214709"/>
            <a:ext cx="736847" cy="402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1EB2FC-780E-6E29-1A2A-9FC51A395B7E}"/>
              </a:ext>
            </a:extLst>
          </p:cNvPr>
          <p:cNvSpPr txBox="1"/>
          <p:nvPr/>
        </p:nvSpPr>
        <p:spPr>
          <a:xfrm>
            <a:off x="5627116" y="3190484"/>
            <a:ext cx="77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B6311BC-2F4D-7383-2DE8-5964420BE0A8}"/>
              </a:ext>
            </a:extLst>
          </p:cNvPr>
          <p:cNvSpPr/>
          <p:nvPr/>
        </p:nvSpPr>
        <p:spPr>
          <a:xfrm>
            <a:off x="6963206" y="3248164"/>
            <a:ext cx="93807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B34077-2410-85E1-3E53-54FF6E8A12F9}"/>
              </a:ext>
            </a:extLst>
          </p:cNvPr>
          <p:cNvSpPr txBox="1"/>
          <p:nvPr/>
        </p:nvSpPr>
        <p:spPr>
          <a:xfrm>
            <a:off x="7067211" y="3197954"/>
            <a:ext cx="105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8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085C6F-75AC-9BB4-5721-B02E62E68BDC}"/>
              </a:ext>
            </a:extLst>
          </p:cNvPr>
          <p:cNvSpPr/>
          <p:nvPr/>
        </p:nvSpPr>
        <p:spPr>
          <a:xfrm>
            <a:off x="8469297" y="3310627"/>
            <a:ext cx="1211802" cy="3882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111975-5E12-BCD6-1FE9-2FEEEFE7E5E5}"/>
              </a:ext>
            </a:extLst>
          </p:cNvPr>
          <p:cNvSpPr txBox="1"/>
          <p:nvPr/>
        </p:nvSpPr>
        <p:spPr>
          <a:xfrm>
            <a:off x="2727295" y="5024147"/>
            <a:ext cx="2930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Post depletion baseline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25F109F-DE3B-C82B-D4D4-99F6588D0F92}"/>
              </a:ext>
            </a:extLst>
          </p:cNvPr>
          <p:cNvSpPr/>
          <p:nvPr/>
        </p:nvSpPr>
        <p:spPr>
          <a:xfrm>
            <a:off x="3293616" y="5429029"/>
            <a:ext cx="1222159" cy="19525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AD0FD1-17F0-08F7-EAAB-39EE00FF99D3}"/>
              </a:ext>
            </a:extLst>
          </p:cNvPr>
          <p:cNvSpPr txBox="1"/>
          <p:nvPr/>
        </p:nvSpPr>
        <p:spPr>
          <a:xfrm>
            <a:off x="11378213" y="5673955"/>
            <a:ext cx="603682" cy="37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A73950D-AF0D-17FE-749D-6C4F6E5E66D8}"/>
              </a:ext>
            </a:extLst>
          </p:cNvPr>
          <p:cNvSpPr/>
          <p:nvPr/>
        </p:nvSpPr>
        <p:spPr>
          <a:xfrm>
            <a:off x="6883153" y="5428977"/>
            <a:ext cx="1174812" cy="195309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9D9355-492F-E7AE-8FAF-E8C3E2E4EBC9}"/>
              </a:ext>
            </a:extLst>
          </p:cNvPr>
          <p:cNvSpPr txBox="1"/>
          <p:nvPr/>
        </p:nvSpPr>
        <p:spPr>
          <a:xfrm>
            <a:off x="3098676" y="5673955"/>
            <a:ext cx="603682" cy="37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A47D9D-0F6B-14B8-B7F2-F221C75DDF8B}"/>
              </a:ext>
            </a:extLst>
          </p:cNvPr>
          <p:cNvSpPr txBox="1"/>
          <p:nvPr/>
        </p:nvSpPr>
        <p:spPr>
          <a:xfrm>
            <a:off x="7818854" y="5685234"/>
            <a:ext cx="603682" cy="37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46FC090-962D-C996-2D19-4227B54AB4B3}"/>
              </a:ext>
            </a:extLst>
          </p:cNvPr>
          <p:cNvSpPr txBox="1"/>
          <p:nvPr/>
        </p:nvSpPr>
        <p:spPr>
          <a:xfrm>
            <a:off x="7163538" y="5059489"/>
            <a:ext cx="135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F6A092-9627-0CB2-A877-4CB6943B5C33}"/>
              </a:ext>
            </a:extLst>
          </p:cNvPr>
          <p:cNvSpPr txBox="1"/>
          <p:nvPr/>
        </p:nvSpPr>
        <p:spPr>
          <a:xfrm>
            <a:off x="8077864" y="5059489"/>
            <a:ext cx="135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Recovery</a:t>
            </a:r>
          </a:p>
        </p:txBody>
      </p:sp>
      <p:pic>
        <p:nvPicPr>
          <p:cNvPr id="10" name="Picture 9" descr="A picture containing sliced&#10;&#10;Description automatically generated">
            <a:extLst>
              <a:ext uri="{FF2B5EF4-FFF2-40B4-BE49-F238E27FC236}">
                <a16:creationId xmlns:a16="http://schemas.microsoft.com/office/drawing/2014/main" id="{EDA75B9C-1A58-E389-C4A4-46BA402F0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1" y="1873305"/>
            <a:ext cx="2657068" cy="19928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8D7453-424A-3FFE-DBBB-D21082747F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270" y="2040736"/>
            <a:ext cx="3218449" cy="1118888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0AFCAF64-40C1-B553-7BF0-3F011E305AFB}"/>
              </a:ext>
            </a:extLst>
          </p:cNvPr>
          <p:cNvSpPr/>
          <p:nvPr/>
        </p:nvSpPr>
        <p:spPr>
          <a:xfrm>
            <a:off x="7698917" y="5024147"/>
            <a:ext cx="1910662" cy="116866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9443EFA-9BC7-FB49-9A5F-661D2ACE4C10}"/>
              </a:ext>
            </a:extLst>
          </p:cNvPr>
          <p:cNvSpPr/>
          <p:nvPr/>
        </p:nvSpPr>
        <p:spPr>
          <a:xfrm>
            <a:off x="3021787" y="5059489"/>
            <a:ext cx="1910662" cy="116866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28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9518C391-04C7-B808-5F08-CDE5BE63E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35" y="888863"/>
            <a:ext cx="4425490" cy="47795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6E0CFA-31BA-8F77-AC6B-93322648F3BD}"/>
              </a:ext>
            </a:extLst>
          </p:cNvPr>
          <p:cNvSpPr txBox="1"/>
          <p:nvPr/>
        </p:nvSpPr>
        <p:spPr>
          <a:xfrm>
            <a:off x="2166152" y="5725761"/>
            <a:ext cx="188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Frequency (Hz)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CAFB9B-E367-B28B-81C3-D2113E240769}"/>
              </a:ext>
            </a:extLst>
          </p:cNvPr>
          <p:cNvSpPr txBox="1"/>
          <p:nvPr/>
        </p:nvSpPr>
        <p:spPr>
          <a:xfrm rot="16200000">
            <a:off x="26633" y="3360143"/>
            <a:ext cx="166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(mV^2)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E3E20F-0D28-2EE8-88EE-80CF101FD6F1}"/>
              </a:ext>
            </a:extLst>
          </p:cNvPr>
          <p:cNvSpPr txBox="1"/>
          <p:nvPr/>
        </p:nvSpPr>
        <p:spPr>
          <a:xfrm>
            <a:off x="2645545" y="1015544"/>
            <a:ext cx="185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Mice 1-8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9577E8-413D-9D14-63A6-163C9ED94FC2}"/>
              </a:ext>
            </a:extLst>
          </p:cNvPr>
          <p:cNvSpPr txBox="1"/>
          <p:nvPr/>
        </p:nvSpPr>
        <p:spPr>
          <a:xfrm>
            <a:off x="514904" y="282453"/>
            <a:ext cx="9658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NREM Sleep Power Spectrum Across Conditions</a:t>
            </a:r>
          </a:p>
        </p:txBody>
      </p:sp>
    </p:spTree>
    <p:extLst>
      <p:ext uri="{BB962C8B-B14F-4D97-AF65-F5344CB8AC3E}">
        <p14:creationId xmlns:p14="http://schemas.microsoft.com/office/powerpoint/2010/main" val="4076720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9518C391-04C7-B808-5F08-CDE5BE63E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35" y="888863"/>
            <a:ext cx="4425490" cy="47795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6E0CFA-31BA-8F77-AC6B-93322648F3BD}"/>
              </a:ext>
            </a:extLst>
          </p:cNvPr>
          <p:cNvSpPr txBox="1"/>
          <p:nvPr/>
        </p:nvSpPr>
        <p:spPr>
          <a:xfrm>
            <a:off x="2166152" y="5725761"/>
            <a:ext cx="188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Frequency (Hz)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CAFB9B-E367-B28B-81C3-D2113E240769}"/>
              </a:ext>
            </a:extLst>
          </p:cNvPr>
          <p:cNvSpPr txBox="1"/>
          <p:nvPr/>
        </p:nvSpPr>
        <p:spPr>
          <a:xfrm rot="16200000">
            <a:off x="26633" y="3360143"/>
            <a:ext cx="166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(mV^2)</a:t>
            </a:r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C63AB9AA-FA2E-692D-DCBF-D9190D599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576" y="947783"/>
            <a:ext cx="4807474" cy="47711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9E3E20F-0D28-2EE8-88EE-80CF101FD6F1}"/>
              </a:ext>
            </a:extLst>
          </p:cNvPr>
          <p:cNvSpPr txBox="1"/>
          <p:nvPr/>
        </p:nvSpPr>
        <p:spPr>
          <a:xfrm>
            <a:off x="2645545" y="1015544"/>
            <a:ext cx="185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Mice 1-8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0A7FF5-2E18-A07B-EB41-955C8937A8F6}"/>
              </a:ext>
            </a:extLst>
          </p:cNvPr>
          <p:cNvSpPr txBox="1"/>
          <p:nvPr/>
        </p:nvSpPr>
        <p:spPr>
          <a:xfrm>
            <a:off x="8463380" y="1015544"/>
            <a:ext cx="185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Mice 1-16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F246D0-D6A0-B54E-08CA-3958D3BE1263}"/>
              </a:ext>
            </a:extLst>
          </p:cNvPr>
          <p:cNvSpPr txBox="1"/>
          <p:nvPr/>
        </p:nvSpPr>
        <p:spPr>
          <a:xfrm>
            <a:off x="8276948" y="5702883"/>
            <a:ext cx="188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Frequency (Hz)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157E38-3F80-3F9E-ADDB-70F4556752E4}"/>
              </a:ext>
            </a:extLst>
          </p:cNvPr>
          <p:cNvSpPr txBox="1"/>
          <p:nvPr/>
        </p:nvSpPr>
        <p:spPr>
          <a:xfrm rot="16200000">
            <a:off x="5937180" y="3299573"/>
            <a:ext cx="166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(mV^2)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9577E8-413D-9D14-63A6-163C9ED94FC2}"/>
              </a:ext>
            </a:extLst>
          </p:cNvPr>
          <p:cNvSpPr txBox="1"/>
          <p:nvPr/>
        </p:nvSpPr>
        <p:spPr>
          <a:xfrm>
            <a:off x="514904" y="282453"/>
            <a:ext cx="9658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NREM Sleep Power Spectrum Across Conditions</a:t>
            </a:r>
          </a:p>
        </p:txBody>
      </p:sp>
    </p:spTree>
    <p:extLst>
      <p:ext uri="{BB962C8B-B14F-4D97-AF65-F5344CB8AC3E}">
        <p14:creationId xmlns:p14="http://schemas.microsoft.com/office/powerpoint/2010/main" val="3469754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urface chart&#10;&#10;Description automatically generated">
            <a:extLst>
              <a:ext uri="{FF2B5EF4-FFF2-40B4-BE49-F238E27FC236}">
                <a16:creationId xmlns:a16="http://schemas.microsoft.com/office/drawing/2014/main" id="{3867C5E7-C298-7FAA-8453-E7290DBD9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51" y="1459192"/>
            <a:ext cx="4721209" cy="4448264"/>
          </a:xfrm>
          <a:prstGeom prst="rect">
            <a:avLst/>
          </a:prstGeom>
        </p:spPr>
      </p:pic>
      <p:pic>
        <p:nvPicPr>
          <p:cNvPr id="7" name="Picture 6" descr="Chart, surface chart&#10;&#10;Description automatically generated">
            <a:extLst>
              <a:ext uri="{FF2B5EF4-FFF2-40B4-BE49-F238E27FC236}">
                <a16:creationId xmlns:a16="http://schemas.microsoft.com/office/drawing/2014/main" id="{A5A6BFA2-080F-2AB9-A04D-B85C2C5B35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774" y="1562469"/>
            <a:ext cx="4721209" cy="42417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AFC191-A662-06A3-8109-10F1544A16DE}"/>
              </a:ext>
            </a:extLst>
          </p:cNvPr>
          <p:cNvSpPr txBox="1"/>
          <p:nvPr/>
        </p:nvSpPr>
        <p:spPr>
          <a:xfrm>
            <a:off x="399494" y="469045"/>
            <a:ext cx="9170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Delta Power during NREM Sleep Across 6 hours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296BA-ACC3-5BBF-609A-CFFC04BA114A}"/>
              </a:ext>
            </a:extLst>
          </p:cNvPr>
          <p:cNvSpPr txBox="1"/>
          <p:nvPr/>
        </p:nvSpPr>
        <p:spPr>
          <a:xfrm>
            <a:off x="2405849" y="6036816"/>
            <a:ext cx="230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(30min bins)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CD5407-6045-7EA7-C36B-FB5456487F1C}"/>
              </a:ext>
            </a:extLst>
          </p:cNvPr>
          <p:cNvSpPr txBox="1"/>
          <p:nvPr/>
        </p:nvSpPr>
        <p:spPr>
          <a:xfrm>
            <a:off x="8142303" y="5943497"/>
            <a:ext cx="230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(30min bins)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C77F41-7CE8-8356-3C43-558B8DF2F061}"/>
              </a:ext>
            </a:extLst>
          </p:cNvPr>
          <p:cNvSpPr txBox="1"/>
          <p:nvPr/>
        </p:nvSpPr>
        <p:spPr>
          <a:xfrm rot="16200000">
            <a:off x="-46477" y="3498658"/>
            <a:ext cx="166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(mv^2)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C5D7E4-EE8C-EDF0-AF38-111BDC8DDF61}"/>
              </a:ext>
            </a:extLst>
          </p:cNvPr>
          <p:cNvSpPr txBox="1"/>
          <p:nvPr/>
        </p:nvSpPr>
        <p:spPr>
          <a:xfrm rot="16200000">
            <a:off x="5581046" y="3375850"/>
            <a:ext cx="166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(mv^2)</a:t>
            </a:r>
          </a:p>
        </p:txBody>
      </p:sp>
    </p:spTree>
    <p:extLst>
      <p:ext uri="{BB962C8B-B14F-4D97-AF65-F5344CB8AC3E}">
        <p14:creationId xmlns:p14="http://schemas.microsoft.com/office/powerpoint/2010/main" val="1993180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FAFC191-A662-06A3-8109-10F1544A16DE}"/>
              </a:ext>
            </a:extLst>
          </p:cNvPr>
          <p:cNvSpPr txBox="1"/>
          <p:nvPr/>
        </p:nvSpPr>
        <p:spPr>
          <a:xfrm>
            <a:off x="399494" y="469045"/>
            <a:ext cx="10262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Normalized Delta Power during NREM Sleep Across 6 hours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04F05DA-E689-490D-60AB-CD25FDBBC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07" y="1669604"/>
            <a:ext cx="4625516" cy="4184647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0E14325-A670-169F-A532-621B7A1D4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479" y="1525056"/>
            <a:ext cx="4625516" cy="44737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4CA2CE4-86C7-0AEF-BFE3-A34FF28AEB4B}"/>
              </a:ext>
            </a:extLst>
          </p:cNvPr>
          <p:cNvSpPr/>
          <p:nvPr/>
        </p:nvSpPr>
        <p:spPr>
          <a:xfrm>
            <a:off x="523783" y="2556769"/>
            <a:ext cx="754601" cy="2112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92A5A4-00FB-2D09-626F-3D0BFCDFAB72}"/>
              </a:ext>
            </a:extLst>
          </p:cNvPr>
          <p:cNvSpPr txBox="1"/>
          <p:nvPr/>
        </p:nvSpPr>
        <p:spPr>
          <a:xfrm rot="16200000">
            <a:off x="-616415" y="3401311"/>
            <a:ext cx="320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 of baseline delta power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A05E3B-D02C-746B-4862-96413FEB48C2}"/>
              </a:ext>
            </a:extLst>
          </p:cNvPr>
          <p:cNvSpPr/>
          <p:nvPr/>
        </p:nvSpPr>
        <p:spPr>
          <a:xfrm>
            <a:off x="6096000" y="2705483"/>
            <a:ext cx="754601" cy="2112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4A2384-5C02-A9E4-7C10-0D8271D8970C}"/>
              </a:ext>
            </a:extLst>
          </p:cNvPr>
          <p:cNvSpPr txBox="1"/>
          <p:nvPr/>
        </p:nvSpPr>
        <p:spPr>
          <a:xfrm rot="16200000">
            <a:off x="5055548" y="3244334"/>
            <a:ext cx="320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 of baseline delta power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66B154-D5BF-853A-FD70-8A7BB95AE421}"/>
              </a:ext>
            </a:extLst>
          </p:cNvPr>
          <p:cNvSpPr txBox="1"/>
          <p:nvPr/>
        </p:nvSpPr>
        <p:spPr>
          <a:xfrm>
            <a:off x="2343705" y="5998797"/>
            <a:ext cx="230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(30min bins)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880ACC-F4EA-64D1-5273-09AC6D113427}"/>
              </a:ext>
            </a:extLst>
          </p:cNvPr>
          <p:cNvSpPr txBox="1"/>
          <p:nvPr/>
        </p:nvSpPr>
        <p:spPr>
          <a:xfrm>
            <a:off x="8035772" y="5998797"/>
            <a:ext cx="230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(15min bins)</a:t>
            </a:r>
          </a:p>
        </p:txBody>
      </p:sp>
    </p:spTree>
    <p:extLst>
      <p:ext uri="{BB962C8B-B14F-4D97-AF65-F5344CB8AC3E}">
        <p14:creationId xmlns:p14="http://schemas.microsoft.com/office/powerpoint/2010/main" val="716082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375</Words>
  <Application>Microsoft Office PowerPoint</Application>
  <PresentationFormat>Widescreen</PresentationFormat>
  <Paragraphs>129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Microglia regulation of sleep homeostasis</vt:lpstr>
      <vt:lpstr>Microglia depletion affects sleep / wake architecture</vt:lpstr>
      <vt:lpstr>PowerPoint Presentation</vt:lpstr>
      <vt:lpstr>Experimental design</vt:lpstr>
      <vt:lpstr>Experimental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Microglia regulation of sleep homeostasis</dc:title>
  <dc:creator>Stucynski, Joseph</dc:creator>
  <cp:lastModifiedBy>Stucynski, Joseph</cp:lastModifiedBy>
  <cp:revision>24</cp:revision>
  <dcterms:created xsi:type="dcterms:W3CDTF">2022-10-20T17:16:28Z</dcterms:created>
  <dcterms:modified xsi:type="dcterms:W3CDTF">2022-11-09T13:18:47Z</dcterms:modified>
</cp:coreProperties>
</file>