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57" r:id="rId4"/>
    <p:sldId id="259" r:id="rId5"/>
    <p:sldId id="261" r:id="rId6"/>
    <p:sldId id="262" r:id="rId7"/>
    <p:sldId id="264" r:id="rId8"/>
    <p:sldId id="263" r:id="rId9"/>
    <p:sldId id="271" r:id="rId10"/>
    <p:sldId id="269" r:id="rId11"/>
    <p:sldId id="268" r:id="rId12"/>
    <p:sldId id="267" r:id="rId13"/>
    <p:sldId id="274" r:id="rId14"/>
    <p:sldId id="270" r:id="rId15"/>
    <p:sldId id="272" r:id="rId16"/>
    <p:sldId id="279" r:id="rId17"/>
    <p:sldId id="278" r:id="rId18"/>
    <p:sldId id="273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5B2D1-D95B-455A-A328-9E959C92D69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C6EEC-B267-4B2C-B72A-4325D6AF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49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1C0E-56ED-421B-7628-C3E2B381A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4C888-B84B-FEC8-9687-72AB90582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C15A2-76D0-3B3B-A6FC-49B08EA0C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A6F7-24ED-429C-A756-34AF12D911C2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3721D-F62E-6066-1B9F-ECC748364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54EA7-0128-4732-4834-C5BAFD1C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7D0E-1CFB-43E3-B92E-AE04CB2E9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7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61568-ADD7-724F-3357-77C478B7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7F64A-274D-BCA1-C112-038DF1E74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8FF50-A2A3-5300-A38F-4E252D980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A6F7-24ED-429C-A756-34AF12D911C2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DDC31-B80B-6DC9-C301-10D0A4D89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F99B1-F6F6-8DC2-6073-B6FB148E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7D0E-1CFB-43E3-B92E-AE04CB2E9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4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E88295-D101-ABDD-CF1A-3B9435B16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8BB52-78A2-0374-A842-97E7303C0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AD78B-599A-2104-8AD5-1527A19A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A6F7-24ED-429C-A756-34AF12D911C2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5D1B0-7446-6CBA-2E61-03D8E094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03BDA-7293-9CA1-6A21-C00EE6379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7D0E-1CFB-43E3-B92E-AE04CB2E9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7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3859-7870-E63E-D703-C639EE768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178FF-B70D-DFD7-4C1D-B4EC4E111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A83FC-CF36-A700-24DB-02EC1CB0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A6F7-24ED-429C-A756-34AF12D911C2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3EA1E-165B-058D-C94A-FC665B0F8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EB788-FBB6-C25E-40AA-862985FD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7D0E-1CFB-43E3-B92E-AE04CB2E9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2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8FB13-44F1-998A-B6A1-A51A36B7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ADB32-0897-223A-39DE-E7178FB3A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FDC1D-E952-02FF-EBF5-FBFB6DDEA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A6F7-24ED-429C-A756-34AF12D911C2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EED6A-1EF6-D78B-08FD-A9BBFF26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2E18D-AA96-3A10-8B41-C59A3F14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7D0E-1CFB-43E3-B92E-AE04CB2E9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6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275DA-D8C7-E417-5E9C-D3F0EB24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A84D9-0FAC-BB35-5D18-3FEEB7327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8AA88-6241-F07A-A6AE-218D9F1C1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9EBC4-4F47-87FE-A751-1C757C33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A6F7-24ED-429C-A756-34AF12D911C2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5349E-6E88-BA0E-86C4-77C63709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A7B5E-D70D-2926-A3EE-93829051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7D0E-1CFB-43E3-B92E-AE04CB2E9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4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CAA3E-CAB9-3697-C1B7-155D8708F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8A58E-AF9B-F024-CD34-F31DECD2C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F8D5A-968E-58E3-E8F1-5380CE2D0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2F3A3-0F5B-2284-2EE6-ACEAFC15A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681183-A849-E3A0-7371-956407BBD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AC089F-E655-772F-E712-735562D6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A6F7-24ED-429C-A756-34AF12D911C2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AE7CB2-C913-DF77-FFC4-ECC105F4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05B60D-5BA8-62D8-BDAE-6C57953D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7D0E-1CFB-43E3-B92E-AE04CB2E9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7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8418-560B-EA42-0ECE-6841E7103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880DE-65A2-E6D3-B5DB-694D4AC2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A6F7-24ED-429C-A756-34AF12D911C2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F8B26-6193-0DB8-1192-A2B48CD9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DEF9F-87EC-1752-AC06-D5480D438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7D0E-1CFB-43E3-B92E-AE04CB2E9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2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2E9FFD-24B9-AE54-7D9F-98051236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A6F7-24ED-429C-A756-34AF12D911C2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F558A-31B9-7D83-03C7-EC0E1C42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FA180-13EC-D8C6-5E98-140C8FE3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7D0E-1CFB-43E3-B92E-AE04CB2E9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5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35C98-2195-2086-B2E8-2AEB72366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093E9-C334-D120-193B-94923F3DA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8BB22-625C-A3A2-2B07-36E1B2888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8A39D-4BD7-BBA3-B4DA-73A2F75D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A6F7-24ED-429C-A756-34AF12D911C2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39795-04AF-9E98-9106-138DC67C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8FC7D-A525-17E1-2991-D23219D45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7D0E-1CFB-43E3-B92E-AE04CB2E9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4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8F3E-A57A-DC81-D107-7B3A99186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EA30E2-4EC1-72DB-313E-704DE6ADB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D3A68-5D0A-54F8-8180-B41D424A4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A6BA1-ED84-DC18-489B-5BD05A3F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A6F7-24ED-429C-A756-34AF12D911C2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21CAA-5A9E-8FF5-F877-633BEDE8D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A069E-22B7-A05A-3D92-7567F99F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7D0E-1CFB-43E3-B92E-AE04CB2E9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9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AF4E63-2232-898C-A545-9F58DBB1F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ACC27-C979-533F-FF2A-ED1ED73B6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A06EA-84B1-2DD1-32B2-2F1691CF5D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8A6F7-24ED-429C-A756-34AF12D911C2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C1940-34DC-9CAF-8A86-D1BC48BEA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C6722-EE8C-D12E-F3FB-CCD5842FA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27D0E-1CFB-43E3-B92E-AE04CB2E9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EAA86-C0EE-89F4-34C8-C738ECD4B0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Microglia regulation of sleep homeostasis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B14BB-604E-957D-69F6-995DB65CBA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Joe Stucynski, QNC Presentation 1, 10/21/22</a:t>
            </a:r>
          </a:p>
        </p:txBody>
      </p:sp>
    </p:spTree>
    <p:extLst>
      <p:ext uri="{BB962C8B-B14F-4D97-AF65-F5344CB8AC3E}">
        <p14:creationId xmlns:p14="http://schemas.microsoft.com/office/powerpoint/2010/main" val="2386127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A90AD-205C-5F55-7939-06463599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17"/>
            <a:ext cx="10515600" cy="1325563"/>
          </a:xfrm>
        </p:spPr>
        <p:txBody>
          <a:bodyPr/>
          <a:lstStyle/>
          <a:p>
            <a:r>
              <a:rPr lang="en-US" dirty="0"/>
              <a:t>Slow wave activity during sleep is increased after sleep deprivation and slowly decays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35C461-FE6E-0C2A-B782-F57FA8658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13391"/>
            <a:ext cx="8133542" cy="22681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79AC67-01BD-28BB-ECF3-4557DFC77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16636"/>
            <a:ext cx="8318885" cy="22326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22D265-C321-4EA3-7CA3-AF28E92A7C12}"/>
              </a:ext>
            </a:extLst>
          </p:cNvPr>
          <p:cNvSpPr txBox="1"/>
          <p:nvPr/>
        </p:nvSpPr>
        <p:spPr>
          <a:xfrm>
            <a:off x="9729926" y="5442520"/>
            <a:ext cx="258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Hubbard et al. 2020</a:t>
            </a:r>
          </a:p>
        </p:txBody>
      </p:sp>
    </p:spTree>
    <p:extLst>
      <p:ext uri="{BB962C8B-B14F-4D97-AF65-F5344CB8AC3E}">
        <p14:creationId xmlns:p14="http://schemas.microsoft.com/office/powerpoint/2010/main" val="1297332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A90AD-205C-5F55-7939-06463599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17"/>
            <a:ext cx="10515600" cy="1325563"/>
          </a:xfrm>
        </p:spPr>
        <p:txBody>
          <a:bodyPr/>
          <a:lstStyle/>
          <a:p>
            <a:r>
              <a:rPr lang="en-US" dirty="0"/>
              <a:t>Slow wave activity during sleep is increased after sleep deprivation and slowly decays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35C461-FE6E-0C2A-B782-F57FA8658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13391"/>
            <a:ext cx="8133542" cy="22681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79AC67-01BD-28BB-ECF3-4557DFC77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16636"/>
            <a:ext cx="8318885" cy="22326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49E42C-F1A2-F2AB-97A3-BCA6D92B9FD2}"/>
              </a:ext>
            </a:extLst>
          </p:cNvPr>
          <p:cNvSpPr/>
          <p:nvPr/>
        </p:nvSpPr>
        <p:spPr>
          <a:xfrm>
            <a:off x="5251085" y="1624616"/>
            <a:ext cx="1198486" cy="47761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B12428-65D0-5F8C-6FFC-7A3632F1BEF1}"/>
              </a:ext>
            </a:extLst>
          </p:cNvPr>
          <p:cNvSpPr txBox="1"/>
          <p:nvPr/>
        </p:nvSpPr>
        <p:spPr>
          <a:xfrm>
            <a:off x="9729926" y="5442520"/>
            <a:ext cx="258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Hubbard et al. 2020</a:t>
            </a:r>
          </a:p>
        </p:txBody>
      </p:sp>
    </p:spTree>
    <p:extLst>
      <p:ext uri="{BB962C8B-B14F-4D97-AF65-F5344CB8AC3E}">
        <p14:creationId xmlns:p14="http://schemas.microsoft.com/office/powerpoint/2010/main" val="412062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A90AD-205C-5F55-7939-06463599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17"/>
            <a:ext cx="10515600" cy="1325563"/>
          </a:xfrm>
        </p:spPr>
        <p:txBody>
          <a:bodyPr/>
          <a:lstStyle/>
          <a:p>
            <a:r>
              <a:rPr lang="en-US" dirty="0"/>
              <a:t>Slow wave activity during sleep is increased after sleep deprivation and slowly decays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35C461-FE6E-0C2A-B782-F57FA8658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13391"/>
            <a:ext cx="8133542" cy="22681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79AC67-01BD-28BB-ECF3-4557DFC77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16636"/>
            <a:ext cx="8318885" cy="22326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49E42C-F1A2-F2AB-97A3-BCA6D92B9FD2}"/>
              </a:ext>
            </a:extLst>
          </p:cNvPr>
          <p:cNvSpPr/>
          <p:nvPr/>
        </p:nvSpPr>
        <p:spPr>
          <a:xfrm>
            <a:off x="5251085" y="1624616"/>
            <a:ext cx="1198486" cy="47761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7C965340-7B97-1533-4766-37E0FD6AE9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918" y="2530142"/>
            <a:ext cx="2945979" cy="25833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BEB51E-5B73-7971-6E1B-CE31BBEE1F9A}"/>
              </a:ext>
            </a:extLst>
          </p:cNvPr>
          <p:cNvSpPr txBox="1"/>
          <p:nvPr/>
        </p:nvSpPr>
        <p:spPr>
          <a:xfrm>
            <a:off x="9729926" y="5442520"/>
            <a:ext cx="258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Hubbard et al. 2020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41842B-A844-5896-F568-C59FDD30E602}"/>
              </a:ext>
            </a:extLst>
          </p:cNvPr>
          <p:cNvCxnSpPr/>
          <p:nvPr/>
        </p:nvCxnSpPr>
        <p:spPr>
          <a:xfrm>
            <a:off x="11904955" y="2796466"/>
            <a:ext cx="0" cy="10653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F400090-1741-C628-01FD-06CF381A73E8}"/>
              </a:ext>
            </a:extLst>
          </p:cNvPr>
          <p:cNvSpPr txBox="1"/>
          <p:nvPr/>
        </p:nvSpPr>
        <p:spPr>
          <a:xfrm>
            <a:off x="11446276" y="2409378"/>
            <a:ext cx="917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hour</a:t>
            </a:r>
          </a:p>
        </p:txBody>
      </p:sp>
    </p:spTree>
    <p:extLst>
      <p:ext uri="{BB962C8B-B14F-4D97-AF65-F5344CB8AC3E}">
        <p14:creationId xmlns:p14="http://schemas.microsoft.com/office/powerpoint/2010/main" val="4277099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7FCC-E29A-50B1-305E-442340AA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1" y="165529"/>
            <a:ext cx="10515600" cy="1325563"/>
          </a:xfrm>
        </p:spPr>
        <p:txBody>
          <a:bodyPr/>
          <a:lstStyle/>
          <a:p>
            <a:r>
              <a:rPr lang="en-US" dirty="0"/>
              <a:t>Experimental design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11616B9-E68B-B54C-92B8-4D2D02BACE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90" y="1484081"/>
            <a:ext cx="9190762" cy="27572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FE178FA-081D-E91F-16E6-0FBD02DE6ADE}"/>
              </a:ext>
            </a:extLst>
          </p:cNvPr>
          <p:cNvSpPr/>
          <p:nvPr/>
        </p:nvSpPr>
        <p:spPr>
          <a:xfrm>
            <a:off x="9481352" y="1484081"/>
            <a:ext cx="2104008" cy="2123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5D2F24-6CF6-91F2-3276-A8929B464E6D}"/>
              </a:ext>
            </a:extLst>
          </p:cNvPr>
          <p:cNvSpPr/>
          <p:nvPr/>
        </p:nvSpPr>
        <p:spPr>
          <a:xfrm>
            <a:off x="9197266" y="1343820"/>
            <a:ext cx="417251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441C8-CF81-3B5E-858E-1215D5E31F15}"/>
              </a:ext>
            </a:extLst>
          </p:cNvPr>
          <p:cNvSpPr/>
          <p:nvPr/>
        </p:nvSpPr>
        <p:spPr>
          <a:xfrm>
            <a:off x="8944252" y="1195724"/>
            <a:ext cx="417251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0CDE64-C0AF-9C21-5C39-9E1AAE5671BF}"/>
              </a:ext>
            </a:extLst>
          </p:cNvPr>
          <p:cNvSpPr/>
          <p:nvPr/>
        </p:nvSpPr>
        <p:spPr>
          <a:xfrm>
            <a:off x="3488184" y="3202205"/>
            <a:ext cx="603682" cy="402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70DE23-B88C-ECBB-2388-08EEAAEBB9C5}"/>
              </a:ext>
            </a:extLst>
          </p:cNvPr>
          <p:cNvSpPr txBox="1"/>
          <p:nvPr/>
        </p:nvSpPr>
        <p:spPr>
          <a:xfrm>
            <a:off x="3417163" y="3185450"/>
            <a:ext cx="83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A0E7D0-9EF4-3FE7-720C-2F85442D95B1}"/>
              </a:ext>
            </a:extLst>
          </p:cNvPr>
          <p:cNvSpPr/>
          <p:nvPr/>
        </p:nvSpPr>
        <p:spPr>
          <a:xfrm>
            <a:off x="4802819" y="3202205"/>
            <a:ext cx="736847" cy="402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1EB2FC-780E-6E29-1A2A-9FC51A395B7E}"/>
              </a:ext>
            </a:extLst>
          </p:cNvPr>
          <p:cNvSpPr txBox="1"/>
          <p:nvPr/>
        </p:nvSpPr>
        <p:spPr>
          <a:xfrm>
            <a:off x="4845881" y="3177980"/>
            <a:ext cx="77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B6311BC-2F4D-7383-2DE8-5964420BE0A8}"/>
              </a:ext>
            </a:extLst>
          </p:cNvPr>
          <p:cNvSpPr/>
          <p:nvPr/>
        </p:nvSpPr>
        <p:spPr>
          <a:xfrm>
            <a:off x="6181971" y="3235660"/>
            <a:ext cx="93807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B34077-2410-85E1-3E53-54FF6E8A12F9}"/>
              </a:ext>
            </a:extLst>
          </p:cNvPr>
          <p:cNvSpPr txBox="1"/>
          <p:nvPr/>
        </p:nvSpPr>
        <p:spPr>
          <a:xfrm>
            <a:off x="6285976" y="3185450"/>
            <a:ext cx="105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085C6F-75AC-9BB4-5721-B02E62E68BDC}"/>
              </a:ext>
            </a:extLst>
          </p:cNvPr>
          <p:cNvSpPr/>
          <p:nvPr/>
        </p:nvSpPr>
        <p:spPr>
          <a:xfrm>
            <a:off x="7688062" y="3298123"/>
            <a:ext cx="1211802" cy="3882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30ED05-44AA-0D19-0CB6-F8D58906F297}"/>
              </a:ext>
            </a:extLst>
          </p:cNvPr>
          <p:cNvSpPr txBox="1"/>
          <p:nvPr/>
        </p:nvSpPr>
        <p:spPr>
          <a:xfrm>
            <a:off x="7623546" y="3191046"/>
            <a:ext cx="212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8, for 4 weeks</a:t>
            </a:r>
          </a:p>
        </p:txBody>
      </p:sp>
    </p:spTree>
    <p:extLst>
      <p:ext uri="{BB962C8B-B14F-4D97-AF65-F5344CB8AC3E}">
        <p14:creationId xmlns:p14="http://schemas.microsoft.com/office/powerpoint/2010/main" val="2718792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7FCC-E29A-50B1-305E-442340AA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1" y="165529"/>
            <a:ext cx="10515600" cy="1325563"/>
          </a:xfrm>
        </p:spPr>
        <p:txBody>
          <a:bodyPr/>
          <a:lstStyle/>
          <a:p>
            <a:r>
              <a:rPr lang="en-US" dirty="0"/>
              <a:t>Experimental design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11616B9-E68B-B54C-92B8-4D2D02BACE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90" y="1484081"/>
            <a:ext cx="9190762" cy="27572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FE178FA-081D-E91F-16E6-0FBD02DE6ADE}"/>
              </a:ext>
            </a:extLst>
          </p:cNvPr>
          <p:cNvSpPr/>
          <p:nvPr/>
        </p:nvSpPr>
        <p:spPr>
          <a:xfrm>
            <a:off x="9481352" y="1484081"/>
            <a:ext cx="2104008" cy="2123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5D2F24-6CF6-91F2-3276-A8929B464E6D}"/>
              </a:ext>
            </a:extLst>
          </p:cNvPr>
          <p:cNvSpPr/>
          <p:nvPr/>
        </p:nvSpPr>
        <p:spPr>
          <a:xfrm>
            <a:off x="9197266" y="1343820"/>
            <a:ext cx="417251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441C8-CF81-3B5E-858E-1215D5E31F15}"/>
              </a:ext>
            </a:extLst>
          </p:cNvPr>
          <p:cNvSpPr/>
          <p:nvPr/>
        </p:nvSpPr>
        <p:spPr>
          <a:xfrm>
            <a:off x="8944252" y="1195724"/>
            <a:ext cx="417251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1973B8-769C-2A26-91C1-8E62437D9E7B}"/>
              </a:ext>
            </a:extLst>
          </p:cNvPr>
          <p:cNvSpPr/>
          <p:nvPr/>
        </p:nvSpPr>
        <p:spPr>
          <a:xfrm>
            <a:off x="1373080" y="5416525"/>
            <a:ext cx="2361460" cy="1953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1039F3-6C33-7B89-6C15-066D6CB5D68E}"/>
              </a:ext>
            </a:extLst>
          </p:cNvPr>
          <p:cNvSpPr/>
          <p:nvPr/>
        </p:nvSpPr>
        <p:spPr>
          <a:xfrm>
            <a:off x="3734540" y="5416525"/>
            <a:ext cx="2361460" cy="195309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F88C87-4268-D1E8-8931-1A12AE80217C}"/>
              </a:ext>
            </a:extLst>
          </p:cNvPr>
          <p:cNvSpPr/>
          <p:nvPr/>
        </p:nvSpPr>
        <p:spPr>
          <a:xfrm>
            <a:off x="6096000" y="5416525"/>
            <a:ext cx="2361460" cy="1953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0F837B-FC76-1782-EFC5-5B58404C21CE}"/>
              </a:ext>
            </a:extLst>
          </p:cNvPr>
          <p:cNvSpPr/>
          <p:nvPr/>
        </p:nvSpPr>
        <p:spPr>
          <a:xfrm>
            <a:off x="8457460" y="5416525"/>
            <a:ext cx="2361460" cy="195309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CAA012-D796-0121-2E29-C129BD08F775}"/>
              </a:ext>
            </a:extLst>
          </p:cNvPr>
          <p:cNvSpPr txBox="1"/>
          <p:nvPr/>
        </p:nvSpPr>
        <p:spPr>
          <a:xfrm>
            <a:off x="1233996" y="5661454"/>
            <a:ext cx="603682" cy="37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30A083-3E93-3825-76DA-56C65463BB01}"/>
              </a:ext>
            </a:extLst>
          </p:cNvPr>
          <p:cNvSpPr txBox="1"/>
          <p:nvPr/>
        </p:nvSpPr>
        <p:spPr>
          <a:xfrm>
            <a:off x="3534792" y="5661453"/>
            <a:ext cx="603682" cy="37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207BFE-6F46-D2C4-DC14-738C7440C85F}"/>
              </a:ext>
            </a:extLst>
          </p:cNvPr>
          <p:cNvSpPr txBox="1"/>
          <p:nvPr/>
        </p:nvSpPr>
        <p:spPr>
          <a:xfrm>
            <a:off x="5915487" y="5661453"/>
            <a:ext cx="603682" cy="37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EB12C6-6B94-F3E7-8AB7-A69983805A7C}"/>
              </a:ext>
            </a:extLst>
          </p:cNvPr>
          <p:cNvSpPr/>
          <p:nvPr/>
        </p:nvSpPr>
        <p:spPr>
          <a:xfrm>
            <a:off x="4648940" y="1484081"/>
            <a:ext cx="2902258" cy="2459472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C5823E8-54FA-38B2-8CEC-E3E221707934}"/>
              </a:ext>
            </a:extLst>
          </p:cNvPr>
          <p:cNvCxnSpPr>
            <a:cxnSpLocks/>
          </p:cNvCxnSpPr>
          <p:nvPr/>
        </p:nvCxnSpPr>
        <p:spPr>
          <a:xfrm flipH="1">
            <a:off x="1373080" y="3950564"/>
            <a:ext cx="3275860" cy="1416344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632C84-A26A-2C82-42C6-C26DD129BC02}"/>
              </a:ext>
            </a:extLst>
          </p:cNvPr>
          <p:cNvCxnSpPr>
            <a:cxnSpLocks/>
          </p:cNvCxnSpPr>
          <p:nvPr/>
        </p:nvCxnSpPr>
        <p:spPr>
          <a:xfrm>
            <a:off x="7551198" y="3950564"/>
            <a:ext cx="3267722" cy="1416344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0098A18-B89E-F335-41B3-A586001FBBCA}"/>
              </a:ext>
            </a:extLst>
          </p:cNvPr>
          <p:cNvSpPr txBox="1"/>
          <p:nvPr/>
        </p:nvSpPr>
        <p:spPr>
          <a:xfrm>
            <a:off x="8296182" y="5661452"/>
            <a:ext cx="603682" cy="37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0CDE64-C0AF-9C21-5C39-9E1AAE5671BF}"/>
              </a:ext>
            </a:extLst>
          </p:cNvPr>
          <p:cNvSpPr/>
          <p:nvPr/>
        </p:nvSpPr>
        <p:spPr>
          <a:xfrm>
            <a:off x="3488184" y="3202205"/>
            <a:ext cx="603682" cy="402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70DE23-B88C-ECBB-2388-08EEAAEBB9C5}"/>
              </a:ext>
            </a:extLst>
          </p:cNvPr>
          <p:cNvSpPr txBox="1"/>
          <p:nvPr/>
        </p:nvSpPr>
        <p:spPr>
          <a:xfrm>
            <a:off x="3417163" y="3185450"/>
            <a:ext cx="83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A0E7D0-9EF4-3FE7-720C-2F85442D95B1}"/>
              </a:ext>
            </a:extLst>
          </p:cNvPr>
          <p:cNvSpPr/>
          <p:nvPr/>
        </p:nvSpPr>
        <p:spPr>
          <a:xfrm>
            <a:off x="4802819" y="3202205"/>
            <a:ext cx="736847" cy="402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1EB2FC-780E-6E29-1A2A-9FC51A395B7E}"/>
              </a:ext>
            </a:extLst>
          </p:cNvPr>
          <p:cNvSpPr txBox="1"/>
          <p:nvPr/>
        </p:nvSpPr>
        <p:spPr>
          <a:xfrm>
            <a:off x="4845881" y="3177980"/>
            <a:ext cx="77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B6311BC-2F4D-7383-2DE8-5964420BE0A8}"/>
              </a:ext>
            </a:extLst>
          </p:cNvPr>
          <p:cNvSpPr/>
          <p:nvPr/>
        </p:nvSpPr>
        <p:spPr>
          <a:xfrm>
            <a:off x="6181971" y="3235660"/>
            <a:ext cx="93807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B34077-2410-85E1-3E53-54FF6E8A12F9}"/>
              </a:ext>
            </a:extLst>
          </p:cNvPr>
          <p:cNvSpPr txBox="1"/>
          <p:nvPr/>
        </p:nvSpPr>
        <p:spPr>
          <a:xfrm>
            <a:off x="6285976" y="3185450"/>
            <a:ext cx="105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085C6F-75AC-9BB4-5721-B02E62E68BDC}"/>
              </a:ext>
            </a:extLst>
          </p:cNvPr>
          <p:cNvSpPr/>
          <p:nvPr/>
        </p:nvSpPr>
        <p:spPr>
          <a:xfrm>
            <a:off x="7688062" y="3298123"/>
            <a:ext cx="1211802" cy="3882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30ED05-44AA-0D19-0CB6-F8D58906F297}"/>
              </a:ext>
            </a:extLst>
          </p:cNvPr>
          <p:cNvSpPr txBox="1"/>
          <p:nvPr/>
        </p:nvSpPr>
        <p:spPr>
          <a:xfrm>
            <a:off x="7623546" y="3191046"/>
            <a:ext cx="212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8, for 4 weeks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111975-5E12-BCD6-1FE9-2FEEEFE7E5E5}"/>
              </a:ext>
            </a:extLst>
          </p:cNvPr>
          <p:cNvSpPr txBox="1"/>
          <p:nvPr/>
        </p:nvSpPr>
        <p:spPr>
          <a:xfrm>
            <a:off x="2451347" y="6002915"/>
            <a:ext cx="2930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Post depletion baseline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25F109F-DE3B-C82B-D4D4-99F6588D0F92}"/>
              </a:ext>
            </a:extLst>
          </p:cNvPr>
          <p:cNvSpPr/>
          <p:nvPr/>
        </p:nvSpPr>
        <p:spPr>
          <a:xfrm>
            <a:off x="2858610" y="5416525"/>
            <a:ext cx="875930" cy="19530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AD0FD1-17F0-08F7-EAAB-39EE00FF99D3}"/>
              </a:ext>
            </a:extLst>
          </p:cNvPr>
          <p:cNvSpPr txBox="1"/>
          <p:nvPr/>
        </p:nvSpPr>
        <p:spPr>
          <a:xfrm>
            <a:off x="10596978" y="5661451"/>
            <a:ext cx="603682" cy="37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73950D-AF0D-17FE-749D-6C4F6E5E66D8}"/>
              </a:ext>
            </a:extLst>
          </p:cNvPr>
          <p:cNvSpPr/>
          <p:nvPr/>
        </p:nvSpPr>
        <p:spPr>
          <a:xfrm>
            <a:off x="6101918" y="5416473"/>
            <a:ext cx="1174812" cy="195309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9D9355-492F-E7AE-8FAF-E8C3E2E4EBC9}"/>
              </a:ext>
            </a:extLst>
          </p:cNvPr>
          <p:cNvSpPr txBox="1"/>
          <p:nvPr/>
        </p:nvSpPr>
        <p:spPr>
          <a:xfrm>
            <a:off x="2699182" y="5652833"/>
            <a:ext cx="603682" cy="37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A47D9D-0F6B-14B8-B7F2-F221C75DDF8B}"/>
              </a:ext>
            </a:extLst>
          </p:cNvPr>
          <p:cNvSpPr txBox="1"/>
          <p:nvPr/>
        </p:nvSpPr>
        <p:spPr>
          <a:xfrm>
            <a:off x="7037619" y="5672730"/>
            <a:ext cx="603682" cy="37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6FC090-962D-C996-2D19-4227B54AB4B3}"/>
              </a:ext>
            </a:extLst>
          </p:cNvPr>
          <p:cNvSpPr txBox="1"/>
          <p:nvPr/>
        </p:nvSpPr>
        <p:spPr>
          <a:xfrm>
            <a:off x="6382303" y="5046985"/>
            <a:ext cx="135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F6A092-9627-0CB2-A877-4CB6943B5C33}"/>
              </a:ext>
            </a:extLst>
          </p:cNvPr>
          <p:cNvSpPr txBox="1"/>
          <p:nvPr/>
        </p:nvSpPr>
        <p:spPr>
          <a:xfrm>
            <a:off x="7296629" y="5046985"/>
            <a:ext cx="135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Recovery</a:t>
            </a:r>
          </a:p>
        </p:txBody>
      </p:sp>
    </p:spTree>
    <p:extLst>
      <p:ext uri="{BB962C8B-B14F-4D97-AF65-F5344CB8AC3E}">
        <p14:creationId xmlns:p14="http://schemas.microsoft.com/office/powerpoint/2010/main" val="1438628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6874-E4D1-B9DB-1FFF-69D798AD3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589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Quantitative Hypothesis:</a:t>
            </a:r>
            <a:br>
              <a:rPr lang="en-US" dirty="0"/>
            </a:br>
            <a:r>
              <a:rPr lang="en-US" dirty="0"/>
              <a:t>Microglia depleted mice will exhibit elevated Delta Power during sleep and take longer to return to baseline than control mice.</a:t>
            </a:r>
          </a:p>
        </p:txBody>
      </p:sp>
    </p:spTree>
    <p:extLst>
      <p:ext uri="{BB962C8B-B14F-4D97-AF65-F5344CB8AC3E}">
        <p14:creationId xmlns:p14="http://schemas.microsoft.com/office/powerpoint/2010/main" val="2396780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93DEA-2F00-F282-87B1-BA487C92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628F6F-C4C6-E672-645A-8AB05A3CE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344" y="650100"/>
            <a:ext cx="3730807" cy="4980403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649DD89D-FAF9-B968-87B4-8F6F31CD2791}"/>
              </a:ext>
            </a:extLst>
          </p:cNvPr>
          <p:cNvSpPr/>
          <p:nvPr/>
        </p:nvSpPr>
        <p:spPr>
          <a:xfrm rot="10800000">
            <a:off x="8157326" y="2971800"/>
            <a:ext cx="5028322" cy="1709928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85D2B1-365C-255B-C6C4-F88828BD218D}"/>
              </a:ext>
            </a:extLst>
          </p:cNvPr>
          <p:cNvCxnSpPr>
            <a:cxnSpLocks/>
          </p:cNvCxnSpPr>
          <p:nvPr/>
        </p:nvCxnSpPr>
        <p:spPr>
          <a:xfrm>
            <a:off x="9948002" y="1777494"/>
            <a:ext cx="40233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F8F85B-9894-D186-DD82-004AD1284673}"/>
              </a:ext>
            </a:extLst>
          </p:cNvPr>
          <p:cNvSpPr txBox="1"/>
          <p:nvPr/>
        </p:nvSpPr>
        <p:spPr>
          <a:xfrm>
            <a:off x="10368681" y="1624216"/>
            <a:ext cx="100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E3A06F-4DC3-1D8F-C36B-D67569464CC2}"/>
              </a:ext>
            </a:extLst>
          </p:cNvPr>
          <p:cNvSpPr/>
          <p:nvPr/>
        </p:nvSpPr>
        <p:spPr>
          <a:xfrm>
            <a:off x="10419616" y="1202649"/>
            <a:ext cx="448056" cy="262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4056ED-734F-169F-0624-3CE83508C5CB}"/>
              </a:ext>
            </a:extLst>
          </p:cNvPr>
          <p:cNvSpPr txBox="1"/>
          <p:nvPr/>
        </p:nvSpPr>
        <p:spPr>
          <a:xfrm>
            <a:off x="10356225" y="988675"/>
            <a:ext cx="183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Microglia depleted</a:t>
            </a:r>
          </a:p>
        </p:txBody>
      </p:sp>
    </p:spTree>
    <p:extLst>
      <p:ext uri="{BB962C8B-B14F-4D97-AF65-F5344CB8AC3E}">
        <p14:creationId xmlns:p14="http://schemas.microsoft.com/office/powerpoint/2010/main" val="2733407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93DEA-2F00-F282-87B1-BA487C92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2EA2D-3891-CCDD-42E4-24E253BCF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896" y="1808882"/>
            <a:ext cx="7072573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Unpaired t-test</a:t>
            </a:r>
            <a:r>
              <a:rPr lang="en-US" sz="2400" dirty="0"/>
              <a:t>:</a:t>
            </a:r>
          </a:p>
          <a:p>
            <a:pPr lvl="1"/>
            <a:r>
              <a:rPr lang="en-US" sz="2200" dirty="0"/>
              <a:t>Is </a:t>
            </a:r>
            <a:r>
              <a:rPr lang="en-US" sz="2200" u="sng" dirty="0"/>
              <a:t>initial SWA </a:t>
            </a:r>
            <a:r>
              <a:rPr lang="en-US" sz="2200" dirty="0"/>
              <a:t>significantly different between groups?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Is </a:t>
            </a:r>
            <a:r>
              <a:rPr lang="en-US" sz="2200" u="sng" dirty="0"/>
              <a:t>time to return to baseline </a:t>
            </a:r>
            <a:r>
              <a:rPr lang="en-US" sz="2200" dirty="0"/>
              <a:t>significantly different between groups?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Is </a:t>
            </a:r>
            <a:r>
              <a:rPr lang="en-US" sz="2200" u="sng" dirty="0"/>
              <a:t>slope of SWA decay </a:t>
            </a:r>
            <a:r>
              <a:rPr lang="en-US" sz="2200" dirty="0"/>
              <a:t>significantly different between groups?</a:t>
            </a:r>
          </a:p>
          <a:p>
            <a:pPr lvl="2"/>
            <a:r>
              <a:rPr lang="en-US" dirty="0"/>
              <a:t>Regression, or fit exponential curve and compare rate constants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628F6F-C4C6-E672-645A-8AB05A3CE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344" y="650100"/>
            <a:ext cx="3730807" cy="4980403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649DD89D-FAF9-B968-87B4-8F6F31CD2791}"/>
              </a:ext>
            </a:extLst>
          </p:cNvPr>
          <p:cNvSpPr/>
          <p:nvPr/>
        </p:nvSpPr>
        <p:spPr>
          <a:xfrm rot="10800000">
            <a:off x="8157326" y="2971800"/>
            <a:ext cx="5028322" cy="1709928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85D2B1-365C-255B-C6C4-F88828BD218D}"/>
              </a:ext>
            </a:extLst>
          </p:cNvPr>
          <p:cNvCxnSpPr>
            <a:cxnSpLocks/>
          </p:cNvCxnSpPr>
          <p:nvPr/>
        </p:nvCxnSpPr>
        <p:spPr>
          <a:xfrm>
            <a:off x="9948002" y="1777494"/>
            <a:ext cx="40233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F8F85B-9894-D186-DD82-004AD1284673}"/>
              </a:ext>
            </a:extLst>
          </p:cNvPr>
          <p:cNvSpPr txBox="1"/>
          <p:nvPr/>
        </p:nvSpPr>
        <p:spPr>
          <a:xfrm>
            <a:off x="10368681" y="1624216"/>
            <a:ext cx="100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E3A06F-4DC3-1D8F-C36B-D67569464CC2}"/>
              </a:ext>
            </a:extLst>
          </p:cNvPr>
          <p:cNvSpPr/>
          <p:nvPr/>
        </p:nvSpPr>
        <p:spPr>
          <a:xfrm>
            <a:off x="10419616" y="1202649"/>
            <a:ext cx="448056" cy="262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4056ED-734F-169F-0624-3CE83508C5CB}"/>
              </a:ext>
            </a:extLst>
          </p:cNvPr>
          <p:cNvSpPr txBox="1"/>
          <p:nvPr/>
        </p:nvSpPr>
        <p:spPr>
          <a:xfrm>
            <a:off x="10356225" y="988675"/>
            <a:ext cx="183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Microglia depleted</a:t>
            </a:r>
          </a:p>
        </p:txBody>
      </p:sp>
    </p:spTree>
    <p:extLst>
      <p:ext uri="{BB962C8B-B14F-4D97-AF65-F5344CB8AC3E}">
        <p14:creationId xmlns:p14="http://schemas.microsoft.com/office/powerpoint/2010/main" val="2532675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93DEA-2F00-F282-87B1-BA487C92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2EA2D-3891-CCDD-42E4-24E253BCF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437" y="1757576"/>
            <a:ext cx="6376416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Two way Repeated Measures ANOVA</a:t>
            </a:r>
          </a:p>
          <a:p>
            <a:pPr lvl="1"/>
            <a:r>
              <a:rPr lang="en-US" sz="2000" dirty="0"/>
              <a:t>At what time points </a:t>
            </a:r>
            <a:r>
              <a:rPr lang="en-US" sz="2000" u="sng" dirty="0"/>
              <a:t>is the mean SWA power different </a:t>
            </a:r>
            <a:r>
              <a:rPr lang="en-US" sz="2000" dirty="0"/>
              <a:t>between groups?</a:t>
            </a:r>
          </a:p>
          <a:p>
            <a:pPr lvl="1"/>
            <a:r>
              <a:rPr lang="en-US" sz="2000" dirty="0"/>
              <a:t>SWA amplitude across time and between conditions</a:t>
            </a:r>
          </a:p>
          <a:p>
            <a:pPr lvl="1"/>
            <a:r>
              <a:rPr lang="en-US" sz="2000" dirty="0"/>
              <a:t>Corrections for multiple comparisons (Bonferroni)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At what time points is </a:t>
            </a:r>
            <a:r>
              <a:rPr lang="en-US" sz="2000" u="sng" dirty="0"/>
              <a:t>the slope of the curve </a:t>
            </a:r>
            <a:r>
              <a:rPr lang="en-US" sz="2000" dirty="0"/>
              <a:t>different between groups? </a:t>
            </a:r>
            <a:r>
              <a:rPr lang="en-US" sz="2000" dirty="0">
                <a:sym typeface="Wingdings" panose="05000000000000000000" pitchFamily="2" charset="2"/>
              </a:rPr>
              <a:t> When is the rate of decay significantly different?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628F6F-C4C6-E672-645A-8AB05A3CE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344" y="650100"/>
            <a:ext cx="3730807" cy="4980403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649DD89D-FAF9-B968-87B4-8F6F31CD2791}"/>
              </a:ext>
            </a:extLst>
          </p:cNvPr>
          <p:cNvSpPr/>
          <p:nvPr/>
        </p:nvSpPr>
        <p:spPr>
          <a:xfrm rot="10800000">
            <a:off x="8157326" y="2971800"/>
            <a:ext cx="5028322" cy="1709928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85D2B1-365C-255B-C6C4-F88828BD218D}"/>
              </a:ext>
            </a:extLst>
          </p:cNvPr>
          <p:cNvCxnSpPr>
            <a:cxnSpLocks/>
          </p:cNvCxnSpPr>
          <p:nvPr/>
        </p:nvCxnSpPr>
        <p:spPr>
          <a:xfrm>
            <a:off x="9948002" y="1777494"/>
            <a:ext cx="40233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F8F85B-9894-D186-DD82-004AD1284673}"/>
              </a:ext>
            </a:extLst>
          </p:cNvPr>
          <p:cNvSpPr txBox="1"/>
          <p:nvPr/>
        </p:nvSpPr>
        <p:spPr>
          <a:xfrm>
            <a:off x="10368681" y="1624216"/>
            <a:ext cx="100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E3A06F-4DC3-1D8F-C36B-D67569464CC2}"/>
              </a:ext>
            </a:extLst>
          </p:cNvPr>
          <p:cNvSpPr/>
          <p:nvPr/>
        </p:nvSpPr>
        <p:spPr>
          <a:xfrm>
            <a:off x="10419616" y="1202649"/>
            <a:ext cx="448056" cy="262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4056ED-734F-169F-0624-3CE83508C5CB}"/>
              </a:ext>
            </a:extLst>
          </p:cNvPr>
          <p:cNvSpPr txBox="1"/>
          <p:nvPr/>
        </p:nvSpPr>
        <p:spPr>
          <a:xfrm>
            <a:off x="10356225" y="988675"/>
            <a:ext cx="183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Microglia depleted</a:t>
            </a:r>
          </a:p>
        </p:txBody>
      </p:sp>
    </p:spTree>
    <p:extLst>
      <p:ext uri="{BB962C8B-B14F-4D97-AF65-F5344CB8AC3E}">
        <p14:creationId xmlns:p14="http://schemas.microsoft.com/office/powerpoint/2010/main" val="2940623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93DEA-2F00-F282-87B1-BA487C92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2EA2D-3891-CCDD-42E4-24E253BCF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87312" cy="4667250"/>
          </a:xfrm>
        </p:spPr>
        <p:txBody>
          <a:bodyPr>
            <a:normAutofit/>
          </a:bodyPr>
          <a:lstStyle/>
          <a:p>
            <a:r>
              <a:rPr lang="en-US" sz="2400" b="1" dirty="0"/>
              <a:t>Mixed ANOVA </a:t>
            </a:r>
            <a:r>
              <a:rPr lang="en-US" sz="2400" b="1" dirty="0">
                <a:sym typeface="Wingdings" panose="05000000000000000000" pitchFamily="2" charset="2"/>
              </a:rPr>
              <a:t> Acute vs Chronic</a:t>
            </a:r>
            <a:endParaRPr lang="en-US" sz="2400" b="1" dirty="0"/>
          </a:p>
          <a:p>
            <a:pPr lvl="1"/>
            <a:r>
              <a:rPr lang="en-US" sz="2000" dirty="0"/>
              <a:t>Within condition sleep dep treatment, chronic vs acute</a:t>
            </a:r>
          </a:p>
          <a:p>
            <a:pPr lvl="1"/>
            <a:r>
              <a:rPr lang="en-US" sz="2000" dirty="0"/>
              <a:t>Between experimental treatment, control vs depleted</a:t>
            </a:r>
          </a:p>
          <a:p>
            <a:endParaRPr lang="en-US" sz="2400" b="1" dirty="0"/>
          </a:p>
          <a:p>
            <a:r>
              <a:rPr lang="en-US" sz="2400" b="1" dirty="0"/>
              <a:t>Pairwise T-tests with correction for multiple comparisons (Bonferroni)</a:t>
            </a:r>
          </a:p>
          <a:p>
            <a:pPr lvl="2"/>
            <a:r>
              <a:rPr lang="en-US" dirty="0"/>
              <a:t>Slope</a:t>
            </a:r>
          </a:p>
          <a:p>
            <a:pPr lvl="2"/>
            <a:r>
              <a:rPr lang="en-US" dirty="0"/>
              <a:t>Initial SWA amplitude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628F6F-C4C6-E672-645A-8AB05A3CE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344" y="650100"/>
            <a:ext cx="3730807" cy="4980403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649DD89D-FAF9-B968-87B4-8F6F31CD2791}"/>
              </a:ext>
            </a:extLst>
          </p:cNvPr>
          <p:cNvSpPr/>
          <p:nvPr/>
        </p:nvSpPr>
        <p:spPr>
          <a:xfrm rot="10800000">
            <a:off x="8157326" y="2971800"/>
            <a:ext cx="5028322" cy="1709928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85D2B1-365C-255B-C6C4-F88828BD218D}"/>
              </a:ext>
            </a:extLst>
          </p:cNvPr>
          <p:cNvCxnSpPr>
            <a:cxnSpLocks/>
          </p:cNvCxnSpPr>
          <p:nvPr/>
        </p:nvCxnSpPr>
        <p:spPr>
          <a:xfrm>
            <a:off x="9948002" y="1777494"/>
            <a:ext cx="40233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3E3A06F-4DC3-1D8F-C36B-D67569464CC2}"/>
              </a:ext>
            </a:extLst>
          </p:cNvPr>
          <p:cNvSpPr/>
          <p:nvPr/>
        </p:nvSpPr>
        <p:spPr>
          <a:xfrm>
            <a:off x="10419616" y="1202649"/>
            <a:ext cx="448056" cy="262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4056ED-734F-169F-0624-3CE83508C5CB}"/>
              </a:ext>
            </a:extLst>
          </p:cNvPr>
          <p:cNvSpPr txBox="1"/>
          <p:nvPr/>
        </p:nvSpPr>
        <p:spPr>
          <a:xfrm>
            <a:off x="10356225" y="988675"/>
            <a:ext cx="183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Microglia depleted, Chronic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0314DB-9B02-304A-DA94-40D8D143EF1D}"/>
              </a:ext>
            </a:extLst>
          </p:cNvPr>
          <p:cNvSpPr txBox="1"/>
          <p:nvPr/>
        </p:nvSpPr>
        <p:spPr>
          <a:xfrm>
            <a:off x="10356225" y="1596815"/>
            <a:ext cx="183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Microglia depleted, Acute</a:t>
            </a:r>
          </a:p>
        </p:txBody>
      </p:sp>
    </p:spTree>
    <p:extLst>
      <p:ext uri="{BB962C8B-B14F-4D97-AF65-F5344CB8AC3E}">
        <p14:creationId xmlns:p14="http://schemas.microsoft.com/office/powerpoint/2010/main" val="109556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3796-6C81-DFD1-F5BD-E3C5C7420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052" y="44388"/>
            <a:ext cx="10515600" cy="887766"/>
          </a:xfrm>
        </p:spPr>
        <p:txBody>
          <a:bodyPr/>
          <a:lstStyle/>
          <a:p>
            <a:r>
              <a:rPr lang="en-US" dirty="0"/>
              <a:t>What are microglia?</a:t>
            </a:r>
          </a:p>
        </p:txBody>
      </p:sp>
      <p:pic>
        <p:nvPicPr>
          <p:cNvPr id="5" name="Content Placeholder 4" descr="A picture containing green, laser&#10;&#10;Description automatically generated">
            <a:extLst>
              <a:ext uri="{FF2B5EF4-FFF2-40B4-BE49-F238E27FC236}">
                <a16:creationId xmlns:a16="http://schemas.microsoft.com/office/drawing/2014/main" id="{5DF11A1C-6ABC-2022-9197-02C4D2456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357" y="1253331"/>
            <a:ext cx="43513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3CAA20-FC27-A360-A6CA-BDC313289C5D}"/>
              </a:ext>
            </a:extLst>
          </p:cNvPr>
          <p:cNvSpPr txBox="1"/>
          <p:nvPr/>
        </p:nvSpPr>
        <p:spPr>
          <a:xfrm>
            <a:off x="358805" y="932154"/>
            <a:ext cx="680187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200" dirty="0"/>
              <a:t>Immune cells of the brain</a:t>
            </a:r>
          </a:p>
          <a:p>
            <a:pPr marL="285750" indent="-285750">
              <a:buFontTx/>
              <a:buChar char="-"/>
            </a:pPr>
            <a:r>
              <a:rPr lang="en-US" sz="2200" dirty="0"/>
              <a:t>2 active states</a:t>
            </a:r>
          </a:p>
          <a:p>
            <a:pPr marL="742950" lvl="1" indent="-285750">
              <a:buFontTx/>
              <a:buChar char="-"/>
            </a:pPr>
            <a:r>
              <a:rPr lang="en-US" sz="2200" dirty="0"/>
              <a:t>Immunologically active mode</a:t>
            </a:r>
          </a:p>
          <a:p>
            <a:pPr marL="742950" lvl="1" indent="-285750">
              <a:buFontTx/>
              <a:buChar char="-"/>
            </a:pPr>
            <a:r>
              <a:rPr lang="en-US" sz="2200" dirty="0"/>
              <a:t>Surveillance mode</a:t>
            </a:r>
          </a:p>
          <a:p>
            <a:pPr lvl="1"/>
            <a:endParaRPr lang="en-US" sz="2200" dirty="0"/>
          </a:p>
          <a:p>
            <a:pPr marL="285750" indent="-285750">
              <a:buFontTx/>
              <a:buChar char="-"/>
            </a:pPr>
            <a:r>
              <a:rPr lang="en-US" sz="2200" dirty="0"/>
              <a:t>Increasing evidence microglia are vital for brain health and CNS homeostasis in the absence of neural injury or infection</a:t>
            </a:r>
          </a:p>
          <a:p>
            <a:pPr marL="285750" indent="-285750">
              <a:buFontTx/>
              <a:buChar char="-"/>
            </a:pPr>
            <a:endParaRPr lang="en-US" sz="2200" dirty="0"/>
          </a:p>
          <a:p>
            <a:pPr marL="285750" indent="-285750">
              <a:buFontTx/>
              <a:buChar char="-"/>
            </a:pPr>
            <a:r>
              <a:rPr lang="en-US" sz="2200" dirty="0"/>
              <a:t>Roles in the healthy brain:</a:t>
            </a:r>
          </a:p>
          <a:p>
            <a:pPr marL="742950" lvl="1" indent="-285750">
              <a:buFontTx/>
              <a:buChar char="-"/>
            </a:pPr>
            <a:r>
              <a:rPr lang="en-US" sz="2200" dirty="0"/>
              <a:t>Pruning weak/silent synapses during both development and adulthood</a:t>
            </a:r>
          </a:p>
          <a:p>
            <a:pPr marL="742950" lvl="1" indent="-285750">
              <a:buFontTx/>
              <a:buChar char="-"/>
            </a:pPr>
            <a:r>
              <a:rPr lang="en-US" sz="2200" dirty="0"/>
              <a:t>Contributing to neuronal waste clearance</a:t>
            </a:r>
          </a:p>
          <a:p>
            <a:pPr marL="742950" lvl="1" indent="-285750">
              <a:buFontTx/>
              <a:buChar char="-"/>
            </a:pPr>
            <a:r>
              <a:rPr lang="en-US" sz="2200" dirty="0"/>
              <a:t>Modulating neural circuits</a:t>
            </a:r>
          </a:p>
          <a:p>
            <a:pPr marL="1200150" lvl="2" indent="-285750">
              <a:buFontTx/>
              <a:buChar char="-"/>
            </a:pPr>
            <a:r>
              <a:rPr lang="en-US" sz="2200" dirty="0"/>
              <a:t>Spatial learning</a:t>
            </a:r>
          </a:p>
          <a:p>
            <a:pPr marL="1200150" lvl="2" indent="-285750">
              <a:buFontTx/>
              <a:buChar char="-"/>
            </a:pPr>
            <a:r>
              <a:rPr lang="en-US" sz="2200" dirty="0"/>
              <a:t>Social behavior</a:t>
            </a:r>
          </a:p>
          <a:p>
            <a:pPr marL="1200150" lvl="2" indent="-285750">
              <a:buFontTx/>
              <a:buChar char="-"/>
            </a:pPr>
            <a:r>
              <a:rPr lang="en-US" sz="2200" dirty="0"/>
              <a:t>Fear memory</a:t>
            </a:r>
          </a:p>
          <a:p>
            <a:pPr marL="742950" lvl="1" indent="-285750">
              <a:buFontTx/>
              <a:buChar char="-"/>
            </a:pPr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776583-4AFA-1525-695D-E6F96AD02F14}"/>
              </a:ext>
            </a:extLst>
          </p:cNvPr>
          <p:cNvSpPr txBox="1"/>
          <p:nvPr/>
        </p:nvSpPr>
        <p:spPr>
          <a:xfrm>
            <a:off x="4843610" y="6285391"/>
            <a:ext cx="231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Deurveilher</a:t>
            </a:r>
            <a:r>
              <a:rPr lang="en-US" dirty="0"/>
              <a:t> et al. 2020</a:t>
            </a:r>
          </a:p>
        </p:txBody>
      </p:sp>
    </p:spTree>
    <p:extLst>
      <p:ext uri="{BB962C8B-B14F-4D97-AF65-F5344CB8AC3E}">
        <p14:creationId xmlns:p14="http://schemas.microsoft.com/office/powerpoint/2010/main" val="268638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B77D-01D9-806C-0550-EFD896E1F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50" y="18256"/>
            <a:ext cx="11501761" cy="1038188"/>
          </a:xfrm>
        </p:spPr>
        <p:txBody>
          <a:bodyPr>
            <a:normAutofit fontScale="90000"/>
          </a:bodyPr>
          <a:lstStyle/>
          <a:p>
            <a:r>
              <a:rPr lang="en-US" dirty="0"/>
              <a:t>Microglial morphology varies across sleep and wake</a:t>
            </a: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4FE7C74-99B8-C49B-2121-419981683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906" y="882791"/>
            <a:ext cx="4586061" cy="2813298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3FDBDA76-63BA-8625-795B-1398BAA80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906" y="4115516"/>
            <a:ext cx="4662390" cy="26311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A2FA10-7271-FB0C-4701-1A43DA733F8B}"/>
              </a:ext>
            </a:extLst>
          </p:cNvPr>
          <p:cNvSpPr txBox="1"/>
          <p:nvPr/>
        </p:nvSpPr>
        <p:spPr>
          <a:xfrm>
            <a:off x="8398276" y="1740023"/>
            <a:ext cx="2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Liu et al. 2019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96F5A6-3AE9-256D-23C7-42AD48FD3E2C}"/>
              </a:ext>
            </a:extLst>
          </p:cNvPr>
          <p:cNvSpPr txBox="1"/>
          <p:nvPr/>
        </p:nvSpPr>
        <p:spPr>
          <a:xfrm>
            <a:off x="8398276" y="5177161"/>
            <a:ext cx="2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Stowell et al. 2019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870AD-00CC-6A4D-494C-1D9FCEF619BA}"/>
              </a:ext>
            </a:extLst>
          </p:cNvPr>
          <p:cNvSpPr txBox="1"/>
          <p:nvPr/>
        </p:nvSpPr>
        <p:spPr>
          <a:xfrm>
            <a:off x="0" y="3075057"/>
            <a:ext cx="3638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Under control of </a:t>
            </a:r>
            <a:r>
              <a:rPr lang="en-US" sz="2000" b="1" dirty="0"/>
              <a:t>Norepinephrine</a:t>
            </a:r>
            <a:r>
              <a:rPr lang="en-US" sz="2000" dirty="0"/>
              <a:t> (coming from </a:t>
            </a:r>
            <a:r>
              <a:rPr lang="en-US" sz="2000" b="1" dirty="0"/>
              <a:t>Locus Coeruleus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2618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CBD0-8728-C5C6-FBF2-5D6AD6FBE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7" y="111613"/>
            <a:ext cx="11395230" cy="931015"/>
          </a:xfrm>
        </p:spPr>
        <p:txBody>
          <a:bodyPr>
            <a:normAutofit fontScale="90000"/>
          </a:bodyPr>
          <a:lstStyle/>
          <a:p>
            <a:r>
              <a:rPr lang="en-US" dirty="0"/>
              <a:t>Microglia depletion affects sleep / wake architecture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050E078C-E402-2D0E-E8EF-80906F39B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606" y="1318059"/>
            <a:ext cx="7078490" cy="43634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D661CA-2C7F-1463-2CBD-3520155BDD37}"/>
              </a:ext>
            </a:extLst>
          </p:cNvPr>
          <p:cNvSpPr txBox="1"/>
          <p:nvPr/>
        </p:nvSpPr>
        <p:spPr>
          <a:xfrm>
            <a:off x="4140693" y="5956943"/>
            <a:ext cx="8744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Loss of sleep/wake stability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DBC504-CB59-8ABE-B9CC-B563FB27C47E}"/>
              </a:ext>
            </a:extLst>
          </p:cNvPr>
          <p:cNvSpPr txBox="1"/>
          <p:nvPr/>
        </p:nvSpPr>
        <p:spPr>
          <a:xfrm>
            <a:off x="3794835" y="905509"/>
            <a:ext cx="287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Sleep period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670F20-1A80-433C-44BB-29F60A98CC32}"/>
              </a:ext>
            </a:extLst>
          </p:cNvPr>
          <p:cNvSpPr txBox="1"/>
          <p:nvPr/>
        </p:nvSpPr>
        <p:spPr>
          <a:xfrm>
            <a:off x="6810653" y="905508"/>
            <a:ext cx="2095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Wake period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6CD7AA-B433-E20D-B862-CCD4D6C42982}"/>
              </a:ext>
            </a:extLst>
          </p:cNvPr>
          <p:cNvSpPr txBox="1"/>
          <p:nvPr/>
        </p:nvSpPr>
        <p:spPr>
          <a:xfrm>
            <a:off x="5230428" y="6418608"/>
            <a:ext cx="285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Liu et al. 2021</a:t>
            </a:r>
          </a:p>
        </p:txBody>
      </p:sp>
    </p:spTree>
    <p:extLst>
      <p:ext uri="{BB962C8B-B14F-4D97-AF65-F5344CB8AC3E}">
        <p14:creationId xmlns:p14="http://schemas.microsoft.com/office/powerpoint/2010/main" val="201528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7A42F-000A-5B4A-F7D3-1D4ED6A8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05" y="264357"/>
            <a:ext cx="10515600" cy="833360"/>
          </a:xfrm>
        </p:spPr>
        <p:txBody>
          <a:bodyPr/>
          <a:lstStyle/>
          <a:p>
            <a:r>
              <a:rPr lang="en-US" dirty="0"/>
              <a:t>Microglia locally regulate sleep centers</a:t>
            </a:r>
          </a:p>
        </p:txBody>
      </p:sp>
      <p:pic>
        <p:nvPicPr>
          <p:cNvPr id="5" name="Picture 4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7BC68DD2-1310-2FFA-105A-24E778831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49" y="1897748"/>
            <a:ext cx="4204820" cy="363961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8A540A00-DD98-0979-AF47-A53E08429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433" y="1906311"/>
            <a:ext cx="4256203" cy="36310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739E41-8406-1C05-9AE1-58F2ECFDE694}"/>
              </a:ext>
            </a:extLst>
          </p:cNvPr>
          <p:cNvSpPr txBox="1"/>
          <p:nvPr/>
        </p:nvSpPr>
        <p:spPr>
          <a:xfrm>
            <a:off x="5282214" y="6072326"/>
            <a:ext cx="285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Liu et al. 2021</a:t>
            </a:r>
          </a:p>
        </p:txBody>
      </p:sp>
    </p:spTree>
    <p:extLst>
      <p:ext uri="{BB962C8B-B14F-4D97-AF65-F5344CB8AC3E}">
        <p14:creationId xmlns:p14="http://schemas.microsoft.com/office/powerpoint/2010/main" val="194423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7A42F-000A-5B4A-F7D3-1D4ED6A8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872" y="264357"/>
            <a:ext cx="11921128" cy="833360"/>
          </a:xfrm>
        </p:spPr>
        <p:txBody>
          <a:bodyPr>
            <a:normAutofit fontScale="90000"/>
          </a:bodyPr>
          <a:lstStyle/>
          <a:p>
            <a:r>
              <a:rPr lang="en-US" dirty="0"/>
              <a:t>Microglia control diurnal rhythm of neuronal lipid byproducts in Thalamic Reticular Nucleus, affecting sleep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0D10341-959C-C4A8-76C8-E6662CB9E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138" y="1827483"/>
            <a:ext cx="5759925" cy="39634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060DFF-D362-3ABC-A766-1326481B9145}"/>
              </a:ext>
            </a:extLst>
          </p:cNvPr>
          <p:cNvSpPr txBox="1"/>
          <p:nvPr/>
        </p:nvSpPr>
        <p:spPr>
          <a:xfrm>
            <a:off x="0" y="2024108"/>
            <a:ext cx="300953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               </a:t>
            </a:r>
            <a:r>
              <a:rPr lang="en-US" sz="2800" b="1" dirty="0"/>
              <a:t>Wake:</a:t>
            </a:r>
          </a:p>
          <a:p>
            <a:pPr marL="285750" indent="-285750">
              <a:buFontTx/>
              <a:buChar char="-"/>
            </a:pPr>
            <a:r>
              <a:rPr lang="en-US" sz="2200" dirty="0"/>
              <a:t>Microglia retracted / not clearing</a:t>
            </a:r>
          </a:p>
          <a:p>
            <a:endParaRPr lang="en-US" sz="2200" dirty="0"/>
          </a:p>
          <a:p>
            <a:pPr marL="285750" indent="-285750">
              <a:buFontTx/>
              <a:buChar char="-"/>
            </a:pPr>
            <a:r>
              <a:rPr lang="en-US" sz="2200" dirty="0"/>
              <a:t>Ceramide levels low but gradually build up</a:t>
            </a:r>
          </a:p>
          <a:p>
            <a:endParaRPr lang="en-US" sz="2200" dirty="0"/>
          </a:p>
          <a:p>
            <a:pPr marL="285750" indent="-285750">
              <a:buFontTx/>
              <a:buChar char="-"/>
            </a:pPr>
            <a:r>
              <a:rPr lang="en-US" sz="2200" dirty="0"/>
              <a:t>TRN firing rate high to maintain stability of wakefulness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23A4C8-4883-119A-BEC0-46564B295B71}"/>
              </a:ext>
            </a:extLst>
          </p:cNvPr>
          <p:cNvSpPr txBox="1"/>
          <p:nvPr/>
        </p:nvSpPr>
        <p:spPr>
          <a:xfrm>
            <a:off x="8896063" y="1948259"/>
            <a:ext cx="346377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               </a:t>
            </a:r>
            <a:r>
              <a:rPr lang="en-US" sz="2800" b="1" dirty="0"/>
              <a:t>Sleep:</a:t>
            </a:r>
          </a:p>
          <a:p>
            <a:pPr marL="285750" indent="-285750">
              <a:buFontTx/>
              <a:buChar char="-"/>
            </a:pPr>
            <a:r>
              <a:rPr lang="en-US" sz="2200" dirty="0"/>
              <a:t>Microglia in surveillance mode</a:t>
            </a:r>
          </a:p>
          <a:p>
            <a:endParaRPr lang="en-US" sz="2200" dirty="0"/>
          </a:p>
          <a:p>
            <a:pPr marL="285750" indent="-285750">
              <a:buFontTx/>
              <a:buChar char="-"/>
            </a:pPr>
            <a:r>
              <a:rPr lang="en-US" sz="2200" dirty="0"/>
              <a:t>High ceramide build up inhibiting TRN thereby promoting sleep</a:t>
            </a:r>
          </a:p>
          <a:p>
            <a:pPr marL="285750" indent="-285750">
              <a:buFontTx/>
              <a:buChar char="-"/>
            </a:pPr>
            <a:endParaRPr lang="en-US" sz="2200" dirty="0"/>
          </a:p>
          <a:p>
            <a:pPr marL="285750" indent="-285750">
              <a:buFontTx/>
              <a:buChar char="-"/>
            </a:pPr>
            <a:r>
              <a:rPr lang="en-US" sz="2200" dirty="0"/>
              <a:t>Microglia actively clear ceramides during sleep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4FE288-1476-CABB-FFBA-51C98D0C65C5}"/>
              </a:ext>
            </a:extLst>
          </p:cNvPr>
          <p:cNvSpPr txBox="1"/>
          <p:nvPr/>
        </p:nvSpPr>
        <p:spPr>
          <a:xfrm>
            <a:off x="5442012" y="6224311"/>
            <a:ext cx="285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Liu et al. 2021</a:t>
            </a:r>
          </a:p>
        </p:txBody>
      </p:sp>
    </p:spTree>
    <p:extLst>
      <p:ext uri="{BB962C8B-B14F-4D97-AF65-F5344CB8AC3E}">
        <p14:creationId xmlns:p14="http://schemas.microsoft.com/office/powerpoint/2010/main" val="175245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297DC-287F-DE2F-7B59-D76FAC5D1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52" y="38043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Hypothesis: </a:t>
            </a:r>
            <a:br>
              <a:rPr lang="en-US" dirty="0"/>
            </a:br>
            <a:r>
              <a:rPr lang="en-US" sz="3600" dirty="0"/>
              <a:t>Microglia contribute to mechanisms of sleep homeostasis.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B02896-FE2A-90FF-8F76-8BFF8BB3CD52}"/>
              </a:ext>
            </a:extLst>
          </p:cNvPr>
          <p:cNvGrpSpPr/>
          <p:nvPr/>
        </p:nvGrpSpPr>
        <p:grpSpPr>
          <a:xfrm>
            <a:off x="3375040" y="1549743"/>
            <a:ext cx="5441920" cy="2945269"/>
            <a:chOff x="764033" y="1755746"/>
            <a:chExt cx="7955951" cy="43059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95D1817-88E3-E603-4BA2-A6E1A9740855}"/>
                </a:ext>
              </a:extLst>
            </p:cNvPr>
            <p:cNvGrpSpPr/>
            <p:nvPr/>
          </p:nvGrpSpPr>
          <p:grpSpPr>
            <a:xfrm>
              <a:off x="764033" y="1755746"/>
              <a:ext cx="7582340" cy="4305909"/>
              <a:chOff x="764033" y="1755746"/>
              <a:chExt cx="7582340" cy="430590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9C46351-9C35-AAF4-9E23-2FAF4072A58D}"/>
                  </a:ext>
                </a:extLst>
              </p:cNvPr>
              <p:cNvGrpSpPr/>
              <p:nvPr/>
            </p:nvGrpSpPr>
            <p:grpSpPr>
              <a:xfrm>
                <a:off x="764033" y="1755746"/>
                <a:ext cx="7582340" cy="4305909"/>
                <a:chOff x="1176812" y="1755746"/>
                <a:chExt cx="7582340" cy="4305909"/>
              </a:xfrm>
            </p:grpSpPr>
            <p:sp>
              <p:nvSpPr>
                <p:cNvPr id="9" name="Freeform 49">
                  <a:extLst>
                    <a:ext uri="{FF2B5EF4-FFF2-40B4-BE49-F238E27FC236}">
                      <a16:creationId xmlns:a16="http://schemas.microsoft.com/office/drawing/2014/main" id="{93197E35-FAD9-8264-5916-366AEC8A1618}"/>
                    </a:ext>
                  </a:extLst>
                </p:cNvPr>
                <p:cNvSpPr/>
                <p:nvPr/>
              </p:nvSpPr>
              <p:spPr>
                <a:xfrm>
                  <a:off x="2869202" y="1919339"/>
                  <a:ext cx="1868580" cy="588471"/>
                </a:xfrm>
                <a:custGeom>
                  <a:avLst/>
                  <a:gdLst>
                    <a:gd name="connsiteX0" fmla="*/ 0 w 1868580"/>
                    <a:gd name="connsiteY0" fmla="*/ 588471 h 588471"/>
                    <a:gd name="connsiteX1" fmla="*/ 226273 w 1868580"/>
                    <a:gd name="connsiteY1" fmla="*/ 478991 h 588471"/>
                    <a:gd name="connsiteX2" fmla="*/ 926991 w 1868580"/>
                    <a:gd name="connsiteY2" fmla="*/ 194344 h 588471"/>
                    <a:gd name="connsiteX3" fmla="*/ 1642306 w 1868580"/>
                    <a:gd name="connsiteY3" fmla="*/ 19176 h 588471"/>
                    <a:gd name="connsiteX4" fmla="*/ 1868580 w 1868580"/>
                    <a:gd name="connsiteY4" fmla="*/ 4578 h 588471"/>
                    <a:gd name="connsiteX5" fmla="*/ 1868580 w 1868580"/>
                    <a:gd name="connsiteY5" fmla="*/ 4578 h 588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68580" h="588471">
                      <a:moveTo>
                        <a:pt x="0" y="588471"/>
                      </a:moveTo>
                      <a:cubicBezTo>
                        <a:pt x="35887" y="566575"/>
                        <a:pt x="71775" y="544679"/>
                        <a:pt x="226273" y="478991"/>
                      </a:cubicBezTo>
                      <a:cubicBezTo>
                        <a:pt x="380771" y="413303"/>
                        <a:pt x="690985" y="270980"/>
                        <a:pt x="926991" y="194344"/>
                      </a:cubicBezTo>
                      <a:cubicBezTo>
                        <a:pt x="1162997" y="117708"/>
                        <a:pt x="1485375" y="50804"/>
                        <a:pt x="1642306" y="19176"/>
                      </a:cubicBezTo>
                      <a:cubicBezTo>
                        <a:pt x="1799238" y="-12452"/>
                        <a:pt x="1868580" y="4578"/>
                        <a:pt x="1868580" y="4578"/>
                      </a:cubicBezTo>
                      <a:lnTo>
                        <a:pt x="1868580" y="4578"/>
                      </a:lnTo>
                    </a:path>
                  </a:pathLst>
                </a:custGeom>
                <a:ln w="76200" cmpd="sng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D7D07A5-BC1D-A2C8-689B-C3951708E101}"/>
                    </a:ext>
                  </a:extLst>
                </p:cNvPr>
                <p:cNvSpPr/>
                <p:nvPr/>
              </p:nvSpPr>
              <p:spPr>
                <a:xfrm>
                  <a:off x="5026554" y="1755746"/>
                  <a:ext cx="1806357" cy="2189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1" name="Freeform 60">
                  <a:extLst>
                    <a:ext uri="{FF2B5EF4-FFF2-40B4-BE49-F238E27FC236}">
                      <a16:creationId xmlns:a16="http://schemas.microsoft.com/office/drawing/2014/main" id="{E9B118A6-D605-C7EF-2AAB-97AF568D34FD}"/>
                    </a:ext>
                  </a:extLst>
                </p:cNvPr>
                <p:cNvSpPr/>
                <p:nvPr/>
              </p:nvSpPr>
              <p:spPr>
                <a:xfrm>
                  <a:off x="6935754" y="2041051"/>
                  <a:ext cx="967900" cy="2109293"/>
                </a:xfrm>
                <a:custGeom>
                  <a:avLst/>
                  <a:gdLst>
                    <a:gd name="connsiteX0" fmla="*/ 0 w 900763"/>
                    <a:gd name="connsiteY0" fmla="*/ 0 h 2109293"/>
                    <a:gd name="connsiteX1" fmla="*/ 61543 w 900763"/>
                    <a:gd name="connsiteY1" fmla="*/ 218203 h 2109293"/>
                    <a:gd name="connsiteX2" fmla="*/ 139870 w 900763"/>
                    <a:gd name="connsiteY2" fmla="*/ 509140 h 2109293"/>
                    <a:gd name="connsiteX3" fmla="*/ 207007 w 900763"/>
                    <a:gd name="connsiteY3" fmla="*/ 800077 h 2109293"/>
                    <a:gd name="connsiteX4" fmla="*/ 268550 w 900763"/>
                    <a:gd name="connsiteY4" fmla="*/ 1046254 h 2109293"/>
                    <a:gd name="connsiteX5" fmla="*/ 391636 w 900763"/>
                    <a:gd name="connsiteY5" fmla="*/ 1353976 h 2109293"/>
                    <a:gd name="connsiteX6" fmla="*/ 469963 w 900763"/>
                    <a:gd name="connsiteY6" fmla="*/ 1521824 h 2109293"/>
                    <a:gd name="connsiteX7" fmla="*/ 643402 w 900763"/>
                    <a:gd name="connsiteY7" fmla="*/ 1795977 h 2109293"/>
                    <a:gd name="connsiteX8" fmla="*/ 800056 w 900763"/>
                    <a:gd name="connsiteY8" fmla="*/ 2002989 h 2109293"/>
                    <a:gd name="connsiteX9" fmla="*/ 900763 w 900763"/>
                    <a:gd name="connsiteY9" fmla="*/ 2109293 h 2109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00763" h="2109293">
                      <a:moveTo>
                        <a:pt x="0" y="0"/>
                      </a:moveTo>
                      <a:cubicBezTo>
                        <a:pt x="19115" y="66673"/>
                        <a:pt x="38231" y="133346"/>
                        <a:pt x="61543" y="218203"/>
                      </a:cubicBezTo>
                      <a:cubicBezTo>
                        <a:pt x="84855" y="303060"/>
                        <a:pt x="115626" y="412161"/>
                        <a:pt x="139870" y="509140"/>
                      </a:cubicBezTo>
                      <a:cubicBezTo>
                        <a:pt x="164114" y="606119"/>
                        <a:pt x="185560" y="710558"/>
                        <a:pt x="207007" y="800077"/>
                      </a:cubicBezTo>
                      <a:cubicBezTo>
                        <a:pt x="228454" y="889596"/>
                        <a:pt x="237779" y="953938"/>
                        <a:pt x="268550" y="1046254"/>
                      </a:cubicBezTo>
                      <a:cubicBezTo>
                        <a:pt x="299321" y="1138570"/>
                        <a:pt x="358067" y="1274714"/>
                        <a:pt x="391636" y="1353976"/>
                      </a:cubicBezTo>
                      <a:cubicBezTo>
                        <a:pt x="425205" y="1433238"/>
                        <a:pt x="428002" y="1448157"/>
                        <a:pt x="469963" y="1521824"/>
                      </a:cubicBezTo>
                      <a:cubicBezTo>
                        <a:pt x="511924" y="1595491"/>
                        <a:pt x="588387" y="1715783"/>
                        <a:pt x="643402" y="1795977"/>
                      </a:cubicBezTo>
                      <a:cubicBezTo>
                        <a:pt x="698418" y="1876171"/>
                        <a:pt x="757163" y="1950770"/>
                        <a:pt x="800056" y="2002989"/>
                      </a:cubicBezTo>
                      <a:cubicBezTo>
                        <a:pt x="842949" y="2055208"/>
                        <a:pt x="900763" y="2109293"/>
                        <a:pt x="900763" y="2109293"/>
                      </a:cubicBezTo>
                    </a:path>
                  </a:pathLst>
                </a:custGeom>
                <a:ln w="128016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2" name="Freeform 78">
                  <a:extLst>
                    <a:ext uri="{FF2B5EF4-FFF2-40B4-BE49-F238E27FC236}">
                      <a16:creationId xmlns:a16="http://schemas.microsoft.com/office/drawing/2014/main" id="{502043D6-1FA8-1289-157C-09B0300DED7C}"/>
                    </a:ext>
                  </a:extLst>
                </p:cNvPr>
                <p:cNvSpPr/>
                <p:nvPr/>
              </p:nvSpPr>
              <p:spPr>
                <a:xfrm>
                  <a:off x="4324702" y="3040946"/>
                  <a:ext cx="1016012" cy="1623970"/>
                </a:xfrm>
                <a:custGeom>
                  <a:avLst/>
                  <a:gdLst>
                    <a:gd name="connsiteX0" fmla="*/ 0 w 1282287"/>
                    <a:gd name="connsiteY0" fmla="*/ 0 h 2379495"/>
                    <a:gd name="connsiteX1" fmla="*/ 12330 w 1282287"/>
                    <a:gd name="connsiteY1" fmla="*/ 1775374 h 2379495"/>
                    <a:gd name="connsiteX2" fmla="*/ 295913 w 1282287"/>
                    <a:gd name="connsiteY2" fmla="*/ 2021954 h 2379495"/>
                    <a:gd name="connsiteX3" fmla="*/ 591825 w 1282287"/>
                    <a:gd name="connsiteY3" fmla="*/ 2231547 h 2379495"/>
                    <a:gd name="connsiteX4" fmla="*/ 924727 w 1282287"/>
                    <a:gd name="connsiteY4" fmla="*/ 2379495 h 2379495"/>
                    <a:gd name="connsiteX5" fmla="*/ 1158990 w 1282287"/>
                    <a:gd name="connsiteY5" fmla="*/ 2367166 h 2379495"/>
                    <a:gd name="connsiteX6" fmla="*/ 1282287 w 1282287"/>
                    <a:gd name="connsiteY6" fmla="*/ 2256205 h 2379495"/>
                    <a:gd name="connsiteX7" fmla="*/ 1282287 w 1282287"/>
                    <a:gd name="connsiteY7" fmla="*/ 2108257 h 2379495"/>
                    <a:gd name="connsiteX8" fmla="*/ 986375 w 1282287"/>
                    <a:gd name="connsiteY8" fmla="*/ 1910993 h 2379495"/>
                    <a:gd name="connsiteX9" fmla="*/ 789100 w 1282287"/>
                    <a:gd name="connsiteY9" fmla="*/ 1726058 h 2379495"/>
                    <a:gd name="connsiteX10" fmla="*/ 628814 w 1282287"/>
                    <a:gd name="connsiteY10" fmla="*/ 1528795 h 2379495"/>
                    <a:gd name="connsiteX11" fmla="*/ 443869 w 1282287"/>
                    <a:gd name="connsiteY11" fmla="*/ 1220570 h 2379495"/>
                    <a:gd name="connsiteX12" fmla="*/ 283583 w 1282287"/>
                    <a:gd name="connsiteY12" fmla="*/ 887687 h 2379495"/>
                    <a:gd name="connsiteX13" fmla="*/ 172616 w 1282287"/>
                    <a:gd name="connsiteY13" fmla="*/ 431515 h 2379495"/>
                    <a:gd name="connsiteX14" fmla="*/ 0 w 1282287"/>
                    <a:gd name="connsiteY14" fmla="*/ 0 h 237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82287" h="2379495">
                      <a:moveTo>
                        <a:pt x="0" y="0"/>
                      </a:moveTo>
                      <a:lnTo>
                        <a:pt x="12330" y="1775374"/>
                      </a:lnTo>
                      <a:lnTo>
                        <a:pt x="295913" y="2021954"/>
                      </a:lnTo>
                      <a:lnTo>
                        <a:pt x="591825" y="2231547"/>
                      </a:lnTo>
                      <a:lnTo>
                        <a:pt x="924727" y="2379495"/>
                      </a:lnTo>
                      <a:lnTo>
                        <a:pt x="1158990" y="2367166"/>
                      </a:lnTo>
                      <a:lnTo>
                        <a:pt x="1282287" y="2256205"/>
                      </a:lnTo>
                      <a:lnTo>
                        <a:pt x="1282287" y="2108257"/>
                      </a:lnTo>
                      <a:lnTo>
                        <a:pt x="986375" y="1910993"/>
                      </a:lnTo>
                      <a:lnTo>
                        <a:pt x="789100" y="1726058"/>
                      </a:lnTo>
                      <a:lnTo>
                        <a:pt x="628814" y="1528795"/>
                      </a:lnTo>
                      <a:lnTo>
                        <a:pt x="443869" y="1220570"/>
                      </a:lnTo>
                      <a:lnTo>
                        <a:pt x="283583" y="887687"/>
                      </a:lnTo>
                      <a:lnTo>
                        <a:pt x="172616" y="4315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pattFill prst="wdUpDiag">
                  <a:fgClr>
                    <a:srgbClr val="101FAC"/>
                  </a:fgClr>
                  <a:bgClr>
                    <a:prstClr val="white"/>
                  </a:bgClr>
                </a:patt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81EA8F04-0302-F677-51FA-BFD02175152F}"/>
                    </a:ext>
                  </a:extLst>
                </p:cNvPr>
                <p:cNvCxnSpPr/>
                <p:nvPr/>
              </p:nvCxnSpPr>
              <p:spPr>
                <a:xfrm flipV="1">
                  <a:off x="6291228" y="2356820"/>
                  <a:ext cx="0" cy="1579640"/>
                </a:xfrm>
                <a:prstGeom prst="line">
                  <a:avLst/>
                </a:prstGeom>
                <a:ln>
                  <a:solidFill>
                    <a:srgbClr val="2EB83F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Freeform 84">
                  <a:extLst>
                    <a:ext uri="{FF2B5EF4-FFF2-40B4-BE49-F238E27FC236}">
                      <a16:creationId xmlns:a16="http://schemas.microsoft.com/office/drawing/2014/main" id="{FF2B2D30-629A-EBE0-8563-80F04E97F87D}"/>
                    </a:ext>
                  </a:extLst>
                </p:cNvPr>
                <p:cNvSpPr/>
                <p:nvPr/>
              </p:nvSpPr>
              <p:spPr>
                <a:xfrm>
                  <a:off x="7179009" y="2150425"/>
                  <a:ext cx="951305" cy="2170366"/>
                </a:xfrm>
                <a:custGeom>
                  <a:avLst/>
                  <a:gdLst>
                    <a:gd name="connsiteX0" fmla="*/ 0 w 915804"/>
                    <a:gd name="connsiteY0" fmla="*/ 0 h 2142720"/>
                    <a:gd name="connsiteX1" fmla="*/ 69117 w 915804"/>
                    <a:gd name="connsiteY1" fmla="*/ 285120 h 2142720"/>
                    <a:gd name="connsiteX2" fmla="*/ 146874 w 915804"/>
                    <a:gd name="connsiteY2" fmla="*/ 561600 h 2142720"/>
                    <a:gd name="connsiteX3" fmla="*/ 207351 w 915804"/>
                    <a:gd name="connsiteY3" fmla="*/ 846720 h 2142720"/>
                    <a:gd name="connsiteX4" fmla="*/ 302388 w 915804"/>
                    <a:gd name="connsiteY4" fmla="*/ 1140480 h 2142720"/>
                    <a:gd name="connsiteX5" fmla="*/ 388784 w 915804"/>
                    <a:gd name="connsiteY5" fmla="*/ 1373760 h 2142720"/>
                    <a:gd name="connsiteX6" fmla="*/ 527019 w 915804"/>
                    <a:gd name="connsiteY6" fmla="*/ 1624320 h 2142720"/>
                    <a:gd name="connsiteX7" fmla="*/ 708452 w 915804"/>
                    <a:gd name="connsiteY7" fmla="*/ 1900800 h 2142720"/>
                    <a:gd name="connsiteX8" fmla="*/ 915804 w 915804"/>
                    <a:gd name="connsiteY8" fmla="*/ 2142720 h 2142720"/>
                    <a:gd name="connsiteX9" fmla="*/ 915804 w 915804"/>
                    <a:gd name="connsiteY9" fmla="*/ 2142720 h 2142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5804" h="2142720">
                      <a:moveTo>
                        <a:pt x="0" y="0"/>
                      </a:moveTo>
                      <a:cubicBezTo>
                        <a:pt x="22319" y="95760"/>
                        <a:pt x="44638" y="191520"/>
                        <a:pt x="69117" y="285120"/>
                      </a:cubicBezTo>
                      <a:cubicBezTo>
                        <a:pt x="93596" y="378720"/>
                        <a:pt x="123835" y="468000"/>
                        <a:pt x="146874" y="561600"/>
                      </a:cubicBezTo>
                      <a:cubicBezTo>
                        <a:pt x="169913" y="655200"/>
                        <a:pt x="181432" y="750240"/>
                        <a:pt x="207351" y="846720"/>
                      </a:cubicBezTo>
                      <a:cubicBezTo>
                        <a:pt x="233270" y="943200"/>
                        <a:pt x="272149" y="1052640"/>
                        <a:pt x="302388" y="1140480"/>
                      </a:cubicBezTo>
                      <a:cubicBezTo>
                        <a:pt x="332627" y="1228320"/>
                        <a:pt x="351346" y="1293120"/>
                        <a:pt x="388784" y="1373760"/>
                      </a:cubicBezTo>
                      <a:cubicBezTo>
                        <a:pt x="426222" y="1454400"/>
                        <a:pt x="473741" y="1536480"/>
                        <a:pt x="527019" y="1624320"/>
                      </a:cubicBezTo>
                      <a:cubicBezTo>
                        <a:pt x="580297" y="1712160"/>
                        <a:pt x="643655" y="1814400"/>
                        <a:pt x="708452" y="1900800"/>
                      </a:cubicBezTo>
                      <a:cubicBezTo>
                        <a:pt x="773250" y="1987200"/>
                        <a:pt x="915804" y="2142720"/>
                        <a:pt x="915804" y="2142720"/>
                      </a:cubicBezTo>
                      <a:lnTo>
                        <a:pt x="915804" y="2142720"/>
                      </a:lnTo>
                    </a:path>
                  </a:pathLst>
                </a:custGeom>
                <a:ln w="76200" cmpd="sng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5" name="Freeform 85">
                  <a:extLst>
                    <a:ext uri="{FF2B5EF4-FFF2-40B4-BE49-F238E27FC236}">
                      <a16:creationId xmlns:a16="http://schemas.microsoft.com/office/drawing/2014/main" id="{F1404FD9-0B34-3E27-7BB4-32CBC43C98EC}"/>
                    </a:ext>
                  </a:extLst>
                </p:cNvPr>
                <p:cNvSpPr/>
                <p:nvPr/>
              </p:nvSpPr>
              <p:spPr>
                <a:xfrm>
                  <a:off x="7235562" y="2197406"/>
                  <a:ext cx="951305" cy="2170366"/>
                </a:xfrm>
                <a:custGeom>
                  <a:avLst/>
                  <a:gdLst>
                    <a:gd name="connsiteX0" fmla="*/ 0 w 915804"/>
                    <a:gd name="connsiteY0" fmla="*/ 0 h 2142720"/>
                    <a:gd name="connsiteX1" fmla="*/ 69117 w 915804"/>
                    <a:gd name="connsiteY1" fmla="*/ 285120 h 2142720"/>
                    <a:gd name="connsiteX2" fmla="*/ 146874 w 915804"/>
                    <a:gd name="connsiteY2" fmla="*/ 561600 h 2142720"/>
                    <a:gd name="connsiteX3" fmla="*/ 207351 w 915804"/>
                    <a:gd name="connsiteY3" fmla="*/ 846720 h 2142720"/>
                    <a:gd name="connsiteX4" fmla="*/ 302388 w 915804"/>
                    <a:gd name="connsiteY4" fmla="*/ 1140480 h 2142720"/>
                    <a:gd name="connsiteX5" fmla="*/ 388784 w 915804"/>
                    <a:gd name="connsiteY5" fmla="*/ 1373760 h 2142720"/>
                    <a:gd name="connsiteX6" fmla="*/ 527019 w 915804"/>
                    <a:gd name="connsiteY6" fmla="*/ 1624320 h 2142720"/>
                    <a:gd name="connsiteX7" fmla="*/ 708452 w 915804"/>
                    <a:gd name="connsiteY7" fmla="*/ 1900800 h 2142720"/>
                    <a:gd name="connsiteX8" fmla="*/ 915804 w 915804"/>
                    <a:gd name="connsiteY8" fmla="*/ 2142720 h 2142720"/>
                    <a:gd name="connsiteX9" fmla="*/ 915804 w 915804"/>
                    <a:gd name="connsiteY9" fmla="*/ 2142720 h 2142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5804" h="2142720">
                      <a:moveTo>
                        <a:pt x="0" y="0"/>
                      </a:moveTo>
                      <a:cubicBezTo>
                        <a:pt x="22319" y="95760"/>
                        <a:pt x="44638" y="191520"/>
                        <a:pt x="69117" y="285120"/>
                      </a:cubicBezTo>
                      <a:cubicBezTo>
                        <a:pt x="93596" y="378720"/>
                        <a:pt x="123835" y="468000"/>
                        <a:pt x="146874" y="561600"/>
                      </a:cubicBezTo>
                      <a:cubicBezTo>
                        <a:pt x="169913" y="655200"/>
                        <a:pt x="181432" y="750240"/>
                        <a:pt x="207351" y="846720"/>
                      </a:cubicBezTo>
                      <a:cubicBezTo>
                        <a:pt x="233270" y="943200"/>
                        <a:pt x="272149" y="1052640"/>
                        <a:pt x="302388" y="1140480"/>
                      </a:cubicBezTo>
                      <a:cubicBezTo>
                        <a:pt x="332627" y="1228320"/>
                        <a:pt x="351346" y="1293120"/>
                        <a:pt x="388784" y="1373760"/>
                      </a:cubicBezTo>
                      <a:cubicBezTo>
                        <a:pt x="426222" y="1454400"/>
                        <a:pt x="473741" y="1536480"/>
                        <a:pt x="527019" y="1624320"/>
                      </a:cubicBezTo>
                      <a:cubicBezTo>
                        <a:pt x="580297" y="1712160"/>
                        <a:pt x="643655" y="1814400"/>
                        <a:pt x="708452" y="1900800"/>
                      </a:cubicBezTo>
                      <a:cubicBezTo>
                        <a:pt x="773250" y="1987200"/>
                        <a:pt x="915804" y="2142720"/>
                        <a:pt x="915804" y="2142720"/>
                      </a:cubicBezTo>
                      <a:lnTo>
                        <a:pt x="915804" y="2142720"/>
                      </a:lnTo>
                    </a:path>
                  </a:pathLst>
                </a:custGeom>
                <a:ln w="76200" cmpd="sng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B50408B5-0373-B2CD-0288-DD001A24A110}"/>
                    </a:ext>
                  </a:extLst>
                </p:cNvPr>
                <p:cNvGrpSpPr/>
                <p:nvPr/>
              </p:nvGrpSpPr>
              <p:grpSpPr>
                <a:xfrm>
                  <a:off x="1176812" y="2008907"/>
                  <a:ext cx="7245190" cy="4052748"/>
                  <a:chOff x="-2439071" y="483739"/>
                  <a:chExt cx="9144000" cy="5938221"/>
                </a:xfrm>
              </p:grpSpPr>
              <p:pic>
                <p:nvPicPr>
                  <p:cNvPr id="22" name="Picture 21">
                    <a:extLst>
                      <a:ext uri="{FF2B5EF4-FFF2-40B4-BE49-F238E27FC236}">
                        <a16:creationId xmlns:a16="http://schemas.microsoft.com/office/drawing/2014/main" id="{787DB61C-EA6D-86E5-431C-B0A17AB592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2439071" y="483739"/>
                    <a:ext cx="9144000" cy="5938221"/>
                  </a:xfrm>
                  <a:prstGeom prst="rect">
                    <a:avLst/>
                  </a:prstGeom>
                </p:spPr>
              </p:pic>
              <p:sp>
                <p:nvSpPr>
                  <p:cNvPr id="23" name="Freeform 95">
                    <a:extLst>
                      <a:ext uri="{FF2B5EF4-FFF2-40B4-BE49-F238E27FC236}">
                        <a16:creationId xmlns:a16="http://schemas.microsoft.com/office/drawing/2014/main" id="{7B2E5F7B-51A6-DF30-17F4-2719EB84E6AD}"/>
                      </a:ext>
                    </a:extLst>
                  </p:cNvPr>
                  <p:cNvSpPr/>
                  <p:nvPr/>
                </p:nvSpPr>
                <p:spPr>
                  <a:xfrm>
                    <a:off x="1726155" y="2219218"/>
                    <a:ext cx="1282287" cy="2379495"/>
                  </a:xfrm>
                  <a:custGeom>
                    <a:avLst/>
                    <a:gdLst>
                      <a:gd name="connsiteX0" fmla="*/ 0 w 1282287"/>
                      <a:gd name="connsiteY0" fmla="*/ 0 h 2379495"/>
                      <a:gd name="connsiteX1" fmla="*/ 12330 w 1282287"/>
                      <a:gd name="connsiteY1" fmla="*/ 1775374 h 2379495"/>
                      <a:gd name="connsiteX2" fmla="*/ 295913 w 1282287"/>
                      <a:gd name="connsiteY2" fmla="*/ 2021954 h 2379495"/>
                      <a:gd name="connsiteX3" fmla="*/ 591825 w 1282287"/>
                      <a:gd name="connsiteY3" fmla="*/ 2231547 h 2379495"/>
                      <a:gd name="connsiteX4" fmla="*/ 924727 w 1282287"/>
                      <a:gd name="connsiteY4" fmla="*/ 2379495 h 2379495"/>
                      <a:gd name="connsiteX5" fmla="*/ 1158990 w 1282287"/>
                      <a:gd name="connsiteY5" fmla="*/ 2367166 h 2379495"/>
                      <a:gd name="connsiteX6" fmla="*/ 1282287 w 1282287"/>
                      <a:gd name="connsiteY6" fmla="*/ 2256205 h 2379495"/>
                      <a:gd name="connsiteX7" fmla="*/ 1282287 w 1282287"/>
                      <a:gd name="connsiteY7" fmla="*/ 2108257 h 2379495"/>
                      <a:gd name="connsiteX8" fmla="*/ 986375 w 1282287"/>
                      <a:gd name="connsiteY8" fmla="*/ 1910993 h 2379495"/>
                      <a:gd name="connsiteX9" fmla="*/ 789100 w 1282287"/>
                      <a:gd name="connsiteY9" fmla="*/ 1726058 h 2379495"/>
                      <a:gd name="connsiteX10" fmla="*/ 628814 w 1282287"/>
                      <a:gd name="connsiteY10" fmla="*/ 1528795 h 2379495"/>
                      <a:gd name="connsiteX11" fmla="*/ 443869 w 1282287"/>
                      <a:gd name="connsiteY11" fmla="*/ 1220570 h 2379495"/>
                      <a:gd name="connsiteX12" fmla="*/ 283583 w 1282287"/>
                      <a:gd name="connsiteY12" fmla="*/ 887687 h 2379495"/>
                      <a:gd name="connsiteX13" fmla="*/ 172616 w 1282287"/>
                      <a:gd name="connsiteY13" fmla="*/ 431515 h 2379495"/>
                      <a:gd name="connsiteX14" fmla="*/ 0 w 1282287"/>
                      <a:gd name="connsiteY14" fmla="*/ 0 h 23794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282287" h="2379495">
                        <a:moveTo>
                          <a:pt x="0" y="0"/>
                        </a:moveTo>
                        <a:lnTo>
                          <a:pt x="12330" y="1775374"/>
                        </a:lnTo>
                        <a:lnTo>
                          <a:pt x="295913" y="2021954"/>
                        </a:lnTo>
                        <a:lnTo>
                          <a:pt x="591825" y="2231547"/>
                        </a:lnTo>
                        <a:lnTo>
                          <a:pt x="924727" y="2379495"/>
                        </a:lnTo>
                        <a:lnTo>
                          <a:pt x="1158990" y="2367166"/>
                        </a:lnTo>
                        <a:lnTo>
                          <a:pt x="1282287" y="2256205"/>
                        </a:lnTo>
                        <a:lnTo>
                          <a:pt x="1282287" y="2108257"/>
                        </a:lnTo>
                        <a:lnTo>
                          <a:pt x="986375" y="1910993"/>
                        </a:lnTo>
                        <a:lnTo>
                          <a:pt x="789100" y="1726058"/>
                        </a:lnTo>
                        <a:lnTo>
                          <a:pt x="628814" y="1528795"/>
                        </a:lnTo>
                        <a:lnTo>
                          <a:pt x="443869" y="1220570"/>
                        </a:lnTo>
                        <a:lnTo>
                          <a:pt x="283583" y="887687"/>
                        </a:lnTo>
                        <a:lnTo>
                          <a:pt x="172616" y="43151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pattFill prst="wdUpDiag">
                    <a:fgClr>
                      <a:srgbClr val="101FAC"/>
                    </a:fgClr>
                    <a:bgClr>
                      <a:prstClr val="white"/>
                    </a:bgClr>
                  </a:patt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4" name="Freeform 96">
                    <a:extLst>
                      <a:ext uri="{FF2B5EF4-FFF2-40B4-BE49-F238E27FC236}">
                        <a16:creationId xmlns:a16="http://schemas.microsoft.com/office/drawing/2014/main" id="{9F69893B-2C5F-9722-C91E-50C3D9B87FC4}"/>
                      </a:ext>
                    </a:extLst>
                  </p:cNvPr>
                  <p:cNvSpPr/>
                  <p:nvPr/>
                </p:nvSpPr>
                <p:spPr>
                  <a:xfrm>
                    <a:off x="5346095" y="2213429"/>
                    <a:ext cx="1112762" cy="2443238"/>
                  </a:xfrm>
                  <a:custGeom>
                    <a:avLst/>
                    <a:gdLst>
                      <a:gd name="connsiteX0" fmla="*/ 0 w 1112762"/>
                      <a:gd name="connsiteY0" fmla="*/ 0 h 2443238"/>
                      <a:gd name="connsiteX1" fmla="*/ 12095 w 1112762"/>
                      <a:gd name="connsiteY1" fmla="*/ 1669142 h 2443238"/>
                      <a:gd name="connsiteX2" fmla="*/ 169334 w 1112762"/>
                      <a:gd name="connsiteY2" fmla="*/ 1826381 h 2443238"/>
                      <a:gd name="connsiteX3" fmla="*/ 290286 w 1112762"/>
                      <a:gd name="connsiteY3" fmla="*/ 1947333 h 2443238"/>
                      <a:gd name="connsiteX4" fmla="*/ 399143 w 1112762"/>
                      <a:gd name="connsiteY4" fmla="*/ 2044095 h 2443238"/>
                      <a:gd name="connsiteX5" fmla="*/ 520095 w 1112762"/>
                      <a:gd name="connsiteY5" fmla="*/ 2165047 h 2443238"/>
                      <a:gd name="connsiteX6" fmla="*/ 665238 w 1112762"/>
                      <a:gd name="connsiteY6" fmla="*/ 2261809 h 2443238"/>
                      <a:gd name="connsiteX7" fmla="*/ 786191 w 1112762"/>
                      <a:gd name="connsiteY7" fmla="*/ 2346476 h 2443238"/>
                      <a:gd name="connsiteX8" fmla="*/ 979715 w 1112762"/>
                      <a:gd name="connsiteY8" fmla="*/ 2419047 h 2443238"/>
                      <a:gd name="connsiteX9" fmla="*/ 1088572 w 1112762"/>
                      <a:gd name="connsiteY9" fmla="*/ 2443238 h 2443238"/>
                      <a:gd name="connsiteX10" fmla="*/ 1112762 w 1112762"/>
                      <a:gd name="connsiteY10" fmla="*/ 2044095 h 2443238"/>
                      <a:gd name="connsiteX11" fmla="*/ 943429 w 1112762"/>
                      <a:gd name="connsiteY11" fmla="*/ 1886857 h 2443238"/>
                      <a:gd name="connsiteX12" fmla="*/ 725715 w 1112762"/>
                      <a:gd name="connsiteY12" fmla="*/ 1681238 h 2443238"/>
                      <a:gd name="connsiteX13" fmla="*/ 592667 w 1112762"/>
                      <a:gd name="connsiteY13" fmla="*/ 1499809 h 2443238"/>
                      <a:gd name="connsiteX14" fmla="*/ 471715 w 1112762"/>
                      <a:gd name="connsiteY14" fmla="*/ 1318381 h 2443238"/>
                      <a:gd name="connsiteX15" fmla="*/ 399143 w 1112762"/>
                      <a:gd name="connsiteY15" fmla="*/ 1124857 h 2443238"/>
                      <a:gd name="connsiteX16" fmla="*/ 290286 w 1112762"/>
                      <a:gd name="connsiteY16" fmla="*/ 858761 h 2443238"/>
                      <a:gd name="connsiteX17" fmla="*/ 229810 w 1112762"/>
                      <a:gd name="connsiteY17" fmla="*/ 653142 h 2443238"/>
                      <a:gd name="connsiteX18" fmla="*/ 0 w 1112762"/>
                      <a:gd name="connsiteY18" fmla="*/ 0 h 24432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112762" h="2443238">
                        <a:moveTo>
                          <a:pt x="0" y="0"/>
                        </a:moveTo>
                        <a:cubicBezTo>
                          <a:pt x="4032" y="556381"/>
                          <a:pt x="8063" y="1112761"/>
                          <a:pt x="12095" y="1669142"/>
                        </a:cubicBezTo>
                        <a:lnTo>
                          <a:pt x="169334" y="1826381"/>
                        </a:lnTo>
                        <a:lnTo>
                          <a:pt x="290286" y="1947333"/>
                        </a:lnTo>
                        <a:lnTo>
                          <a:pt x="399143" y="2044095"/>
                        </a:lnTo>
                        <a:lnTo>
                          <a:pt x="520095" y="2165047"/>
                        </a:lnTo>
                        <a:lnTo>
                          <a:pt x="665238" y="2261809"/>
                        </a:lnTo>
                        <a:lnTo>
                          <a:pt x="786191" y="2346476"/>
                        </a:lnTo>
                        <a:lnTo>
                          <a:pt x="979715" y="2419047"/>
                        </a:lnTo>
                        <a:lnTo>
                          <a:pt x="1088572" y="2443238"/>
                        </a:lnTo>
                        <a:lnTo>
                          <a:pt x="1112762" y="2044095"/>
                        </a:lnTo>
                        <a:lnTo>
                          <a:pt x="943429" y="1886857"/>
                        </a:lnTo>
                        <a:lnTo>
                          <a:pt x="725715" y="1681238"/>
                        </a:lnTo>
                        <a:lnTo>
                          <a:pt x="592667" y="1499809"/>
                        </a:lnTo>
                        <a:lnTo>
                          <a:pt x="471715" y="1318381"/>
                        </a:lnTo>
                        <a:lnTo>
                          <a:pt x="399143" y="1124857"/>
                        </a:lnTo>
                        <a:lnTo>
                          <a:pt x="290286" y="858761"/>
                        </a:lnTo>
                        <a:lnTo>
                          <a:pt x="229810" y="65314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pattFill prst="wdUpDiag">
                    <a:fgClr>
                      <a:srgbClr val="101FAC"/>
                    </a:fgClr>
                    <a:bgClr>
                      <a:prstClr val="white"/>
                    </a:bgClr>
                  </a:patt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0735BB7C-8A3F-65BD-A6C2-F227E33A98F3}"/>
                    </a:ext>
                  </a:extLst>
                </p:cNvPr>
                <p:cNvCxnSpPr/>
                <p:nvPr/>
              </p:nvCxnSpPr>
              <p:spPr>
                <a:xfrm flipV="1">
                  <a:off x="6443628" y="2509220"/>
                  <a:ext cx="0" cy="1579640"/>
                </a:xfrm>
                <a:prstGeom prst="line">
                  <a:avLst/>
                </a:prstGeom>
                <a:ln>
                  <a:solidFill>
                    <a:srgbClr val="2EB83F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Freeform 98">
                  <a:extLst>
                    <a:ext uri="{FF2B5EF4-FFF2-40B4-BE49-F238E27FC236}">
                      <a16:creationId xmlns:a16="http://schemas.microsoft.com/office/drawing/2014/main" id="{0625178C-8FC1-672C-C5B0-DBD6694F7268}"/>
                    </a:ext>
                  </a:extLst>
                </p:cNvPr>
                <p:cNvSpPr/>
                <p:nvPr/>
              </p:nvSpPr>
              <p:spPr>
                <a:xfrm>
                  <a:off x="3315461" y="2263933"/>
                  <a:ext cx="1868580" cy="588471"/>
                </a:xfrm>
                <a:custGeom>
                  <a:avLst/>
                  <a:gdLst>
                    <a:gd name="connsiteX0" fmla="*/ 0 w 1868580"/>
                    <a:gd name="connsiteY0" fmla="*/ 588471 h 588471"/>
                    <a:gd name="connsiteX1" fmla="*/ 226273 w 1868580"/>
                    <a:gd name="connsiteY1" fmla="*/ 478991 h 588471"/>
                    <a:gd name="connsiteX2" fmla="*/ 926991 w 1868580"/>
                    <a:gd name="connsiteY2" fmla="*/ 194344 h 588471"/>
                    <a:gd name="connsiteX3" fmla="*/ 1642306 w 1868580"/>
                    <a:gd name="connsiteY3" fmla="*/ 19176 h 588471"/>
                    <a:gd name="connsiteX4" fmla="*/ 1868580 w 1868580"/>
                    <a:gd name="connsiteY4" fmla="*/ 4578 h 588471"/>
                    <a:gd name="connsiteX5" fmla="*/ 1868580 w 1868580"/>
                    <a:gd name="connsiteY5" fmla="*/ 4578 h 588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68580" h="588471">
                      <a:moveTo>
                        <a:pt x="0" y="588471"/>
                      </a:moveTo>
                      <a:cubicBezTo>
                        <a:pt x="35887" y="566575"/>
                        <a:pt x="71775" y="544679"/>
                        <a:pt x="226273" y="478991"/>
                      </a:cubicBezTo>
                      <a:cubicBezTo>
                        <a:pt x="380771" y="413303"/>
                        <a:pt x="690985" y="270980"/>
                        <a:pt x="926991" y="194344"/>
                      </a:cubicBezTo>
                      <a:cubicBezTo>
                        <a:pt x="1162997" y="117708"/>
                        <a:pt x="1485375" y="50804"/>
                        <a:pt x="1642306" y="19176"/>
                      </a:cubicBezTo>
                      <a:cubicBezTo>
                        <a:pt x="1799238" y="-12452"/>
                        <a:pt x="1868580" y="4578"/>
                        <a:pt x="1868580" y="4578"/>
                      </a:cubicBezTo>
                      <a:lnTo>
                        <a:pt x="1868580" y="4578"/>
                      </a:lnTo>
                    </a:path>
                  </a:pathLst>
                </a:custGeom>
                <a:ln w="76200" cmpd="sng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9" name="Freeform 101">
                  <a:extLst>
                    <a:ext uri="{FF2B5EF4-FFF2-40B4-BE49-F238E27FC236}">
                      <a16:creationId xmlns:a16="http://schemas.microsoft.com/office/drawing/2014/main" id="{3C6C8C5A-5044-12C1-B031-2AD06D36E013}"/>
                    </a:ext>
                  </a:extLst>
                </p:cNvPr>
                <p:cNvSpPr/>
                <p:nvPr/>
              </p:nvSpPr>
              <p:spPr>
                <a:xfrm>
                  <a:off x="7331409" y="2302825"/>
                  <a:ext cx="951305" cy="2170366"/>
                </a:xfrm>
                <a:custGeom>
                  <a:avLst/>
                  <a:gdLst>
                    <a:gd name="connsiteX0" fmla="*/ 0 w 915804"/>
                    <a:gd name="connsiteY0" fmla="*/ 0 h 2142720"/>
                    <a:gd name="connsiteX1" fmla="*/ 69117 w 915804"/>
                    <a:gd name="connsiteY1" fmla="*/ 285120 h 2142720"/>
                    <a:gd name="connsiteX2" fmla="*/ 146874 w 915804"/>
                    <a:gd name="connsiteY2" fmla="*/ 561600 h 2142720"/>
                    <a:gd name="connsiteX3" fmla="*/ 207351 w 915804"/>
                    <a:gd name="connsiteY3" fmla="*/ 846720 h 2142720"/>
                    <a:gd name="connsiteX4" fmla="*/ 302388 w 915804"/>
                    <a:gd name="connsiteY4" fmla="*/ 1140480 h 2142720"/>
                    <a:gd name="connsiteX5" fmla="*/ 388784 w 915804"/>
                    <a:gd name="connsiteY5" fmla="*/ 1373760 h 2142720"/>
                    <a:gd name="connsiteX6" fmla="*/ 527019 w 915804"/>
                    <a:gd name="connsiteY6" fmla="*/ 1624320 h 2142720"/>
                    <a:gd name="connsiteX7" fmla="*/ 708452 w 915804"/>
                    <a:gd name="connsiteY7" fmla="*/ 1900800 h 2142720"/>
                    <a:gd name="connsiteX8" fmla="*/ 915804 w 915804"/>
                    <a:gd name="connsiteY8" fmla="*/ 2142720 h 2142720"/>
                    <a:gd name="connsiteX9" fmla="*/ 915804 w 915804"/>
                    <a:gd name="connsiteY9" fmla="*/ 2142720 h 2142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5804" h="2142720">
                      <a:moveTo>
                        <a:pt x="0" y="0"/>
                      </a:moveTo>
                      <a:cubicBezTo>
                        <a:pt x="22319" y="95760"/>
                        <a:pt x="44638" y="191520"/>
                        <a:pt x="69117" y="285120"/>
                      </a:cubicBezTo>
                      <a:cubicBezTo>
                        <a:pt x="93596" y="378720"/>
                        <a:pt x="123835" y="468000"/>
                        <a:pt x="146874" y="561600"/>
                      </a:cubicBezTo>
                      <a:cubicBezTo>
                        <a:pt x="169913" y="655200"/>
                        <a:pt x="181432" y="750240"/>
                        <a:pt x="207351" y="846720"/>
                      </a:cubicBezTo>
                      <a:cubicBezTo>
                        <a:pt x="233270" y="943200"/>
                        <a:pt x="272149" y="1052640"/>
                        <a:pt x="302388" y="1140480"/>
                      </a:cubicBezTo>
                      <a:cubicBezTo>
                        <a:pt x="332627" y="1228320"/>
                        <a:pt x="351346" y="1293120"/>
                        <a:pt x="388784" y="1373760"/>
                      </a:cubicBezTo>
                      <a:cubicBezTo>
                        <a:pt x="426222" y="1454400"/>
                        <a:pt x="473741" y="1536480"/>
                        <a:pt x="527019" y="1624320"/>
                      </a:cubicBezTo>
                      <a:cubicBezTo>
                        <a:pt x="580297" y="1712160"/>
                        <a:pt x="643655" y="1814400"/>
                        <a:pt x="708452" y="1900800"/>
                      </a:cubicBezTo>
                      <a:cubicBezTo>
                        <a:pt x="773250" y="1987200"/>
                        <a:pt x="915804" y="2142720"/>
                        <a:pt x="915804" y="2142720"/>
                      </a:cubicBezTo>
                      <a:lnTo>
                        <a:pt x="915804" y="2142720"/>
                      </a:lnTo>
                    </a:path>
                  </a:pathLst>
                </a:custGeom>
                <a:ln w="76200" cmpd="sng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0" name="Freeform 102">
                  <a:extLst>
                    <a:ext uri="{FF2B5EF4-FFF2-40B4-BE49-F238E27FC236}">
                      <a16:creationId xmlns:a16="http://schemas.microsoft.com/office/drawing/2014/main" id="{E3B44CBE-706D-B1D1-E164-03B63C2FCBF6}"/>
                    </a:ext>
                  </a:extLst>
                </p:cNvPr>
                <p:cNvSpPr/>
                <p:nvPr/>
              </p:nvSpPr>
              <p:spPr>
                <a:xfrm>
                  <a:off x="7387962" y="2349806"/>
                  <a:ext cx="951305" cy="2170366"/>
                </a:xfrm>
                <a:custGeom>
                  <a:avLst/>
                  <a:gdLst>
                    <a:gd name="connsiteX0" fmla="*/ 0 w 915804"/>
                    <a:gd name="connsiteY0" fmla="*/ 0 h 2142720"/>
                    <a:gd name="connsiteX1" fmla="*/ 69117 w 915804"/>
                    <a:gd name="connsiteY1" fmla="*/ 285120 h 2142720"/>
                    <a:gd name="connsiteX2" fmla="*/ 146874 w 915804"/>
                    <a:gd name="connsiteY2" fmla="*/ 561600 h 2142720"/>
                    <a:gd name="connsiteX3" fmla="*/ 207351 w 915804"/>
                    <a:gd name="connsiteY3" fmla="*/ 846720 h 2142720"/>
                    <a:gd name="connsiteX4" fmla="*/ 302388 w 915804"/>
                    <a:gd name="connsiteY4" fmla="*/ 1140480 h 2142720"/>
                    <a:gd name="connsiteX5" fmla="*/ 388784 w 915804"/>
                    <a:gd name="connsiteY5" fmla="*/ 1373760 h 2142720"/>
                    <a:gd name="connsiteX6" fmla="*/ 527019 w 915804"/>
                    <a:gd name="connsiteY6" fmla="*/ 1624320 h 2142720"/>
                    <a:gd name="connsiteX7" fmla="*/ 708452 w 915804"/>
                    <a:gd name="connsiteY7" fmla="*/ 1900800 h 2142720"/>
                    <a:gd name="connsiteX8" fmla="*/ 915804 w 915804"/>
                    <a:gd name="connsiteY8" fmla="*/ 2142720 h 2142720"/>
                    <a:gd name="connsiteX9" fmla="*/ 915804 w 915804"/>
                    <a:gd name="connsiteY9" fmla="*/ 2142720 h 2142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5804" h="2142720">
                      <a:moveTo>
                        <a:pt x="0" y="0"/>
                      </a:moveTo>
                      <a:cubicBezTo>
                        <a:pt x="22319" y="95760"/>
                        <a:pt x="44638" y="191520"/>
                        <a:pt x="69117" y="285120"/>
                      </a:cubicBezTo>
                      <a:cubicBezTo>
                        <a:pt x="93596" y="378720"/>
                        <a:pt x="123835" y="468000"/>
                        <a:pt x="146874" y="561600"/>
                      </a:cubicBezTo>
                      <a:cubicBezTo>
                        <a:pt x="169913" y="655200"/>
                        <a:pt x="181432" y="750240"/>
                        <a:pt x="207351" y="846720"/>
                      </a:cubicBezTo>
                      <a:cubicBezTo>
                        <a:pt x="233270" y="943200"/>
                        <a:pt x="272149" y="1052640"/>
                        <a:pt x="302388" y="1140480"/>
                      </a:cubicBezTo>
                      <a:cubicBezTo>
                        <a:pt x="332627" y="1228320"/>
                        <a:pt x="351346" y="1293120"/>
                        <a:pt x="388784" y="1373760"/>
                      </a:cubicBezTo>
                      <a:cubicBezTo>
                        <a:pt x="426222" y="1454400"/>
                        <a:pt x="473741" y="1536480"/>
                        <a:pt x="527019" y="1624320"/>
                      </a:cubicBezTo>
                      <a:cubicBezTo>
                        <a:pt x="580297" y="1712160"/>
                        <a:pt x="643655" y="1814400"/>
                        <a:pt x="708452" y="1900800"/>
                      </a:cubicBezTo>
                      <a:cubicBezTo>
                        <a:pt x="773250" y="1987200"/>
                        <a:pt x="915804" y="2142720"/>
                        <a:pt x="915804" y="2142720"/>
                      </a:cubicBezTo>
                      <a:lnTo>
                        <a:pt x="915804" y="2142720"/>
                      </a:lnTo>
                    </a:path>
                  </a:pathLst>
                </a:custGeom>
                <a:ln w="76200" cmpd="sng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" name="Freeform 115">
                  <a:extLst>
                    <a:ext uri="{FF2B5EF4-FFF2-40B4-BE49-F238E27FC236}">
                      <a16:creationId xmlns:a16="http://schemas.microsoft.com/office/drawing/2014/main" id="{6F01125D-E71A-6F56-5C7A-87943CAF5636}"/>
                    </a:ext>
                  </a:extLst>
                </p:cNvPr>
                <p:cNvSpPr/>
                <p:nvPr/>
              </p:nvSpPr>
              <p:spPr>
                <a:xfrm>
                  <a:off x="7312121" y="2362970"/>
                  <a:ext cx="1447031" cy="2524606"/>
                </a:xfrm>
                <a:custGeom>
                  <a:avLst/>
                  <a:gdLst>
                    <a:gd name="connsiteX0" fmla="*/ 0 w 1447031"/>
                    <a:gd name="connsiteY0" fmla="*/ 0 h 2524606"/>
                    <a:gd name="connsiteX1" fmla="*/ 46182 w 1447031"/>
                    <a:gd name="connsiteY1" fmla="*/ 1939636 h 2524606"/>
                    <a:gd name="connsiteX2" fmla="*/ 269394 w 1447031"/>
                    <a:gd name="connsiteY2" fmla="*/ 2178242 h 2524606"/>
                    <a:gd name="connsiteX3" fmla="*/ 531091 w 1447031"/>
                    <a:gd name="connsiteY3" fmla="*/ 2362970 h 2524606"/>
                    <a:gd name="connsiteX4" fmla="*/ 923637 w 1447031"/>
                    <a:gd name="connsiteY4" fmla="*/ 2524606 h 2524606"/>
                    <a:gd name="connsiteX5" fmla="*/ 1254606 w 1447031"/>
                    <a:gd name="connsiteY5" fmla="*/ 2409151 h 2524606"/>
                    <a:gd name="connsiteX6" fmla="*/ 1447031 w 1447031"/>
                    <a:gd name="connsiteY6" fmla="*/ 2278303 h 2524606"/>
                    <a:gd name="connsiteX7" fmla="*/ 1416243 w 1447031"/>
                    <a:gd name="connsiteY7" fmla="*/ 1447030 h 2524606"/>
                    <a:gd name="connsiteX8" fmla="*/ 946728 w 1447031"/>
                    <a:gd name="connsiteY8" fmla="*/ 1370060 h 2524606"/>
                    <a:gd name="connsiteX9" fmla="*/ 669637 w 1447031"/>
                    <a:gd name="connsiteY9" fmla="*/ 1216121 h 2524606"/>
                    <a:gd name="connsiteX10" fmla="*/ 431031 w 1447031"/>
                    <a:gd name="connsiteY10" fmla="*/ 931333 h 2524606"/>
                    <a:gd name="connsiteX11" fmla="*/ 292485 w 1447031"/>
                    <a:gd name="connsiteY11" fmla="*/ 669636 h 2524606"/>
                    <a:gd name="connsiteX12" fmla="*/ 0 w 1447031"/>
                    <a:gd name="connsiteY12" fmla="*/ 0 h 2524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47031" h="2524606">
                      <a:moveTo>
                        <a:pt x="0" y="0"/>
                      </a:moveTo>
                      <a:lnTo>
                        <a:pt x="46182" y="1939636"/>
                      </a:lnTo>
                      <a:lnTo>
                        <a:pt x="269394" y="2178242"/>
                      </a:lnTo>
                      <a:lnTo>
                        <a:pt x="531091" y="2362970"/>
                      </a:lnTo>
                      <a:lnTo>
                        <a:pt x="923637" y="2524606"/>
                      </a:lnTo>
                      <a:lnTo>
                        <a:pt x="1254606" y="2409151"/>
                      </a:lnTo>
                      <a:lnTo>
                        <a:pt x="1447031" y="2278303"/>
                      </a:lnTo>
                      <a:lnTo>
                        <a:pt x="1416243" y="1447030"/>
                      </a:lnTo>
                      <a:lnTo>
                        <a:pt x="946728" y="1370060"/>
                      </a:lnTo>
                      <a:lnTo>
                        <a:pt x="669637" y="1216121"/>
                      </a:lnTo>
                      <a:lnTo>
                        <a:pt x="431031" y="931333"/>
                      </a:lnTo>
                      <a:lnTo>
                        <a:pt x="292485" y="6696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8" name="Freeform 117">
                <a:extLst>
                  <a:ext uri="{FF2B5EF4-FFF2-40B4-BE49-F238E27FC236}">
                    <a16:creationId xmlns:a16="http://schemas.microsoft.com/office/drawing/2014/main" id="{C590F13E-5700-0AC0-3505-BC10C87D8EBD}"/>
                  </a:ext>
                </a:extLst>
              </p:cNvPr>
              <p:cNvSpPr/>
              <p:nvPr/>
            </p:nvSpPr>
            <p:spPr>
              <a:xfrm flipH="1">
                <a:off x="7802860" y="4654895"/>
                <a:ext cx="517845" cy="215596"/>
              </a:xfrm>
              <a:custGeom>
                <a:avLst/>
                <a:gdLst>
                  <a:gd name="connsiteX0" fmla="*/ 0 w 894131"/>
                  <a:gd name="connsiteY0" fmla="*/ 0 h 528525"/>
                  <a:gd name="connsiteX1" fmla="*/ 100060 w 894131"/>
                  <a:gd name="connsiteY1" fmla="*/ 100061 h 528525"/>
                  <a:gd name="connsiteX2" fmla="*/ 346363 w 894131"/>
                  <a:gd name="connsiteY2" fmla="*/ 300182 h 528525"/>
                  <a:gd name="connsiteX3" fmla="*/ 623454 w 894131"/>
                  <a:gd name="connsiteY3" fmla="*/ 454121 h 528525"/>
                  <a:gd name="connsiteX4" fmla="*/ 869757 w 894131"/>
                  <a:gd name="connsiteY4" fmla="*/ 523394 h 528525"/>
                  <a:gd name="connsiteX5" fmla="*/ 885151 w 894131"/>
                  <a:gd name="connsiteY5" fmla="*/ 523394 h 528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4131" h="528525">
                    <a:moveTo>
                      <a:pt x="0" y="0"/>
                    </a:moveTo>
                    <a:cubicBezTo>
                      <a:pt x="21166" y="25015"/>
                      <a:pt x="42333" y="50031"/>
                      <a:pt x="100060" y="100061"/>
                    </a:cubicBezTo>
                    <a:cubicBezTo>
                      <a:pt x="157787" y="150091"/>
                      <a:pt x="259131" y="241172"/>
                      <a:pt x="346363" y="300182"/>
                    </a:cubicBezTo>
                    <a:cubicBezTo>
                      <a:pt x="433595" y="359192"/>
                      <a:pt x="536222" y="416919"/>
                      <a:pt x="623454" y="454121"/>
                    </a:cubicBezTo>
                    <a:cubicBezTo>
                      <a:pt x="710686" y="491323"/>
                      <a:pt x="826141" y="511849"/>
                      <a:pt x="869757" y="523394"/>
                    </a:cubicBezTo>
                    <a:cubicBezTo>
                      <a:pt x="913373" y="534940"/>
                      <a:pt x="885151" y="523394"/>
                      <a:pt x="885151" y="523394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6" name="TextBox 119">
              <a:extLst>
                <a:ext uri="{FF2B5EF4-FFF2-40B4-BE49-F238E27FC236}">
                  <a16:creationId xmlns:a16="http://schemas.microsoft.com/office/drawing/2014/main" id="{05AB329B-A77E-9E5B-12DB-F5569CD8DBF0}"/>
                </a:ext>
              </a:extLst>
            </p:cNvPr>
            <p:cNvSpPr txBox="1"/>
            <p:nvPr/>
          </p:nvSpPr>
          <p:spPr>
            <a:xfrm>
              <a:off x="7132991" y="2707502"/>
              <a:ext cx="15869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>
                  <a:solidFill>
                    <a:srgbClr val="D84E4E"/>
                  </a:solidFill>
                </a:rPr>
                <a:t>sleep rebound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802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297DC-287F-DE2F-7B59-D76FAC5D1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52" y="38043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Hypothesis: </a:t>
            </a:r>
            <a:br>
              <a:rPr lang="en-US" dirty="0"/>
            </a:br>
            <a:r>
              <a:rPr lang="en-US" sz="3600" dirty="0"/>
              <a:t>Microglia contribute to mechanisms of sleep homeostasis.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A8301C-53E2-70F5-A339-E2B0C2CA0866}"/>
              </a:ext>
            </a:extLst>
          </p:cNvPr>
          <p:cNvSpPr txBox="1">
            <a:spLocks/>
          </p:cNvSpPr>
          <p:nvPr/>
        </p:nvSpPr>
        <p:spPr>
          <a:xfrm>
            <a:off x="745745" y="4186691"/>
            <a:ext cx="11760644" cy="2588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dirty="0"/>
              <a:t>Significance: </a:t>
            </a:r>
            <a:br>
              <a:rPr lang="en-US" dirty="0"/>
            </a:br>
            <a:r>
              <a:rPr lang="en-US" sz="3200" dirty="0"/>
              <a:t>1) </a:t>
            </a:r>
            <a:r>
              <a:rPr lang="en-US" sz="3300" dirty="0"/>
              <a:t>Mechanisms of sleep homeostasis unclear.</a:t>
            </a:r>
          </a:p>
          <a:p>
            <a:r>
              <a:rPr lang="en-US" sz="3300" dirty="0"/>
              <a:t>2) Sleep quality, sleep homeostasis, microglia and lipid homeostasis are all dysregulated in aging and neurodegenerative diseases.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B02896-FE2A-90FF-8F76-8BFF8BB3CD52}"/>
              </a:ext>
            </a:extLst>
          </p:cNvPr>
          <p:cNvGrpSpPr/>
          <p:nvPr/>
        </p:nvGrpSpPr>
        <p:grpSpPr>
          <a:xfrm>
            <a:off x="3375040" y="1549743"/>
            <a:ext cx="5441920" cy="2945269"/>
            <a:chOff x="764033" y="1755746"/>
            <a:chExt cx="7955951" cy="43059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95D1817-88E3-E603-4BA2-A6E1A9740855}"/>
                </a:ext>
              </a:extLst>
            </p:cNvPr>
            <p:cNvGrpSpPr/>
            <p:nvPr/>
          </p:nvGrpSpPr>
          <p:grpSpPr>
            <a:xfrm>
              <a:off x="764033" y="1755746"/>
              <a:ext cx="7582340" cy="4305909"/>
              <a:chOff x="764033" y="1755746"/>
              <a:chExt cx="7582340" cy="430590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9C46351-9C35-AAF4-9E23-2FAF4072A58D}"/>
                  </a:ext>
                </a:extLst>
              </p:cNvPr>
              <p:cNvGrpSpPr/>
              <p:nvPr/>
            </p:nvGrpSpPr>
            <p:grpSpPr>
              <a:xfrm>
                <a:off x="764033" y="1755746"/>
                <a:ext cx="7582340" cy="4305909"/>
                <a:chOff x="1176812" y="1755746"/>
                <a:chExt cx="7582340" cy="4305909"/>
              </a:xfrm>
            </p:grpSpPr>
            <p:sp>
              <p:nvSpPr>
                <p:cNvPr id="9" name="Freeform 49">
                  <a:extLst>
                    <a:ext uri="{FF2B5EF4-FFF2-40B4-BE49-F238E27FC236}">
                      <a16:creationId xmlns:a16="http://schemas.microsoft.com/office/drawing/2014/main" id="{93197E35-FAD9-8264-5916-366AEC8A1618}"/>
                    </a:ext>
                  </a:extLst>
                </p:cNvPr>
                <p:cNvSpPr/>
                <p:nvPr/>
              </p:nvSpPr>
              <p:spPr>
                <a:xfrm>
                  <a:off x="2869202" y="1919339"/>
                  <a:ext cx="1868580" cy="588471"/>
                </a:xfrm>
                <a:custGeom>
                  <a:avLst/>
                  <a:gdLst>
                    <a:gd name="connsiteX0" fmla="*/ 0 w 1868580"/>
                    <a:gd name="connsiteY0" fmla="*/ 588471 h 588471"/>
                    <a:gd name="connsiteX1" fmla="*/ 226273 w 1868580"/>
                    <a:gd name="connsiteY1" fmla="*/ 478991 h 588471"/>
                    <a:gd name="connsiteX2" fmla="*/ 926991 w 1868580"/>
                    <a:gd name="connsiteY2" fmla="*/ 194344 h 588471"/>
                    <a:gd name="connsiteX3" fmla="*/ 1642306 w 1868580"/>
                    <a:gd name="connsiteY3" fmla="*/ 19176 h 588471"/>
                    <a:gd name="connsiteX4" fmla="*/ 1868580 w 1868580"/>
                    <a:gd name="connsiteY4" fmla="*/ 4578 h 588471"/>
                    <a:gd name="connsiteX5" fmla="*/ 1868580 w 1868580"/>
                    <a:gd name="connsiteY5" fmla="*/ 4578 h 588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68580" h="588471">
                      <a:moveTo>
                        <a:pt x="0" y="588471"/>
                      </a:moveTo>
                      <a:cubicBezTo>
                        <a:pt x="35887" y="566575"/>
                        <a:pt x="71775" y="544679"/>
                        <a:pt x="226273" y="478991"/>
                      </a:cubicBezTo>
                      <a:cubicBezTo>
                        <a:pt x="380771" y="413303"/>
                        <a:pt x="690985" y="270980"/>
                        <a:pt x="926991" y="194344"/>
                      </a:cubicBezTo>
                      <a:cubicBezTo>
                        <a:pt x="1162997" y="117708"/>
                        <a:pt x="1485375" y="50804"/>
                        <a:pt x="1642306" y="19176"/>
                      </a:cubicBezTo>
                      <a:cubicBezTo>
                        <a:pt x="1799238" y="-12452"/>
                        <a:pt x="1868580" y="4578"/>
                        <a:pt x="1868580" y="4578"/>
                      </a:cubicBezTo>
                      <a:lnTo>
                        <a:pt x="1868580" y="4578"/>
                      </a:lnTo>
                    </a:path>
                  </a:pathLst>
                </a:custGeom>
                <a:ln w="76200" cmpd="sng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D7D07A5-BC1D-A2C8-689B-C3951708E101}"/>
                    </a:ext>
                  </a:extLst>
                </p:cNvPr>
                <p:cNvSpPr/>
                <p:nvPr/>
              </p:nvSpPr>
              <p:spPr>
                <a:xfrm>
                  <a:off x="5026554" y="1755746"/>
                  <a:ext cx="1806357" cy="2189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1" name="Freeform 60">
                  <a:extLst>
                    <a:ext uri="{FF2B5EF4-FFF2-40B4-BE49-F238E27FC236}">
                      <a16:creationId xmlns:a16="http://schemas.microsoft.com/office/drawing/2014/main" id="{E9B118A6-D605-C7EF-2AAB-97AF568D34FD}"/>
                    </a:ext>
                  </a:extLst>
                </p:cNvPr>
                <p:cNvSpPr/>
                <p:nvPr/>
              </p:nvSpPr>
              <p:spPr>
                <a:xfrm>
                  <a:off x="6935754" y="2041051"/>
                  <a:ext cx="967900" cy="2109293"/>
                </a:xfrm>
                <a:custGeom>
                  <a:avLst/>
                  <a:gdLst>
                    <a:gd name="connsiteX0" fmla="*/ 0 w 900763"/>
                    <a:gd name="connsiteY0" fmla="*/ 0 h 2109293"/>
                    <a:gd name="connsiteX1" fmla="*/ 61543 w 900763"/>
                    <a:gd name="connsiteY1" fmla="*/ 218203 h 2109293"/>
                    <a:gd name="connsiteX2" fmla="*/ 139870 w 900763"/>
                    <a:gd name="connsiteY2" fmla="*/ 509140 h 2109293"/>
                    <a:gd name="connsiteX3" fmla="*/ 207007 w 900763"/>
                    <a:gd name="connsiteY3" fmla="*/ 800077 h 2109293"/>
                    <a:gd name="connsiteX4" fmla="*/ 268550 w 900763"/>
                    <a:gd name="connsiteY4" fmla="*/ 1046254 h 2109293"/>
                    <a:gd name="connsiteX5" fmla="*/ 391636 w 900763"/>
                    <a:gd name="connsiteY5" fmla="*/ 1353976 h 2109293"/>
                    <a:gd name="connsiteX6" fmla="*/ 469963 w 900763"/>
                    <a:gd name="connsiteY6" fmla="*/ 1521824 h 2109293"/>
                    <a:gd name="connsiteX7" fmla="*/ 643402 w 900763"/>
                    <a:gd name="connsiteY7" fmla="*/ 1795977 h 2109293"/>
                    <a:gd name="connsiteX8" fmla="*/ 800056 w 900763"/>
                    <a:gd name="connsiteY8" fmla="*/ 2002989 h 2109293"/>
                    <a:gd name="connsiteX9" fmla="*/ 900763 w 900763"/>
                    <a:gd name="connsiteY9" fmla="*/ 2109293 h 2109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00763" h="2109293">
                      <a:moveTo>
                        <a:pt x="0" y="0"/>
                      </a:moveTo>
                      <a:cubicBezTo>
                        <a:pt x="19115" y="66673"/>
                        <a:pt x="38231" y="133346"/>
                        <a:pt x="61543" y="218203"/>
                      </a:cubicBezTo>
                      <a:cubicBezTo>
                        <a:pt x="84855" y="303060"/>
                        <a:pt x="115626" y="412161"/>
                        <a:pt x="139870" y="509140"/>
                      </a:cubicBezTo>
                      <a:cubicBezTo>
                        <a:pt x="164114" y="606119"/>
                        <a:pt x="185560" y="710558"/>
                        <a:pt x="207007" y="800077"/>
                      </a:cubicBezTo>
                      <a:cubicBezTo>
                        <a:pt x="228454" y="889596"/>
                        <a:pt x="237779" y="953938"/>
                        <a:pt x="268550" y="1046254"/>
                      </a:cubicBezTo>
                      <a:cubicBezTo>
                        <a:pt x="299321" y="1138570"/>
                        <a:pt x="358067" y="1274714"/>
                        <a:pt x="391636" y="1353976"/>
                      </a:cubicBezTo>
                      <a:cubicBezTo>
                        <a:pt x="425205" y="1433238"/>
                        <a:pt x="428002" y="1448157"/>
                        <a:pt x="469963" y="1521824"/>
                      </a:cubicBezTo>
                      <a:cubicBezTo>
                        <a:pt x="511924" y="1595491"/>
                        <a:pt x="588387" y="1715783"/>
                        <a:pt x="643402" y="1795977"/>
                      </a:cubicBezTo>
                      <a:cubicBezTo>
                        <a:pt x="698418" y="1876171"/>
                        <a:pt x="757163" y="1950770"/>
                        <a:pt x="800056" y="2002989"/>
                      </a:cubicBezTo>
                      <a:cubicBezTo>
                        <a:pt x="842949" y="2055208"/>
                        <a:pt x="900763" y="2109293"/>
                        <a:pt x="900763" y="2109293"/>
                      </a:cubicBezTo>
                    </a:path>
                  </a:pathLst>
                </a:custGeom>
                <a:ln w="128016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2" name="Freeform 78">
                  <a:extLst>
                    <a:ext uri="{FF2B5EF4-FFF2-40B4-BE49-F238E27FC236}">
                      <a16:creationId xmlns:a16="http://schemas.microsoft.com/office/drawing/2014/main" id="{502043D6-1FA8-1289-157C-09B0300DED7C}"/>
                    </a:ext>
                  </a:extLst>
                </p:cNvPr>
                <p:cNvSpPr/>
                <p:nvPr/>
              </p:nvSpPr>
              <p:spPr>
                <a:xfrm>
                  <a:off x="4324702" y="3040946"/>
                  <a:ext cx="1016012" cy="1623970"/>
                </a:xfrm>
                <a:custGeom>
                  <a:avLst/>
                  <a:gdLst>
                    <a:gd name="connsiteX0" fmla="*/ 0 w 1282287"/>
                    <a:gd name="connsiteY0" fmla="*/ 0 h 2379495"/>
                    <a:gd name="connsiteX1" fmla="*/ 12330 w 1282287"/>
                    <a:gd name="connsiteY1" fmla="*/ 1775374 h 2379495"/>
                    <a:gd name="connsiteX2" fmla="*/ 295913 w 1282287"/>
                    <a:gd name="connsiteY2" fmla="*/ 2021954 h 2379495"/>
                    <a:gd name="connsiteX3" fmla="*/ 591825 w 1282287"/>
                    <a:gd name="connsiteY3" fmla="*/ 2231547 h 2379495"/>
                    <a:gd name="connsiteX4" fmla="*/ 924727 w 1282287"/>
                    <a:gd name="connsiteY4" fmla="*/ 2379495 h 2379495"/>
                    <a:gd name="connsiteX5" fmla="*/ 1158990 w 1282287"/>
                    <a:gd name="connsiteY5" fmla="*/ 2367166 h 2379495"/>
                    <a:gd name="connsiteX6" fmla="*/ 1282287 w 1282287"/>
                    <a:gd name="connsiteY6" fmla="*/ 2256205 h 2379495"/>
                    <a:gd name="connsiteX7" fmla="*/ 1282287 w 1282287"/>
                    <a:gd name="connsiteY7" fmla="*/ 2108257 h 2379495"/>
                    <a:gd name="connsiteX8" fmla="*/ 986375 w 1282287"/>
                    <a:gd name="connsiteY8" fmla="*/ 1910993 h 2379495"/>
                    <a:gd name="connsiteX9" fmla="*/ 789100 w 1282287"/>
                    <a:gd name="connsiteY9" fmla="*/ 1726058 h 2379495"/>
                    <a:gd name="connsiteX10" fmla="*/ 628814 w 1282287"/>
                    <a:gd name="connsiteY10" fmla="*/ 1528795 h 2379495"/>
                    <a:gd name="connsiteX11" fmla="*/ 443869 w 1282287"/>
                    <a:gd name="connsiteY11" fmla="*/ 1220570 h 2379495"/>
                    <a:gd name="connsiteX12" fmla="*/ 283583 w 1282287"/>
                    <a:gd name="connsiteY12" fmla="*/ 887687 h 2379495"/>
                    <a:gd name="connsiteX13" fmla="*/ 172616 w 1282287"/>
                    <a:gd name="connsiteY13" fmla="*/ 431515 h 2379495"/>
                    <a:gd name="connsiteX14" fmla="*/ 0 w 1282287"/>
                    <a:gd name="connsiteY14" fmla="*/ 0 h 237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82287" h="2379495">
                      <a:moveTo>
                        <a:pt x="0" y="0"/>
                      </a:moveTo>
                      <a:lnTo>
                        <a:pt x="12330" y="1775374"/>
                      </a:lnTo>
                      <a:lnTo>
                        <a:pt x="295913" y="2021954"/>
                      </a:lnTo>
                      <a:lnTo>
                        <a:pt x="591825" y="2231547"/>
                      </a:lnTo>
                      <a:lnTo>
                        <a:pt x="924727" y="2379495"/>
                      </a:lnTo>
                      <a:lnTo>
                        <a:pt x="1158990" y="2367166"/>
                      </a:lnTo>
                      <a:lnTo>
                        <a:pt x="1282287" y="2256205"/>
                      </a:lnTo>
                      <a:lnTo>
                        <a:pt x="1282287" y="2108257"/>
                      </a:lnTo>
                      <a:lnTo>
                        <a:pt x="986375" y="1910993"/>
                      </a:lnTo>
                      <a:lnTo>
                        <a:pt x="789100" y="1726058"/>
                      </a:lnTo>
                      <a:lnTo>
                        <a:pt x="628814" y="1528795"/>
                      </a:lnTo>
                      <a:lnTo>
                        <a:pt x="443869" y="1220570"/>
                      </a:lnTo>
                      <a:lnTo>
                        <a:pt x="283583" y="887687"/>
                      </a:lnTo>
                      <a:lnTo>
                        <a:pt x="172616" y="4315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pattFill prst="wdUpDiag">
                  <a:fgClr>
                    <a:srgbClr val="101FAC"/>
                  </a:fgClr>
                  <a:bgClr>
                    <a:prstClr val="white"/>
                  </a:bgClr>
                </a:patt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81EA8F04-0302-F677-51FA-BFD02175152F}"/>
                    </a:ext>
                  </a:extLst>
                </p:cNvPr>
                <p:cNvCxnSpPr/>
                <p:nvPr/>
              </p:nvCxnSpPr>
              <p:spPr>
                <a:xfrm flipV="1">
                  <a:off x="6291228" y="2356820"/>
                  <a:ext cx="0" cy="1579640"/>
                </a:xfrm>
                <a:prstGeom prst="line">
                  <a:avLst/>
                </a:prstGeom>
                <a:ln>
                  <a:solidFill>
                    <a:srgbClr val="2EB83F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Freeform 84">
                  <a:extLst>
                    <a:ext uri="{FF2B5EF4-FFF2-40B4-BE49-F238E27FC236}">
                      <a16:creationId xmlns:a16="http://schemas.microsoft.com/office/drawing/2014/main" id="{FF2B2D30-629A-EBE0-8563-80F04E97F87D}"/>
                    </a:ext>
                  </a:extLst>
                </p:cNvPr>
                <p:cNvSpPr/>
                <p:nvPr/>
              </p:nvSpPr>
              <p:spPr>
                <a:xfrm>
                  <a:off x="7179009" y="2150425"/>
                  <a:ext cx="951305" cy="2170366"/>
                </a:xfrm>
                <a:custGeom>
                  <a:avLst/>
                  <a:gdLst>
                    <a:gd name="connsiteX0" fmla="*/ 0 w 915804"/>
                    <a:gd name="connsiteY0" fmla="*/ 0 h 2142720"/>
                    <a:gd name="connsiteX1" fmla="*/ 69117 w 915804"/>
                    <a:gd name="connsiteY1" fmla="*/ 285120 h 2142720"/>
                    <a:gd name="connsiteX2" fmla="*/ 146874 w 915804"/>
                    <a:gd name="connsiteY2" fmla="*/ 561600 h 2142720"/>
                    <a:gd name="connsiteX3" fmla="*/ 207351 w 915804"/>
                    <a:gd name="connsiteY3" fmla="*/ 846720 h 2142720"/>
                    <a:gd name="connsiteX4" fmla="*/ 302388 w 915804"/>
                    <a:gd name="connsiteY4" fmla="*/ 1140480 h 2142720"/>
                    <a:gd name="connsiteX5" fmla="*/ 388784 w 915804"/>
                    <a:gd name="connsiteY5" fmla="*/ 1373760 h 2142720"/>
                    <a:gd name="connsiteX6" fmla="*/ 527019 w 915804"/>
                    <a:gd name="connsiteY6" fmla="*/ 1624320 h 2142720"/>
                    <a:gd name="connsiteX7" fmla="*/ 708452 w 915804"/>
                    <a:gd name="connsiteY7" fmla="*/ 1900800 h 2142720"/>
                    <a:gd name="connsiteX8" fmla="*/ 915804 w 915804"/>
                    <a:gd name="connsiteY8" fmla="*/ 2142720 h 2142720"/>
                    <a:gd name="connsiteX9" fmla="*/ 915804 w 915804"/>
                    <a:gd name="connsiteY9" fmla="*/ 2142720 h 2142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5804" h="2142720">
                      <a:moveTo>
                        <a:pt x="0" y="0"/>
                      </a:moveTo>
                      <a:cubicBezTo>
                        <a:pt x="22319" y="95760"/>
                        <a:pt x="44638" y="191520"/>
                        <a:pt x="69117" y="285120"/>
                      </a:cubicBezTo>
                      <a:cubicBezTo>
                        <a:pt x="93596" y="378720"/>
                        <a:pt x="123835" y="468000"/>
                        <a:pt x="146874" y="561600"/>
                      </a:cubicBezTo>
                      <a:cubicBezTo>
                        <a:pt x="169913" y="655200"/>
                        <a:pt x="181432" y="750240"/>
                        <a:pt x="207351" y="846720"/>
                      </a:cubicBezTo>
                      <a:cubicBezTo>
                        <a:pt x="233270" y="943200"/>
                        <a:pt x="272149" y="1052640"/>
                        <a:pt x="302388" y="1140480"/>
                      </a:cubicBezTo>
                      <a:cubicBezTo>
                        <a:pt x="332627" y="1228320"/>
                        <a:pt x="351346" y="1293120"/>
                        <a:pt x="388784" y="1373760"/>
                      </a:cubicBezTo>
                      <a:cubicBezTo>
                        <a:pt x="426222" y="1454400"/>
                        <a:pt x="473741" y="1536480"/>
                        <a:pt x="527019" y="1624320"/>
                      </a:cubicBezTo>
                      <a:cubicBezTo>
                        <a:pt x="580297" y="1712160"/>
                        <a:pt x="643655" y="1814400"/>
                        <a:pt x="708452" y="1900800"/>
                      </a:cubicBezTo>
                      <a:cubicBezTo>
                        <a:pt x="773250" y="1987200"/>
                        <a:pt x="915804" y="2142720"/>
                        <a:pt x="915804" y="2142720"/>
                      </a:cubicBezTo>
                      <a:lnTo>
                        <a:pt x="915804" y="2142720"/>
                      </a:lnTo>
                    </a:path>
                  </a:pathLst>
                </a:custGeom>
                <a:ln w="76200" cmpd="sng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5" name="Freeform 85">
                  <a:extLst>
                    <a:ext uri="{FF2B5EF4-FFF2-40B4-BE49-F238E27FC236}">
                      <a16:creationId xmlns:a16="http://schemas.microsoft.com/office/drawing/2014/main" id="{F1404FD9-0B34-3E27-7BB4-32CBC43C98EC}"/>
                    </a:ext>
                  </a:extLst>
                </p:cNvPr>
                <p:cNvSpPr/>
                <p:nvPr/>
              </p:nvSpPr>
              <p:spPr>
                <a:xfrm>
                  <a:off x="7235562" y="2197406"/>
                  <a:ext cx="951305" cy="2170366"/>
                </a:xfrm>
                <a:custGeom>
                  <a:avLst/>
                  <a:gdLst>
                    <a:gd name="connsiteX0" fmla="*/ 0 w 915804"/>
                    <a:gd name="connsiteY0" fmla="*/ 0 h 2142720"/>
                    <a:gd name="connsiteX1" fmla="*/ 69117 w 915804"/>
                    <a:gd name="connsiteY1" fmla="*/ 285120 h 2142720"/>
                    <a:gd name="connsiteX2" fmla="*/ 146874 w 915804"/>
                    <a:gd name="connsiteY2" fmla="*/ 561600 h 2142720"/>
                    <a:gd name="connsiteX3" fmla="*/ 207351 w 915804"/>
                    <a:gd name="connsiteY3" fmla="*/ 846720 h 2142720"/>
                    <a:gd name="connsiteX4" fmla="*/ 302388 w 915804"/>
                    <a:gd name="connsiteY4" fmla="*/ 1140480 h 2142720"/>
                    <a:gd name="connsiteX5" fmla="*/ 388784 w 915804"/>
                    <a:gd name="connsiteY5" fmla="*/ 1373760 h 2142720"/>
                    <a:gd name="connsiteX6" fmla="*/ 527019 w 915804"/>
                    <a:gd name="connsiteY6" fmla="*/ 1624320 h 2142720"/>
                    <a:gd name="connsiteX7" fmla="*/ 708452 w 915804"/>
                    <a:gd name="connsiteY7" fmla="*/ 1900800 h 2142720"/>
                    <a:gd name="connsiteX8" fmla="*/ 915804 w 915804"/>
                    <a:gd name="connsiteY8" fmla="*/ 2142720 h 2142720"/>
                    <a:gd name="connsiteX9" fmla="*/ 915804 w 915804"/>
                    <a:gd name="connsiteY9" fmla="*/ 2142720 h 2142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5804" h="2142720">
                      <a:moveTo>
                        <a:pt x="0" y="0"/>
                      </a:moveTo>
                      <a:cubicBezTo>
                        <a:pt x="22319" y="95760"/>
                        <a:pt x="44638" y="191520"/>
                        <a:pt x="69117" y="285120"/>
                      </a:cubicBezTo>
                      <a:cubicBezTo>
                        <a:pt x="93596" y="378720"/>
                        <a:pt x="123835" y="468000"/>
                        <a:pt x="146874" y="561600"/>
                      </a:cubicBezTo>
                      <a:cubicBezTo>
                        <a:pt x="169913" y="655200"/>
                        <a:pt x="181432" y="750240"/>
                        <a:pt x="207351" y="846720"/>
                      </a:cubicBezTo>
                      <a:cubicBezTo>
                        <a:pt x="233270" y="943200"/>
                        <a:pt x="272149" y="1052640"/>
                        <a:pt x="302388" y="1140480"/>
                      </a:cubicBezTo>
                      <a:cubicBezTo>
                        <a:pt x="332627" y="1228320"/>
                        <a:pt x="351346" y="1293120"/>
                        <a:pt x="388784" y="1373760"/>
                      </a:cubicBezTo>
                      <a:cubicBezTo>
                        <a:pt x="426222" y="1454400"/>
                        <a:pt x="473741" y="1536480"/>
                        <a:pt x="527019" y="1624320"/>
                      </a:cubicBezTo>
                      <a:cubicBezTo>
                        <a:pt x="580297" y="1712160"/>
                        <a:pt x="643655" y="1814400"/>
                        <a:pt x="708452" y="1900800"/>
                      </a:cubicBezTo>
                      <a:cubicBezTo>
                        <a:pt x="773250" y="1987200"/>
                        <a:pt x="915804" y="2142720"/>
                        <a:pt x="915804" y="2142720"/>
                      </a:cubicBezTo>
                      <a:lnTo>
                        <a:pt x="915804" y="2142720"/>
                      </a:lnTo>
                    </a:path>
                  </a:pathLst>
                </a:custGeom>
                <a:ln w="76200" cmpd="sng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B50408B5-0373-B2CD-0288-DD001A24A110}"/>
                    </a:ext>
                  </a:extLst>
                </p:cNvPr>
                <p:cNvGrpSpPr/>
                <p:nvPr/>
              </p:nvGrpSpPr>
              <p:grpSpPr>
                <a:xfrm>
                  <a:off x="1176812" y="2008907"/>
                  <a:ext cx="7245190" cy="4052748"/>
                  <a:chOff x="-2439071" y="483739"/>
                  <a:chExt cx="9144000" cy="5938221"/>
                </a:xfrm>
              </p:grpSpPr>
              <p:pic>
                <p:nvPicPr>
                  <p:cNvPr id="22" name="Picture 21">
                    <a:extLst>
                      <a:ext uri="{FF2B5EF4-FFF2-40B4-BE49-F238E27FC236}">
                        <a16:creationId xmlns:a16="http://schemas.microsoft.com/office/drawing/2014/main" id="{787DB61C-EA6D-86E5-431C-B0A17AB592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2439071" y="483739"/>
                    <a:ext cx="9144000" cy="5938221"/>
                  </a:xfrm>
                  <a:prstGeom prst="rect">
                    <a:avLst/>
                  </a:prstGeom>
                </p:spPr>
              </p:pic>
              <p:sp>
                <p:nvSpPr>
                  <p:cNvPr id="23" name="Freeform 95">
                    <a:extLst>
                      <a:ext uri="{FF2B5EF4-FFF2-40B4-BE49-F238E27FC236}">
                        <a16:creationId xmlns:a16="http://schemas.microsoft.com/office/drawing/2014/main" id="{7B2E5F7B-51A6-DF30-17F4-2719EB84E6AD}"/>
                      </a:ext>
                    </a:extLst>
                  </p:cNvPr>
                  <p:cNvSpPr/>
                  <p:nvPr/>
                </p:nvSpPr>
                <p:spPr>
                  <a:xfrm>
                    <a:off x="1726155" y="2219218"/>
                    <a:ext cx="1282287" cy="2379495"/>
                  </a:xfrm>
                  <a:custGeom>
                    <a:avLst/>
                    <a:gdLst>
                      <a:gd name="connsiteX0" fmla="*/ 0 w 1282287"/>
                      <a:gd name="connsiteY0" fmla="*/ 0 h 2379495"/>
                      <a:gd name="connsiteX1" fmla="*/ 12330 w 1282287"/>
                      <a:gd name="connsiteY1" fmla="*/ 1775374 h 2379495"/>
                      <a:gd name="connsiteX2" fmla="*/ 295913 w 1282287"/>
                      <a:gd name="connsiteY2" fmla="*/ 2021954 h 2379495"/>
                      <a:gd name="connsiteX3" fmla="*/ 591825 w 1282287"/>
                      <a:gd name="connsiteY3" fmla="*/ 2231547 h 2379495"/>
                      <a:gd name="connsiteX4" fmla="*/ 924727 w 1282287"/>
                      <a:gd name="connsiteY4" fmla="*/ 2379495 h 2379495"/>
                      <a:gd name="connsiteX5" fmla="*/ 1158990 w 1282287"/>
                      <a:gd name="connsiteY5" fmla="*/ 2367166 h 2379495"/>
                      <a:gd name="connsiteX6" fmla="*/ 1282287 w 1282287"/>
                      <a:gd name="connsiteY6" fmla="*/ 2256205 h 2379495"/>
                      <a:gd name="connsiteX7" fmla="*/ 1282287 w 1282287"/>
                      <a:gd name="connsiteY7" fmla="*/ 2108257 h 2379495"/>
                      <a:gd name="connsiteX8" fmla="*/ 986375 w 1282287"/>
                      <a:gd name="connsiteY8" fmla="*/ 1910993 h 2379495"/>
                      <a:gd name="connsiteX9" fmla="*/ 789100 w 1282287"/>
                      <a:gd name="connsiteY9" fmla="*/ 1726058 h 2379495"/>
                      <a:gd name="connsiteX10" fmla="*/ 628814 w 1282287"/>
                      <a:gd name="connsiteY10" fmla="*/ 1528795 h 2379495"/>
                      <a:gd name="connsiteX11" fmla="*/ 443869 w 1282287"/>
                      <a:gd name="connsiteY11" fmla="*/ 1220570 h 2379495"/>
                      <a:gd name="connsiteX12" fmla="*/ 283583 w 1282287"/>
                      <a:gd name="connsiteY12" fmla="*/ 887687 h 2379495"/>
                      <a:gd name="connsiteX13" fmla="*/ 172616 w 1282287"/>
                      <a:gd name="connsiteY13" fmla="*/ 431515 h 2379495"/>
                      <a:gd name="connsiteX14" fmla="*/ 0 w 1282287"/>
                      <a:gd name="connsiteY14" fmla="*/ 0 h 23794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282287" h="2379495">
                        <a:moveTo>
                          <a:pt x="0" y="0"/>
                        </a:moveTo>
                        <a:lnTo>
                          <a:pt x="12330" y="1775374"/>
                        </a:lnTo>
                        <a:lnTo>
                          <a:pt x="295913" y="2021954"/>
                        </a:lnTo>
                        <a:lnTo>
                          <a:pt x="591825" y="2231547"/>
                        </a:lnTo>
                        <a:lnTo>
                          <a:pt x="924727" y="2379495"/>
                        </a:lnTo>
                        <a:lnTo>
                          <a:pt x="1158990" y="2367166"/>
                        </a:lnTo>
                        <a:lnTo>
                          <a:pt x="1282287" y="2256205"/>
                        </a:lnTo>
                        <a:lnTo>
                          <a:pt x="1282287" y="2108257"/>
                        </a:lnTo>
                        <a:lnTo>
                          <a:pt x="986375" y="1910993"/>
                        </a:lnTo>
                        <a:lnTo>
                          <a:pt x="789100" y="1726058"/>
                        </a:lnTo>
                        <a:lnTo>
                          <a:pt x="628814" y="1528795"/>
                        </a:lnTo>
                        <a:lnTo>
                          <a:pt x="443869" y="1220570"/>
                        </a:lnTo>
                        <a:lnTo>
                          <a:pt x="283583" y="887687"/>
                        </a:lnTo>
                        <a:lnTo>
                          <a:pt x="172616" y="43151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pattFill prst="wdUpDiag">
                    <a:fgClr>
                      <a:srgbClr val="101FAC"/>
                    </a:fgClr>
                    <a:bgClr>
                      <a:prstClr val="white"/>
                    </a:bgClr>
                  </a:patt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4" name="Freeform 96">
                    <a:extLst>
                      <a:ext uri="{FF2B5EF4-FFF2-40B4-BE49-F238E27FC236}">
                        <a16:creationId xmlns:a16="http://schemas.microsoft.com/office/drawing/2014/main" id="{9F69893B-2C5F-9722-C91E-50C3D9B87FC4}"/>
                      </a:ext>
                    </a:extLst>
                  </p:cNvPr>
                  <p:cNvSpPr/>
                  <p:nvPr/>
                </p:nvSpPr>
                <p:spPr>
                  <a:xfrm>
                    <a:off x="5346095" y="2213429"/>
                    <a:ext cx="1112762" cy="2443238"/>
                  </a:xfrm>
                  <a:custGeom>
                    <a:avLst/>
                    <a:gdLst>
                      <a:gd name="connsiteX0" fmla="*/ 0 w 1112762"/>
                      <a:gd name="connsiteY0" fmla="*/ 0 h 2443238"/>
                      <a:gd name="connsiteX1" fmla="*/ 12095 w 1112762"/>
                      <a:gd name="connsiteY1" fmla="*/ 1669142 h 2443238"/>
                      <a:gd name="connsiteX2" fmla="*/ 169334 w 1112762"/>
                      <a:gd name="connsiteY2" fmla="*/ 1826381 h 2443238"/>
                      <a:gd name="connsiteX3" fmla="*/ 290286 w 1112762"/>
                      <a:gd name="connsiteY3" fmla="*/ 1947333 h 2443238"/>
                      <a:gd name="connsiteX4" fmla="*/ 399143 w 1112762"/>
                      <a:gd name="connsiteY4" fmla="*/ 2044095 h 2443238"/>
                      <a:gd name="connsiteX5" fmla="*/ 520095 w 1112762"/>
                      <a:gd name="connsiteY5" fmla="*/ 2165047 h 2443238"/>
                      <a:gd name="connsiteX6" fmla="*/ 665238 w 1112762"/>
                      <a:gd name="connsiteY6" fmla="*/ 2261809 h 2443238"/>
                      <a:gd name="connsiteX7" fmla="*/ 786191 w 1112762"/>
                      <a:gd name="connsiteY7" fmla="*/ 2346476 h 2443238"/>
                      <a:gd name="connsiteX8" fmla="*/ 979715 w 1112762"/>
                      <a:gd name="connsiteY8" fmla="*/ 2419047 h 2443238"/>
                      <a:gd name="connsiteX9" fmla="*/ 1088572 w 1112762"/>
                      <a:gd name="connsiteY9" fmla="*/ 2443238 h 2443238"/>
                      <a:gd name="connsiteX10" fmla="*/ 1112762 w 1112762"/>
                      <a:gd name="connsiteY10" fmla="*/ 2044095 h 2443238"/>
                      <a:gd name="connsiteX11" fmla="*/ 943429 w 1112762"/>
                      <a:gd name="connsiteY11" fmla="*/ 1886857 h 2443238"/>
                      <a:gd name="connsiteX12" fmla="*/ 725715 w 1112762"/>
                      <a:gd name="connsiteY12" fmla="*/ 1681238 h 2443238"/>
                      <a:gd name="connsiteX13" fmla="*/ 592667 w 1112762"/>
                      <a:gd name="connsiteY13" fmla="*/ 1499809 h 2443238"/>
                      <a:gd name="connsiteX14" fmla="*/ 471715 w 1112762"/>
                      <a:gd name="connsiteY14" fmla="*/ 1318381 h 2443238"/>
                      <a:gd name="connsiteX15" fmla="*/ 399143 w 1112762"/>
                      <a:gd name="connsiteY15" fmla="*/ 1124857 h 2443238"/>
                      <a:gd name="connsiteX16" fmla="*/ 290286 w 1112762"/>
                      <a:gd name="connsiteY16" fmla="*/ 858761 h 2443238"/>
                      <a:gd name="connsiteX17" fmla="*/ 229810 w 1112762"/>
                      <a:gd name="connsiteY17" fmla="*/ 653142 h 2443238"/>
                      <a:gd name="connsiteX18" fmla="*/ 0 w 1112762"/>
                      <a:gd name="connsiteY18" fmla="*/ 0 h 24432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112762" h="2443238">
                        <a:moveTo>
                          <a:pt x="0" y="0"/>
                        </a:moveTo>
                        <a:cubicBezTo>
                          <a:pt x="4032" y="556381"/>
                          <a:pt x="8063" y="1112761"/>
                          <a:pt x="12095" y="1669142"/>
                        </a:cubicBezTo>
                        <a:lnTo>
                          <a:pt x="169334" y="1826381"/>
                        </a:lnTo>
                        <a:lnTo>
                          <a:pt x="290286" y="1947333"/>
                        </a:lnTo>
                        <a:lnTo>
                          <a:pt x="399143" y="2044095"/>
                        </a:lnTo>
                        <a:lnTo>
                          <a:pt x="520095" y="2165047"/>
                        </a:lnTo>
                        <a:lnTo>
                          <a:pt x="665238" y="2261809"/>
                        </a:lnTo>
                        <a:lnTo>
                          <a:pt x="786191" y="2346476"/>
                        </a:lnTo>
                        <a:lnTo>
                          <a:pt x="979715" y="2419047"/>
                        </a:lnTo>
                        <a:lnTo>
                          <a:pt x="1088572" y="2443238"/>
                        </a:lnTo>
                        <a:lnTo>
                          <a:pt x="1112762" y="2044095"/>
                        </a:lnTo>
                        <a:lnTo>
                          <a:pt x="943429" y="1886857"/>
                        </a:lnTo>
                        <a:lnTo>
                          <a:pt x="725715" y="1681238"/>
                        </a:lnTo>
                        <a:lnTo>
                          <a:pt x="592667" y="1499809"/>
                        </a:lnTo>
                        <a:lnTo>
                          <a:pt x="471715" y="1318381"/>
                        </a:lnTo>
                        <a:lnTo>
                          <a:pt x="399143" y="1124857"/>
                        </a:lnTo>
                        <a:lnTo>
                          <a:pt x="290286" y="858761"/>
                        </a:lnTo>
                        <a:lnTo>
                          <a:pt x="229810" y="65314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pattFill prst="wdUpDiag">
                    <a:fgClr>
                      <a:srgbClr val="101FAC"/>
                    </a:fgClr>
                    <a:bgClr>
                      <a:prstClr val="white"/>
                    </a:bgClr>
                  </a:patt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0735BB7C-8A3F-65BD-A6C2-F227E33A98F3}"/>
                    </a:ext>
                  </a:extLst>
                </p:cNvPr>
                <p:cNvCxnSpPr/>
                <p:nvPr/>
              </p:nvCxnSpPr>
              <p:spPr>
                <a:xfrm flipV="1">
                  <a:off x="6443628" y="2509220"/>
                  <a:ext cx="0" cy="1579640"/>
                </a:xfrm>
                <a:prstGeom prst="line">
                  <a:avLst/>
                </a:prstGeom>
                <a:ln>
                  <a:solidFill>
                    <a:srgbClr val="2EB83F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Freeform 98">
                  <a:extLst>
                    <a:ext uri="{FF2B5EF4-FFF2-40B4-BE49-F238E27FC236}">
                      <a16:creationId xmlns:a16="http://schemas.microsoft.com/office/drawing/2014/main" id="{0625178C-8FC1-672C-C5B0-DBD6694F7268}"/>
                    </a:ext>
                  </a:extLst>
                </p:cNvPr>
                <p:cNvSpPr/>
                <p:nvPr/>
              </p:nvSpPr>
              <p:spPr>
                <a:xfrm>
                  <a:off x="3315461" y="2263933"/>
                  <a:ext cx="1868580" cy="588471"/>
                </a:xfrm>
                <a:custGeom>
                  <a:avLst/>
                  <a:gdLst>
                    <a:gd name="connsiteX0" fmla="*/ 0 w 1868580"/>
                    <a:gd name="connsiteY0" fmla="*/ 588471 h 588471"/>
                    <a:gd name="connsiteX1" fmla="*/ 226273 w 1868580"/>
                    <a:gd name="connsiteY1" fmla="*/ 478991 h 588471"/>
                    <a:gd name="connsiteX2" fmla="*/ 926991 w 1868580"/>
                    <a:gd name="connsiteY2" fmla="*/ 194344 h 588471"/>
                    <a:gd name="connsiteX3" fmla="*/ 1642306 w 1868580"/>
                    <a:gd name="connsiteY3" fmla="*/ 19176 h 588471"/>
                    <a:gd name="connsiteX4" fmla="*/ 1868580 w 1868580"/>
                    <a:gd name="connsiteY4" fmla="*/ 4578 h 588471"/>
                    <a:gd name="connsiteX5" fmla="*/ 1868580 w 1868580"/>
                    <a:gd name="connsiteY5" fmla="*/ 4578 h 588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68580" h="588471">
                      <a:moveTo>
                        <a:pt x="0" y="588471"/>
                      </a:moveTo>
                      <a:cubicBezTo>
                        <a:pt x="35887" y="566575"/>
                        <a:pt x="71775" y="544679"/>
                        <a:pt x="226273" y="478991"/>
                      </a:cubicBezTo>
                      <a:cubicBezTo>
                        <a:pt x="380771" y="413303"/>
                        <a:pt x="690985" y="270980"/>
                        <a:pt x="926991" y="194344"/>
                      </a:cubicBezTo>
                      <a:cubicBezTo>
                        <a:pt x="1162997" y="117708"/>
                        <a:pt x="1485375" y="50804"/>
                        <a:pt x="1642306" y="19176"/>
                      </a:cubicBezTo>
                      <a:cubicBezTo>
                        <a:pt x="1799238" y="-12452"/>
                        <a:pt x="1868580" y="4578"/>
                        <a:pt x="1868580" y="4578"/>
                      </a:cubicBezTo>
                      <a:lnTo>
                        <a:pt x="1868580" y="4578"/>
                      </a:lnTo>
                    </a:path>
                  </a:pathLst>
                </a:custGeom>
                <a:ln w="76200" cmpd="sng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9" name="Freeform 101">
                  <a:extLst>
                    <a:ext uri="{FF2B5EF4-FFF2-40B4-BE49-F238E27FC236}">
                      <a16:creationId xmlns:a16="http://schemas.microsoft.com/office/drawing/2014/main" id="{3C6C8C5A-5044-12C1-B031-2AD06D36E013}"/>
                    </a:ext>
                  </a:extLst>
                </p:cNvPr>
                <p:cNvSpPr/>
                <p:nvPr/>
              </p:nvSpPr>
              <p:spPr>
                <a:xfrm>
                  <a:off x="7331409" y="2302825"/>
                  <a:ext cx="951305" cy="2170366"/>
                </a:xfrm>
                <a:custGeom>
                  <a:avLst/>
                  <a:gdLst>
                    <a:gd name="connsiteX0" fmla="*/ 0 w 915804"/>
                    <a:gd name="connsiteY0" fmla="*/ 0 h 2142720"/>
                    <a:gd name="connsiteX1" fmla="*/ 69117 w 915804"/>
                    <a:gd name="connsiteY1" fmla="*/ 285120 h 2142720"/>
                    <a:gd name="connsiteX2" fmla="*/ 146874 w 915804"/>
                    <a:gd name="connsiteY2" fmla="*/ 561600 h 2142720"/>
                    <a:gd name="connsiteX3" fmla="*/ 207351 w 915804"/>
                    <a:gd name="connsiteY3" fmla="*/ 846720 h 2142720"/>
                    <a:gd name="connsiteX4" fmla="*/ 302388 w 915804"/>
                    <a:gd name="connsiteY4" fmla="*/ 1140480 h 2142720"/>
                    <a:gd name="connsiteX5" fmla="*/ 388784 w 915804"/>
                    <a:gd name="connsiteY5" fmla="*/ 1373760 h 2142720"/>
                    <a:gd name="connsiteX6" fmla="*/ 527019 w 915804"/>
                    <a:gd name="connsiteY6" fmla="*/ 1624320 h 2142720"/>
                    <a:gd name="connsiteX7" fmla="*/ 708452 w 915804"/>
                    <a:gd name="connsiteY7" fmla="*/ 1900800 h 2142720"/>
                    <a:gd name="connsiteX8" fmla="*/ 915804 w 915804"/>
                    <a:gd name="connsiteY8" fmla="*/ 2142720 h 2142720"/>
                    <a:gd name="connsiteX9" fmla="*/ 915804 w 915804"/>
                    <a:gd name="connsiteY9" fmla="*/ 2142720 h 2142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5804" h="2142720">
                      <a:moveTo>
                        <a:pt x="0" y="0"/>
                      </a:moveTo>
                      <a:cubicBezTo>
                        <a:pt x="22319" y="95760"/>
                        <a:pt x="44638" y="191520"/>
                        <a:pt x="69117" y="285120"/>
                      </a:cubicBezTo>
                      <a:cubicBezTo>
                        <a:pt x="93596" y="378720"/>
                        <a:pt x="123835" y="468000"/>
                        <a:pt x="146874" y="561600"/>
                      </a:cubicBezTo>
                      <a:cubicBezTo>
                        <a:pt x="169913" y="655200"/>
                        <a:pt x="181432" y="750240"/>
                        <a:pt x="207351" y="846720"/>
                      </a:cubicBezTo>
                      <a:cubicBezTo>
                        <a:pt x="233270" y="943200"/>
                        <a:pt x="272149" y="1052640"/>
                        <a:pt x="302388" y="1140480"/>
                      </a:cubicBezTo>
                      <a:cubicBezTo>
                        <a:pt x="332627" y="1228320"/>
                        <a:pt x="351346" y="1293120"/>
                        <a:pt x="388784" y="1373760"/>
                      </a:cubicBezTo>
                      <a:cubicBezTo>
                        <a:pt x="426222" y="1454400"/>
                        <a:pt x="473741" y="1536480"/>
                        <a:pt x="527019" y="1624320"/>
                      </a:cubicBezTo>
                      <a:cubicBezTo>
                        <a:pt x="580297" y="1712160"/>
                        <a:pt x="643655" y="1814400"/>
                        <a:pt x="708452" y="1900800"/>
                      </a:cubicBezTo>
                      <a:cubicBezTo>
                        <a:pt x="773250" y="1987200"/>
                        <a:pt x="915804" y="2142720"/>
                        <a:pt x="915804" y="2142720"/>
                      </a:cubicBezTo>
                      <a:lnTo>
                        <a:pt x="915804" y="2142720"/>
                      </a:lnTo>
                    </a:path>
                  </a:pathLst>
                </a:custGeom>
                <a:ln w="76200" cmpd="sng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0" name="Freeform 102">
                  <a:extLst>
                    <a:ext uri="{FF2B5EF4-FFF2-40B4-BE49-F238E27FC236}">
                      <a16:creationId xmlns:a16="http://schemas.microsoft.com/office/drawing/2014/main" id="{E3B44CBE-706D-B1D1-E164-03B63C2FCBF6}"/>
                    </a:ext>
                  </a:extLst>
                </p:cNvPr>
                <p:cNvSpPr/>
                <p:nvPr/>
              </p:nvSpPr>
              <p:spPr>
                <a:xfrm>
                  <a:off x="7387962" y="2349806"/>
                  <a:ext cx="951305" cy="2170366"/>
                </a:xfrm>
                <a:custGeom>
                  <a:avLst/>
                  <a:gdLst>
                    <a:gd name="connsiteX0" fmla="*/ 0 w 915804"/>
                    <a:gd name="connsiteY0" fmla="*/ 0 h 2142720"/>
                    <a:gd name="connsiteX1" fmla="*/ 69117 w 915804"/>
                    <a:gd name="connsiteY1" fmla="*/ 285120 h 2142720"/>
                    <a:gd name="connsiteX2" fmla="*/ 146874 w 915804"/>
                    <a:gd name="connsiteY2" fmla="*/ 561600 h 2142720"/>
                    <a:gd name="connsiteX3" fmla="*/ 207351 w 915804"/>
                    <a:gd name="connsiteY3" fmla="*/ 846720 h 2142720"/>
                    <a:gd name="connsiteX4" fmla="*/ 302388 w 915804"/>
                    <a:gd name="connsiteY4" fmla="*/ 1140480 h 2142720"/>
                    <a:gd name="connsiteX5" fmla="*/ 388784 w 915804"/>
                    <a:gd name="connsiteY5" fmla="*/ 1373760 h 2142720"/>
                    <a:gd name="connsiteX6" fmla="*/ 527019 w 915804"/>
                    <a:gd name="connsiteY6" fmla="*/ 1624320 h 2142720"/>
                    <a:gd name="connsiteX7" fmla="*/ 708452 w 915804"/>
                    <a:gd name="connsiteY7" fmla="*/ 1900800 h 2142720"/>
                    <a:gd name="connsiteX8" fmla="*/ 915804 w 915804"/>
                    <a:gd name="connsiteY8" fmla="*/ 2142720 h 2142720"/>
                    <a:gd name="connsiteX9" fmla="*/ 915804 w 915804"/>
                    <a:gd name="connsiteY9" fmla="*/ 2142720 h 2142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15804" h="2142720">
                      <a:moveTo>
                        <a:pt x="0" y="0"/>
                      </a:moveTo>
                      <a:cubicBezTo>
                        <a:pt x="22319" y="95760"/>
                        <a:pt x="44638" y="191520"/>
                        <a:pt x="69117" y="285120"/>
                      </a:cubicBezTo>
                      <a:cubicBezTo>
                        <a:pt x="93596" y="378720"/>
                        <a:pt x="123835" y="468000"/>
                        <a:pt x="146874" y="561600"/>
                      </a:cubicBezTo>
                      <a:cubicBezTo>
                        <a:pt x="169913" y="655200"/>
                        <a:pt x="181432" y="750240"/>
                        <a:pt x="207351" y="846720"/>
                      </a:cubicBezTo>
                      <a:cubicBezTo>
                        <a:pt x="233270" y="943200"/>
                        <a:pt x="272149" y="1052640"/>
                        <a:pt x="302388" y="1140480"/>
                      </a:cubicBezTo>
                      <a:cubicBezTo>
                        <a:pt x="332627" y="1228320"/>
                        <a:pt x="351346" y="1293120"/>
                        <a:pt x="388784" y="1373760"/>
                      </a:cubicBezTo>
                      <a:cubicBezTo>
                        <a:pt x="426222" y="1454400"/>
                        <a:pt x="473741" y="1536480"/>
                        <a:pt x="527019" y="1624320"/>
                      </a:cubicBezTo>
                      <a:cubicBezTo>
                        <a:pt x="580297" y="1712160"/>
                        <a:pt x="643655" y="1814400"/>
                        <a:pt x="708452" y="1900800"/>
                      </a:cubicBezTo>
                      <a:cubicBezTo>
                        <a:pt x="773250" y="1987200"/>
                        <a:pt x="915804" y="2142720"/>
                        <a:pt x="915804" y="2142720"/>
                      </a:cubicBezTo>
                      <a:lnTo>
                        <a:pt x="915804" y="2142720"/>
                      </a:lnTo>
                    </a:path>
                  </a:pathLst>
                </a:custGeom>
                <a:ln w="76200" cmpd="sng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" name="Freeform 115">
                  <a:extLst>
                    <a:ext uri="{FF2B5EF4-FFF2-40B4-BE49-F238E27FC236}">
                      <a16:creationId xmlns:a16="http://schemas.microsoft.com/office/drawing/2014/main" id="{6F01125D-E71A-6F56-5C7A-87943CAF5636}"/>
                    </a:ext>
                  </a:extLst>
                </p:cNvPr>
                <p:cNvSpPr/>
                <p:nvPr/>
              </p:nvSpPr>
              <p:spPr>
                <a:xfrm>
                  <a:off x="7312121" y="2362970"/>
                  <a:ext cx="1447031" cy="2524606"/>
                </a:xfrm>
                <a:custGeom>
                  <a:avLst/>
                  <a:gdLst>
                    <a:gd name="connsiteX0" fmla="*/ 0 w 1447031"/>
                    <a:gd name="connsiteY0" fmla="*/ 0 h 2524606"/>
                    <a:gd name="connsiteX1" fmla="*/ 46182 w 1447031"/>
                    <a:gd name="connsiteY1" fmla="*/ 1939636 h 2524606"/>
                    <a:gd name="connsiteX2" fmla="*/ 269394 w 1447031"/>
                    <a:gd name="connsiteY2" fmla="*/ 2178242 h 2524606"/>
                    <a:gd name="connsiteX3" fmla="*/ 531091 w 1447031"/>
                    <a:gd name="connsiteY3" fmla="*/ 2362970 h 2524606"/>
                    <a:gd name="connsiteX4" fmla="*/ 923637 w 1447031"/>
                    <a:gd name="connsiteY4" fmla="*/ 2524606 h 2524606"/>
                    <a:gd name="connsiteX5" fmla="*/ 1254606 w 1447031"/>
                    <a:gd name="connsiteY5" fmla="*/ 2409151 h 2524606"/>
                    <a:gd name="connsiteX6" fmla="*/ 1447031 w 1447031"/>
                    <a:gd name="connsiteY6" fmla="*/ 2278303 h 2524606"/>
                    <a:gd name="connsiteX7" fmla="*/ 1416243 w 1447031"/>
                    <a:gd name="connsiteY7" fmla="*/ 1447030 h 2524606"/>
                    <a:gd name="connsiteX8" fmla="*/ 946728 w 1447031"/>
                    <a:gd name="connsiteY8" fmla="*/ 1370060 h 2524606"/>
                    <a:gd name="connsiteX9" fmla="*/ 669637 w 1447031"/>
                    <a:gd name="connsiteY9" fmla="*/ 1216121 h 2524606"/>
                    <a:gd name="connsiteX10" fmla="*/ 431031 w 1447031"/>
                    <a:gd name="connsiteY10" fmla="*/ 931333 h 2524606"/>
                    <a:gd name="connsiteX11" fmla="*/ 292485 w 1447031"/>
                    <a:gd name="connsiteY11" fmla="*/ 669636 h 2524606"/>
                    <a:gd name="connsiteX12" fmla="*/ 0 w 1447031"/>
                    <a:gd name="connsiteY12" fmla="*/ 0 h 2524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47031" h="2524606">
                      <a:moveTo>
                        <a:pt x="0" y="0"/>
                      </a:moveTo>
                      <a:lnTo>
                        <a:pt x="46182" y="1939636"/>
                      </a:lnTo>
                      <a:lnTo>
                        <a:pt x="269394" y="2178242"/>
                      </a:lnTo>
                      <a:lnTo>
                        <a:pt x="531091" y="2362970"/>
                      </a:lnTo>
                      <a:lnTo>
                        <a:pt x="923637" y="2524606"/>
                      </a:lnTo>
                      <a:lnTo>
                        <a:pt x="1254606" y="2409151"/>
                      </a:lnTo>
                      <a:lnTo>
                        <a:pt x="1447031" y="2278303"/>
                      </a:lnTo>
                      <a:lnTo>
                        <a:pt x="1416243" y="1447030"/>
                      </a:lnTo>
                      <a:lnTo>
                        <a:pt x="946728" y="1370060"/>
                      </a:lnTo>
                      <a:lnTo>
                        <a:pt x="669637" y="1216121"/>
                      </a:lnTo>
                      <a:lnTo>
                        <a:pt x="431031" y="931333"/>
                      </a:lnTo>
                      <a:lnTo>
                        <a:pt x="292485" y="6696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8" name="Freeform 117">
                <a:extLst>
                  <a:ext uri="{FF2B5EF4-FFF2-40B4-BE49-F238E27FC236}">
                    <a16:creationId xmlns:a16="http://schemas.microsoft.com/office/drawing/2014/main" id="{C590F13E-5700-0AC0-3505-BC10C87D8EBD}"/>
                  </a:ext>
                </a:extLst>
              </p:cNvPr>
              <p:cNvSpPr/>
              <p:nvPr/>
            </p:nvSpPr>
            <p:spPr>
              <a:xfrm flipH="1">
                <a:off x="7802860" y="4654895"/>
                <a:ext cx="517845" cy="215596"/>
              </a:xfrm>
              <a:custGeom>
                <a:avLst/>
                <a:gdLst>
                  <a:gd name="connsiteX0" fmla="*/ 0 w 894131"/>
                  <a:gd name="connsiteY0" fmla="*/ 0 h 528525"/>
                  <a:gd name="connsiteX1" fmla="*/ 100060 w 894131"/>
                  <a:gd name="connsiteY1" fmla="*/ 100061 h 528525"/>
                  <a:gd name="connsiteX2" fmla="*/ 346363 w 894131"/>
                  <a:gd name="connsiteY2" fmla="*/ 300182 h 528525"/>
                  <a:gd name="connsiteX3" fmla="*/ 623454 w 894131"/>
                  <a:gd name="connsiteY3" fmla="*/ 454121 h 528525"/>
                  <a:gd name="connsiteX4" fmla="*/ 869757 w 894131"/>
                  <a:gd name="connsiteY4" fmla="*/ 523394 h 528525"/>
                  <a:gd name="connsiteX5" fmla="*/ 885151 w 894131"/>
                  <a:gd name="connsiteY5" fmla="*/ 523394 h 528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4131" h="528525">
                    <a:moveTo>
                      <a:pt x="0" y="0"/>
                    </a:moveTo>
                    <a:cubicBezTo>
                      <a:pt x="21166" y="25015"/>
                      <a:pt x="42333" y="50031"/>
                      <a:pt x="100060" y="100061"/>
                    </a:cubicBezTo>
                    <a:cubicBezTo>
                      <a:pt x="157787" y="150091"/>
                      <a:pt x="259131" y="241172"/>
                      <a:pt x="346363" y="300182"/>
                    </a:cubicBezTo>
                    <a:cubicBezTo>
                      <a:pt x="433595" y="359192"/>
                      <a:pt x="536222" y="416919"/>
                      <a:pt x="623454" y="454121"/>
                    </a:cubicBezTo>
                    <a:cubicBezTo>
                      <a:pt x="710686" y="491323"/>
                      <a:pt x="826141" y="511849"/>
                      <a:pt x="869757" y="523394"/>
                    </a:cubicBezTo>
                    <a:cubicBezTo>
                      <a:pt x="913373" y="534940"/>
                      <a:pt x="885151" y="523394"/>
                      <a:pt x="885151" y="523394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6" name="TextBox 119">
              <a:extLst>
                <a:ext uri="{FF2B5EF4-FFF2-40B4-BE49-F238E27FC236}">
                  <a16:creationId xmlns:a16="http://schemas.microsoft.com/office/drawing/2014/main" id="{05AB329B-A77E-9E5B-12DB-F5569CD8DBF0}"/>
                </a:ext>
              </a:extLst>
            </p:cNvPr>
            <p:cNvSpPr txBox="1"/>
            <p:nvPr/>
          </p:nvSpPr>
          <p:spPr>
            <a:xfrm>
              <a:off x="7132991" y="2707502"/>
              <a:ext cx="15869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>
                  <a:solidFill>
                    <a:srgbClr val="D84E4E"/>
                  </a:solidFill>
                </a:rPr>
                <a:t>sleep rebound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9575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E9C7A-251E-B7A3-6FFF-6116E8760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013" y="450060"/>
            <a:ext cx="11182165" cy="1325563"/>
          </a:xfrm>
        </p:spPr>
        <p:txBody>
          <a:bodyPr/>
          <a:lstStyle/>
          <a:p>
            <a:r>
              <a:rPr lang="en-US" dirty="0"/>
              <a:t>Measurement: Slow wave activity / delta power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7DF7E6-3997-32AD-DD87-C7D15B6CA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172" y="2263743"/>
            <a:ext cx="6703655" cy="23305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344493-39C2-7146-8ABA-A57C8FB65EFA}"/>
              </a:ext>
            </a:extLst>
          </p:cNvPr>
          <p:cNvSpPr txBox="1"/>
          <p:nvPr/>
        </p:nvSpPr>
        <p:spPr>
          <a:xfrm>
            <a:off x="1620523" y="4092606"/>
            <a:ext cx="1233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EMG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4702E-74CF-E440-6BDA-1A22ACACA2F9}"/>
              </a:ext>
            </a:extLst>
          </p:cNvPr>
          <p:cNvSpPr txBox="1"/>
          <p:nvPr/>
        </p:nvSpPr>
        <p:spPr>
          <a:xfrm>
            <a:off x="1614801" y="3142821"/>
            <a:ext cx="1233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EEG</a:t>
            </a:r>
          </a:p>
        </p:txBody>
      </p:sp>
    </p:spTree>
    <p:extLst>
      <p:ext uri="{BB962C8B-B14F-4D97-AF65-F5344CB8AC3E}">
        <p14:creationId xmlns:p14="http://schemas.microsoft.com/office/powerpoint/2010/main" val="4182207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556</Words>
  <Application>Microsoft Office PowerPoint</Application>
  <PresentationFormat>Widescreen</PresentationFormat>
  <Paragraphs>114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Microglia regulation of sleep homeostasis</vt:lpstr>
      <vt:lpstr>What are microglia?</vt:lpstr>
      <vt:lpstr>Microglial morphology varies across sleep and wake</vt:lpstr>
      <vt:lpstr>Microglia depletion affects sleep / wake architecture</vt:lpstr>
      <vt:lpstr>Microglia locally regulate sleep centers</vt:lpstr>
      <vt:lpstr>Microglia control diurnal rhythm of neuronal lipid byproducts in Thalamic Reticular Nucleus, affecting sleep</vt:lpstr>
      <vt:lpstr>General Hypothesis:  Microglia contribute to mechanisms of sleep homeostasis.</vt:lpstr>
      <vt:lpstr>General Hypothesis:  Microglia contribute to mechanisms of sleep homeostasis.</vt:lpstr>
      <vt:lpstr>Measurement: Slow wave activity / delta power</vt:lpstr>
      <vt:lpstr>Slow wave activity during sleep is increased after sleep deprivation and slowly decays</vt:lpstr>
      <vt:lpstr>Slow wave activity during sleep is increased after sleep deprivation and slowly decays</vt:lpstr>
      <vt:lpstr>Slow wave activity during sleep is increased after sleep deprivation and slowly decays</vt:lpstr>
      <vt:lpstr>Experimental design</vt:lpstr>
      <vt:lpstr>Experimental design</vt:lpstr>
      <vt:lpstr>Quantitative Hypothesis: Microglia depleted mice will exhibit elevated Delta Power during sleep and take longer to return to baseline than control mice.</vt:lpstr>
      <vt:lpstr>Analysis</vt:lpstr>
      <vt:lpstr>Analysis</vt:lpstr>
      <vt:lpstr>Analysis</vt:lpstr>
      <vt:lpstr>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Microglia regulation of sleep homeostasis</dc:title>
  <dc:creator>Stucynski, Joseph</dc:creator>
  <cp:lastModifiedBy>Stucynski, Joseph</cp:lastModifiedBy>
  <cp:revision>10</cp:revision>
  <dcterms:created xsi:type="dcterms:W3CDTF">2022-10-20T17:16:28Z</dcterms:created>
  <dcterms:modified xsi:type="dcterms:W3CDTF">2022-10-21T04:01:31Z</dcterms:modified>
</cp:coreProperties>
</file>