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tif" ContentType="image/tif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2" r:id="rId2"/>
    <p:sldId id="317" r:id="rId3"/>
    <p:sldId id="318" r:id="rId4"/>
    <p:sldId id="319" r:id="rId5"/>
    <p:sldId id="320" r:id="rId6"/>
    <p:sldId id="321" r:id="rId7"/>
    <p:sldId id="258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8" r:id="rId16"/>
    <p:sldId id="270" r:id="rId17"/>
    <p:sldId id="271" r:id="rId18"/>
    <p:sldId id="323" r:id="rId19"/>
    <p:sldId id="334" r:id="rId20"/>
    <p:sldId id="335" r:id="rId21"/>
    <p:sldId id="326" r:id="rId22"/>
    <p:sldId id="324" r:id="rId23"/>
    <p:sldId id="343" r:id="rId24"/>
    <p:sldId id="325" r:id="rId25"/>
    <p:sldId id="327" r:id="rId26"/>
    <p:sldId id="328" r:id="rId27"/>
    <p:sldId id="329" r:id="rId28"/>
    <p:sldId id="330" r:id="rId29"/>
    <p:sldId id="331" r:id="rId30"/>
    <p:sldId id="332" r:id="rId31"/>
    <p:sldId id="345" r:id="rId32"/>
    <p:sldId id="333" r:id="rId33"/>
    <p:sldId id="336" r:id="rId34"/>
    <p:sldId id="341" r:id="rId35"/>
    <p:sldId id="338" r:id="rId36"/>
    <p:sldId id="339" r:id="rId37"/>
    <p:sldId id="344" r:id="rId38"/>
    <p:sldId id="337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06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4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906-8BD8-0145-8DDC-A7A40D3F6066}" type="datetimeFigureOut">
              <a:rPr lang="en-US" smtClean="0"/>
              <a:t>9/13/14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BA8-1B7E-5946-B971-212795C74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9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906-8BD8-0145-8DDC-A7A40D3F6066}" type="datetimeFigureOut">
              <a:rPr lang="en-US" smtClean="0"/>
              <a:t>9/13/14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BA8-1B7E-5946-B971-212795C74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4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906-8BD8-0145-8DDC-A7A40D3F6066}" type="datetimeFigureOut">
              <a:rPr lang="en-US" smtClean="0"/>
              <a:t>9/13/14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BA8-1B7E-5946-B971-212795C74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906-8BD8-0145-8DDC-A7A40D3F6066}" type="datetimeFigureOut">
              <a:rPr lang="en-US" smtClean="0"/>
              <a:t>9/13/14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BA8-1B7E-5946-B971-212795C74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5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906-8BD8-0145-8DDC-A7A40D3F6066}" type="datetimeFigureOut">
              <a:rPr lang="en-US" smtClean="0"/>
              <a:t>9/13/14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BA8-1B7E-5946-B971-212795C74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4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906-8BD8-0145-8DDC-A7A40D3F6066}" type="datetimeFigureOut">
              <a:rPr lang="en-US" smtClean="0"/>
              <a:t>9/13/14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BA8-1B7E-5946-B971-212795C74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5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906-8BD8-0145-8DDC-A7A40D3F6066}" type="datetimeFigureOut">
              <a:rPr lang="en-US" smtClean="0"/>
              <a:t>9/13/14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BA8-1B7E-5946-B971-212795C74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5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906-8BD8-0145-8DDC-A7A40D3F6066}" type="datetimeFigureOut">
              <a:rPr lang="en-US" smtClean="0"/>
              <a:t>9/13/14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BA8-1B7E-5946-B971-212795C74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3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906-8BD8-0145-8DDC-A7A40D3F6066}" type="datetimeFigureOut">
              <a:rPr lang="en-US" smtClean="0"/>
              <a:t>9/13/14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BA8-1B7E-5946-B971-212795C74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7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906-8BD8-0145-8DDC-A7A40D3F6066}" type="datetimeFigureOut">
              <a:rPr lang="en-US" smtClean="0"/>
              <a:t>9/13/14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BA8-1B7E-5946-B971-212795C74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1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906-8BD8-0145-8DDC-A7A40D3F6066}" type="datetimeFigureOut">
              <a:rPr lang="en-US" smtClean="0"/>
              <a:t>9/13/14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BA8-1B7E-5946-B971-212795C74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5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1906-8BD8-0145-8DDC-A7A40D3F6066}" type="datetimeFigureOut">
              <a:rPr lang="en-US" smtClean="0"/>
              <a:t>9/13/14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B8BA8-1B7E-5946-B971-212795C74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9BBB5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139" y="1590975"/>
            <a:ext cx="8229600" cy="51245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“title” : “</a:t>
            </a:r>
            <a:r>
              <a:rPr lang="en-US" dirty="0">
                <a:solidFill>
                  <a:schemeClr val="accent3"/>
                </a:solidFill>
              </a:rPr>
              <a:t>i</a:t>
            </a:r>
            <a:r>
              <a:rPr lang="en-US" dirty="0" smtClean="0">
                <a:solidFill>
                  <a:schemeClr val="accent3"/>
                </a:solidFill>
              </a:rPr>
              <a:t>ntro to nest &amp; elasticsearch.net</a:t>
            </a:r>
            <a:r>
              <a:rPr lang="en-US" dirty="0" smtClean="0">
                <a:solidFill>
                  <a:schemeClr val="bg1"/>
                </a:solidFill>
              </a:rPr>
              <a:t>”,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“level” : </a:t>
            </a:r>
            <a:r>
              <a:rPr lang="en-US" dirty="0" smtClean="0">
                <a:solidFill>
                  <a:srgbClr val="9BBB59"/>
                </a:solidFill>
              </a:rPr>
              <a:t>100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“speaker” : “</a:t>
            </a:r>
            <a:r>
              <a:rPr lang="en-US" dirty="0" smtClean="0">
                <a:solidFill>
                  <a:srgbClr val="9BBB59"/>
                </a:solidFill>
              </a:rPr>
              <a:t>greg marzouka</a:t>
            </a:r>
            <a:r>
              <a:rPr lang="en-US" dirty="0" smtClean="0">
                <a:solidFill>
                  <a:schemeClr val="bg1"/>
                </a:solidFill>
              </a:rPr>
              <a:t>”,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“event” : “</a:t>
            </a:r>
            <a:r>
              <a:rPr lang="en-US" dirty="0">
                <a:solidFill>
                  <a:srgbClr val="9BBB59"/>
                </a:solidFill>
              </a:rPr>
              <a:t>c</a:t>
            </a:r>
            <a:r>
              <a:rPr lang="en-US" dirty="0" smtClean="0">
                <a:solidFill>
                  <a:srgbClr val="9BBB59"/>
                </a:solidFill>
              </a:rPr>
              <a:t>ode </a:t>
            </a:r>
            <a:r>
              <a:rPr lang="en-US" dirty="0">
                <a:solidFill>
                  <a:srgbClr val="9BBB59"/>
                </a:solidFill>
              </a:rPr>
              <a:t>c</a:t>
            </a:r>
            <a:r>
              <a:rPr lang="en-US" dirty="0" smtClean="0">
                <a:solidFill>
                  <a:srgbClr val="9BBB59"/>
                </a:solidFill>
              </a:rPr>
              <a:t>amp nyc 2014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165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>
              <a:solidFill>
                <a:srgbClr val="9BBB5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532"/>
            <a:ext cx="8229600" cy="54199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node</a:t>
            </a:r>
            <a:r>
              <a:rPr lang="en-US" sz="2600" dirty="0" smtClean="0">
                <a:solidFill>
                  <a:schemeClr val="bg1"/>
                </a:solidFill>
              </a:rPr>
              <a:t> = single server (elasticsearch/jvm instance)</a:t>
            </a:r>
          </a:p>
          <a:p>
            <a:pPr marL="0" indent="0">
              <a:buNone/>
            </a:pPr>
            <a:endParaRPr lang="en-US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cluster</a:t>
            </a:r>
            <a:r>
              <a:rPr lang="en-US" sz="2600" dirty="0" smtClean="0">
                <a:solidFill>
                  <a:schemeClr val="bg1"/>
                </a:solidFill>
              </a:rPr>
              <a:t> = collection of one more more node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3"/>
                </a:solidFill>
              </a:rPr>
              <a:t>index </a:t>
            </a:r>
            <a:r>
              <a:rPr lang="en-US" sz="2600" dirty="0" smtClean="0">
                <a:solidFill>
                  <a:schemeClr val="bg1"/>
                </a:solidFill>
              </a:rPr>
              <a:t>= collection of documents (database)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type</a:t>
            </a:r>
            <a:r>
              <a:rPr lang="en-US" sz="2600" dirty="0" smtClean="0">
                <a:solidFill>
                  <a:srgbClr val="9BBB59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= logical category/partition of your index (table)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document</a:t>
            </a:r>
            <a:r>
              <a:rPr lang="en-US" sz="2600" dirty="0" smtClean="0">
                <a:solidFill>
                  <a:schemeClr val="bg1"/>
                </a:solidFill>
              </a:rPr>
              <a:t> = basic unit of information that can be indexed (row)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shard</a:t>
            </a:r>
            <a:r>
              <a:rPr lang="en-US" sz="2600" dirty="0" smtClean="0">
                <a:solidFill>
                  <a:schemeClr val="bg1"/>
                </a:solidFill>
              </a:rPr>
              <a:t> = slice/partition of an index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replica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= copy of a shard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12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>
              <a:solidFill>
                <a:srgbClr val="9BBB5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532"/>
            <a:ext cx="8229600" cy="54199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node</a:t>
            </a:r>
            <a:r>
              <a:rPr lang="en-US" sz="2600" dirty="0" smtClean="0">
                <a:solidFill>
                  <a:schemeClr val="bg1"/>
                </a:solidFill>
              </a:rPr>
              <a:t> = single server (elasticsearch/jvm instance)</a:t>
            </a:r>
          </a:p>
          <a:p>
            <a:pPr marL="0" indent="0">
              <a:buNone/>
            </a:pPr>
            <a:endParaRPr lang="en-US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cluster</a:t>
            </a:r>
            <a:r>
              <a:rPr lang="en-US" sz="2600" dirty="0" smtClean="0">
                <a:solidFill>
                  <a:schemeClr val="bg1"/>
                </a:solidFill>
              </a:rPr>
              <a:t> = collection of one more more node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index</a:t>
            </a:r>
            <a:r>
              <a:rPr lang="en-US" sz="2600" dirty="0" smtClean="0">
                <a:solidFill>
                  <a:schemeClr val="bg1"/>
                </a:solidFill>
              </a:rPr>
              <a:t> = collection of documents (database)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3"/>
                </a:solidFill>
              </a:rPr>
              <a:t>type </a:t>
            </a:r>
            <a:r>
              <a:rPr lang="en-US" sz="2600" dirty="0" smtClean="0">
                <a:solidFill>
                  <a:schemeClr val="bg1"/>
                </a:solidFill>
              </a:rPr>
              <a:t>= logical category/partition of your index (table)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document</a:t>
            </a:r>
            <a:r>
              <a:rPr lang="en-US" sz="2600" dirty="0" smtClean="0">
                <a:solidFill>
                  <a:schemeClr val="bg1"/>
                </a:solidFill>
              </a:rPr>
              <a:t> = basic unit of information that can be indexed (row)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shard</a:t>
            </a:r>
            <a:r>
              <a:rPr lang="en-US" sz="2600" dirty="0" smtClean="0">
                <a:solidFill>
                  <a:schemeClr val="bg1"/>
                </a:solidFill>
              </a:rPr>
              <a:t> = slice/partition of an index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replica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= copy of a shard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12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>
              <a:solidFill>
                <a:srgbClr val="9BBB5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532"/>
            <a:ext cx="8229600" cy="54199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node</a:t>
            </a:r>
            <a:r>
              <a:rPr lang="en-US" sz="2600" dirty="0" smtClean="0">
                <a:solidFill>
                  <a:schemeClr val="bg1"/>
                </a:solidFill>
              </a:rPr>
              <a:t> = single server (elasticsearch/jvm instance)</a:t>
            </a:r>
          </a:p>
          <a:p>
            <a:pPr marL="0" indent="0">
              <a:buNone/>
            </a:pPr>
            <a:endParaRPr lang="en-US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cluster</a:t>
            </a:r>
            <a:r>
              <a:rPr lang="en-US" sz="2600" dirty="0" smtClean="0">
                <a:solidFill>
                  <a:schemeClr val="bg1"/>
                </a:solidFill>
              </a:rPr>
              <a:t> = collection of one more more node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index</a:t>
            </a:r>
            <a:r>
              <a:rPr lang="en-US" sz="2600" dirty="0" smtClean="0">
                <a:solidFill>
                  <a:schemeClr val="bg1"/>
                </a:solidFill>
              </a:rPr>
              <a:t> = collection of documents (database)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type</a:t>
            </a:r>
            <a:r>
              <a:rPr lang="en-US" sz="2600" dirty="0" smtClean="0">
                <a:solidFill>
                  <a:schemeClr val="bg1"/>
                </a:solidFill>
              </a:rPr>
              <a:t> = logical category/partition of your index (table)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9BBB59"/>
                </a:solidFill>
              </a:rPr>
              <a:t>document </a:t>
            </a:r>
            <a:r>
              <a:rPr lang="en-US" sz="2600" dirty="0" smtClean="0">
                <a:solidFill>
                  <a:schemeClr val="bg1"/>
                </a:solidFill>
              </a:rPr>
              <a:t>= basic unit of information that can be indexed (row)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shard</a:t>
            </a:r>
            <a:r>
              <a:rPr lang="en-US" sz="2600" dirty="0" smtClean="0">
                <a:solidFill>
                  <a:schemeClr val="bg1"/>
                </a:solidFill>
              </a:rPr>
              <a:t> = slice/partition of an index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replica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= copy of a shard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12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>
              <a:solidFill>
                <a:srgbClr val="9BBB5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532"/>
            <a:ext cx="8229600" cy="54199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node</a:t>
            </a:r>
            <a:r>
              <a:rPr lang="en-US" sz="2600" dirty="0" smtClean="0">
                <a:solidFill>
                  <a:schemeClr val="bg1"/>
                </a:solidFill>
              </a:rPr>
              <a:t> = single server (elasticsearch/jvm instance)</a:t>
            </a:r>
          </a:p>
          <a:p>
            <a:pPr marL="0" indent="0">
              <a:buNone/>
            </a:pPr>
            <a:endParaRPr lang="en-US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cluster</a:t>
            </a:r>
            <a:r>
              <a:rPr lang="en-US" sz="2600" dirty="0" smtClean="0">
                <a:solidFill>
                  <a:schemeClr val="bg1"/>
                </a:solidFill>
              </a:rPr>
              <a:t> = collection of one more more node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index</a:t>
            </a:r>
            <a:r>
              <a:rPr lang="en-US" sz="2600" dirty="0" smtClean="0">
                <a:solidFill>
                  <a:schemeClr val="bg1"/>
                </a:solidFill>
              </a:rPr>
              <a:t> = collection of documents (database)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type</a:t>
            </a:r>
            <a:r>
              <a:rPr lang="en-US" sz="2600" dirty="0" smtClean="0">
                <a:solidFill>
                  <a:schemeClr val="bg1"/>
                </a:solidFill>
              </a:rPr>
              <a:t> = logical category/partition of your index (table)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document</a:t>
            </a:r>
            <a:r>
              <a:rPr lang="en-US" sz="2600" dirty="0" smtClean="0">
                <a:solidFill>
                  <a:schemeClr val="bg1"/>
                </a:solidFill>
              </a:rPr>
              <a:t> = basic unit of information that can be indexed (row)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9BBB59"/>
                </a:solidFill>
              </a:rPr>
              <a:t>shard </a:t>
            </a:r>
            <a:r>
              <a:rPr lang="en-US" sz="2600" dirty="0" smtClean="0">
                <a:solidFill>
                  <a:schemeClr val="bg1"/>
                </a:solidFill>
              </a:rPr>
              <a:t>= slice/partition of an index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replica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= copy of a shard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12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>
              <a:solidFill>
                <a:srgbClr val="9BBB5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532"/>
            <a:ext cx="8229600" cy="54199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node</a:t>
            </a:r>
            <a:r>
              <a:rPr lang="en-US" sz="2600" dirty="0" smtClean="0">
                <a:solidFill>
                  <a:schemeClr val="bg1"/>
                </a:solidFill>
              </a:rPr>
              <a:t> = single server (elasticsearch/jvm instance)</a:t>
            </a:r>
          </a:p>
          <a:p>
            <a:pPr marL="0" indent="0">
              <a:buNone/>
            </a:pPr>
            <a:endParaRPr lang="en-US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cluster</a:t>
            </a:r>
            <a:r>
              <a:rPr lang="en-US" sz="2600" dirty="0" smtClean="0">
                <a:solidFill>
                  <a:schemeClr val="bg1"/>
                </a:solidFill>
              </a:rPr>
              <a:t> = collection of one more more node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index</a:t>
            </a:r>
            <a:r>
              <a:rPr lang="en-US" sz="2600" dirty="0" smtClean="0">
                <a:solidFill>
                  <a:schemeClr val="bg1"/>
                </a:solidFill>
              </a:rPr>
              <a:t> = collection of documents (database)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type</a:t>
            </a:r>
            <a:r>
              <a:rPr lang="en-US" sz="2600" dirty="0" smtClean="0">
                <a:solidFill>
                  <a:schemeClr val="bg1"/>
                </a:solidFill>
              </a:rPr>
              <a:t> = logical category/partition of your index (table)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document</a:t>
            </a:r>
            <a:r>
              <a:rPr lang="en-US" sz="2600" dirty="0" smtClean="0">
                <a:solidFill>
                  <a:schemeClr val="bg1"/>
                </a:solidFill>
              </a:rPr>
              <a:t> = basic unit of information that can be indexed (row)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shard</a:t>
            </a:r>
            <a:r>
              <a:rPr lang="en-US" sz="2600" dirty="0" smtClean="0">
                <a:solidFill>
                  <a:srgbClr val="9BBB59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= slice/partition of an index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3"/>
                </a:solidFill>
              </a:rPr>
              <a:t>replica </a:t>
            </a:r>
            <a:r>
              <a:rPr lang="en-US" sz="2600" dirty="0" smtClean="0">
                <a:solidFill>
                  <a:schemeClr val="bg1"/>
                </a:solidFill>
              </a:rPr>
              <a:t>= copy of a shard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371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n</a:t>
            </a:r>
            <a:r>
              <a:rPr lang="en-US" dirty="0" smtClean="0">
                <a:solidFill>
                  <a:schemeClr val="accent3"/>
                </a:solidFill>
              </a:rPr>
              <a:t>est &amp; elasticsearch.net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Two official .NET clients for elasticsearch</a:t>
            </a:r>
          </a:p>
          <a:p>
            <a:r>
              <a:rPr lang="en-US" sz="2800" dirty="0" smtClean="0">
                <a:solidFill>
                  <a:srgbClr val="FFFFFF"/>
                </a:solidFill>
              </a:rPr>
              <a:t>NEST originally created by Martijn Laarman (Mpdreamz) in 2010 (6 months after </a:t>
            </a:r>
            <a:r>
              <a:rPr lang="en-US" sz="2800" dirty="0" err="1" smtClean="0">
                <a:solidFill>
                  <a:srgbClr val="FFFFFF"/>
                </a:solidFill>
              </a:rPr>
              <a:t>elasticsearch</a:t>
            </a:r>
            <a:r>
              <a:rPr lang="en-US" sz="2800" dirty="0" smtClean="0">
                <a:solidFill>
                  <a:srgbClr val="FFFFFF"/>
                </a:solidFill>
              </a:rPr>
              <a:t>)</a:t>
            </a:r>
          </a:p>
          <a:p>
            <a:r>
              <a:rPr lang="en-US" sz="2800" dirty="0" smtClean="0">
                <a:solidFill>
                  <a:srgbClr val="FFFFFF"/>
                </a:solidFill>
              </a:rPr>
              <a:t>Wide adoption of NEST led to Elasticsearch hiring Martijn and making NEST the official .NET client</a:t>
            </a:r>
          </a:p>
          <a:p>
            <a:r>
              <a:rPr lang="en-US" sz="2800" dirty="0" smtClean="0">
                <a:solidFill>
                  <a:srgbClr val="FFFFFF"/>
                </a:solidFill>
              </a:rPr>
              <a:t>NEST split into two clients: NEST and Elasticsearch.Net (low-level client generated mostly from the REST API spec)</a:t>
            </a:r>
          </a:p>
          <a:p>
            <a:r>
              <a:rPr lang="en-US" sz="2800" dirty="0" smtClean="0">
                <a:solidFill>
                  <a:srgbClr val="FFFFFF"/>
                </a:solidFill>
              </a:rPr>
              <a:t>Recently released 1.0 GA</a:t>
            </a:r>
          </a:p>
        </p:txBody>
      </p:sp>
    </p:spTree>
    <p:extLst>
      <p:ext uri="{BB962C8B-B14F-4D97-AF65-F5344CB8AC3E}">
        <p14:creationId xmlns:p14="http://schemas.microsoft.com/office/powerpoint/2010/main" val="1020455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>
                <a:solidFill>
                  <a:srgbClr val="9BBB59"/>
                </a:solidFill>
              </a:rPr>
              <a:t>lasticsearch.net</a:t>
            </a:r>
            <a:endParaRPr lang="en-US" dirty="0">
              <a:solidFill>
                <a:srgbClr val="9BBB5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4469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Low-level client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Generated from the official elasticsearch REST API spec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 dependencies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Load balancing / cluster fail over support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Async variants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Unlike NEST, does not provide typed request and response objects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564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BBB59"/>
                </a:solidFill>
              </a:rPr>
              <a:t>nest</a:t>
            </a:r>
            <a:endParaRPr lang="en-US" dirty="0">
              <a:solidFill>
                <a:srgbClr val="9BBB5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High-level client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Strongly typed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Json.NET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Uses and exposes </a:t>
            </a:r>
            <a:r>
              <a:rPr lang="en-US" dirty="0" smtClean="0">
                <a:solidFill>
                  <a:srgbClr val="9BBB59"/>
                </a:solidFill>
              </a:rPr>
              <a:t>elasticsearch.net</a:t>
            </a:r>
            <a:r>
              <a:rPr lang="en-US" dirty="0" smtClean="0">
                <a:solidFill>
                  <a:srgbClr val="FFFFFF"/>
                </a:solidFill>
              </a:rPr>
              <a:t> under the hood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Fluent API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Load balancing / connection failover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Async variants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34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your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7F7F7F"/>
                </a:solidFill>
              </a:rPr>
              <a:t>var </a:t>
            </a:r>
            <a:r>
              <a:rPr lang="en-US" dirty="0" smtClean="0">
                <a:solidFill>
                  <a:schemeClr val="bg1"/>
                </a:solidFill>
              </a:rPr>
              <a:t>client = </a:t>
            </a:r>
            <a:r>
              <a:rPr lang="en-US" dirty="0" smtClean="0">
                <a:solidFill>
                  <a:srgbClr val="7F7F7F"/>
                </a:solidFill>
              </a:rPr>
              <a:t>new </a:t>
            </a:r>
            <a:r>
              <a:rPr lang="en-US" dirty="0" smtClean="0">
                <a:solidFill>
                  <a:srgbClr val="9BBB59"/>
                </a:solidFill>
              </a:rPr>
              <a:t>ElasticClient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61712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pecifying a node and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var </a:t>
            </a:r>
            <a:r>
              <a:rPr lang="en-US" dirty="0" smtClean="0">
                <a:solidFill>
                  <a:schemeClr val="bg1"/>
                </a:solidFill>
              </a:rPr>
              <a:t>node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rgbClr val="7F7F7F"/>
                </a:solidFill>
              </a:rPr>
              <a:t>new </a:t>
            </a:r>
            <a:r>
              <a:rPr lang="en-US" dirty="0" smtClean="0">
                <a:solidFill>
                  <a:schemeClr val="accent3"/>
                </a:solidFill>
              </a:rPr>
              <a:t>Uri</a:t>
            </a:r>
            <a:r>
              <a:rPr lang="en-US" dirty="0" smtClean="0">
                <a:solidFill>
                  <a:schemeClr val="bg1"/>
                </a:solidFill>
              </a:rPr>
              <a:t>(“http://localhost:9200”);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var </a:t>
            </a:r>
            <a:r>
              <a:rPr lang="en-US" dirty="0" smtClean="0">
                <a:solidFill>
                  <a:schemeClr val="bg1"/>
                </a:solidFill>
              </a:rPr>
              <a:t>settings = </a:t>
            </a:r>
            <a:r>
              <a:rPr lang="en-US" dirty="0" smtClean="0">
                <a:solidFill>
                  <a:srgbClr val="7F7F7F"/>
                </a:solidFill>
              </a:rPr>
              <a:t>new </a:t>
            </a:r>
            <a:r>
              <a:rPr lang="en-US" dirty="0" smtClean="0">
                <a:solidFill>
                  <a:srgbClr val="9BBB59"/>
                </a:solidFill>
              </a:rPr>
              <a:t>ConnectionSettings</a:t>
            </a:r>
            <a:r>
              <a:rPr lang="en-US" dirty="0" smtClean="0">
                <a:solidFill>
                  <a:schemeClr val="bg1"/>
                </a:solidFill>
              </a:rPr>
              <a:t>(node);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var </a:t>
            </a:r>
            <a:r>
              <a:rPr lang="en-US" dirty="0" smtClean="0">
                <a:solidFill>
                  <a:schemeClr val="bg1"/>
                </a:solidFill>
              </a:rPr>
              <a:t>client = </a:t>
            </a:r>
            <a:r>
              <a:rPr lang="en-US" dirty="0" smtClean="0">
                <a:solidFill>
                  <a:srgbClr val="7F7F7F"/>
                </a:solidFill>
              </a:rPr>
              <a:t>new </a:t>
            </a:r>
            <a:r>
              <a:rPr lang="en-US" dirty="0" smtClean="0">
                <a:solidFill>
                  <a:srgbClr val="9BBB59"/>
                </a:solidFill>
              </a:rPr>
              <a:t>ElasticClient</a:t>
            </a:r>
            <a:r>
              <a:rPr lang="en-US" dirty="0" smtClean="0">
                <a:solidFill>
                  <a:schemeClr val="bg1"/>
                </a:solidFill>
              </a:rPr>
              <a:t>(settings);</a:t>
            </a:r>
          </a:p>
        </p:txBody>
      </p:sp>
    </p:spTree>
    <p:extLst>
      <p:ext uri="{BB962C8B-B14F-4D97-AF65-F5344CB8AC3E}">
        <p14:creationId xmlns:p14="http://schemas.microsoft.com/office/powerpoint/2010/main" val="411933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286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MARQUEE SPONSOR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3429000" cy="152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352800"/>
            <a:ext cx="802709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5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closer look at ConnectionSettings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var </a:t>
            </a:r>
            <a:r>
              <a:rPr lang="en-US" sz="2000" dirty="0" smtClean="0">
                <a:solidFill>
                  <a:schemeClr val="bg1"/>
                </a:solidFill>
              </a:rPr>
              <a:t>settings = </a:t>
            </a:r>
            <a:r>
              <a:rPr lang="en-US" sz="2000" dirty="0" smtClean="0">
                <a:solidFill>
                  <a:srgbClr val="7F7F7F"/>
                </a:solidFill>
              </a:rPr>
              <a:t>new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ConnectionSettings</a:t>
            </a:r>
            <a:r>
              <a:rPr lang="en-US" sz="2000" dirty="0" smtClean="0">
                <a:solidFill>
                  <a:schemeClr val="bg1"/>
                </a:solidFill>
              </a:rPr>
              <a:t>(node)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	.SetTimeout(</a:t>
            </a:r>
            <a:r>
              <a:rPr lang="en-US" sz="2000" dirty="0">
                <a:solidFill>
                  <a:srgbClr val="9BBB59"/>
                </a:solidFill>
              </a:rPr>
              <a:t>150</a:t>
            </a:r>
            <a:r>
              <a:rPr lang="en-US" sz="2000" dirty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	.MaximumRetries(</a:t>
            </a:r>
            <a:r>
              <a:rPr lang="en-US" sz="2000" dirty="0">
                <a:solidFill>
                  <a:srgbClr val="9BBB59"/>
                </a:solidFill>
              </a:rPr>
              <a:t>5</a:t>
            </a:r>
            <a:r>
              <a:rPr lang="en-US" sz="2000" dirty="0" smtClean="0">
                <a:solidFill>
                  <a:srgbClr val="FFFFFF"/>
                </a:solidFill>
              </a:rPr>
              <a:t>)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.SetDefaultIndex(</a:t>
            </a:r>
            <a:r>
              <a:rPr lang="en-US" sz="2000" dirty="0" smtClean="0">
                <a:solidFill>
                  <a:srgbClr val="9BBB59"/>
                </a:solidFill>
              </a:rPr>
              <a:t>“foo”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	.</a:t>
            </a:r>
            <a:r>
              <a:rPr lang="en-US" sz="2000" dirty="0">
                <a:solidFill>
                  <a:srgbClr val="FFFFFF"/>
                </a:solidFill>
              </a:rPr>
              <a:t>MapDefaultTypeNames(m =&gt; m.Add(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typeof</a:t>
            </a:r>
            <a:r>
              <a:rPr lang="en-US" sz="2000" dirty="0">
                <a:solidFill>
                  <a:srgbClr val="FFFFFF"/>
                </a:solidFill>
              </a:rPr>
              <a:t>(</a:t>
            </a:r>
            <a:r>
              <a:rPr lang="en-US" sz="2000" dirty="0">
                <a:solidFill>
                  <a:srgbClr val="9BBB59"/>
                </a:solidFill>
              </a:rPr>
              <a:t>Session</a:t>
            </a:r>
            <a:r>
              <a:rPr lang="en-US" sz="2000" dirty="0">
                <a:solidFill>
                  <a:srgbClr val="FFFFFF"/>
                </a:solidFill>
              </a:rPr>
              <a:t>), </a:t>
            </a:r>
            <a:r>
              <a:rPr lang="en-US" sz="2000" dirty="0">
                <a:solidFill>
                  <a:srgbClr val="9BBB59"/>
                </a:solidFill>
              </a:rPr>
              <a:t>"session"</a:t>
            </a:r>
            <a:r>
              <a:rPr lang="en-US" sz="2000" dirty="0">
                <a:solidFill>
                  <a:srgbClr val="FFFFFF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	.</a:t>
            </a:r>
            <a:r>
              <a:rPr lang="en-US" sz="2000" dirty="0">
                <a:solidFill>
                  <a:srgbClr val="FFFFFF"/>
                </a:solidFill>
              </a:rPr>
              <a:t>MapDefaultTypeIndices(m =&gt; m.Add(</a:t>
            </a:r>
            <a:r>
              <a:rPr lang="en-US" sz="2000" dirty="0">
                <a:solidFill>
                  <a:srgbClr val="7F7F7F"/>
                </a:solidFill>
              </a:rPr>
              <a:t>typeof</a:t>
            </a:r>
            <a:r>
              <a:rPr lang="en-US" sz="2000" dirty="0">
                <a:solidFill>
                  <a:srgbClr val="FFFFFF"/>
                </a:solidFill>
              </a:rPr>
              <a:t>(</a:t>
            </a:r>
            <a:r>
              <a:rPr lang="en-US" sz="2000" dirty="0">
                <a:solidFill>
                  <a:srgbClr val="9BBB59"/>
                </a:solidFill>
              </a:rPr>
              <a:t>Session</a:t>
            </a:r>
            <a:r>
              <a:rPr lang="en-US" sz="2000" dirty="0">
                <a:solidFill>
                  <a:srgbClr val="FFFFFF"/>
                </a:solidFill>
              </a:rPr>
              <a:t>), </a:t>
            </a:r>
            <a:r>
              <a:rPr lang="en-US" sz="2000" dirty="0">
                <a:solidFill>
                  <a:srgbClr val="9BBB59"/>
                </a:solidFill>
              </a:rPr>
              <a:t>"</a:t>
            </a:r>
            <a:r>
              <a:rPr lang="en-US" sz="2000" dirty="0" smtClean="0">
                <a:solidFill>
                  <a:srgbClr val="9BBB59"/>
                </a:solidFill>
              </a:rPr>
              <a:t>codecampnyc”</a:t>
            </a:r>
            <a:r>
              <a:rPr lang="en-US" sz="2000" dirty="0" smtClean="0">
                <a:solidFill>
                  <a:srgbClr val="FFFFFF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	</a:t>
            </a:r>
            <a:r>
              <a:rPr lang="en-US" sz="2000" dirty="0" smtClean="0">
                <a:solidFill>
                  <a:srgbClr val="FFFFFF"/>
                </a:solidFill>
              </a:rPr>
              <a:t>.SetJsonSerializerSettingsModifier(</a:t>
            </a:r>
            <a:r>
              <a:rPr lang="en-US" sz="2000" dirty="0" smtClean="0">
                <a:solidFill>
                  <a:srgbClr val="9BBB59"/>
                </a:solidFill>
              </a:rPr>
              <a:t>…</a:t>
            </a:r>
            <a:r>
              <a:rPr lang="en-US" sz="2000" dirty="0" smtClean="0">
                <a:solidFill>
                  <a:srgbClr val="FFFFFF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08056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sing a connection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0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nodes = </a:t>
            </a:r>
            <a:r>
              <a:rPr lang="en-US" sz="2400" dirty="0">
                <a:solidFill>
                  <a:srgbClr val="7F7F7F"/>
                </a:solidFill>
              </a:rPr>
              <a:t>new</a:t>
            </a:r>
            <a:r>
              <a:rPr lang="en-US" sz="2400" dirty="0">
                <a:solidFill>
                  <a:schemeClr val="bg1"/>
                </a:solidFill>
              </a:rPr>
              <a:t> Uri[]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{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rgbClr val="7F7F7F"/>
                </a:solidFill>
              </a:rPr>
              <a:t>new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accent3"/>
                </a:solidFill>
              </a:rPr>
              <a:t>Uri</a:t>
            </a:r>
            <a:r>
              <a:rPr lang="en-US" sz="2400" dirty="0">
                <a:solidFill>
                  <a:schemeClr val="bg1"/>
                </a:solidFill>
              </a:rPr>
              <a:t>("http://localhost:9200"),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rgbClr val="7F7F7F"/>
                </a:solidFill>
              </a:rPr>
              <a:t>new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BBB59"/>
                </a:solidFill>
              </a:rPr>
              <a:t>Uri</a:t>
            </a:r>
            <a:r>
              <a:rPr lang="en-US" sz="2400" dirty="0">
                <a:solidFill>
                  <a:schemeClr val="bg1"/>
                </a:solidFill>
              </a:rPr>
              <a:t>("http://localhost:9201"),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rgbClr val="7F7F7F"/>
                </a:solidFill>
              </a:rPr>
              <a:t>new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BBB59"/>
                </a:solidFill>
              </a:rPr>
              <a:t>Uri</a:t>
            </a:r>
            <a:r>
              <a:rPr lang="en-US" sz="2400" dirty="0">
                <a:solidFill>
                  <a:schemeClr val="bg1"/>
                </a:solidFill>
              </a:rPr>
              <a:t>("http://localhost:9202")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};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pool =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new </a:t>
            </a:r>
            <a:r>
              <a:rPr lang="en-US" sz="2400" dirty="0">
                <a:solidFill>
                  <a:schemeClr val="accent3"/>
                </a:solidFill>
              </a:rPr>
              <a:t>StaticConnectionPool</a:t>
            </a:r>
            <a:r>
              <a:rPr lang="en-US" sz="2400" dirty="0">
                <a:solidFill>
                  <a:schemeClr val="bg1"/>
                </a:solidFill>
              </a:rPr>
              <a:t>(nodes);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settings = </a:t>
            </a:r>
            <a:r>
              <a:rPr lang="en-US" sz="2400" dirty="0">
                <a:solidFill>
                  <a:srgbClr val="7F7F7F"/>
                </a:solidFill>
              </a:rPr>
              <a:t>new </a:t>
            </a:r>
            <a:r>
              <a:rPr lang="en-US" sz="2400" dirty="0">
                <a:solidFill>
                  <a:srgbClr val="9BBB59"/>
                </a:solidFill>
              </a:rPr>
              <a:t>ConnectionSettings</a:t>
            </a:r>
            <a:r>
              <a:rPr lang="en-US" sz="2400" dirty="0">
                <a:solidFill>
                  <a:schemeClr val="bg1"/>
                </a:solidFill>
              </a:rPr>
              <a:t>(pool);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client = </a:t>
            </a:r>
            <a:r>
              <a:rPr lang="en-US" sz="2400" dirty="0">
                <a:solidFill>
                  <a:srgbClr val="7F7F7F"/>
                </a:solidFill>
              </a:rPr>
              <a:t>new </a:t>
            </a:r>
            <a:r>
              <a:rPr lang="en-US" sz="2400" dirty="0">
                <a:solidFill>
                  <a:srgbClr val="9BBB59"/>
                </a:solidFill>
              </a:rPr>
              <a:t>ElasticClient</a:t>
            </a:r>
            <a:r>
              <a:rPr lang="en-US" sz="2400" dirty="0">
                <a:solidFill>
                  <a:schemeClr val="bg1"/>
                </a:solidFill>
              </a:rPr>
              <a:t>(settings);</a:t>
            </a:r>
          </a:p>
        </p:txBody>
      </p:sp>
    </p:spTree>
    <p:extLst>
      <p:ext uri="{BB962C8B-B14F-4D97-AF65-F5344CB8AC3E}">
        <p14:creationId xmlns:p14="http://schemas.microsoft.com/office/powerpoint/2010/main" val="2427000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ndexing a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057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ar</a:t>
            </a:r>
            <a:r>
              <a:rPr lang="en-US" dirty="0" smtClean="0">
                <a:solidFill>
                  <a:schemeClr val="bg1"/>
                </a:solidFill>
              </a:rPr>
              <a:t> session = </a:t>
            </a:r>
            <a:r>
              <a:rPr lang="en-US" dirty="0" smtClean="0">
                <a:solidFill>
                  <a:srgbClr val="7F7F7F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Session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	Title = </a:t>
            </a:r>
            <a:r>
              <a:rPr lang="en-US" dirty="0" smtClean="0">
                <a:solidFill>
                  <a:srgbClr val="9BBB59"/>
                </a:solidFill>
              </a:rPr>
              <a:t>“Foo”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Abstract = </a:t>
            </a:r>
            <a:r>
              <a:rPr lang="en-US" dirty="0" smtClean="0">
                <a:solidFill>
                  <a:srgbClr val="9BBB59"/>
                </a:solidFill>
              </a:rPr>
              <a:t>“Bar”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Level = </a:t>
            </a:r>
            <a:r>
              <a:rPr lang="en-US" dirty="0" smtClean="0">
                <a:solidFill>
                  <a:srgbClr val="9BBB59"/>
                </a:solidFill>
              </a:rPr>
              <a:t>100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BBB59"/>
                </a:solidFill>
              </a:rPr>
              <a:t>// Inference</a:t>
            </a:r>
            <a:endParaRPr lang="en-US" dirty="0">
              <a:solidFill>
                <a:srgbClr val="9BBB59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response = client.Index(session); 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BBB59"/>
                </a:solidFill>
              </a:rPr>
              <a:t>// Explicit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response = client.Index</a:t>
            </a:r>
            <a:r>
              <a:rPr lang="en-US" dirty="0">
                <a:solidFill>
                  <a:schemeClr val="bg1"/>
                </a:solidFill>
              </a:rPr>
              <a:t>(session, i =&gt; i</a:t>
            </a:r>
            <a:endParaRPr lang="en-US" dirty="0" smtClean="0">
              <a:solidFill>
                <a:schemeClr val="bg1"/>
              </a:solidFill>
            </a:endParaRPr>
          </a:p>
          <a:p>
            <a:pPr marL="0" lvl="1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  <a:r>
              <a:rPr lang="en-US" sz="3200" dirty="0">
                <a:solidFill>
                  <a:schemeClr val="bg1"/>
                </a:solidFill>
              </a:rPr>
              <a:t>Index(“codecampnyc")</a:t>
            </a:r>
          </a:p>
          <a:p>
            <a:pPr marL="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3200" dirty="0">
                <a:solidFill>
                  <a:schemeClr val="bg1"/>
                </a:solidFill>
              </a:rPr>
              <a:t>.Type(“session”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0" lvl="1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  <a:r>
              <a:rPr lang="en-US" sz="3200" dirty="0">
                <a:solidFill>
                  <a:schemeClr val="bg1"/>
                </a:solidFill>
              </a:rPr>
              <a:t>Id</a:t>
            </a:r>
            <a:r>
              <a:rPr lang="en-US" sz="3200" dirty="0" smtClean="0">
                <a:solidFill>
                  <a:schemeClr val="bg1"/>
                </a:solidFill>
              </a:rPr>
              <a:t>(1)</a:t>
            </a:r>
          </a:p>
          <a:p>
            <a:pPr marL="0" lvl="1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 smtClean="0">
                <a:solidFill>
                  <a:schemeClr val="bg1"/>
                </a:solidFill>
              </a:rPr>
              <a:t>.Refresh()</a:t>
            </a: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85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ndexing multiple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response = client.Bulk(b =&gt; b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.</a:t>
            </a:r>
            <a:r>
              <a:rPr lang="en-US" sz="2000" dirty="0">
                <a:solidFill>
                  <a:schemeClr val="bg1"/>
                </a:solidFill>
              </a:rPr>
              <a:t>Index&lt;</a:t>
            </a:r>
            <a:r>
              <a:rPr lang="en-US" sz="2000" dirty="0">
                <a:solidFill>
                  <a:srgbClr val="9BBB59"/>
                </a:solidFill>
              </a:rPr>
              <a:t>Session</a:t>
            </a:r>
            <a:r>
              <a:rPr lang="en-US" sz="2000" dirty="0">
                <a:solidFill>
                  <a:schemeClr val="bg1"/>
                </a:solidFill>
              </a:rPr>
              <a:t>&gt;(i =&gt; i.Document(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new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3"/>
                </a:solidFill>
              </a:rPr>
              <a:t>Session</a:t>
            </a:r>
            <a:r>
              <a:rPr lang="en-US" sz="2000" dirty="0">
                <a:solidFill>
                  <a:schemeClr val="bg1"/>
                </a:solidFill>
              </a:rPr>
              <a:t> { Title = </a:t>
            </a:r>
            <a:r>
              <a:rPr lang="en-US" sz="2000" dirty="0">
                <a:solidFill>
                  <a:srgbClr val="9BBB59"/>
                </a:solidFill>
              </a:rPr>
              <a:t>"</a:t>
            </a:r>
            <a:r>
              <a:rPr lang="en-US" sz="2000" dirty="0" smtClean="0">
                <a:solidFill>
                  <a:srgbClr val="9BBB59"/>
                </a:solidFill>
              </a:rPr>
              <a:t>Foo” </a:t>
            </a:r>
            <a:r>
              <a:rPr lang="en-US" sz="2000" dirty="0" smtClean="0">
                <a:solidFill>
                  <a:schemeClr val="bg1"/>
                </a:solidFill>
              </a:rPr>
              <a:t>}</a:t>
            </a:r>
            <a:r>
              <a:rPr lang="en-US" sz="2000" dirty="0">
                <a:solidFill>
                  <a:schemeClr val="bg1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.</a:t>
            </a:r>
            <a:r>
              <a:rPr lang="en-US" sz="2000" dirty="0">
                <a:solidFill>
                  <a:schemeClr val="bg1"/>
                </a:solidFill>
              </a:rPr>
              <a:t>Index&lt;</a:t>
            </a:r>
            <a:r>
              <a:rPr lang="en-US" sz="2000" dirty="0">
                <a:solidFill>
                  <a:srgbClr val="9BBB59"/>
                </a:solidFill>
              </a:rPr>
              <a:t>Session</a:t>
            </a:r>
            <a:r>
              <a:rPr lang="en-US" sz="2000" dirty="0">
                <a:solidFill>
                  <a:schemeClr val="bg1"/>
                </a:solidFill>
              </a:rPr>
              <a:t>&gt;(i =&gt; i.Document(</a:t>
            </a:r>
            <a:r>
              <a:rPr lang="en-US" sz="2000" dirty="0">
                <a:solidFill>
                  <a:srgbClr val="7F7F7F"/>
                </a:solidFill>
              </a:rPr>
              <a:t>new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9BBB59"/>
                </a:solidFill>
              </a:rPr>
              <a:t>Session</a:t>
            </a:r>
            <a:r>
              <a:rPr lang="en-US" sz="2000" dirty="0">
                <a:solidFill>
                  <a:schemeClr val="bg1"/>
                </a:solidFill>
              </a:rPr>
              <a:t> { Title = </a:t>
            </a:r>
            <a:r>
              <a:rPr lang="en-US" sz="2000" dirty="0">
                <a:solidFill>
                  <a:srgbClr val="9BBB59"/>
                </a:solidFill>
              </a:rPr>
              <a:t>"</a:t>
            </a:r>
            <a:r>
              <a:rPr lang="en-US" sz="2000" dirty="0" smtClean="0">
                <a:solidFill>
                  <a:srgbClr val="9BBB59"/>
                </a:solidFill>
              </a:rPr>
              <a:t>Bar” </a:t>
            </a:r>
            <a:r>
              <a:rPr lang="en-US" sz="2000" dirty="0" smtClean="0">
                <a:solidFill>
                  <a:schemeClr val="bg1"/>
                </a:solidFill>
              </a:rPr>
              <a:t>}</a:t>
            </a:r>
            <a:r>
              <a:rPr lang="en-US" sz="2000" dirty="0">
                <a:solidFill>
                  <a:schemeClr val="bg1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BBB59"/>
                </a:solidFill>
              </a:rPr>
              <a:t>// Shortcut</a:t>
            </a:r>
            <a:endParaRPr lang="en-US" sz="2000" dirty="0">
              <a:solidFill>
                <a:srgbClr val="9BBB59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7F7F7F"/>
                </a:solidFill>
              </a:rPr>
              <a:t>var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response = client.IndexMany&lt;</a:t>
            </a:r>
            <a:r>
              <a:rPr lang="en-US" sz="2000" dirty="0">
                <a:solidFill>
                  <a:schemeClr val="accent3"/>
                </a:solidFill>
              </a:rPr>
              <a:t>Session</a:t>
            </a:r>
            <a:r>
              <a:rPr lang="en-US" sz="2000" dirty="0">
                <a:solidFill>
                  <a:schemeClr val="bg1"/>
                </a:solidFill>
              </a:rPr>
              <a:t>&gt;(sessions);</a:t>
            </a:r>
          </a:p>
        </p:txBody>
      </p:sp>
    </p:spTree>
    <p:extLst>
      <p:ext uri="{BB962C8B-B14F-4D97-AF65-F5344CB8AC3E}">
        <p14:creationId xmlns:p14="http://schemas.microsoft.com/office/powerpoint/2010/main" val="2557254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05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response = client.Get&lt;</a:t>
            </a:r>
            <a:r>
              <a:rPr lang="en-US" sz="2400" dirty="0">
                <a:solidFill>
                  <a:srgbClr val="9BBB59"/>
                </a:solidFill>
              </a:rPr>
              <a:t>Session</a:t>
            </a:r>
            <a:r>
              <a:rPr lang="en-US" sz="2400" dirty="0">
                <a:solidFill>
                  <a:schemeClr val="bg1"/>
                </a:solidFill>
              </a:rPr>
              <a:t>&gt;(1);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response = client.Get&lt;</a:t>
            </a:r>
            <a:r>
              <a:rPr lang="en-US" sz="2400" dirty="0">
                <a:solidFill>
                  <a:schemeClr val="accent3"/>
                </a:solidFill>
              </a:rPr>
              <a:t>Session</a:t>
            </a:r>
            <a:r>
              <a:rPr lang="en-US" sz="2400" dirty="0">
                <a:solidFill>
                  <a:schemeClr val="bg1"/>
                </a:solidFill>
              </a:rPr>
              <a:t>&gt;(g =&gt; g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.</a:t>
            </a:r>
            <a:r>
              <a:rPr lang="en-US" sz="2400" dirty="0">
                <a:solidFill>
                  <a:schemeClr val="bg1"/>
                </a:solidFill>
              </a:rPr>
              <a:t>Index(</a:t>
            </a:r>
            <a:r>
              <a:rPr lang="en-US" sz="2400" dirty="0">
                <a:solidFill>
                  <a:srgbClr val="9BBB59"/>
                </a:solidFill>
              </a:rPr>
              <a:t>"codecampnyc"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.</a:t>
            </a:r>
            <a:r>
              <a:rPr lang="en-US" sz="2400" dirty="0">
                <a:solidFill>
                  <a:schemeClr val="bg1"/>
                </a:solidFill>
              </a:rPr>
              <a:t>Type(</a:t>
            </a:r>
            <a:r>
              <a:rPr lang="en-US" sz="2400" dirty="0">
                <a:solidFill>
                  <a:srgbClr val="9BBB59"/>
                </a:solidFill>
              </a:rPr>
              <a:t>"sesion"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.</a:t>
            </a:r>
            <a:r>
              <a:rPr lang="en-US" sz="2400" dirty="0">
                <a:solidFill>
                  <a:schemeClr val="bg1"/>
                </a:solidFill>
              </a:rPr>
              <a:t>Id(</a:t>
            </a:r>
            <a:r>
              <a:rPr lang="en-US" sz="2400" dirty="0">
                <a:solidFill>
                  <a:srgbClr val="9BBB59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27000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pdating a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05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response = client.Update&lt;</a:t>
            </a:r>
            <a:r>
              <a:rPr lang="en-US" sz="2400" dirty="0" smtClean="0">
                <a:solidFill>
                  <a:srgbClr val="9BBB59"/>
                </a:solidFill>
              </a:rPr>
              <a:t>Session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rgbClr val="9BBB59"/>
                </a:solidFill>
              </a:rPr>
              <a:t>object</a:t>
            </a:r>
            <a:r>
              <a:rPr lang="en-US" sz="2400" dirty="0" smtClean="0">
                <a:solidFill>
                  <a:schemeClr val="bg1"/>
                </a:solidFill>
              </a:rPr>
              <a:t>&gt;(u =&gt; u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.Id(</a:t>
            </a:r>
            <a:r>
              <a:rPr lang="en-US" sz="2400" dirty="0" smtClean="0">
                <a:solidFill>
                  <a:srgbClr val="9BBB59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.Doc(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new</a:t>
            </a:r>
            <a:r>
              <a:rPr lang="en-US" sz="2400" dirty="0" smtClean="0">
                <a:solidFill>
                  <a:schemeClr val="bg1"/>
                </a:solidFill>
              </a:rPr>
              <a:t> { Abstract = </a:t>
            </a:r>
            <a:r>
              <a:rPr lang="en-US" sz="2400" dirty="0" smtClean="0">
                <a:solidFill>
                  <a:srgbClr val="9BBB59"/>
                </a:solidFill>
              </a:rPr>
              <a:t>“foo bar”</a:t>
            </a:r>
            <a:r>
              <a:rPr lang="en-US" sz="2400" dirty="0" smtClean="0">
                <a:solidFill>
                  <a:schemeClr val="bg1"/>
                </a:solidFill>
              </a:rPr>
              <a:t> })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F7F7F"/>
                </a:solidFill>
              </a:rPr>
              <a:t>v</a:t>
            </a:r>
            <a:r>
              <a:rPr lang="en-US" sz="2400" dirty="0" smtClean="0">
                <a:solidFill>
                  <a:srgbClr val="7F7F7F"/>
                </a:solidFill>
              </a:rPr>
              <a:t>ar</a:t>
            </a:r>
            <a:r>
              <a:rPr lang="en-US" sz="2400" dirty="0" smtClean="0">
                <a:solidFill>
                  <a:schemeClr val="bg1"/>
                </a:solidFill>
              </a:rPr>
              <a:t> response = client.Update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accent3"/>
                </a:solidFill>
              </a:rPr>
              <a:t>Session</a:t>
            </a:r>
            <a:r>
              <a:rPr lang="en-US" sz="2400" dirty="0">
                <a:solidFill>
                  <a:schemeClr val="bg1"/>
                </a:solidFill>
              </a:rPr>
              <a:t>&gt;(u =&gt; u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.</a:t>
            </a:r>
            <a:r>
              <a:rPr lang="en-US" sz="2400" dirty="0">
                <a:solidFill>
                  <a:schemeClr val="bg1"/>
                </a:solidFill>
              </a:rPr>
              <a:t>Id(</a:t>
            </a:r>
            <a:r>
              <a:rPr lang="en-US" sz="2400" dirty="0">
                <a:solidFill>
                  <a:srgbClr val="9BBB59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.</a:t>
            </a:r>
            <a:r>
              <a:rPr lang="en-US" sz="2400" dirty="0">
                <a:solidFill>
                  <a:schemeClr val="bg1"/>
                </a:solidFill>
              </a:rPr>
              <a:t>Script(</a:t>
            </a:r>
            <a:r>
              <a:rPr lang="en-US" sz="2400" dirty="0">
                <a:solidFill>
                  <a:srgbClr val="9BBB59"/>
                </a:solidFill>
              </a:rPr>
              <a:t>"ctx._</a:t>
            </a:r>
            <a:r>
              <a:rPr lang="en-US" sz="2400" dirty="0" err="1">
                <a:solidFill>
                  <a:srgbClr val="9BBB59"/>
                </a:solidFill>
              </a:rPr>
              <a:t>source.level</a:t>
            </a:r>
            <a:r>
              <a:rPr lang="en-US" sz="2400" dirty="0">
                <a:solidFill>
                  <a:srgbClr val="9BBB59"/>
                </a:solidFill>
              </a:rPr>
              <a:t> += count"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chemeClr val="bg1"/>
                </a:solidFill>
              </a:rPr>
              <a:t>	.</a:t>
            </a:r>
            <a:r>
              <a:rPr lang="pt-BR" sz="2400" dirty="0">
                <a:solidFill>
                  <a:schemeClr val="bg1"/>
                </a:solidFill>
              </a:rPr>
              <a:t>Params(p =&gt; p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	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rgbClr val="9BBB59"/>
                </a:solidFill>
              </a:rPr>
              <a:t>"count"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rgbClr val="9BBB59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)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3610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eleting a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05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response = client.Delete&lt;</a:t>
            </a:r>
            <a:r>
              <a:rPr lang="en-US" sz="2400" dirty="0">
                <a:solidFill>
                  <a:schemeClr val="accent3"/>
                </a:solidFill>
              </a:rPr>
              <a:t>Session</a:t>
            </a:r>
            <a:r>
              <a:rPr lang="en-US" sz="2400" dirty="0">
                <a:solidFill>
                  <a:schemeClr val="bg1"/>
                </a:solidFill>
              </a:rPr>
              <a:t>&gt;(</a:t>
            </a:r>
            <a:r>
              <a:rPr lang="en-US" sz="2400" dirty="0">
                <a:solidFill>
                  <a:srgbClr val="9BBB59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);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response = client.Delete&lt;</a:t>
            </a:r>
            <a:r>
              <a:rPr lang="en-US" sz="2400" dirty="0">
                <a:solidFill>
                  <a:srgbClr val="9BBB59"/>
                </a:solidFill>
              </a:rPr>
              <a:t>Session</a:t>
            </a:r>
            <a:r>
              <a:rPr lang="en-US" sz="2400" dirty="0">
                <a:solidFill>
                  <a:schemeClr val="bg1"/>
                </a:solidFill>
              </a:rPr>
              <a:t>&gt;(d =&gt; d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.</a:t>
            </a:r>
            <a:r>
              <a:rPr lang="en-US" sz="2400" dirty="0">
                <a:solidFill>
                  <a:schemeClr val="bg1"/>
                </a:solidFill>
              </a:rPr>
              <a:t>Index(</a:t>
            </a:r>
            <a:r>
              <a:rPr lang="en-US" sz="2400" dirty="0">
                <a:solidFill>
                  <a:srgbClr val="9BBB59"/>
                </a:solidFill>
              </a:rPr>
              <a:t>"codecampnyc"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.</a:t>
            </a:r>
            <a:r>
              <a:rPr lang="en-US" sz="2400" dirty="0">
                <a:solidFill>
                  <a:schemeClr val="bg1"/>
                </a:solidFill>
              </a:rPr>
              <a:t>Type(</a:t>
            </a:r>
            <a:r>
              <a:rPr lang="en-US" sz="2400" dirty="0">
                <a:solidFill>
                  <a:srgbClr val="9BBB59"/>
                </a:solidFill>
              </a:rPr>
              <a:t>"sesion"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.</a:t>
            </a:r>
            <a:r>
              <a:rPr lang="en-US" sz="2400" dirty="0">
                <a:solidFill>
                  <a:schemeClr val="bg1"/>
                </a:solidFill>
              </a:rPr>
              <a:t>Id(</a:t>
            </a:r>
            <a:r>
              <a:rPr lang="en-US" sz="2400" dirty="0">
                <a:solidFill>
                  <a:srgbClr val="9BBB59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3610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reating an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2858"/>
            <a:ext cx="8229600" cy="52652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response = client.CreateIndex</a:t>
            </a:r>
            <a:r>
              <a:rPr lang="en-US" sz="1400" dirty="0">
                <a:solidFill>
                  <a:schemeClr val="accent3"/>
                </a:solidFill>
              </a:rPr>
              <a:t>("codecampnyc"</a:t>
            </a:r>
            <a:r>
              <a:rPr lang="en-US" sz="1400" dirty="0">
                <a:solidFill>
                  <a:schemeClr val="bg1"/>
                </a:solidFill>
              </a:rPr>
              <a:t>, c =&gt; </a:t>
            </a:r>
            <a:r>
              <a:rPr lang="en-US" sz="1400" dirty="0" smtClean="0">
                <a:solidFill>
                  <a:schemeClr val="bg1"/>
                </a:solidFill>
              </a:rPr>
              <a:t>c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.NumberOfShards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>
                <a:solidFill>
                  <a:srgbClr val="9BBB59"/>
                </a:solidFill>
              </a:rPr>
              <a:t>2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  <a:r>
              <a:rPr lang="en-US" sz="1400" dirty="0">
                <a:solidFill>
                  <a:schemeClr val="bg1"/>
                </a:solidFill>
              </a:rPr>
              <a:t>NumberOfReplicas(</a:t>
            </a:r>
            <a:r>
              <a:rPr lang="en-US" sz="1400" dirty="0">
                <a:solidFill>
                  <a:srgbClr val="9BBB59"/>
                </a:solidFill>
              </a:rPr>
              <a:t>1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  <a:r>
              <a:rPr lang="en-US" sz="1400" dirty="0">
                <a:solidFill>
                  <a:schemeClr val="bg1"/>
                </a:solidFill>
              </a:rPr>
              <a:t>AddMapping&lt;Session&gt;(m =&gt; m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		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  <a:r>
              <a:rPr lang="en-US" sz="1400" dirty="0">
                <a:solidFill>
                  <a:schemeClr val="bg1"/>
                </a:solidFill>
              </a:rPr>
              <a:t>Properties(ps =&gt; ps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			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  <a:r>
              <a:rPr lang="en-US" sz="1400" dirty="0">
                <a:solidFill>
                  <a:schemeClr val="bg1"/>
                </a:solidFill>
              </a:rPr>
              <a:t>String(s =&gt; s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chemeClr val="bg1"/>
                </a:solidFill>
              </a:rPr>
              <a:t>			</a:t>
            </a:r>
            <a:r>
              <a:rPr lang="de-DE" sz="1400" dirty="0" smtClean="0">
                <a:solidFill>
                  <a:schemeClr val="bg1"/>
                </a:solidFill>
              </a:rPr>
              <a:t>	.</a:t>
            </a:r>
            <a:r>
              <a:rPr lang="de-DE" sz="1400" dirty="0">
                <a:solidFill>
                  <a:schemeClr val="bg1"/>
                </a:solidFill>
              </a:rPr>
              <a:t>Name(o =&gt; o.Title)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chemeClr val="bg1"/>
                </a:solidFill>
              </a:rPr>
              <a:t>			</a:t>
            </a:r>
            <a:r>
              <a:rPr lang="de-DE" sz="1400" dirty="0" smtClean="0">
                <a:solidFill>
                  <a:schemeClr val="bg1"/>
                </a:solidFill>
              </a:rPr>
              <a:t>	.</a:t>
            </a:r>
            <a:r>
              <a:rPr lang="de-DE" sz="1400" dirty="0">
                <a:solidFill>
                  <a:schemeClr val="bg1"/>
                </a:solidFill>
              </a:rPr>
              <a:t>Index(</a:t>
            </a:r>
            <a:r>
              <a:rPr lang="de-DE" sz="1400" dirty="0">
                <a:solidFill>
                  <a:srgbClr val="9BBB59"/>
                </a:solidFill>
              </a:rPr>
              <a:t>FieldIndexOption</a:t>
            </a:r>
            <a:r>
              <a:rPr lang="de-DE" sz="1400" dirty="0">
                <a:solidFill>
                  <a:schemeClr val="bg1"/>
                </a:solidFill>
              </a:rPr>
              <a:t>.NotAnalyzed)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chemeClr val="bg1"/>
                </a:solidFill>
              </a:rPr>
              <a:t>		</a:t>
            </a:r>
            <a:r>
              <a:rPr lang="de-DE" sz="1400" dirty="0" smtClean="0">
                <a:solidFill>
                  <a:schemeClr val="bg1"/>
                </a:solidFill>
              </a:rPr>
              <a:t>)</a:t>
            </a:r>
            <a:endParaRPr lang="de-DE" sz="1400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		</a:t>
            </a:r>
            <a:r>
              <a:rPr lang="en-US" sz="1400" dirty="0" smtClean="0">
                <a:solidFill>
                  <a:schemeClr val="bg1"/>
                </a:solidFill>
              </a:rPr>
              <a:t>	.</a:t>
            </a:r>
            <a:r>
              <a:rPr lang="en-US" sz="1400" dirty="0">
                <a:solidFill>
                  <a:schemeClr val="bg1"/>
                </a:solidFill>
              </a:rPr>
              <a:t>Number(n =&gt; n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chemeClr val="bg1"/>
                </a:solidFill>
              </a:rPr>
              <a:t>		</a:t>
            </a:r>
            <a:r>
              <a:rPr lang="de-DE" sz="1400" dirty="0" smtClean="0">
                <a:solidFill>
                  <a:schemeClr val="bg1"/>
                </a:solidFill>
              </a:rPr>
              <a:t>		.</a:t>
            </a:r>
            <a:r>
              <a:rPr lang="de-DE" sz="1400" dirty="0">
                <a:solidFill>
                  <a:schemeClr val="bg1"/>
                </a:solidFill>
              </a:rPr>
              <a:t>Name(o =&gt; o.Level)</a:t>
            </a:r>
          </a:p>
          <a:p>
            <a:pPr marL="400050" lvl="1" indent="0">
              <a:buNone/>
            </a:pPr>
            <a:r>
              <a:rPr lang="da-DK" sz="1400" dirty="0">
                <a:solidFill>
                  <a:schemeClr val="bg1"/>
                </a:solidFill>
              </a:rPr>
              <a:t>		</a:t>
            </a:r>
            <a:r>
              <a:rPr lang="da-DK" sz="1400" dirty="0" smtClean="0">
                <a:solidFill>
                  <a:schemeClr val="bg1"/>
                </a:solidFill>
              </a:rPr>
              <a:t>		.Store</a:t>
            </a:r>
            <a:r>
              <a:rPr lang="da-DK" sz="1400" dirty="0">
                <a:solidFill>
                  <a:schemeClr val="bg1"/>
                </a:solidFill>
              </a:rPr>
              <a:t>(false)</a:t>
            </a:r>
          </a:p>
          <a:p>
            <a:pPr marL="400050" lvl="1" indent="0">
              <a:buNone/>
            </a:pPr>
            <a:r>
              <a:rPr lang="da-DK" sz="1400" dirty="0">
                <a:solidFill>
                  <a:schemeClr val="bg1"/>
                </a:solidFill>
              </a:rPr>
              <a:t>		</a:t>
            </a:r>
            <a:r>
              <a:rPr lang="da-DK" sz="1400" dirty="0" smtClean="0">
                <a:solidFill>
                  <a:schemeClr val="bg1"/>
                </a:solidFill>
              </a:rPr>
              <a:t>)</a:t>
            </a:r>
            <a:endParaRPr lang="da-DK" sz="1400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			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  <a:r>
              <a:rPr lang="en-US" sz="1400" dirty="0">
                <a:solidFill>
                  <a:schemeClr val="bg1"/>
                </a:solidFill>
              </a:rPr>
              <a:t>String(s =&gt; </a:t>
            </a:r>
            <a:r>
              <a:rPr lang="en-US" sz="1400" dirty="0" smtClean="0">
                <a:solidFill>
                  <a:schemeClr val="bg1"/>
                </a:solidFill>
              </a:rPr>
              <a:t>s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		</a:t>
            </a:r>
            <a:r>
              <a:rPr lang="de-DE" sz="1400" dirty="0" smtClean="0">
                <a:solidFill>
                  <a:schemeClr val="bg1"/>
                </a:solidFill>
              </a:rPr>
              <a:t>.Name</a:t>
            </a:r>
            <a:r>
              <a:rPr lang="de-DE" sz="1400" dirty="0">
                <a:solidFill>
                  <a:schemeClr val="bg1"/>
                </a:solidFill>
              </a:rPr>
              <a:t>(o =&gt; o.Abstract)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chemeClr val="bg1"/>
                </a:solidFill>
              </a:rPr>
              <a:t>			</a:t>
            </a:r>
            <a:r>
              <a:rPr lang="de-DE" sz="1400" dirty="0" smtClean="0">
                <a:solidFill>
                  <a:schemeClr val="bg1"/>
                </a:solidFill>
              </a:rPr>
              <a:t>	.</a:t>
            </a:r>
            <a:r>
              <a:rPr lang="de-DE" sz="1400" dirty="0">
                <a:solidFill>
                  <a:schemeClr val="bg1"/>
                </a:solidFill>
              </a:rPr>
              <a:t>Analyzer(</a:t>
            </a:r>
            <a:r>
              <a:rPr lang="de-DE" sz="1400" dirty="0">
                <a:solidFill>
                  <a:srgbClr val="9BBB59"/>
                </a:solidFill>
              </a:rPr>
              <a:t>"snowball"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chemeClr val="bg1"/>
                </a:solidFill>
              </a:rPr>
              <a:t>		</a:t>
            </a:r>
            <a:r>
              <a:rPr lang="de-DE" sz="1400" dirty="0" smtClean="0">
                <a:solidFill>
                  <a:schemeClr val="bg1"/>
                </a:solidFill>
              </a:rPr>
              <a:t>	)</a:t>
            </a:r>
            <a:endParaRPr lang="de-DE" sz="1400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de-DE" sz="1400" dirty="0" smtClean="0">
                <a:solidFill>
                  <a:schemeClr val="bg1"/>
                </a:solidFill>
              </a:rPr>
              <a:t>	</a:t>
            </a:r>
            <a:r>
              <a:rPr lang="de-DE" sz="1400" dirty="0">
                <a:solidFill>
                  <a:schemeClr val="bg1"/>
                </a:solidFill>
              </a:rPr>
              <a:t>	</a:t>
            </a:r>
            <a:r>
              <a:rPr lang="de-DE" sz="1400" dirty="0" smtClean="0">
                <a:solidFill>
                  <a:schemeClr val="bg1"/>
                </a:solidFill>
              </a:rPr>
              <a:t>)</a:t>
            </a:r>
            <a:endParaRPr lang="de-DE" sz="1400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de-DE" sz="1400" dirty="0" smtClean="0">
                <a:solidFill>
                  <a:schemeClr val="bg1"/>
                </a:solidFill>
              </a:rPr>
              <a:t>)</a:t>
            </a:r>
            <a:endParaRPr lang="de-DE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chemeClr val="bg1"/>
                </a:solidFill>
              </a:rPr>
              <a:t>)</a:t>
            </a:r>
            <a:r>
              <a:rPr lang="de-DE" sz="1400" dirty="0">
                <a:solidFill>
                  <a:schemeClr val="bg1"/>
                </a:solidFill>
              </a:rPr>
              <a:t>;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8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earching (query string query)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response = client.Search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accent3"/>
                </a:solidFill>
              </a:rPr>
              <a:t>Session</a:t>
            </a:r>
            <a:r>
              <a:rPr lang="en-US" dirty="0">
                <a:solidFill>
                  <a:schemeClr val="bg1"/>
                </a:solidFill>
              </a:rPr>
              <a:t>&gt;(s =&gt; 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From(</a:t>
            </a:r>
            <a:r>
              <a:rPr lang="en-US" dirty="0">
                <a:solidFill>
                  <a:schemeClr val="accent3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Size(</a:t>
            </a:r>
            <a:r>
              <a:rPr lang="en-US" dirty="0">
                <a:solidFill>
                  <a:srgbClr val="9BBB59"/>
                </a:solidFill>
              </a:rPr>
              <a:t>50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.Query</a:t>
            </a:r>
            <a:r>
              <a:rPr lang="en-US" dirty="0">
                <a:solidFill>
                  <a:schemeClr val="bg1"/>
                </a:solidFill>
              </a:rPr>
              <a:t>(q =&gt; q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QueryString(qs =&gt; qs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	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DefaultField(o =&gt; o.Abstract)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	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Query(</a:t>
            </a:r>
            <a:r>
              <a:rPr lang="en-US" dirty="0">
                <a:solidFill>
                  <a:srgbClr val="9BBB59"/>
                </a:solidFill>
              </a:rPr>
              <a:t>"c# AND elasticsearch"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57935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earching (match query)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response = client.Search&lt;</a:t>
            </a:r>
            <a:r>
              <a:rPr lang="en-US" dirty="0">
                <a:solidFill>
                  <a:schemeClr val="accent3"/>
                </a:solidFill>
              </a:rPr>
              <a:t>Session</a:t>
            </a:r>
            <a:r>
              <a:rPr lang="en-US" dirty="0">
                <a:solidFill>
                  <a:schemeClr val="bg1"/>
                </a:solidFill>
              </a:rPr>
              <a:t>&gt;(s =&gt; 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.From(</a:t>
            </a:r>
            <a:r>
              <a:rPr lang="en-US" dirty="0">
                <a:solidFill>
                  <a:schemeClr val="accent3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.Size(</a:t>
            </a:r>
            <a:r>
              <a:rPr lang="en-US" dirty="0">
                <a:solidFill>
                  <a:srgbClr val="9BBB59"/>
                </a:solidFill>
              </a:rPr>
              <a:t>50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.Query(q =&gt; q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chemeClr val="bg1"/>
                </a:solidFill>
              </a:rPr>
              <a:t>.Match(</a:t>
            </a:r>
            <a:r>
              <a:rPr lang="en-US" dirty="0">
                <a:solidFill>
                  <a:schemeClr val="bg1"/>
                </a:solidFill>
              </a:rPr>
              <a:t>qs =&gt; qs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	</a:t>
            </a:r>
            <a:r>
              <a:rPr lang="en-US" dirty="0" smtClean="0">
                <a:solidFill>
                  <a:schemeClr val="bg1"/>
                </a:solidFill>
              </a:rPr>
              <a:t>.OnField(</a:t>
            </a:r>
            <a:r>
              <a:rPr lang="en-US" dirty="0">
                <a:solidFill>
                  <a:schemeClr val="bg1"/>
                </a:solidFill>
              </a:rPr>
              <a:t>o =&gt; o.Abstract)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	.Query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rgbClr val="9BBB59"/>
                </a:solidFill>
              </a:rPr>
              <a:t>“elasticsearch</a:t>
            </a:r>
            <a:r>
              <a:rPr lang="en-US" dirty="0">
                <a:solidFill>
                  <a:srgbClr val="9BBB59"/>
                </a:solidFill>
              </a:rPr>
              <a:t>"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17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286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PLATINUM SPONSOR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3429000" cy="1524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696" y="2971800"/>
            <a:ext cx="5792008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9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r>
              <a:rPr lang="en-US" dirty="0"/>
              <a:t>s</a:t>
            </a:r>
            <a:r>
              <a:rPr lang="en-US" dirty="0" smtClean="0"/>
              <a:t>earching (bool query)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404"/>
            <a:ext cx="8229600" cy="52557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response = client.Search&lt;</a:t>
            </a:r>
            <a:r>
              <a:rPr lang="en-US" sz="1200" dirty="0">
                <a:solidFill>
                  <a:schemeClr val="accent3"/>
                </a:solidFill>
              </a:rPr>
              <a:t>Session</a:t>
            </a:r>
            <a:r>
              <a:rPr lang="en-US" sz="1200" dirty="0">
                <a:solidFill>
                  <a:schemeClr val="bg1"/>
                </a:solidFill>
              </a:rPr>
              <a:t>&gt;(s =&gt; s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	.</a:t>
            </a:r>
            <a:r>
              <a:rPr lang="en-US" sz="1200" dirty="0">
                <a:solidFill>
                  <a:schemeClr val="bg1"/>
                </a:solidFill>
              </a:rPr>
              <a:t>From(</a:t>
            </a:r>
            <a:r>
              <a:rPr lang="en-US" sz="1200" dirty="0">
                <a:solidFill>
                  <a:srgbClr val="9BBB59"/>
                </a:solidFill>
              </a:rPr>
              <a:t>0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  <a:r>
              <a:rPr lang="en-US" sz="1200" dirty="0">
                <a:solidFill>
                  <a:schemeClr val="bg1"/>
                </a:solidFill>
              </a:rPr>
              <a:t>Size(</a:t>
            </a:r>
            <a:r>
              <a:rPr lang="en-US" sz="1200" dirty="0">
                <a:solidFill>
                  <a:srgbClr val="9BBB59"/>
                </a:solidFill>
              </a:rPr>
              <a:t>50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  <a:r>
              <a:rPr lang="en-US" sz="1200" dirty="0">
                <a:solidFill>
                  <a:schemeClr val="bg1"/>
                </a:solidFill>
              </a:rPr>
              <a:t>Query(q =&gt; q</a:t>
            </a:r>
          </a:p>
          <a:p>
            <a:pPr marL="0" indent="0">
              <a:buNone/>
            </a:pPr>
            <a:r>
              <a:rPr lang="de-DE" sz="1200" dirty="0">
                <a:solidFill>
                  <a:schemeClr val="bg1"/>
                </a:solidFill>
              </a:rPr>
              <a:t>		</a:t>
            </a:r>
            <a:r>
              <a:rPr lang="de-DE" sz="1200" dirty="0" smtClean="0">
                <a:solidFill>
                  <a:schemeClr val="bg1"/>
                </a:solidFill>
              </a:rPr>
              <a:t>.</a:t>
            </a:r>
            <a:r>
              <a:rPr lang="de-DE" sz="1200" dirty="0">
                <a:solidFill>
                  <a:schemeClr val="bg1"/>
                </a:solidFill>
              </a:rPr>
              <a:t>Bool(b =&gt; b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		</a:t>
            </a:r>
            <a:r>
              <a:rPr lang="en-US" sz="1200" dirty="0" smtClean="0">
                <a:solidFill>
                  <a:schemeClr val="bg1"/>
                </a:solidFill>
              </a:rPr>
              <a:t>	.</a:t>
            </a:r>
            <a:r>
              <a:rPr lang="en-US" sz="1200" dirty="0">
                <a:solidFill>
                  <a:schemeClr val="bg1"/>
                </a:solidFill>
              </a:rPr>
              <a:t>Should(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bg1"/>
                </a:solidFill>
              </a:rPr>
              <a:t>			</a:t>
            </a:r>
            <a:r>
              <a:rPr lang="es-ES_tradnl" sz="1200" dirty="0" smtClean="0">
                <a:solidFill>
                  <a:schemeClr val="bg1"/>
                </a:solidFill>
              </a:rPr>
              <a:t>	qs </a:t>
            </a:r>
            <a:r>
              <a:rPr lang="es-ES_tradnl" sz="1200" dirty="0">
                <a:solidFill>
                  <a:schemeClr val="bg1"/>
                </a:solidFill>
              </a:rPr>
              <a:t>=&gt; </a:t>
            </a:r>
            <a:r>
              <a:rPr lang="es-ES_tradnl" sz="1200" dirty="0" smtClean="0">
                <a:solidFill>
                  <a:schemeClr val="bg1"/>
                </a:solidFill>
              </a:rPr>
              <a:t>qs</a:t>
            </a:r>
          </a:p>
          <a:p>
            <a:pPr marL="0" indent="0">
              <a:buNone/>
            </a:pPr>
            <a:r>
              <a:rPr lang="es-ES_tradnl" sz="1200" dirty="0" smtClean="0">
                <a:solidFill>
                  <a:schemeClr val="bg1"/>
                </a:solidFill>
              </a:rPr>
              <a:t>					.Match(m =&gt; m</a:t>
            </a:r>
          </a:p>
          <a:p>
            <a:pPr marL="0" indent="0">
              <a:buNone/>
            </a:pPr>
            <a:r>
              <a:rPr lang="es-ES_tradnl" sz="1200" dirty="0" smtClean="0">
                <a:solidFill>
                  <a:schemeClr val="bg1"/>
                </a:solidFill>
              </a:rPr>
              <a:t>						</a:t>
            </a:r>
            <a:r>
              <a:rPr lang="nl-NL" sz="1200" dirty="0" smtClean="0">
                <a:solidFill>
                  <a:schemeClr val="bg1"/>
                </a:solidFill>
              </a:rPr>
              <a:t>.OnField(o =&gt; o.Title)</a:t>
            </a:r>
          </a:p>
          <a:p>
            <a:pPr marL="0" indent="0">
              <a:buNone/>
            </a:pPr>
            <a:r>
              <a:rPr lang="nl-NL" sz="1200" dirty="0" smtClean="0">
                <a:solidFill>
                  <a:schemeClr val="bg1"/>
                </a:solidFill>
              </a:rPr>
              <a:t>						.Query(</a:t>
            </a:r>
            <a:r>
              <a:rPr lang="nl-NL" sz="1200" dirty="0" smtClean="0">
                <a:solidFill>
                  <a:srgbClr val="9BBB59"/>
                </a:solidFill>
              </a:rPr>
              <a:t>"elasticsearch"</a:t>
            </a:r>
            <a:r>
              <a:rPr lang="nl-NL" sz="1200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nl-NL" sz="1200" dirty="0" smtClean="0">
                <a:solidFill>
                  <a:schemeClr val="bg1"/>
                </a:solidFill>
              </a:rPr>
              <a:t>					),</a:t>
            </a:r>
          </a:p>
          <a:p>
            <a:pPr marL="0" indent="0">
              <a:buNone/>
            </a:pPr>
            <a:r>
              <a:rPr lang="es-ES_tradnl" sz="1200" dirty="0" smtClean="0">
                <a:solidFill>
                  <a:schemeClr val="bg1"/>
                </a:solidFill>
              </a:rPr>
              <a:t>				qs =&gt; qs</a:t>
            </a:r>
          </a:p>
          <a:p>
            <a:pPr marL="0" indent="0">
              <a:buNone/>
            </a:pPr>
            <a:r>
              <a:rPr lang="es-ES_tradnl" sz="1200" dirty="0" smtClean="0">
                <a:solidFill>
                  <a:schemeClr val="bg1"/>
                </a:solidFill>
              </a:rPr>
              <a:t>					.Match(m =&gt; m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chemeClr val="bg1"/>
                </a:solidFill>
              </a:rPr>
              <a:t>						.OnField(o =&gt; o.Abstract)</a:t>
            </a:r>
          </a:p>
          <a:p>
            <a:pPr marL="0" indent="0">
              <a:buNone/>
            </a:pPr>
            <a:r>
              <a:rPr lang="de-DE" sz="1200" dirty="0">
                <a:solidFill>
                  <a:schemeClr val="bg1"/>
                </a:solidFill>
              </a:rPr>
              <a:t>						</a:t>
            </a:r>
            <a:r>
              <a:rPr lang="de-DE" sz="1200" dirty="0" smtClean="0">
                <a:solidFill>
                  <a:schemeClr val="bg1"/>
                </a:solidFill>
              </a:rPr>
              <a:t>.</a:t>
            </a:r>
            <a:r>
              <a:rPr lang="de-DE" sz="1200" dirty="0">
                <a:solidFill>
                  <a:schemeClr val="bg1"/>
                </a:solidFill>
              </a:rPr>
              <a:t>Query(</a:t>
            </a:r>
            <a:r>
              <a:rPr lang="de-DE" sz="1200" dirty="0">
                <a:solidFill>
                  <a:srgbClr val="9BBB59"/>
                </a:solidFill>
              </a:rPr>
              <a:t>"elasticsearch"</a:t>
            </a:r>
            <a:r>
              <a:rPr lang="de-DE" sz="1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de-DE" sz="1200" dirty="0">
                <a:solidFill>
                  <a:schemeClr val="bg1"/>
                </a:solidFill>
              </a:rPr>
              <a:t>					</a:t>
            </a:r>
            <a:r>
              <a:rPr lang="de-DE" sz="1200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chemeClr val="bg1"/>
                </a:solidFill>
              </a:rPr>
              <a:t>			)</a:t>
            </a:r>
          </a:p>
          <a:p>
            <a:pPr marL="0" indent="0">
              <a:buNone/>
            </a:pPr>
            <a:r>
              <a:rPr lang="de-DE" sz="1200" dirty="0">
                <a:solidFill>
                  <a:schemeClr val="bg1"/>
                </a:solidFill>
              </a:rPr>
              <a:t>			</a:t>
            </a:r>
            <a:r>
              <a:rPr lang="de-DE" sz="1200" dirty="0" smtClean="0">
                <a:solidFill>
                  <a:schemeClr val="bg1"/>
                </a:solidFill>
              </a:rPr>
              <a:t>.</a:t>
            </a:r>
            <a:r>
              <a:rPr lang="de-DE" sz="1200" dirty="0">
                <a:solidFill>
                  <a:schemeClr val="bg1"/>
                </a:solidFill>
              </a:rPr>
              <a:t>Must(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bg1"/>
                </a:solidFill>
              </a:rPr>
              <a:t>				</a:t>
            </a:r>
            <a:r>
              <a:rPr lang="es-ES_tradnl" sz="1200" dirty="0" smtClean="0">
                <a:solidFill>
                  <a:schemeClr val="bg1"/>
                </a:solidFill>
              </a:rPr>
              <a:t>qm </a:t>
            </a:r>
            <a:r>
              <a:rPr lang="es-ES_tradnl" sz="1200" dirty="0">
                <a:solidFill>
                  <a:schemeClr val="bg1"/>
                </a:solidFill>
              </a:rPr>
              <a:t>=&gt; qm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bg1"/>
                </a:solidFill>
              </a:rPr>
              <a:t>					</a:t>
            </a:r>
            <a:r>
              <a:rPr lang="es-ES_tradnl" sz="1200" dirty="0" smtClean="0">
                <a:solidFill>
                  <a:schemeClr val="bg1"/>
                </a:solidFill>
              </a:rPr>
              <a:t>.</a:t>
            </a:r>
            <a:r>
              <a:rPr lang="es-ES_tradnl" sz="1200" dirty="0">
                <a:solidFill>
                  <a:schemeClr val="bg1"/>
                </a:solidFill>
              </a:rPr>
              <a:t>Match(m =&gt; m</a:t>
            </a:r>
          </a:p>
          <a:p>
            <a:pPr marL="0" indent="0">
              <a:buNone/>
            </a:pPr>
            <a:r>
              <a:rPr lang="nl-NL" sz="1200" dirty="0">
                <a:solidFill>
                  <a:schemeClr val="bg1"/>
                </a:solidFill>
              </a:rPr>
              <a:t>					</a:t>
            </a:r>
            <a:r>
              <a:rPr lang="nl-NL" sz="1200" dirty="0" smtClean="0">
                <a:solidFill>
                  <a:schemeClr val="bg1"/>
                </a:solidFill>
              </a:rPr>
              <a:t>	.</a:t>
            </a:r>
            <a:r>
              <a:rPr lang="nl-NL" sz="1200" dirty="0">
                <a:solidFill>
                  <a:schemeClr val="bg1"/>
                </a:solidFill>
              </a:rPr>
              <a:t>OnField(o =&gt; o.Level)</a:t>
            </a:r>
          </a:p>
          <a:p>
            <a:pPr marL="0" indent="0">
              <a:buNone/>
            </a:pPr>
            <a:r>
              <a:rPr lang="pl-PL" sz="1200" dirty="0">
                <a:solidFill>
                  <a:schemeClr val="bg1"/>
                </a:solidFill>
              </a:rPr>
              <a:t>						</a:t>
            </a:r>
            <a:r>
              <a:rPr lang="pl-PL" sz="1200" dirty="0" smtClean="0">
                <a:solidFill>
                  <a:schemeClr val="bg1"/>
                </a:solidFill>
              </a:rPr>
              <a:t>.</a:t>
            </a:r>
            <a:r>
              <a:rPr lang="pl-PL" sz="1200" dirty="0">
                <a:solidFill>
                  <a:schemeClr val="bg1"/>
                </a:solidFill>
              </a:rPr>
              <a:t>Query(</a:t>
            </a:r>
            <a:r>
              <a:rPr lang="pl-PL" sz="1200" dirty="0">
                <a:solidFill>
                  <a:srgbClr val="9BBB59"/>
                </a:solidFill>
              </a:rPr>
              <a:t>"100"</a:t>
            </a:r>
            <a:r>
              <a:rPr lang="pl-PL" sz="1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pl-PL" sz="1200" dirty="0">
                <a:solidFill>
                  <a:schemeClr val="bg1"/>
                </a:solidFill>
              </a:rPr>
              <a:t>					</a:t>
            </a:r>
            <a:r>
              <a:rPr lang="pl-PL" sz="1200" dirty="0" smtClean="0">
                <a:solidFill>
                  <a:schemeClr val="bg1"/>
                </a:solidFill>
              </a:rPr>
              <a:t>)</a:t>
            </a:r>
            <a:endParaRPr lang="pl-PL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1200" dirty="0">
                <a:solidFill>
                  <a:schemeClr val="bg1"/>
                </a:solidFill>
              </a:rPr>
              <a:t>				</a:t>
            </a:r>
            <a:r>
              <a:rPr lang="pl-PL" sz="1200" dirty="0" smtClean="0">
                <a:solidFill>
                  <a:schemeClr val="bg1"/>
                </a:solidFill>
              </a:rPr>
              <a:t>)</a:t>
            </a:r>
            <a:endParaRPr lang="pl-PL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1200" dirty="0">
                <a:solidFill>
                  <a:schemeClr val="bg1"/>
                </a:solidFill>
              </a:rPr>
              <a:t>			</a:t>
            </a:r>
            <a:r>
              <a:rPr lang="pl-PL" sz="1200" dirty="0" smtClean="0">
                <a:solidFill>
                  <a:schemeClr val="bg1"/>
                </a:solidFill>
              </a:rPr>
              <a:t>)</a:t>
            </a:r>
            <a:endParaRPr lang="pl-PL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1200" dirty="0">
                <a:solidFill>
                  <a:schemeClr val="bg1"/>
                </a:solidFill>
              </a:rPr>
              <a:t>		</a:t>
            </a:r>
            <a:r>
              <a:rPr lang="pl-PL" sz="1200" dirty="0" smtClean="0">
                <a:solidFill>
                  <a:schemeClr val="bg1"/>
                </a:solidFill>
              </a:rPr>
              <a:t>)</a:t>
            </a:r>
            <a:endParaRPr lang="pl-PL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1200" dirty="0">
                <a:solidFill>
                  <a:schemeClr val="bg1"/>
                </a:solidFill>
              </a:rPr>
              <a:t>	</a:t>
            </a:r>
            <a:r>
              <a:rPr lang="pl-PL" sz="1200" dirty="0" smtClean="0">
                <a:solidFill>
                  <a:schemeClr val="bg1"/>
                </a:solidFill>
              </a:rPr>
              <a:t>)</a:t>
            </a:r>
            <a:r>
              <a:rPr lang="pl-PL" sz="1200" dirty="0">
                <a:solidFill>
                  <a:schemeClr val="bg1"/>
                </a:solidFill>
              </a:rPr>
              <a:t>;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17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bool query shortcut (using operators)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response = </a:t>
            </a:r>
            <a:r>
              <a:rPr lang="en-US" sz="1800" dirty="0" smtClean="0">
                <a:solidFill>
                  <a:srgbClr val="FFFFFF"/>
                </a:solidFill>
              </a:rPr>
              <a:t>client.Search</a:t>
            </a:r>
            <a:r>
              <a:rPr lang="en-US" sz="1800" dirty="0">
                <a:solidFill>
                  <a:srgbClr val="FFFFFF"/>
                </a:solidFill>
              </a:rPr>
              <a:t>&lt;</a:t>
            </a:r>
            <a:r>
              <a:rPr lang="en-US" sz="1800" dirty="0">
                <a:solidFill>
                  <a:schemeClr val="accent3"/>
                </a:solidFill>
              </a:rPr>
              <a:t>Session</a:t>
            </a:r>
            <a:r>
              <a:rPr lang="en-US" sz="1800" dirty="0">
                <a:solidFill>
                  <a:srgbClr val="FFFFFF"/>
                </a:solidFill>
              </a:rPr>
              <a:t>&gt;(s =&gt; 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	</a:t>
            </a:r>
            <a:r>
              <a:rPr lang="en-US" sz="1800" dirty="0" smtClean="0">
                <a:solidFill>
                  <a:srgbClr val="FFFFFF"/>
                </a:solidFill>
              </a:rPr>
              <a:t>.</a:t>
            </a:r>
            <a:r>
              <a:rPr lang="en-US" sz="1800" dirty="0">
                <a:solidFill>
                  <a:srgbClr val="FFFFFF"/>
                </a:solidFill>
              </a:rPr>
              <a:t>From(</a:t>
            </a:r>
            <a:r>
              <a:rPr lang="en-US" sz="1800" dirty="0">
                <a:solidFill>
                  <a:srgbClr val="9BBB59"/>
                </a:solidFill>
              </a:rPr>
              <a:t>0</a:t>
            </a:r>
            <a:r>
              <a:rPr lang="en-US" sz="1800" dirty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	</a:t>
            </a:r>
            <a:r>
              <a:rPr lang="en-US" sz="1800" dirty="0" smtClean="0">
                <a:solidFill>
                  <a:srgbClr val="FFFFFF"/>
                </a:solidFill>
              </a:rPr>
              <a:t>.</a:t>
            </a:r>
            <a:r>
              <a:rPr lang="en-US" sz="1800" dirty="0">
                <a:solidFill>
                  <a:srgbClr val="FFFFFF"/>
                </a:solidFill>
              </a:rPr>
              <a:t>Size(</a:t>
            </a:r>
            <a:r>
              <a:rPr lang="en-US" sz="1800" dirty="0">
                <a:solidFill>
                  <a:srgbClr val="9BBB59"/>
                </a:solidFill>
              </a:rPr>
              <a:t>50</a:t>
            </a:r>
            <a:r>
              <a:rPr lang="en-US" sz="1800" dirty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r>
              <a:rPr lang="pl-PL" sz="1800" dirty="0">
                <a:solidFill>
                  <a:srgbClr val="FFFFFF"/>
                </a:solidFill>
              </a:rPr>
              <a:t>	</a:t>
            </a:r>
            <a:r>
              <a:rPr lang="pl-PL" sz="1800" dirty="0" smtClean="0">
                <a:solidFill>
                  <a:srgbClr val="FFFFFF"/>
                </a:solidFill>
              </a:rPr>
              <a:t>.</a:t>
            </a:r>
            <a:r>
              <a:rPr lang="pl-PL" sz="1800" dirty="0">
                <a:solidFill>
                  <a:srgbClr val="FFFFFF"/>
                </a:solidFill>
              </a:rPr>
              <a:t>Query(q =&gt; {</a:t>
            </a:r>
          </a:p>
          <a:p>
            <a:pPr marL="0" indent="0">
              <a:buNone/>
            </a:pPr>
            <a:r>
              <a:rPr lang="pl-PL" sz="1800" dirty="0" smtClean="0">
                <a:solidFill>
                  <a:srgbClr val="FFFFFF"/>
                </a:solidFill>
              </a:rPr>
              <a:t>		return </a:t>
            </a:r>
            <a:r>
              <a:rPr lang="pl-PL" sz="1800" dirty="0">
                <a:solidFill>
                  <a:srgbClr val="FFFFFF"/>
                </a:solidFill>
              </a:rPr>
              <a:t>(q.Match(m =&gt; m.OnField(o =&gt; o.Title).Query(</a:t>
            </a:r>
            <a:r>
              <a:rPr lang="pl-PL" sz="1800" dirty="0">
                <a:solidFill>
                  <a:srgbClr val="9BBB59"/>
                </a:solidFill>
              </a:rPr>
              <a:t>"elasticsearch"</a:t>
            </a:r>
            <a:r>
              <a:rPr lang="pl-PL" sz="1800" dirty="0">
                <a:solidFill>
                  <a:srgbClr val="FFFFFF"/>
                </a:solidFill>
              </a:rPr>
              <a:t>))</a:t>
            </a:r>
          </a:p>
          <a:p>
            <a:pPr marL="0" indent="0">
              <a:buNone/>
            </a:pPr>
            <a:r>
              <a:rPr lang="pl-PL" sz="1800" dirty="0">
                <a:solidFill>
                  <a:srgbClr val="FFFFFF"/>
                </a:solidFill>
              </a:rPr>
              <a:t>			</a:t>
            </a:r>
            <a:r>
              <a:rPr lang="pl-PL" sz="1800" dirty="0" smtClean="0">
                <a:solidFill>
                  <a:srgbClr val="FFFFFF"/>
                </a:solidFill>
              </a:rPr>
              <a:t>|</a:t>
            </a:r>
            <a:r>
              <a:rPr lang="pl-PL" sz="1800" dirty="0">
                <a:solidFill>
                  <a:srgbClr val="FFFFFF"/>
                </a:solidFill>
              </a:rPr>
              <a:t>| q.Match(m =&gt; m.OnField(o =</a:t>
            </a:r>
            <a:r>
              <a:rPr lang="pl-PL" sz="1800" dirty="0" smtClean="0">
                <a:solidFill>
                  <a:srgbClr val="FFFFFF"/>
                </a:solidFill>
              </a:rPr>
              <a:t>&gt; o.Abstract</a:t>
            </a:r>
            <a:r>
              <a:rPr lang="pl-PL" sz="1800" dirty="0">
                <a:solidFill>
                  <a:srgbClr val="FFFFFF"/>
                </a:solidFill>
              </a:rPr>
              <a:t>).Query(</a:t>
            </a:r>
            <a:r>
              <a:rPr lang="pl-PL" sz="1800" dirty="0">
                <a:solidFill>
                  <a:srgbClr val="9BBB59"/>
                </a:solidFill>
              </a:rPr>
              <a:t>"elasticsearch"</a:t>
            </a:r>
            <a:r>
              <a:rPr lang="pl-PL" sz="1800" dirty="0">
                <a:solidFill>
                  <a:srgbClr val="FFFFFF"/>
                </a:solidFill>
              </a:rPr>
              <a:t>)))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			</a:t>
            </a:r>
            <a:r>
              <a:rPr lang="en-US" sz="1800" dirty="0" smtClean="0">
                <a:solidFill>
                  <a:srgbClr val="FFFFFF"/>
                </a:solidFill>
              </a:rPr>
              <a:t>&amp;</a:t>
            </a:r>
            <a:r>
              <a:rPr lang="en-US" sz="1800" dirty="0">
                <a:solidFill>
                  <a:srgbClr val="FFFFFF"/>
                </a:solidFill>
              </a:rPr>
              <a:t>&amp; q.Match(m =&gt; m.OnField(o =&gt; o.Level).Query(</a:t>
            </a:r>
            <a:r>
              <a:rPr lang="en-US" sz="1800" dirty="0">
                <a:solidFill>
                  <a:srgbClr val="9BBB59"/>
                </a:solidFill>
              </a:rPr>
              <a:t>"100"</a:t>
            </a:r>
            <a:r>
              <a:rPr lang="en-US" sz="1800" dirty="0">
                <a:solidFill>
                  <a:srgbClr val="FFFFFF"/>
                </a:solidFill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	</a:t>
            </a:r>
            <a:r>
              <a:rPr lang="en-US" sz="1800">
                <a:solidFill>
                  <a:srgbClr val="FFFFFF"/>
                </a:solidFill>
              </a:rPr>
              <a:t>	</a:t>
            </a:r>
            <a:r>
              <a:rPr lang="en-US" sz="1800" smtClean="0">
                <a:solidFill>
                  <a:srgbClr val="FFFFFF"/>
                </a:solidFill>
              </a:rPr>
              <a:t>})</a:t>
            </a: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	</a:t>
            </a:r>
            <a:r>
              <a:rPr lang="en-US" sz="1800" dirty="0" smtClean="0">
                <a:solidFill>
                  <a:srgbClr val="FFFFFF"/>
                </a:solidFill>
              </a:rPr>
              <a:t>)</a:t>
            </a:r>
            <a:r>
              <a:rPr lang="en-US" sz="1800" dirty="0">
                <a:solidFill>
                  <a:srgbClr val="FFFFFF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81555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response = client.Search&lt;</a:t>
            </a:r>
            <a:r>
              <a:rPr lang="en-US" dirty="0">
                <a:solidFill>
                  <a:srgbClr val="9BBB59"/>
                </a:solidFill>
              </a:rPr>
              <a:t>Session</a:t>
            </a:r>
            <a:r>
              <a:rPr lang="en-US" dirty="0">
                <a:solidFill>
                  <a:schemeClr val="bg1"/>
                </a:solidFill>
              </a:rPr>
              <a:t>&gt;(s =&gt;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.Size(</a:t>
            </a:r>
            <a:r>
              <a:rPr lang="en-US" dirty="0" smtClean="0">
                <a:solidFill>
                  <a:schemeClr val="accent3"/>
                </a:solidFill>
              </a:rPr>
              <a:t>0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Aggregations(a =&gt; a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.</a:t>
            </a:r>
            <a:r>
              <a:rPr lang="en-US" dirty="0">
                <a:solidFill>
                  <a:schemeClr val="bg1"/>
                </a:solidFill>
              </a:rPr>
              <a:t>Terms(</a:t>
            </a:r>
            <a:r>
              <a:rPr lang="en-US" dirty="0">
                <a:solidFill>
                  <a:srgbClr val="9BBB59"/>
                </a:solidFill>
              </a:rPr>
              <a:t>"level_count"</a:t>
            </a:r>
            <a:r>
              <a:rPr lang="en-US" dirty="0">
                <a:solidFill>
                  <a:schemeClr val="bg1"/>
                </a:solidFill>
              </a:rPr>
              <a:t>, t =&gt; t</a:t>
            </a:r>
          </a:p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			.</a:t>
            </a:r>
            <a:r>
              <a:rPr lang="nl-NL" dirty="0">
                <a:solidFill>
                  <a:schemeClr val="bg1"/>
                </a:solidFill>
              </a:rPr>
              <a:t>Field(o =&gt; o.Level)</a:t>
            </a:r>
          </a:p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</a:rPr>
              <a:t>	</a:t>
            </a:r>
            <a:r>
              <a:rPr lang="nl-NL" dirty="0" smtClean="0">
                <a:solidFill>
                  <a:schemeClr val="bg1"/>
                </a:solidFill>
              </a:rPr>
              <a:t>	)</a:t>
            </a:r>
            <a:endParaRPr lang="nl-N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	)</a:t>
            </a:r>
            <a:endParaRPr lang="nl-N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)</a:t>
            </a:r>
            <a:r>
              <a:rPr lang="nl-NL" dirty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17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218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ublic interface </a:t>
            </a:r>
            <a:r>
              <a:rPr lang="en-US" sz="2800" dirty="0" smtClean="0">
                <a:solidFill>
                  <a:schemeClr val="accent3"/>
                </a:solidFill>
              </a:rPr>
              <a:t>IResponse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bool</a:t>
            </a:r>
            <a:r>
              <a:rPr lang="en-US" sz="2800" dirty="0" smtClean="0">
                <a:solidFill>
                  <a:schemeClr val="bg1"/>
                </a:solidFill>
              </a:rPr>
              <a:t> IsValid { </a:t>
            </a:r>
            <a:r>
              <a:rPr lang="en-US" sz="2800" dirty="0" smtClean="0">
                <a:solidFill>
                  <a:srgbClr val="7F7F7F"/>
                </a:solidFill>
              </a:rPr>
              <a:t>get</a:t>
            </a:r>
            <a:r>
              <a:rPr lang="en-US" sz="2800" dirty="0" smtClean="0">
                <a:solidFill>
                  <a:schemeClr val="bg1"/>
                </a:solidFill>
              </a:rPr>
              <a:t>; }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accent3"/>
                </a:solidFill>
              </a:rPr>
              <a:t>IElasticsearchResponse </a:t>
            </a:r>
            <a:r>
              <a:rPr lang="en-US" sz="2800" dirty="0" smtClean="0">
                <a:solidFill>
                  <a:schemeClr val="bg1"/>
                </a:solidFill>
              </a:rPr>
              <a:t>ConnectionStatus {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get</a:t>
            </a:r>
            <a:r>
              <a:rPr lang="en-US" sz="2800" dirty="0" smtClean="0">
                <a:solidFill>
                  <a:schemeClr val="bg1"/>
                </a:solidFill>
              </a:rPr>
              <a:t>; </a:t>
            </a:r>
            <a:r>
              <a:rPr lang="en-US" sz="2800" dirty="0" smtClean="0">
                <a:solidFill>
                  <a:srgbClr val="7F7F7F"/>
                </a:solidFill>
              </a:rPr>
              <a:t>set</a:t>
            </a:r>
            <a:r>
              <a:rPr lang="en-US" sz="2800" dirty="0" smtClean="0">
                <a:solidFill>
                  <a:schemeClr val="bg1"/>
                </a:solidFill>
              </a:rPr>
              <a:t>; }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accent3"/>
                </a:solidFill>
              </a:rPr>
              <a:t>ElasticInferrer</a:t>
            </a:r>
            <a:r>
              <a:rPr lang="en-US" sz="2800" dirty="0">
                <a:solidFill>
                  <a:schemeClr val="accent3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Infer { </a:t>
            </a:r>
            <a:r>
              <a:rPr lang="en-US" sz="2800" dirty="0" smtClean="0">
                <a:solidFill>
                  <a:srgbClr val="7F7F7F"/>
                </a:solidFill>
              </a:rPr>
              <a:t>get</a:t>
            </a:r>
            <a:r>
              <a:rPr lang="en-US" sz="2800" dirty="0" smtClean="0">
                <a:solidFill>
                  <a:schemeClr val="bg1"/>
                </a:solidFill>
              </a:rPr>
              <a:t> ; }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689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ISearchResponse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response.Hits (</a:t>
            </a:r>
            <a:r>
              <a:rPr lang="en-US" sz="2400" dirty="0" smtClean="0">
                <a:solidFill>
                  <a:schemeClr val="accent3"/>
                </a:solidFill>
              </a:rPr>
              <a:t>IEnumerable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400" dirty="0" smtClean="0">
                <a:solidFill>
                  <a:schemeClr val="accent3"/>
                </a:solidFill>
              </a:rPr>
              <a:t>IHit</a:t>
            </a:r>
            <a:r>
              <a:rPr lang="en-US" sz="2400" dirty="0" smtClean="0">
                <a:solidFill>
                  <a:srgbClr val="7F7F7F"/>
                </a:solidFill>
              </a:rPr>
              <a:t>&lt;</a:t>
            </a:r>
            <a:r>
              <a:rPr lang="en-US" sz="2400" dirty="0" smtClean="0">
                <a:solidFill>
                  <a:schemeClr val="bg1"/>
                </a:solidFill>
              </a:rPr>
              <a:t>T</a:t>
            </a:r>
            <a:r>
              <a:rPr lang="en-US" sz="2400" dirty="0" smtClean="0">
                <a:solidFill>
                  <a:srgbClr val="7F7F7F"/>
                </a:solidFill>
              </a:rPr>
              <a:t>&gt;&gt;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response.Documents (</a:t>
            </a:r>
            <a:r>
              <a:rPr lang="en-US" sz="2400" dirty="0" smtClean="0">
                <a:solidFill>
                  <a:schemeClr val="accent3"/>
                </a:solidFill>
              </a:rPr>
              <a:t>IEnumerable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400" dirty="0" smtClean="0">
                <a:solidFill>
                  <a:schemeClr val="bg1"/>
                </a:solidFill>
              </a:rPr>
              <a:t>T</a:t>
            </a:r>
            <a:r>
              <a:rPr lang="en-US" sz="2400" dirty="0" smtClean="0">
                <a:solidFill>
                  <a:srgbClr val="7F7F7F"/>
                </a:solidFill>
              </a:rPr>
              <a:t>&gt;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en-US" sz="2400" dirty="0" smtClean="0">
                <a:solidFill>
                  <a:schemeClr val="bg1"/>
                </a:solidFill>
              </a:rPr>
              <a:t>esponse.Aggregations (</a:t>
            </a:r>
            <a:r>
              <a:rPr lang="en-US" sz="2400" dirty="0" smtClean="0">
                <a:solidFill>
                  <a:srgbClr val="9BBB59"/>
                </a:solidFill>
              </a:rPr>
              <a:t>IDictionary</a:t>
            </a:r>
            <a:r>
              <a:rPr lang="en-US" sz="2400" dirty="0" smtClean="0">
                <a:solidFill>
                  <a:srgbClr val="7F7F7F"/>
                </a:solidFill>
              </a:rPr>
              <a:t>&lt;</a:t>
            </a:r>
            <a:r>
              <a:rPr lang="en-US" sz="2400" dirty="0" smtClean="0">
                <a:solidFill>
                  <a:schemeClr val="accent3"/>
                </a:solidFill>
              </a:rPr>
              <a:t>string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rgbClr val="9BBB59"/>
                </a:solidFill>
              </a:rPr>
              <a:t>IAggregation</a:t>
            </a:r>
            <a:r>
              <a:rPr lang="en-US" sz="2400" dirty="0" smtClean="0">
                <a:solidFill>
                  <a:srgbClr val="7F7F7F"/>
                </a:solidFill>
              </a:rPr>
              <a:t>&gt;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response.Total</a:t>
            </a:r>
          </a:p>
        </p:txBody>
      </p:sp>
    </p:spTree>
    <p:extLst>
      <p:ext uri="{BB962C8B-B14F-4D97-AF65-F5344CB8AC3E}">
        <p14:creationId xmlns:p14="http://schemas.microsoft.com/office/powerpoint/2010/main" val="2901946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</a:t>
            </a:r>
            <a:r>
              <a:rPr lang="en-US" dirty="0" smtClean="0"/>
              <a:t>luent syntax, lambda expressions…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1356" b="213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6016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initializer syntax (indexing)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request = </a:t>
            </a:r>
            <a:r>
              <a:rPr lang="en-US" sz="2400" dirty="0">
                <a:solidFill>
                  <a:srgbClr val="7F7F7F"/>
                </a:solidFill>
              </a:rPr>
              <a:t>new</a:t>
            </a:r>
            <a:r>
              <a:rPr lang="en-US" sz="2400" dirty="0">
                <a:solidFill>
                  <a:schemeClr val="bg1"/>
                </a:solidFill>
              </a:rPr>
              <a:t> IndexRequest&lt;</a:t>
            </a:r>
            <a:r>
              <a:rPr lang="en-US" sz="2400" dirty="0">
                <a:solidFill>
                  <a:schemeClr val="accent3"/>
                </a:solidFill>
              </a:rPr>
              <a:t>Session</a:t>
            </a:r>
            <a:r>
              <a:rPr lang="en-US" sz="2400" dirty="0">
                <a:solidFill>
                  <a:schemeClr val="bg1"/>
                </a:solidFill>
              </a:rPr>
              <a:t>&gt;(session)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{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Index </a:t>
            </a:r>
            <a:r>
              <a:rPr lang="en-US" sz="2400" dirty="0">
                <a:solidFill>
                  <a:schemeClr val="bg1"/>
                </a:solidFill>
              </a:rPr>
              <a:t>= </a:t>
            </a:r>
            <a:r>
              <a:rPr lang="en-US" sz="2400" dirty="0">
                <a:solidFill>
                  <a:srgbClr val="9BBB59"/>
                </a:solidFill>
              </a:rPr>
              <a:t>"codecampnyc"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fi-FI" sz="2400" dirty="0" smtClean="0">
                <a:solidFill>
                  <a:schemeClr val="bg1"/>
                </a:solidFill>
              </a:rPr>
              <a:t>	Type </a:t>
            </a:r>
            <a:r>
              <a:rPr lang="fi-FI" sz="2400" dirty="0">
                <a:solidFill>
                  <a:schemeClr val="bg1"/>
                </a:solidFill>
              </a:rPr>
              <a:t>= </a:t>
            </a:r>
            <a:r>
              <a:rPr lang="fi-FI" sz="2400" dirty="0">
                <a:solidFill>
                  <a:srgbClr val="9BBB59"/>
                </a:solidFill>
              </a:rPr>
              <a:t>"session"</a:t>
            </a:r>
            <a:r>
              <a:rPr lang="fi-FI" sz="2400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fi-FI" sz="2400" dirty="0" smtClean="0">
                <a:solidFill>
                  <a:schemeClr val="bg1"/>
                </a:solidFill>
              </a:rPr>
              <a:t>	Id </a:t>
            </a:r>
            <a:r>
              <a:rPr lang="fi-FI" sz="2400" dirty="0">
                <a:solidFill>
                  <a:schemeClr val="bg1"/>
                </a:solidFill>
              </a:rPr>
              <a:t>= </a:t>
            </a:r>
            <a:r>
              <a:rPr lang="fi-FI" sz="2400" dirty="0">
                <a:solidFill>
                  <a:srgbClr val="9BBB59"/>
                </a:solidFill>
              </a:rPr>
              <a:t>"</a:t>
            </a:r>
            <a:r>
              <a:rPr lang="fi-FI" sz="2400" dirty="0" smtClean="0">
                <a:solidFill>
                  <a:srgbClr val="9BBB59"/>
                </a:solidFill>
              </a:rPr>
              <a:t>1”</a:t>
            </a:r>
            <a:endParaRPr lang="fi-FI" sz="2400" dirty="0">
              <a:solidFill>
                <a:srgbClr val="9BBB59"/>
              </a:solidFill>
            </a:endParaRPr>
          </a:p>
          <a:p>
            <a:pPr marL="0" indent="0">
              <a:buNone/>
            </a:pPr>
            <a:r>
              <a:rPr lang="fi-FI" sz="2400" dirty="0" smtClean="0">
                <a:solidFill>
                  <a:schemeClr val="bg1"/>
                </a:solidFill>
              </a:rPr>
              <a:t>};</a:t>
            </a:r>
          </a:p>
          <a:p>
            <a:pPr marL="0" indent="0">
              <a:buNone/>
            </a:pPr>
            <a:endParaRPr lang="fi-FI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i-FI" sz="2400" dirty="0" smtClean="0">
                <a:solidFill>
                  <a:schemeClr val="bg1"/>
                </a:solidFill>
              </a:rPr>
              <a:t>client.Index</a:t>
            </a:r>
            <a:r>
              <a:rPr lang="fi-FI" sz="2400" dirty="0">
                <a:solidFill>
                  <a:schemeClr val="bg1"/>
                </a:solidFill>
              </a:rPr>
              <a:t>(request);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37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 initializer syntax (searching)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IQueryContainer</a:t>
            </a:r>
            <a:r>
              <a:rPr lang="en-US" dirty="0" smtClean="0">
                <a:solidFill>
                  <a:schemeClr val="bg1"/>
                </a:solidFill>
              </a:rPr>
              <a:t> query =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MatchQuery</a:t>
            </a: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Field = </a:t>
            </a:r>
            <a:r>
              <a:rPr lang="en-US" dirty="0" smtClean="0">
                <a:solidFill>
                  <a:srgbClr val="9BBB59"/>
                </a:solidFill>
              </a:rPr>
              <a:t>“abstract”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Query = </a:t>
            </a:r>
            <a:r>
              <a:rPr lang="en-US" dirty="0" smtClean="0">
                <a:solidFill>
                  <a:srgbClr val="9BBB59"/>
                </a:solidFill>
              </a:rPr>
              <a:t>“elasticsearch”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request = </a:t>
            </a:r>
            <a:r>
              <a:rPr lang="en-US" dirty="0">
                <a:solidFill>
                  <a:srgbClr val="7F7F7F"/>
                </a:solidFill>
              </a:rPr>
              <a:t>new</a:t>
            </a:r>
            <a:r>
              <a:rPr lang="en-US" dirty="0">
                <a:solidFill>
                  <a:schemeClr val="bg1"/>
                </a:solidFill>
              </a:rPr>
              <a:t> SearchRequest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{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From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chemeClr val="accent3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cs-CZ" dirty="0" smtClean="0">
                <a:solidFill>
                  <a:schemeClr val="bg1"/>
                </a:solidFill>
              </a:rPr>
              <a:t>	Size </a:t>
            </a:r>
            <a:r>
              <a:rPr lang="cs-CZ" dirty="0">
                <a:solidFill>
                  <a:schemeClr val="bg1"/>
                </a:solidFill>
              </a:rPr>
              <a:t>= </a:t>
            </a:r>
            <a:r>
              <a:rPr lang="cs-CZ" dirty="0">
                <a:solidFill>
                  <a:srgbClr val="9BBB59"/>
                </a:solidFill>
              </a:rPr>
              <a:t>50</a:t>
            </a:r>
            <a:r>
              <a:rPr lang="cs-CZ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cs-CZ" dirty="0" smtClean="0">
                <a:solidFill>
                  <a:schemeClr val="bg1"/>
                </a:solidFill>
              </a:rPr>
              <a:t>	Query </a:t>
            </a:r>
            <a:r>
              <a:rPr lang="cs-CZ" dirty="0">
                <a:solidFill>
                  <a:schemeClr val="bg1"/>
                </a:solidFill>
              </a:rPr>
              <a:t>= </a:t>
            </a:r>
            <a:r>
              <a:rPr lang="cs-CZ" dirty="0" smtClean="0">
                <a:solidFill>
                  <a:schemeClr val="bg1"/>
                </a:solidFill>
              </a:rPr>
              <a:t>query,</a:t>
            </a:r>
            <a:endParaRPr lang="cs-CZ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o-RO" dirty="0" smtClean="0">
                <a:solidFill>
                  <a:schemeClr val="bg1"/>
                </a:solidFill>
              </a:rPr>
              <a:t>	Filter = ...,</a:t>
            </a:r>
          </a:p>
          <a:p>
            <a:pPr marL="0" indent="0">
              <a:buNone/>
            </a:pPr>
            <a:r>
              <a:rPr lang="ro-RO" dirty="0" smtClean="0">
                <a:solidFill>
                  <a:schemeClr val="bg1"/>
                </a:solidFill>
              </a:rPr>
              <a:t>	Aggregations </a:t>
            </a:r>
            <a:r>
              <a:rPr lang="ro-RO" dirty="0">
                <a:solidFill>
                  <a:schemeClr val="bg1"/>
                </a:solidFill>
              </a:rPr>
              <a:t>= </a:t>
            </a:r>
            <a:r>
              <a:rPr lang="ro-RO" dirty="0" smtClean="0">
                <a:solidFill>
                  <a:schemeClr val="bg1"/>
                </a:solidFill>
              </a:rPr>
              <a:t>.</a:t>
            </a:r>
            <a:r>
              <a:rPr lang="ro-RO" dirty="0">
                <a:solidFill>
                  <a:schemeClr val="bg1"/>
                </a:solidFill>
              </a:rPr>
              <a:t>..</a:t>
            </a:r>
          </a:p>
          <a:p>
            <a:pPr marL="0" indent="0">
              <a:buNone/>
            </a:pPr>
            <a:r>
              <a:rPr lang="ro-RO" dirty="0" smtClean="0">
                <a:solidFill>
                  <a:schemeClr val="bg1"/>
                </a:solidFill>
              </a:rPr>
              <a:t>}</a:t>
            </a:r>
            <a:r>
              <a:rPr lang="ro-RO" dirty="0">
                <a:solidFill>
                  <a:schemeClr val="bg1"/>
                </a:solidFill>
              </a:rPr>
              <a:t>;</a:t>
            </a:r>
          </a:p>
          <a:p>
            <a:endParaRPr lang="ro-RO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o-RO" dirty="0" smtClean="0">
                <a:solidFill>
                  <a:schemeClr val="bg1"/>
                </a:solidFill>
              </a:rPr>
              <a:t>client.Search</a:t>
            </a:r>
            <a:r>
              <a:rPr lang="ro-RO" dirty="0">
                <a:solidFill>
                  <a:schemeClr val="bg1"/>
                </a:solidFill>
              </a:rPr>
              <a:t>&lt;</a:t>
            </a:r>
            <a:r>
              <a:rPr lang="ro-RO" dirty="0">
                <a:solidFill>
                  <a:srgbClr val="9BBB59"/>
                </a:solidFill>
              </a:rPr>
              <a:t>Session</a:t>
            </a:r>
            <a:r>
              <a:rPr lang="ro-RO" dirty="0">
                <a:solidFill>
                  <a:schemeClr val="bg1"/>
                </a:solidFill>
              </a:rPr>
              <a:t>&gt;(request);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303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7F7F7F"/>
                </a:solidFill>
              </a:rPr>
              <a:t>resources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slides &amp; source code: </a:t>
            </a:r>
            <a:r>
              <a:rPr lang="en-US" sz="2200" dirty="0" smtClean="0">
                <a:solidFill>
                  <a:schemeClr val="accent3"/>
                </a:solidFill>
              </a:rPr>
              <a:t>https://github.com/gmarz/ccnyc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github </a:t>
            </a:r>
            <a:r>
              <a:rPr lang="en-US" sz="2200" dirty="0">
                <a:solidFill>
                  <a:schemeClr val="bg1"/>
                </a:solidFill>
              </a:rPr>
              <a:t>repo: </a:t>
            </a:r>
            <a:r>
              <a:rPr lang="en-US" sz="2200" dirty="0" smtClean="0">
                <a:solidFill>
                  <a:schemeClr val="accent3"/>
                </a:solidFill>
              </a:rPr>
              <a:t>https://github.com/elasticsearch/elasticsearch-net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nest documentation: </a:t>
            </a:r>
            <a:r>
              <a:rPr lang="en-US" sz="2200" dirty="0" smtClean="0">
                <a:solidFill>
                  <a:srgbClr val="9BBB59"/>
                </a:solidFill>
              </a:rPr>
              <a:t>http://nest.azurewebsites.net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elasticsearch documentation: </a:t>
            </a:r>
            <a:r>
              <a:rPr lang="en-US" sz="2200" dirty="0">
                <a:solidFill>
                  <a:schemeClr val="accent3"/>
                </a:solidFill>
              </a:rPr>
              <a:t>http://www.elasticsearch.org/guide/</a:t>
            </a:r>
            <a:endParaRPr lang="en-US" sz="2200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contact info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t</a:t>
            </a:r>
            <a:r>
              <a:rPr lang="en-US" sz="2200" dirty="0" smtClean="0">
                <a:solidFill>
                  <a:schemeClr val="bg1"/>
                </a:solidFill>
              </a:rPr>
              <a:t>witter: </a:t>
            </a:r>
            <a:r>
              <a:rPr lang="en-US" sz="2200" dirty="0" smtClean="0">
                <a:solidFill>
                  <a:srgbClr val="9BBB59"/>
                </a:solidFill>
              </a:rPr>
              <a:t>gregmarzouka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g</a:t>
            </a:r>
            <a:r>
              <a:rPr lang="en-US" sz="2200" dirty="0" smtClean="0">
                <a:solidFill>
                  <a:schemeClr val="bg1"/>
                </a:solidFill>
              </a:rPr>
              <a:t>ithub: </a:t>
            </a:r>
            <a:r>
              <a:rPr lang="en-US" sz="2200" dirty="0" smtClean="0">
                <a:solidFill>
                  <a:srgbClr val="9BBB59"/>
                </a:solidFill>
              </a:rPr>
              <a:t>gmarz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e</a:t>
            </a:r>
            <a:r>
              <a:rPr lang="en-US" sz="2200" dirty="0" smtClean="0">
                <a:solidFill>
                  <a:schemeClr val="bg1"/>
                </a:solidFill>
              </a:rPr>
              <a:t>mail: </a:t>
            </a:r>
            <a:r>
              <a:rPr lang="en-US" sz="2200" dirty="0" smtClean="0">
                <a:solidFill>
                  <a:srgbClr val="9BBB59"/>
                </a:solidFill>
              </a:rPr>
              <a:t>greg.marzouka@elasticsearch.com</a:t>
            </a:r>
          </a:p>
        </p:txBody>
      </p:sp>
    </p:spTree>
    <p:extLst>
      <p:ext uri="{BB962C8B-B14F-4D97-AF65-F5344CB8AC3E}">
        <p14:creationId xmlns:p14="http://schemas.microsoft.com/office/powerpoint/2010/main" val="37116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286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PLATINUM SPONSOR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3429000" cy="1524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895600"/>
            <a:ext cx="7467600" cy="22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15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286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GOLD SPONSORS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3429000" cy="152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71800"/>
            <a:ext cx="2993118" cy="23944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381000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56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286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SILVER SPONSORS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3429000" cy="152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276503"/>
            <a:ext cx="2900057" cy="882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05" y="2197134"/>
            <a:ext cx="2857500" cy="8572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428" y="4267200"/>
            <a:ext cx="2133600" cy="15185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672261"/>
            <a:ext cx="3276600" cy="70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17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e</a:t>
            </a:r>
            <a:r>
              <a:rPr lang="en-US" dirty="0" smtClean="0">
                <a:solidFill>
                  <a:schemeClr val="accent3"/>
                </a:solidFill>
              </a:rPr>
              <a:t>lasticsearch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Distributed data store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Really good at search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Analytics too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RESTful API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Document oriented (JSON over HTTP)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“Schema-less”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Multi-tenancy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Built on top of Apache Lucene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Open-source (Apache 2 license)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20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>
              <a:solidFill>
                <a:srgbClr val="9BBB5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532"/>
            <a:ext cx="8229600" cy="54199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3"/>
                </a:solidFill>
              </a:rPr>
              <a:t>node </a:t>
            </a:r>
            <a:r>
              <a:rPr lang="en-US" sz="2600" dirty="0" smtClean="0">
                <a:solidFill>
                  <a:schemeClr val="bg1"/>
                </a:solidFill>
              </a:rPr>
              <a:t>= single server (elasticsearch/jvm instance)</a:t>
            </a:r>
          </a:p>
          <a:p>
            <a:pPr marL="0" indent="0">
              <a:buNone/>
            </a:pPr>
            <a:endParaRPr lang="en-US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cluster</a:t>
            </a:r>
            <a:r>
              <a:rPr lang="en-US" sz="2600" dirty="0" smtClean="0">
                <a:solidFill>
                  <a:schemeClr val="bg1"/>
                </a:solidFill>
              </a:rPr>
              <a:t> = collection of one more more node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index</a:t>
            </a:r>
            <a:r>
              <a:rPr lang="en-US" sz="2600" dirty="0" smtClean="0">
                <a:solidFill>
                  <a:schemeClr val="bg1"/>
                </a:solidFill>
              </a:rPr>
              <a:t> = collection of documents (database)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type</a:t>
            </a:r>
            <a:r>
              <a:rPr lang="en-US" sz="2600" dirty="0" smtClean="0">
                <a:solidFill>
                  <a:schemeClr val="bg1"/>
                </a:solidFill>
              </a:rPr>
              <a:t> = logical category/partition of your index (table)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document</a:t>
            </a:r>
            <a:r>
              <a:rPr lang="en-US" sz="2600" dirty="0" smtClean="0">
                <a:solidFill>
                  <a:schemeClr val="bg1"/>
                </a:solidFill>
              </a:rPr>
              <a:t> = basic unit of information that can be indexed (row)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shard</a:t>
            </a:r>
            <a:r>
              <a:rPr lang="en-US" sz="2600" dirty="0" smtClean="0">
                <a:solidFill>
                  <a:schemeClr val="bg1"/>
                </a:solidFill>
              </a:rPr>
              <a:t> = slice/partition of an index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replica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= copy of a shard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12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>
              <a:solidFill>
                <a:srgbClr val="9BBB5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532"/>
            <a:ext cx="8229600" cy="54199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node</a:t>
            </a:r>
            <a:r>
              <a:rPr lang="en-US" sz="2600" dirty="0" smtClean="0">
                <a:solidFill>
                  <a:schemeClr val="bg1"/>
                </a:solidFill>
              </a:rPr>
              <a:t> = single server (elasticsearch/jvm instance)</a:t>
            </a:r>
          </a:p>
          <a:p>
            <a:pPr marL="0" indent="0">
              <a:buNone/>
            </a:pPr>
            <a:endParaRPr lang="en-US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9BBB59"/>
                </a:solidFill>
              </a:rPr>
              <a:t>cluster </a:t>
            </a:r>
            <a:r>
              <a:rPr lang="en-US" sz="2600" dirty="0" smtClean="0">
                <a:solidFill>
                  <a:schemeClr val="bg1"/>
                </a:solidFill>
              </a:rPr>
              <a:t>= collection of one more more node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index</a:t>
            </a:r>
            <a:r>
              <a:rPr lang="en-US" sz="2600" dirty="0" smtClean="0">
                <a:solidFill>
                  <a:schemeClr val="bg1"/>
                </a:solidFill>
              </a:rPr>
              <a:t> = collection of documents (database)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type</a:t>
            </a:r>
            <a:r>
              <a:rPr lang="en-US" sz="2600" dirty="0" smtClean="0">
                <a:solidFill>
                  <a:schemeClr val="bg1"/>
                </a:solidFill>
              </a:rPr>
              <a:t> = logical category/partition of your index (table)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document</a:t>
            </a:r>
            <a:r>
              <a:rPr lang="en-US" sz="2600" dirty="0" smtClean="0">
                <a:solidFill>
                  <a:schemeClr val="bg1"/>
                </a:solidFill>
              </a:rPr>
              <a:t> = basic unit of information that can be indexed (row)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shard</a:t>
            </a:r>
            <a:r>
              <a:rPr lang="en-US" sz="2600" dirty="0" smtClean="0">
                <a:solidFill>
                  <a:schemeClr val="bg1"/>
                </a:solidFill>
              </a:rPr>
              <a:t> = slice/partition of an index</a:t>
            </a:r>
          </a:p>
          <a:p>
            <a:pPr marL="0" indent="0">
              <a:buNone/>
            </a:pPr>
            <a:endParaRPr lang="en-US" sz="26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7F7F7F"/>
                </a:solidFill>
              </a:rPr>
              <a:t>replica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= copy of a shard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12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12865</TotalTime>
  <Words>1086</Words>
  <Application>Microsoft Macintosh PowerPoint</Application>
  <PresentationFormat>On-screen Show (4:3)</PresentationFormat>
  <Paragraphs>382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elasticsearch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nest &amp; elasticsearch.net</vt:lpstr>
      <vt:lpstr>elasticsearch.net</vt:lpstr>
      <vt:lpstr>nest</vt:lpstr>
      <vt:lpstr>connecting to your cluster</vt:lpstr>
      <vt:lpstr>specifying a node and settings</vt:lpstr>
      <vt:lpstr>a closer look at ConnectionSettings</vt:lpstr>
      <vt:lpstr>using a connection pool</vt:lpstr>
      <vt:lpstr>indexing a document</vt:lpstr>
      <vt:lpstr>indexing multiple documents</vt:lpstr>
      <vt:lpstr>getting a document</vt:lpstr>
      <vt:lpstr>updating a document</vt:lpstr>
      <vt:lpstr>deleting a document</vt:lpstr>
      <vt:lpstr>creating an index</vt:lpstr>
      <vt:lpstr>searching (query string query)</vt:lpstr>
      <vt:lpstr>searching (match query)</vt:lpstr>
      <vt:lpstr>searching (bool query) </vt:lpstr>
      <vt:lpstr>bool query shortcut (using operators)</vt:lpstr>
      <vt:lpstr>aggregations</vt:lpstr>
      <vt:lpstr>response handling</vt:lpstr>
      <vt:lpstr>ISearchResponse</vt:lpstr>
      <vt:lpstr>fluent syntax, lambda expressions…</vt:lpstr>
      <vt:lpstr>object initializer syntax (indexing)</vt:lpstr>
      <vt:lpstr>object initializer syntax (searching)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 &amp; Elasticsearch.NET</dc:title>
  <dc:creator>Greg Marzouka</dc:creator>
  <cp:lastModifiedBy>Greg Marzouka</cp:lastModifiedBy>
  <cp:revision>283</cp:revision>
  <dcterms:created xsi:type="dcterms:W3CDTF">2014-09-03T21:45:20Z</dcterms:created>
  <dcterms:modified xsi:type="dcterms:W3CDTF">2014-09-13T16:29:32Z</dcterms:modified>
</cp:coreProperties>
</file>