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316" r:id="rId3"/>
    <p:sldId id="317" r:id="rId4"/>
    <p:sldId id="356" r:id="rId5"/>
    <p:sldId id="318" r:id="rId6"/>
    <p:sldId id="323" r:id="rId7"/>
    <p:sldId id="353" r:id="rId8"/>
    <p:sldId id="321" r:id="rId9"/>
    <p:sldId id="322" r:id="rId10"/>
    <p:sldId id="299" r:id="rId11"/>
    <p:sldId id="310" r:id="rId12"/>
    <p:sldId id="355" r:id="rId13"/>
    <p:sldId id="348" r:id="rId14"/>
    <p:sldId id="344" r:id="rId15"/>
    <p:sldId id="269" r:id="rId16"/>
    <p:sldId id="352" r:id="rId17"/>
    <p:sldId id="334" r:id="rId18"/>
    <p:sldId id="335" r:id="rId19"/>
    <p:sldId id="354" r:id="rId20"/>
  </p:sldIdLst>
  <p:sldSz cx="12198350" cy="6858000"/>
  <p:notesSz cx="9872663" cy="6742113"/>
  <p:custDataLst>
    <p:tags r:id="rId23"/>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sldGuideLst>
    </p:ext>
    <p:ext uri="{2D200454-40CA-4A62-9FC3-DE9A4176ACB9}">
      <p15:notesGuideLst xmlns:p15="http://schemas.microsoft.com/office/powerpoint/2012/main">
        <p15:guide id="1" orient="horz" pos="2124"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E79"/>
    <a:srgbClr val="8592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8" autoAdjust="0"/>
    <p:restoredTop sz="86531" autoAdjust="0"/>
  </p:normalViewPr>
  <p:slideViewPr>
    <p:cSldViewPr>
      <p:cViewPr varScale="1">
        <p:scale>
          <a:sx n="110" d="100"/>
          <a:sy n="110" d="100"/>
        </p:scale>
        <p:origin x="1200" y="176"/>
      </p:cViewPr>
      <p:guideLst>
        <p:guide orient="horz" pos="2160"/>
        <p:guide pos="3842"/>
      </p:guideLst>
    </p:cSldViewPr>
  </p:slideViewPr>
  <p:notesTextViewPr>
    <p:cViewPr>
      <p:scale>
        <a:sx n="1" d="1"/>
        <a:sy n="1" d="1"/>
      </p:scale>
      <p:origin x="0" y="0"/>
    </p:cViewPr>
  </p:notesTextViewPr>
  <p:sorterViewPr>
    <p:cViewPr>
      <p:scale>
        <a:sx n="140" d="100"/>
        <a:sy n="140" d="100"/>
      </p:scale>
      <p:origin x="0" y="0"/>
    </p:cViewPr>
  </p:sorterViewPr>
  <p:notesViewPr>
    <p:cSldViewPr>
      <p:cViewPr varScale="1">
        <p:scale>
          <a:sx n="101" d="100"/>
          <a:sy n="101" d="100"/>
        </p:scale>
        <p:origin x="-3528" y="-90"/>
      </p:cViewPr>
      <p:guideLst>
        <p:guide orient="horz" pos="2124"/>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7106"/>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5592224" y="0"/>
            <a:ext cx="4278154" cy="337106"/>
          </a:xfrm>
          <a:prstGeom prst="rect">
            <a:avLst/>
          </a:prstGeom>
        </p:spPr>
        <p:txBody>
          <a:bodyPr vert="horz" lIns="91440" tIns="45720" rIns="91440" bIns="45720" rtlCol="0"/>
          <a:lstStyle>
            <a:lvl1pPr algn="r">
              <a:defRPr sz="1200"/>
            </a:lvl1pPr>
          </a:lstStyle>
          <a:p>
            <a:fld id="{4F068446-54CF-4267-A5BD-FA01909E96A2}" type="datetimeFigureOut">
              <a:rPr lang="nl-NL" smtClean="0"/>
              <a:t>07-03-2022</a:t>
            </a:fld>
            <a:endParaRPr lang="nl-NL"/>
          </a:p>
        </p:txBody>
      </p:sp>
      <p:sp>
        <p:nvSpPr>
          <p:cNvPr id="4" name="Footer Placeholder 3"/>
          <p:cNvSpPr>
            <a:spLocks noGrp="1"/>
          </p:cNvSpPr>
          <p:nvPr>
            <p:ph type="ftr" sz="quarter" idx="2"/>
          </p:nvPr>
        </p:nvSpPr>
        <p:spPr>
          <a:xfrm>
            <a:off x="0" y="6403837"/>
            <a:ext cx="4278154" cy="337106"/>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5592224" y="6403837"/>
            <a:ext cx="4278154" cy="337106"/>
          </a:xfrm>
          <a:prstGeom prst="rect">
            <a:avLst/>
          </a:prstGeom>
        </p:spPr>
        <p:txBody>
          <a:bodyPr vert="horz" lIns="91440" tIns="45720" rIns="91440" bIns="45720" rtlCol="0" anchor="b"/>
          <a:lstStyle>
            <a:lvl1pPr algn="r">
              <a:defRPr sz="1200"/>
            </a:lvl1pPr>
          </a:lstStyle>
          <a:p>
            <a:fld id="{8AF345F5-224F-42F7-8104-3FF77BEE4CD0}" type="slidenum">
              <a:rPr lang="nl-NL" smtClean="0"/>
              <a:t>‹#›</a:t>
            </a:fld>
            <a:endParaRPr lang="nl-NL"/>
          </a:p>
        </p:txBody>
      </p:sp>
    </p:spTree>
    <p:extLst>
      <p:ext uri="{BB962C8B-B14F-4D97-AF65-F5344CB8AC3E}">
        <p14:creationId xmlns:p14="http://schemas.microsoft.com/office/powerpoint/2010/main" val="28108302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4278154" cy="337106"/>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592224" y="0"/>
            <a:ext cx="4278154" cy="337106"/>
          </a:xfrm>
          <a:prstGeom prst="rect">
            <a:avLst/>
          </a:prstGeom>
        </p:spPr>
        <p:txBody>
          <a:bodyPr vert="horz" lIns="91440" tIns="45720" rIns="91440" bIns="45720" rtlCol="0"/>
          <a:lstStyle>
            <a:lvl1pPr algn="r">
              <a:defRPr sz="1200"/>
            </a:lvl1pPr>
          </a:lstStyle>
          <a:p>
            <a:fld id="{35698784-F1F2-4D71-B346-94F94D5EBAA2}" type="datetimeFigureOut">
              <a:rPr lang="nl-NL" smtClean="0"/>
              <a:t>07-03-2022</a:t>
            </a:fld>
            <a:endParaRPr lang="nl-NL"/>
          </a:p>
        </p:txBody>
      </p:sp>
      <p:sp>
        <p:nvSpPr>
          <p:cNvPr id="4" name="Tijdelijke aanduiding voor dia-afbeelding 3"/>
          <p:cNvSpPr>
            <a:spLocks noGrp="1" noRot="1" noChangeAspect="1"/>
          </p:cNvSpPr>
          <p:nvPr>
            <p:ph type="sldImg" idx="2"/>
          </p:nvPr>
        </p:nvSpPr>
        <p:spPr>
          <a:xfrm>
            <a:off x="2689225" y="506413"/>
            <a:ext cx="4494213" cy="25273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87267" y="3202504"/>
            <a:ext cx="7898130" cy="3033951"/>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403837"/>
            <a:ext cx="4278154" cy="337106"/>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592224" y="6403837"/>
            <a:ext cx="4278154" cy="337106"/>
          </a:xfrm>
          <a:prstGeom prst="rect">
            <a:avLst/>
          </a:prstGeom>
        </p:spPr>
        <p:txBody>
          <a:bodyPr vert="horz" lIns="91440" tIns="45720" rIns="91440" bIns="45720" rtlCol="0" anchor="b"/>
          <a:lstStyle>
            <a:lvl1pPr algn="r">
              <a:defRPr sz="1200"/>
            </a:lvl1pPr>
          </a:lstStyle>
          <a:p>
            <a:fld id="{812ECD43-08E5-4945-BC4F-4857758E978F}" type="slidenum">
              <a:rPr lang="nl-NL" smtClean="0"/>
              <a:t>‹#›</a:t>
            </a:fld>
            <a:endParaRPr lang="nl-NL"/>
          </a:p>
        </p:txBody>
      </p:sp>
    </p:spTree>
    <p:extLst>
      <p:ext uri="{BB962C8B-B14F-4D97-AF65-F5344CB8AC3E}">
        <p14:creationId xmlns:p14="http://schemas.microsoft.com/office/powerpoint/2010/main" val="256351551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812ECD43-08E5-4945-BC4F-4857758E978F}" type="slidenum">
              <a:rPr lang="nl-NL" smtClean="0"/>
              <a:t>1</a:t>
            </a:fld>
            <a:endParaRPr lang="nl-NL"/>
          </a:p>
        </p:txBody>
      </p:sp>
      <p:sp>
        <p:nvSpPr>
          <p:cNvPr id="5" name="Footer Placeholder 4"/>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1554534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endParaRPr lang="en-US" sz="1200"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10</a:t>
            </a:fld>
            <a:endParaRPr lang="nl-NL"/>
          </a:p>
        </p:txBody>
      </p:sp>
    </p:spTree>
    <p:extLst>
      <p:ext uri="{BB962C8B-B14F-4D97-AF65-F5344CB8AC3E}">
        <p14:creationId xmlns:p14="http://schemas.microsoft.com/office/powerpoint/2010/main" val="1321723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12ECD43-08E5-4945-BC4F-4857758E978F}" type="slidenum">
              <a:rPr lang="nl-NL" smtClean="0"/>
              <a:t>11</a:t>
            </a:fld>
            <a:endParaRPr lang="nl-NL"/>
          </a:p>
        </p:txBody>
      </p:sp>
      <p:sp>
        <p:nvSpPr>
          <p:cNvPr id="5" name="Footer Placeholder 4"/>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3672033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rtl="0">
              <a:buFont typeface="Arial" panose="020B0604020202020204" pitchFamily="34" charset="0"/>
              <a:buNone/>
            </a:pPr>
            <a:endParaRPr lang="en-US" sz="1200" b="1"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12</a:t>
            </a:fld>
            <a:endParaRPr lang="nl-NL"/>
          </a:p>
        </p:txBody>
      </p:sp>
    </p:spTree>
    <p:extLst>
      <p:ext uri="{BB962C8B-B14F-4D97-AF65-F5344CB8AC3E}">
        <p14:creationId xmlns:p14="http://schemas.microsoft.com/office/powerpoint/2010/main" val="2390510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1" dirty="0"/>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13</a:t>
            </a:fld>
            <a:endParaRPr lang="nl-NL"/>
          </a:p>
        </p:txBody>
      </p:sp>
    </p:spTree>
    <p:extLst>
      <p:ext uri="{BB962C8B-B14F-4D97-AF65-F5344CB8AC3E}">
        <p14:creationId xmlns:p14="http://schemas.microsoft.com/office/powerpoint/2010/main" val="1157938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1" dirty="0"/>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14</a:t>
            </a:fld>
            <a:endParaRPr lang="nl-NL"/>
          </a:p>
        </p:txBody>
      </p:sp>
    </p:spTree>
    <p:extLst>
      <p:ext uri="{BB962C8B-B14F-4D97-AF65-F5344CB8AC3E}">
        <p14:creationId xmlns:p14="http://schemas.microsoft.com/office/powerpoint/2010/main" val="4277445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15</a:t>
            </a:fld>
            <a:endParaRPr lang="nl-NL"/>
          </a:p>
        </p:txBody>
      </p:sp>
    </p:spTree>
    <p:extLst>
      <p:ext uri="{BB962C8B-B14F-4D97-AF65-F5344CB8AC3E}">
        <p14:creationId xmlns:p14="http://schemas.microsoft.com/office/powerpoint/2010/main" val="4156614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rtl="0">
              <a:buFont typeface="Arial" panose="020B0604020202020204" pitchFamily="34" charset="0"/>
              <a:buNone/>
            </a:pPr>
            <a:endParaRPr lang="en-US" sz="1200" b="1"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16</a:t>
            </a:fld>
            <a:endParaRPr lang="nl-NL"/>
          </a:p>
        </p:txBody>
      </p:sp>
    </p:spTree>
    <p:extLst>
      <p:ext uri="{BB962C8B-B14F-4D97-AF65-F5344CB8AC3E}">
        <p14:creationId xmlns:p14="http://schemas.microsoft.com/office/powerpoint/2010/main" val="232324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17</a:t>
            </a:fld>
            <a:endParaRPr lang="nl-NL"/>
          </a:p>
        </p:txBody>
      </p:sp>
    </p:spTree>
    <p:extLst>
      <p:ext uri="{BB962C8B-B14F-4D97-AF65-F5344CB8AC3E}">
        <p14:creationId xmlns:p14="http://schemas.microsoft.com/office/powerpoint/2010/main" val="808183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18</a:t>
            </a:fld>
            <a:endParaRPr lang="nl-NL"/>
          </a:p>
        </p:txBody>
      </p:sp>
    </p:spTree>
    <p:extLst>
      <p:ext uri="{BB962C8B-B14F-4D97-AF65-F5344CB8AC3E}">
        <p14:creationId xmlns:p14="http://schemas.microsoft.com/office/powerpoint/2010/main" val="444341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19</a:t>
            </a:fld>
            <a:endParaRPr lang="nl-NL"/>
          </a:p>
        </p:txBody>
      </p:sp>
    </p:spTree>
    <p:extLst>
      <p:ext uri="{BB962C8B-B14F-4D97-AF65-F5344CB8AC3E}">
        <p14:creationId xmlns:p14="http://schemas.microsoft.com/office/powerpoint/2010/main" val="355805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b="1"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2</a:t>
            </a:fld>
            <a:endParaRPr lang="nl-NL"/>
          </a:p>
        </p:txBody>
      </p:sp>
    </p:spTree>
    <p:extLst>
      <p:ext uri="{BB962C8B-B14F-4D97-AF65-F5344CB8AC3E}">
        <p14:creationId xmlns:p14="http://schemas.microsoft.com/office/powerpoint/2010/main" val="2012364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3</a:t>
            </a:fld>
            <a:endParaRPr lang="nl-NL"/>
          </a:p>
        </p:txBody>
      </p:sp>
    </p:spTree>
    <p:extLst>
      <p:ext uri="{BB962C8B-B14F-4D97-AF65-F5344CB8AC3E}">
        <p14:creationId xmlns:p14="http://schemas.microsoft.com/office/powerpoint/2010/main" val="2629284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4</a:t>
            </a:fld>
            <a:endParaRPr lang="nl-NL"/>
          </a:p>
        </p:txBody>
      </p:sp>
    </p:spTree>
    <p:extLst>
      <p:ext uri="{BB962C8B-B14F-4D97-AF65-F5344CB8AC3E}">
        <p14:creationId xmlns:p14="http://schemas.microsoft.com/office/powerpoint/2010/main" val="1961187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endParaRPr lang="en-US" sz="1200"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5</a:t>
            </a:fld>
            <a:endParaRPr lang="nl-NL"/>
          </a:p>
        </p:txBody>
      </p:sp>
    </p:spTree>
    <p:extLst>
      <p:ext uri="{BB962C8B-B14F-4D97-AF65-F5344CB8AC3E}">
        <p14:creationId xmlns:p14="http://schemas.microsoft.com/office/powerpoint/2010/main" val="3265582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1" dirty="0"/>
          </a:p>
        </p:txBody>
      </p:sp>
      <p:sp>
        <p:nvSpPr>
          <p:cNvPr id="4" name="Slide Number Placeholder 3"/>
          <p:cNvSpPr>
            <a:spLocks noGrp="1"/>
          </p:cNvSpPr>
          <p:nvPr>
            <p:ph type="sldNum" sz="quarter" idx="10"/>
          </p:nvPr>
        </p:nvSpPr>
        <p:spPr/>
        <p:txBody>
          <a:bodyPr/>
          <a:lstStyle/>
          <a:p>
            <a:fld id="{812ECD43-08E5-4945-BC4F-4857758E978F}" type="slidenum">
              <a:rPr lang="nl-NL" smtClean="0"/>
              <a:t>6</a:t>
            </a:fld>
            <a:endParaRPr lang="nl-NL"/>
          </a:p>
        </p:txBody>
      </p:sp>
      <p:sp>
        <p:nvSpPr>
          <p:cNvPr id="5" name="Footer Placeholder 4"/>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924137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12ECD43-08E5-4945-BC4F-4857758E978F}" type="slidenum">
              <a:rPr lang="nl-NL" smtClean="0"/>
              <a:t>7</a:t>
            </a:fld>
            <a:endParaRPr lang="nl-NL"/>
          </a:p>
        </p:txBody>
      </p:sp>
      <p:sp>
        <p:nvSpPr>
          <p:cNvPr id="5" name="Footer Placeholder 4"/>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3059192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endParaRPr lang="en-US" dirty="0"/>
          </a:p>
        </p:txBody>
      </p:sp>
      <p:sp>
        <p:nvSpPr>
          <p:cNvPr id="4" name="Slide Number Placeholder 3"/>
          <p:cNvSpPr>
            <a:spLocks noGrp="1"/>
          </p:cNvSpPr>
          <p:nvPr>
            <p:ph type="sldNum" sz="quarter" idx="10"/>
          </p:nvPr>
        </p:nvSpPr>
        <p:spPr/>
        <p:txBody>
          <a:bodyPr/>
          <a:lstStyle/>
          <a:p>
            <a:fld id="{812ECD43-08E5-4945-BC4F-4857758E978F}" type="slidenum">
              <a:rPr lang="nl-NL" smtClean="0"/>
              <a:t>8</a:t>
            </a:fld>
            <a:endParaRPr lang="nl-NL"/>
          </a:p>
        </p:txBody>
      </p:sp>
      <p:sp>
        <p:nvSpPr>
          <p:cNvPr id="5" name="Footer Placeholder 4"/>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318750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12ECD43-08E5-4945-BC4F-4857758E978F}" type="slidenum">
              <a:rPr lang="nl-NL" smtClean="0"/>
              <a:t>9</a:t>
            </a:fld>
            <a:endParaRPr lang="nl-NL"/>
          </a:p>
        </p:txBody>
      </p:sp>
      <p:sp>
        <p:nvSpPr>
          <p:cNvPr id="5" name="Footer Placeholder 4"/>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4089419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Tijdelijke aanduiding voor tekst 5"/>
          <p:cNvSpPr>
            <a:spLocks noGrp="1"/>
          </p:cNvSpPr>
          <p:nvPr>
            <p:ph type="body" sz="quarter" idx="13" hasCustomPrompt="1"/>
          </p:nvPr>
        </p:nvSpPr>
        <p:spPr>
          <a:xfrm>
            <a:off x="0" y="-1"/>
            <a:ext cx="12198349" cy="4521941"/>
          </a:xfrm>
          <a:solidFill>
            <a:srgbClr val="8592BC"/>
          </a:solidFill>
        </p:spPr>
        <p:txBody>
          <a:bodyPr>
            <a:normAutofit/>
          </a:bodyPr>
          <a:lstStyle>
            <a:lvl1pPr marL="0" indent="0">
              <a:buNone/>
              <a:defRPr sz="100">
                <a:solidFill>
                  <a:schemeClr val="bg2"/>
                </a:solidFill>
              </a:defRPr>
            </a:lvl1pPr>
          </a:lstStyle>
          <a:p>
            <a:pPr lvl="0"/>
            <a:r>
              <a:rPr lang="en-GB" noProof="0" dirty="0"/>
              <a:t>..</a:t>
            </a:r>
          </a:p>
        </p:txBody>
      </p:sp>
      <p:sp>
        <p:nvSpPr>
          <p:cNvPr id="6" name="Tijdelijke aanduiding voor tekst 5"/>
          <p:cNvSpPr>
            <a:spLocks noGrp="1"/>
          </p:cNvSpPr>
          <p:nvPr>
            <p:ph type="body" sz="quarter" idx="12" hasCustomPrompt="1"/>
          </p:nvPr>
        </p:nvSpPr>
        <p:spPr>
          <a:xfrm>
            <a:off x="1" y="1"/>
            <a:ext cx="12198350" cy="3719335"/>
          </a:xfrm>
          <a:solidFill>
            <a:schemeClr val="bg2"/>
          </a:solidFill>
        </p:spPr>
        <p:txBody>
          <a:bodyPr>
            <a:normAutofit/>
          </a:bodyPr>
          <a:lstStyle>
            <a:lvl1pPr marL="0" indent="0">
              <a:buNone/>
              <a:defRPr sz="100">
                <a:solidFill>
                  <a:schemeClr val="bg2"/>
                </a:solidFill>
              </a:defRPr>
            </a:lvl1pPr>
          </a:lstStyle>
          <a:p>
            <a:pPr lvl="0"/>
            <a:r>
              <a:rPr lang="en-GB" noProof="0" dirty="0"/>
              <a:t>..</a:t>
            </a:r>
          </a:p>
        </p:txBody>
      </p:sp>
      <p:sp>
        <p:nvSpPr>
          <p:cNvPr id="2" name="Titel 1"/>
          <p:cNvSpPr>
            <a:spLocks noGrp="1"/>
          </p:cNvSpPr>
          <p:nvPr>
            <p:ph type="title" hasCustomPrompt="1"/>
          </p:nvPr>
        </p:nvSpPr>
        <p:spPr>
          <a:xfrm>
            <a:off x="1490663" y="1052736"/>
            <a:ext cx="10225136" cy="1656184"/>
          </a:xfrm>
        </p:spPr>
        <p:txBody>
          <a:bodyPr/>
          <a:lstStyle>
            <a:lvl1pPr algn="l">
              <a:defRPr sz="5400">
                <a:solidFill>
                  <a:schemeClr val="bg1"/>
                </a:solidFill>
              </a:defRPr>
            </a:lvl1pPr>
          </a:lstStyle>
          <a:p>
            <a:r>
              <a:rPr lang="en-GB" noProof="0" dirty="0"/>
              <a:t>Title presentation</a:t>
            </a:r>
          </a:p>
        </p:txBody>
      </p:sp>
      <p:sp>
        <p:nvSpPr>
          <p:cNvPr id="20" name="Tijdelijke aanduiding voor tekst 19"/>
          <p:cNvSpPr>
            <a:spLocks noGrp="1"/>
          </p:cNvSpPr>
          <p:nvPr>
            <p:ph type="body" sz="quarter" idx="14" hasCustomPrompt="1"/>
          </p:nvPr>
        </p:nvSpPr>
        <p:spPr>
          <a:xfrm>
            <a:off x="1490663" y="3934610"/>
            <a:ext cx="6918325" cy="393700"/>
          </a:xfrm>
        </p:spPr>
        <p:txBody>
          <a:bodyPr anchor="ctr">
            <a:normAutofit/>
          </a:bodyPr>
          <a:lstStyle>
            <a:lvl1pPr marL="0" indent="0">
              <a:buNone/>
              <a:defRPr sz="2400">
                <a:solidFill>
                  <a:schemeClr val="bg1"/>
                </a:solidFill>
              </a:defRPr>
            </a:lvl1pPr>
          </a:lstStyle>
          <a:p>
            <a:pPr lvl="0"/>
            <a:r>
              <a:rPr lang="en-GB" noProof="0" dirty="0"/>
              <a:t>Subtitle presentation</a:t>
            </a:r>
          </a:p>
        </p:txBody>
      </p:sp>
      <p:pic>
        <p:nvPicPr>
          <p:cNvPr id="21" name="Picture 71"/>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442288" y="4888655"/>
            <a:ext cx="2621665" cy="1171425"/>
          </a:xfrm>
          <a:prstGeom prst="rect">
            <a:avLst/>
          </a:prstGeom>
          <a:noFill/>
          <a:extLst>
            <a:ext uri="{909E8E84-426E-40DD-AFC4-6F175D3DCCD1}">
              <a14:hiddenFill xmlns:a14="http://schemas.microsoft.com/office/drawing/2010/main">
                <a:solidFill>
                  <a:srgbClr val="FFFFFF"/>
                </a:solidFill>
              </a14:hiddenFill>
            </a:ext>
          </a:extLst>
        </p:spPr>
      </p:pic>
      <p:sp>
        <p:nvSpPr>
          <p:cNvPr id="8" name="Tijdelijke aanduiding voor datum 3"/>
          <p:cNvSpPr>
            <a:spLocks noGrp="1"/>
          </p:cNvSpPr>
          <p:nvPr>
            <p:ph type="dt" sz="half" idx="2"/>
          </p:nvPr>
        </p:nvSpPr>
        <p:spPr>
          <a:xfrm>
            <a:off x="7467327" y="3934684"/>
            <a:ext cx="4326359" cy="394127"/>
          </a:xfrm>
          <a:prstGeom prst="rect">
            <a:avLst/>
          </a:prstGeom>
        </p:spPr>
        <p:txBody>
          <a:bodyPr vert="horz" lIns="0" tIns="0" rIns="0" bIns="0" rtlCol="0" anchor="ctr"/>
          <a:lstStyle>
            <a:lvl1pPr algn="r">
              <a:defRPr sz="2400">
                <a:solidFill>
                  <a:schemeClr val="bg1"/>
                </a:solidFill>
              </a:defRPr>
            </a:lvl1pPr>
          </a:lstStyle>
          <a:p>
            <a:fld id="{57AACF36-D71F-4175-B219-DAD755E0B7E8}" type="datetime1">
              <a:rPr lang="en-US" noProof="0" smtClean="0"/>
              <a:t>3/7/22</a:t>
            </a:fld>
            <a:endParaRPr lang="en-GB" noProof="0" dirty="0"/>
          </a:p>
        </p:txBody>
      </p:sp>
      <p:sp>
        <p:nvSpPr>
          <p:cNvPr id="19" name="Rechthoek 18"/>
          <p:cNvSpPr/>
          <p:nvPr userDrawn="1"/>
        </p:nvSpPr>
        <p:spPr bwMode="auto">
          <a:xfrm>
            <a:off x="0" y="6453336"/>
            <a:ext cx="12198350" cy="404664"/>
          </a:xfrm>
          <a:prstGeom prst="rect">
            <a:avLst/>
          </a:prstGeom>
          <a:solidFill>
            <a:schemeClr val="bg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en-GB" sz="2000" b="0" i="0" u="none" strike="noStrike" cap="none" normalizeH="0" baseline="0" noProof="0" dirty="0">
              <a:ln>
                <a:noFill/>
              </a:ln>
              <a:solidFill>
                <a:schemeClr val="bg1"/>
              </a:solidFill>
              <a:effectLst/>
              <a:latin typeface="Minion" pitchFamily="2" charset="0"/>
            </a:endParaRPr>
          </a:p>
        </p:txBody>
      </p:sp>
      <p:grpSp>
        <p:nvGrpSpPr>
          <p:cNvPr id="11" name="Grid" hidden="1"/>
          <p:cNvGrpSpPr/>
          <p:nvPr userDrawn="1"/>
        </p:nvGrpSpPr>
        <p:grpSpPr>
          <a:xfrm>
            <a:off x="-3" y="-1"/>
            <a:ext cx="12198354" cy="6858004"/>
            <a:chOff x="-3" y="-1"/>
            <a:chExt cx="12198354" cy="6858004"/>
          </a:xfrm>
        </p:grpSpPr>
        <p:sp>
          <p:nvSpPr>
            <p:cNvPr id="12" name="Rechthoek 11"/>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3205847" y="3205844"/>
              <a:ext cx="6858003" cy="446316"/>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4" name="Rechthoek 13"/>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6" name="Rechthoek 15"/>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02313" y="6543376"/>
            <a:ext cx="3588750" cy="270000"/>
          </a:xfrm>
          <a:prstGeom prst="rect">
            <a:avLst/>
          </a:prstGeom>
        </p:spPr>
      </p:pic>
      <p:sp>
        <p:nvSpPr>
          <p:cNvPr id="18" name="Rechthoek 19"/>
          <p:cNvSpPr/>
          <p:nvPr userDrawn="1"/>
        </p:nvSpPr>
        <p:spPr bwMode="auto">
          <a:xfrm>
            <a:off x="6099174" y="6453336"/>
            <a:ext cx="6099175" cy="404664"/>
          </a:xfrm>
          <a:prstGeom prst="rect">
            <a:avLst/>
          </a:prstGeom>
          <a:solidFill>
            <a:schemeClr val="bg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en-GB" sz="2000" b="0" i="0" u="none" strike="noStrike" cap="none" normalizeH="0" baseline="0" noProof="0" dirty="0">
              <a:ln>
                <a:noFill/>
              </a:ln>
              <a:solidFill>
                <a:schemeClr val="bg1"/>
              </a:solidFill>
              <a:effectLst/>
              <a:latin typeface="Minion" pitchFamily="2" charset="0"/>
            </a:endParaRPr>
          </a:p>
        </p:txBody>
      </p:sp>
      <p:sp>
        <p:nvSpPr>
          <p:cNvPr id="22"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103637975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7">
                                            <p:bg/>
                                          </p:spTgt>
                                        </p:tgtEl>
                                        <p:attrNameLst>
                                          <p:attrName>style.visibility</p:attrName>
                                        </p:attrNameLst>
                                      </p:cBhvr>
                                      <p:to>
                                        <p:strVal val="visible"/>
                                      </p:to>
                                    </p:set>
                                    <p:anim calcmode="lin" valueType="num">
                                      <p:cBhvr additive="base">
                                        <p:cTn id="10" dur="1000" fill="hold"/>
                                        <p:tgtEl>
                                          <p:spTgt spid="7">
                                            <p:bg/>
                                          </p:spTgt>
                                        </p:tgtEl>
                                        <p:attrNameLst>
                                          <p:attrName>ppt_x</p:attrName>
                                        </p:attrNameLst>
                                      </p:cBhvr>
                                      <p:tavLst>
                                        <p:tav tm="0">
                                          <p:val>
                                            <p:strVal val="#ppt_x"/>
                                          </p:val>
                                        </p:tav>
                                        <p:tav tm="100000">
                                          <p:val>
                                            <p:strVal val="#ppt_x"/>
                                          </p:val>
                                        </p:tav>
                                      </p:tavLst>
                                    </p:anim>
                                    <p:anim calcmode="lin" valueType="num">
                                      <p:cBhvr additive="base">
                                        <p:cTn id="11" dur="1000" fill="hold"/>
                                        <p:tgtEl>
                                          <p:spTgt spid="7">
                                            <p:bg/>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additive="base">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7">
                                            <p:txEl>
                                              <p:pRg st="0" end="0"/>
                                            </p:txEl>
                                          </p:spTgt>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250"/>
                                  </p:stCondLst>
                                  <p:childTnLst>
                                    <p:set>
                                      <p:cBhvr>
                                        <p:cTn id="17" dur="1" fill="hold">
                                          <p:stCondLst>
                                            <p:cond delay="0"/>
                                          </p:stCondLst>
                                        </p:cTn>
                                        <p:tgtEl>
                                          <p:spTgt spid="6">
                                            <p:bg/>
                                          </p:spTgt>
                                        </p:tgtEl>
                                        <p:attrNameLst>
                                          <p:attrName>style.visibility</p:attrName>
                                        </p:attrNameLst>
                                      </p:cBhvr>
                                      <p:to>
                                        <p:strVal val="visible"/>
                                      </p:to>
                                    </p:set>
                                    <p:anim calcmode="lin" valueType="num">
                                      <p:cBhvr additive="base">
                                        <p:cTn id="18" dur="1000" fill="hold"/>
                                        <p:tgtEl>
                                          <p:spTgt spid="6">
                                            <p:bg/>
                                          </p:spTgt>
                                        </p:tgtEl>
                                        <p:attrNameLst>
                                          <p:attrName>ppt_x</p:attrName>
                                        </p:attrNameLst>
                                      </p:cBhvr>
                                      <p:tavLst>
                                        <p:tav tm="0">
                                          <p:val>
                                            <p:strVal val="#ppt_x"/>
                                          </p:val>
                                        </p:tav>
                                        <p:tav tm="100000">
                                          <p:val>
                                            <p:strVal val="#ppt_x"/>
                                          </p:val>
                                        </p:tav>
                                      </p:tavLst>
                                    </p:anim>
                                    <p:anim calcmode="lin" valueType="num">
                                      <p:cBhvr additive="base">
                                        <p:cTn id="19" dur="1000" fill="hold"/>
                                        <p:tgtEl>
                                          <p:spTgt spid="6">
                                            <p:bg/>
                                          </p:spTgt>
                                        </p:tgtEl>
                                        <p:attrNameLst>
                                          <p:attrName>ppt_y</p:attrName>
                                        </p:attrNameLst>
                                      </p:cBhvr>
                                      <p:tavLst>
                                        <p:tav tm="0">
                                          <p:val>
                                            <p:strVal val="0-#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additive="base">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6">
                                            <p:txEl>
                                              <p:pRg st="0" end="0"/>
                                            </p:txEl>
                                          </p:spTgt>
                                        </p:tgtEl>
                                        <p:attrNameLst>
                                          <p:attrName>ppt_y</p:attrName>
                                        </p:attrNameLst>
                                      </p:cBhvr>
                                      <p:tavLst>
                                        <p:tav tm="0">
                                          <p:val>
                                            <p:strVal val="0-#ppt_h/2"/>
                                          </p:val>
                                        </p:tav>
                                        <p:tav tm="100000">
                                          <p:val>
                                            <p:strVal val="#ppt_y"/>
                                          </p:val>
                                        </p:tav>
                                      </p:tavLst>
                                    </p:anim>
                                  </p:childTnLst>
                                </p:cTn>
                              </p:par>
                              <p:par>
                                <p:cTn id="24" presetID="10" presetClass="entr" presetSubtype="0" fill="hold" grpId="0" nodeType="withEffect">
                                  <p:stCondLst>
                                    <p:cond delay="1000"/>
                                  </p:stCondLst>
                                  <p:childTnLst>
                                    <p:set>
                                      <p:cBhvr>
                                        <p:cTn id="25" dur="1" fill="hold">
                                          <p:stCondLst>
                                            <p:cond delay="0"/>
                                          </p:stCondLst>
                                        </p:cTn>
                                        <p:tgtEl>
                                          <p:spTgt spid="20">
                                            <p:txEl>
                                              <p:pRg st="0" end="0"/>
                                            </p:txEl>
                                          </p:spTgt>
                                        </p:tgtEl>
                                        <p:attrNameLst>
                                          <p:attrName>style.visibility</p:attrName>
                                        </p:attrNameLst>
                                      </p:cBhvr>
                                      <p:to>
                                        <p:strVal val="visible"/>
                                      </p:to>
                                    </p:set>
                                    <p:animEffect transition="in" filter="fade">
                                      <p:cBhvr>
                                        <p:cTn id="26" dur="750"/>
                                        <p:tgtEl>
                                          <p:spTgt spid="20">
                                            <p:txEl>
                                              <p:pRg st="0" end="0"/>
                                            </p:txEl>
                                          </p:spTgt>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750"/>
                                        <p:tgtEl>
                                          <p:spTgt spid="8"/>
                                        </p:tgtEl>
                                      </p:cBhvr>
                                    </p:animEffect>
                                  </p:childTnLst>
                                </p:cTn>
                              </p:par>
                              <p:par>
                                <p:cTn id="30" presetID="10" presetClass="entr" presetSubtype="0" fill="hold" nodeType="withEffect">
                                  <p:stCondLst>
                                    <p:cond delay="150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tmplLst>
          <p:tmpl>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Lst>
      </p:bldP>
      <p:bldP spid="6" grpId="0" build="p" animBg="1">
        <p:tmplLst>
          <p:tmpl>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Lst>
      </p:bldP>
      <p:bldP spid="2" grpId="0"/>
      <p:bldP spid="20" grpId="0" build="p">
        <p:tmplLst>
          <p:tmpl lvl="1">
            <p:tnLst>
              <p:par>
                <p:cTn presetID="10" presetClass="entr" presetSubtype="0" fill="hold" nodeType="withEffect">
                  <p:stCondLst>
                    <p:cond delay="1000"/>
                  </p:stCondLst>
                  <p:childTnLst>
                    <p:set>
                      <p:cBhvr>
                        <p:cTn dur="1" fill="hold">
                          <p:stCondLst>
                            <p:cond delay="0"/>
                          </p:stCondLst>
                        </p:cTn>
                        <p:tgtEl>
                          <p:spTgt spid="20"/>
                        </p:tgtEl>
                        <p:attrNameLst>
                          <p:attrName>style.visibility</p:attrName>
                        </p:attrNameLst>
                      </p:cBhvr>
                      <p:to>
                        <p:strVal val="visible"/>
                      </p:to>
                    </p:set>
                    <p:animEffect transition="in" filter="fade">
                      <p:cBhvr>
                        <p:cTn dur="750"/>
                        <p:tgtEl>
                          <p:spTgt spid="20"/>
                        </p:tgtEl>
                      </p:cBhvr>
                    </p:animEffect>
                  </p:childTnLst>
                </p:cTn>
              </p:par>
            </p:tnLst>
          </p:tmpl>
        </p:tmplLst>
      </p:bldP>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grpSp>
        <p:nvGrpSpPr>
          <p:cNvPr id="7" name="Grid" hidden="1"/>
          <p:cNvGrpSpPr/>
          <p:nvPr userDrawn="1"/>
        </p:nvGrpSpPr>
        <p:grpSpPr>
          <a:xfrm>
            <a:off x="-2" y="-1"/>
            <a:ext cx="12198353"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4" name="Tijdelijke aanduiding voor grafiek 3"/>
          <p:cNvSpPr>
            <a:spLocks noGrp="1"/>
          </p:cNvSpPr>
          <p:nvPr>
            <p:ph type="chart" sz="quarter" idx="13" hasCustomPrompt="1"/>
          </p:nvPr>
        </p:nvSpPr>
        <p:spPr>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 graph</a:t>
            </a:r>
          </a:p>
        </p:txBody>
      </p:sp>
      <p:sp>
        <p:nvSpPr>
          <p:cNvPr id="13"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2702950967"/>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grpSp>
        <p:nvGrpSpPr>
          <p:cNvPr id="7" name="Grid" hidden="1"/>
          <p:cNvGrpSpPr/>
          <p:nvPr userDrawn="1"/>
        </p:nvGrpSpPr>
        <p:grpSpPr>
          <a:xfrm>
            <a:off x="-2" y="-1"/>
            <a:ext cx="12198353"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13" name="Tijdelijke aanduiding voor media 12"/>
          <p:cNvSpPr>
            <a:spLocks noGrp="1"/>
          </p:cNvSpPr>
          <p:nvPr>
            <p:ph type="media" sz="quarter" idx="13" hasCustomPrompt="1"/>
          </p:nvPr>
        </p:nvSpPr>
        <p:spPr>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 video</a:t>
            </a:r>
          </a:p>
        </p:txBody>
      </p:sp>
      <p:sp>
        <p:nvSpPr>
          <p:cNvPr id="14"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2653170741"/>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Tijdelijke aanduiding voor tekst 5"/>
          <p:cNvSpPr>
            <a:spLocks noGrp="1"/>
          </p:cNvSpPr>
          <p:nvPr>
            <p:ph type="body" sz="quarter" idx="12" hasCustomPrompt="1"/>
          </p:nvPr>
        </p:nvSpPr>
        <p:spPr>
          <a:xfrm>
            <a:off x="1" y="1"/>
            <a:ext cx="12198350" cy="4521939"/>
          </a:xfrm>
          <a:solidFill>
            <a:schemeClr val="bg2"/>
          </a:solidFill>
        </p:spPr>
        <p:txBody>
          <a:bodyPr>
            <a:normAutofit/>
          </a:bodyPr>
          <a:lstStyle>
            <a:lvl1pPr marL="0" indent="0">
              <a:buNone/>
              <a:defRPr sz="100">
                <a:solidFill>
                  <a:schemeClr val="bg2"/>
                </a:solidFill>
              </a:defRPr>
            </a:lvl1pPr>
          </a:lstStyle>
          <a:p>
            <a:pPr lvl="0"/>
            <a:r>
              <a:rPr lang="en-GB" noProof="0" dirty="0"/>
              <a:t>..</a:t>
            </a:r>
          </a:p>
        </p:txBody>
      </p:sp>
      <p:sp>
        <p:nvSpPr>
          <p:cNvPr id="2" name="Titel 1"/>
          <p:cNvSpPr>
            <a:spLocks noGrp="1"/>
          </p:cNvSpPr>
          <p:nvPr>
            <p:ph type="title" hasCustomPrompt="1"/>
          </p:nvPr>
        </p:nvSpPr>
        <p:spPr>
          <a:xfrm>
            <a:off x="1490663" y="1052736"/>
            <a:ext cx="10225136" cy="1656184"/>
          </a:xfrm>
        </p:spPr>
        <p:txBody>
          <a:bodyPr/>
          <a:lstStyle>
            <a:lvl1pPr algn="l">
              <a:defRPr sz="5400">
                <a:solidFill>
                  <a:schemeClr val="bg1"/>
                </a:solidFill>
              </a:defRPr>
            </a:lvl1pPr>
          </a:lstStyle>
          <a:p>
            <a:r>
              <a:rPr lang="en-GB" noProof="0" dirty="0"/>
              <a:t>Title closure</a:t>
            </a:r>
          </a:p>
        </p:txBody>
      </p:sp>
      <p:pic>
        <p:nvPicPr>
          <p:cNvPr id="21" name="Picture 71"/>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442288" y="4888655"/>
            <a:ext cx="2621665" cy="1171425"/>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id" hidden="1"/>
          <p:cNvGrpSpPr/>
          <p:nvPr userDrawn="1"/>
        </p:nvGrpSpPr>
        <p:grpSpPr>
          <a:xfrm>
            <a:off x="-3" y="-1"/>
            <a:ext cx="12198354" cy="6858004"/>
            <a:chOff x="-3" y="-1"/>
            <a:chExt cx="12198354" cy="6858004"/>
          </a:xfrm>
        </p:grpSpPr>
        <p:sp>
          <p:nvSpPr>
            <p:cNvPr id="12" name="Rechthoek 11"/>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3205847" y="3205844"/>
              <a:ext cx="6858003" cy="446316"/>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4" name="Rechthoek 13"/>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6" name="Rechthoek 15"/>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19" name="Rechthoek 18"/>
          <p:cNvSpPr/>
          <p:nvPr userDrawn="1"/>
        </p:nvSpPr>
        <p:spPr bwMode="auto">
          <a:xfrm>
            <a:off x="0" y="6453336"/>
            <a:ext cx="12198350" cy="404664"/>
          </a:xfrm>
          <a:prstGeom prst="rect">
            <a:avLst/>
          </a:prstGeom>
          <a:solidFill>
            <a:schemeClr val="bg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en-GB" sz="2000" b="0" i="0" u="none" strike="noStrike" cap="none" normalizeH="0" baseline="0" noProof="0" dirty="0">
              <a:ln>
                <a:noFill/>
              </a:ln>
              <a:solidFill>
                <a:schemeClr val="bg1"/>
              </a:solidFill>
              <a:effectLst/>
              <a:latin typeface="Minion" pitchFamily="2" charset="0"/>
            </a:endParaRPr>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02313" y="6543376"/>
            <a:ext cx="3588750" cy="270000"/>
          </a:xfrm>
          <a:prstGeom prst="rect">
            <a:avLst/>
          </a:prstGeom>
        </p:spPr>
      </p:pic>
      <p:sp>
        <p:nvSpPr>
          <p:cNvPr id="18" name="Rechthoek 19"/>
          <p:cNvSpPr/>
          <p:nvPr userDrawn="1"/>
        </p:nvSpPr>
        <p:spPr bwMode="auto">
          <a:xfrm>
            <a:off x="6099174" y="6453336"/>
            <a:ext cx="6099175" cy="404664"/>
          </a:xfrm>
          <a:prstGeom prst="rect">
            <a:avLst/>
          </a:prstGeom>
          <a:solidFill>
            <a:schemeClr val="bg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en-GB" sz="2000" b="0" i="0" u="none" strike="noStrike" cap="none" normalizeH="0" baseline="0" noProof="0" dirty="0">
              <a:ln>
                <a:noFill/>
              </a:ln>
              <a:solidFill>
                <a:schemeClr val="bg1"/>
              </a:solidFill>
              <a:effectLst/>
              <a:latin typeface="Minion" pitchFamily="2" charset="0"/>
            </a:endParaRPr>
          </a:p>
        </p:txBody>
      </p:sp>
      <p:sp>
        <p:nvSpPr>
          <p:cNvPr id="20"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361301136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1" decel="100000" fill="hold" grpId="0" nodeType="withEffect">
                                  <p:stCondLst>
                                    <p:cond delay="250"/>
                                  </p:stCondLst>
                                  <p:childTnLst>
                                    <p:set>
                                      <p:cBhvr>
                                        <p:cTn id="9" dur="1" fill="hold">
                                          <p:stCondLst>
                                            <p:cond delay="0"/>
                                          </p:stCondLst>
                                        </p:cTn>
                                        <p:tgtEl>
                                          <p:spTgt spid="6">
                                            <p:bg/>
                                          </p:spTgt>
                                        </p:tgtEl>
                                        <p:attrNameLst>
                                          <p:attrName>style.visibility</p:attrName>
                                        </p:attrNameLst>
                                      </p:cBhvr>
                                      <p:to>
                                        <p:strVal val="visible"/>
                                      </p:to>
                                    </p:set>
                                    <p:anim calcmode="lin" valueType="num">
                                      <p:cBhvr additive="base">
                                        <p:cTn id="10" dur="1000" fill="hold"/>
                                        <p:tgtEl>
                                          <p:spTgt spid="6">
                                            <p:bg/>
                                          </p:spTgt>
                                        </p:tgtEl>
                                        <p:attrNameLst>
                                          <p:attrName>ppt_x</p:attrName>
                                        </p:attrNameLst>
                                      </p:cBhvr>
                                      <p:tavLst>
                                        <p:tav tm="0">
                                          <p:val>
                                            <p:strVal val="#ppt_x"/>
                                          </p:val>
                                        </p:tav>
                                        <p:tav tm="100000">
                                          <p:val>
                                            <p:strVal val="#ppt_x"/>
                                          </p:val>
                                        </p:tav>
                                      </p:tavLst>
                                    </p:anim>
                                    <p:anim calcmode="lin" valueType="num">
                                      <p:cBhvr additive="base">
                                        <p:cTn id="11" dur="1000" fill="hold"/>
                                        <p:tgtEl>
                                          <p:spTgt spid="6">
                                            <p:bg/>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25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6">
                                            <p:txEl>
                                              <p:pRg st="0" end="0"/>
                                            </p:txEl>
                                          </p:spTgt>
                                        </p:tgtEl>
                                        <p:attrNameLst>
                                          <p:attrName>ppt_y</p:attrName>
                                        </p:attrNameLst>
                                      </p:cBhvr>
                                      <p:tavLst>
                                        <p:tav tm="0">
                                          <p:val>
                                            <p:strVal val="0-#ppt_h/2"/>
                                          </p:val>
                                        </p:tav>
                                        <p:tav tm="100000">
                                          <p:val>
                                            <p:strVal val="#ppt_y"/>
                                          </p:val>
                                        </p:tav>
                                      </p:tavLst>
                                    </p:anim>
                                  </p:childTnLst>
                                </p:cTn>
                              </p:par>
                              <p:par>
                                <p:cTn id="16" presetID="10" presetClass="entr" presetSubtype="0" fill="hold" nodeType="withEffect">
                                  <p:stCondLst>
                                    <p:cond delay="150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Lst>
      </p:bldP>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3" y="1252836"/>
            <a:ext cx="6846640" cy="4795836"/>
          </a:xfrm>
          <a:noFill/>
        </p:spPr>
        <p:txBody>
          <a:bodyPr vert="horz" wrap="none" lIns="0" tIns="0" rIns="0" bIns="0"/>
          <a:lstStyle>
            <a:lvl1pPr marL="361950" indent="-361950">
              <a:spcBef>
                <a:spcPts val="800"/>
              </a:spcBef>
              <a:spcAft>
                <a:spcPts val="800"/>
              </a:spcAft>
              <a:buClr>
                <a:schemeClr val="bg2"/>
              </a:buClr>
              <a:buFont typeface="+mj-lt"/>
              <a:buAutoNum type="arabicPeriod"/>
              <a:defRPr sz="2400">
                <a:solidFill>
                  <a:schemeClr val="bg2"/>
                </a:solidFill>
              </a:defRPr>
            </a:lvl1pPr>
            <a:lvl2pPr marL="542925" indent="-180975">
              <a:buClr>
                <a:schemeClr val="bg2"/>
              </a:buClr>
              <a:buFont typeface="Arial" panose="020B0604020202020204" pitchFamily="34" charset="0"/>
              <a:buChar char="•"/>
              <a:defRPr>
                <a:solidFill>
                  <a:schemeClr val="bg2"/>
                </a:solidFill>
              </a:defRPr>
            </a:lvl2pPr>
            <a:lvl3pPr>
              <a:defRPr>
                <a:solidFill>
                  <a:schemeClr val="bg2"/>
                </a:solidFill>
              </a:defRPr>
            </a:lvl3pPr>
            <a:lvl4pPr>
              <a:defRPr>
                <a:solidFill>
                  <a:schemeClr val="bg2"/>
                </a:solidFill>
              </a:defRPr>
            </a:lvl4pPr>
            <a:lvl5pPr>
              <a:defRPr>
                <a:solidFill>
                  <a:schemeClr val="accent1"/>
                </a:solidFill>
              </a:defRPr>
            </a:lvl5pPr>
            <a:lvl6pPr marL="361950" indent="-361950">
              <a:spcBef>
                <a:spcPts val="800"/>
              </a:spcBef>
              <a:spcAft>
                <a:spcPts val="800"/>
              </a:spcAft>
              <a:buClr>
                <a:schemeClr val="bg2"/>
              </a:buClr>
              <a:buFont typeface="+mj-lt"/>
              <a:buAutoNum type="arabicPeriod"/>
              <a:tabLst/>
              <a:defRPr sz="2400">
                <a:solidFill>
                  <a:schemeClr val="bg2"/>
                </a:solidFill>
              </a:defRPr>
            </a:lvl6pPr>
            <a:lvl7pPr marL="542925" indent="-180975">
              <a:buClr>
                <a:schemeClr val="bg2"/>
              </a:buClr>
              <a:buFont typeface="Arial" panose="020B0604020202020204" pitchFamily="34" charset="0"/>
              <a:buChar char="•"/>
              <a:defRPr>
                <a:solidFill>
                  <a:schemeClr val="bg2"/>
                </a:solidFill>
              </a:defRPr>
            </a:lvl7pPr>
            <a:lvl8pPr>
              <a:defRPr>
                <a:solidFill>
                  <a:schemeClr val="bg2"/>
                </a:solidFill>
              </a:defRPr>
            </a:lvl8pPr>
            <a:lvl9pPr>
              <a:defRPr>
                <a:solidFill>
                  <a:schemeClr val="bg2"/>
                </a:solidFill>
              </a:defRPr>
            </a:lvl9pPr>
          </a:lstStyle>
          <a:p>
            <a:pPr lvl="0"/>
            <a:r>
              <a:rPr lang="en-GB" noProof="0" dirty="0"/>
              <a:t>Numbering</a:t>
            </a:r>
          </a:p>
          <a:p>
            <a:pPr lvl="1"/>
            <a:r>
              <a:rPr lang="en-GB" noProof="0" dirty="0"/>
              <a:t>Bullet</a:t>
            </a:r>
          </a:p>
          <a:p>
            <a:pPr lvl="2"/>
            <a:r>
              <a:rPr lang="en-GB" noProof="0" dirty="0"/>
              <a:t>Plain text</a:t>
            </a:r>
          </a:p>
          <a:p>
            <a:pPr lvl="3"/>
            <a:r>
              <a:rPr lang="en-GB" noProof="0" dirty="0"/>
              <a:t>Header dark blue</a:t>
            </a:r>
          </a:p>
          <a:p>
            <a:pPr lvl="4"/>
            <a:r>
              <a:rPr lang="en-GB" noProof="0" dirty="0"/>
              <a:t>Header yellow</a:t>
            </a:r>
          </a:p>
          <a:p>
            <a:pPr lvl="5"/>
            <a:r>
              <a:rPr lang="en-GB" noProof="0" dirty="0"/>
              <a:t>Numbering</a:t>
            </a:r>
          </a:p>
          <a:p>
            <a:pPr lvl="6"/>
            <a:r>
              <a:rPr lang="en-GB" noProof="0" dirty="0"/>
              <a:t>Bullet</a:t>
            </a:r>
          </a:p>
          <a:p>
            <a:pPr lvl="7"/>
            <a:r>
              <a:rPr lang="en-GB" sz="1800" noProof="0" dirty="0"/>
              <a:t>Plain text</a:t>
            </a:r>
          </a:p>
          <a:p>
            <a:pPr lvl="8"/>
            <a:r>
              <a:rPr lang="en-GB" noProof="0" dirty="0"/>
              <a:t>Header dark blue</a:t>
            </a:r>
          </a:p>
        </p:txBody>
      </p:sp>
      <p:sp>
        <p:nvSpPr>
          <p:cNvPr id="7" name="Tijdelijke aanduiding voor afbeelding 13"/>
          <p:cNvSpPr>
            <a:spLocks noGrp="1"/>
          </p:cNvSpPr>
          <p:nvPr>
            <p:ph type="pic" sz="quarter" idx="13" hasCustomPrompt="1"/>
          </p:nvPr>
        </p:nvSpPr>
        <p:spPr>
          <a:xfrm>
            <a:off x="7453634" y="1252538"/>
            <a:ext cx="4339905"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grpSp>
        <p:nvGrpSpPr>
          <p:cNvPr id="8" name="Grid" hidden="1"/>
          <p:cNvGrpSpPr/>
          <p:nvPr userDrawn="1"/>
        </p:nvGrpSpPr>
        <p:grpSpPr>
          <a:xfrm>
            <a:off x="0" y="0"/>
            <a:ext cx="12198353" cy="6858004"/>
            <a:chOff x="-2" y="-1"/>
            <a:chExt cx="12198353" cy="6858004"/>
          </a:xfrm>
        </p:grpSpPr>
        <p:sp>
          <p:nvSpPr>
            <p:cNvPr id="9" name="Rechthoek 8"/>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0" name="Rechthoek 9"/>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2" name="Rechthoek 11"/>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4" name="Rechthoek 13"/>
            <p:cNvSpPr/>
            <p:nvPr userDrawn="1"/>
          </p:nvSpPr>
          <p:spPr bwMode="auto">
            <a:xfrm rot="5400000">
              <a:off x="3923465"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5"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54426134"/>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sp>
        <p:nvSpPr>
          <p:cNvPr id="4"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3592596851"/>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mp; Image 75%/25%">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7926761"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0" y="0"/>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5003585"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8533755" y="1252538"/>
            <a:ext cx="3259784"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5"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3590302820"/>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mp; Image 50%/5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1"/>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5593347"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2" y="-1"/>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6200775" y="1252538"/>
            <a:ext cx="5592763"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5"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3682767422"/>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mp; Image 25%/75%">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3534273"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2" y="-1"/>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611099"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141267" y="1252538"/>
            <a:ext cx="7652271"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5"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413231762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grpSp>
        <p:nvGrpSpPr>
          <p:cNvPr id="7" name="Grid" hidden="1"/>
          <p:cNvGrpSpPr/>
          <p:nvPr userDrawn="1"/>
        </p:nvGrpSpPr>
        <p:grpSpPr>
          <a:xfrm>
            <a:off x="-2" y="-1"/>
            <a:ext cx="12198353"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04663" y="1252538"/>
            <a:ext cx="11388876"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3"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392925822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mp; Image 4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5593347"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2" y="-1"/>
            <a:ext cx="12218777" cy="6858004"/>
            <a:chOff x="-2" y="-1"/>
            <a:chExt cx="12218777"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rot="5400000">
              <a:off x="5568012"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6" name="Rechthoek 15"/>
            <p:cNvSpPr/>
            <p:nvPr userDrawn="1"/>
          </p:nvSpPr>
          <p:spPr bwMode="auto">
            <a:xfrm rot="10800000">
              <a:off x="5360772" y="3549589"/>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6200776" y="1252538"/>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7" name="Tijdelijke aanduiding voor afbeelding 13"/>
          <p:cNvSpPr>
            <a:spLocks noGrp="1"/>
          </p:cNvSpPr>
          <p:nvPr>
            <p:ph type="pic" sz="quarter" idx="14" hasCustomPrompt="1"/>
          </p:nvPr>
        </p:nvSpPr>
        <p:spPr>
          <a:xfrm>
            <a:off x="9098614" y="1252538"/>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8" name="Tijdelijke aanduiding voor afbeelding 13"/>
          <p:cNvSpPr>
            <a:spLocks noGrp="1"/>
          </p:cNvSpPr>
          <p:nvPr>
            <p:ph type="pic" sz="quarter" idx="15" hasCustomPrompt="1"/>
          </p:nvPr>
        </p:nvSpPr>
        <p:spPr>
          <a:xfrm>
            <a:off x="6200776" y="3751623"/>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9" name="Tijdelijke aanduiding voor afbeelding 13"/>
          <p:cNvSpPr>
            <a:spLocks noGrp="1"/>
          </p:cNvSpPr>
          <p:nvPr>
            <p:ph type="pic" sz="quarter" idx="16" hasCustomPrompt="1"/>
          </p:nvPr>
        </p:nvSpPr>
        <p:spPr>
          <a:xfrm>
            <a:off x="9098614" y="3751623"/>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20"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3673173449"/>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mp; Image 2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5593347"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2" y="-1"/>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rot="5400000">
              <a:off x="5568012"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6200341" y="1252538"/>
            <a:ext cx="2695072" cy="4796134"/>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7" name="Tijdelijke aanduiding voor afbeelding 13"/>
          <p:cNvSpPr>
            <a:spLocks noGrp="1"/>
          </p:cNvSpPr>
          <p:nvPr>
            <p:ph type="pic" sz="quarter" idx="14" hasCustomPrompt="1"/>
          </p:nvPr>
        </p:nvSpPr>
        <p:spPr>
          <a:xfrm>
            <a:off x="9098179" y="1252538"/>
            <a:ext cx="2695072" cy="4796134"/>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6"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4146982251"/>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04662" y="404664"/>
            <a:ext cx="11389024" cy="432048"/>
          </a:xfrm>
          <a:prstGeom prst="rect">
            <a:avLst/>
          </a:prstGeom>
        </p:spPr>
        <p:txBody>
          <a:bodyPr vert="horz" lIns="0" tIns="0" rIns="0" bIns="0" rtlCol="0" anchor="ctr">
            <a:noAutofit/>
          </a:bodyPr>
          <a:lstStyle/>
          <a:p>
            <a:r>
              <a:rPr lang="en-GB" noProof="0" dirty="0"/>
              <a:t>Title</a:t>
            </a:r>
          </a:p>
        </p:txBody>
      </p:sp>
      <p:sp>
        <p:nvSpPr>
          <p:cNvPr id="3" name="Tijdelijke aanduiding voor tekst 2"/>
          <p:cNvSpPr>
            <a:spLocks noGrp="1"/>
          </p:cNvSpPr>
          <p:nvPr>
            <p:ph type="body" idx="1"/>
          </p:nvPr>
        </p:nvSpPr>
        <p:spPr>
          <a:xfrm>
            <a:off x="404662" y="1252836"/>
            <a:ext cx="11389023" cy="4795836"/>
          </a:xfrm>
          <a:prstGeom prst="rect">
            <a:avLst/>
          </a:prstGeom>
        </p:spPr>
        <p:txBody>
          <a:bodyPr vert="horz" lIns="0" tIns="0" rIns="0" bIns="0" rtlCol="0">
            <a:normAutofit/>
          </a:bodyPr>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11" name="Grid" hidden="1"/>
          <p:cNvGrpSpPr/>
          <p:nvPr userDrawn="1"/>
        </p:nvGrpSpPr>
        <p:grpSpPr>
          <a:xfrm>
            <a:off x="-2" y="-1"/>
            <a:ext cx="12198353" cy="6858003"/>
            <a:chOff x="-2" y="-1"/>
            <a:chExt cx="12198353" cy="6858003"/>
          </a:xfrm>
        </p:grpSpPr>
        <p:sp>
          <p:nvSpPr>
            <p:cNvPr id="7" name="Rechthoek 6"/>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8" name="Rechthoek 7"/>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9" name="Rechthoek 8"/>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2" name="Rechthoek 11"/>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20" name="Rechthoek 19"/>
          <p:cNvSpPr/>
          <p:nvPr userDrawn="1"/>
        </p:nvSpPr>
        <p:spPr bwMode="auto">
          <a:xfrm>
            <a:off x="0" y="6453336"/>
            <a:ext cx="12198350" cy="404664"/>
          </a:xfrm>
          <a:prstGeom prst="rect">
            <a:avLst/>
          </a:prstGeom>
          <a:solidFill>
            <a:schemeClr val="bg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en-GB" sz="2000" b="0" i="0" u="none" strike="noStrike" cap="none" normalizeH="0" baseline="0" noProof="0" dirty="0">
              <a:ln>
                <a:noFill/>
              </a:ln>
              <a:solidFill>
                <a:schemeClr val="bg1"/>
              </a:solidFill>
              <a:effectLst/>
              <a:latin typeface="Minion" pitchFamily="2" charset="0"/>
            </a:endParaRPr>
          </a:p>
        </p:txBody>
      </p:sp>
      <p:pic>
        <p:nvPicPr>
          <p:cNvPr id="14" name="Picture 1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04662" y="6543376"/>
            <a:ext cx="3588750" cy="270000"/>
          </a:xfrm>
          <a:prstGeom prst="rect">
            <a:avLst/>
          </a:prstGeom>
        </p:spPr>
      </p:pic>
      <p:sp>
        <p:nvSpPr>
          <p:cNvPr id="15"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383980359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8" r:id="rId3"/>
    <p:sldLayoutId id="2147483665" r:id="rId4"/>
    <p:sldLayoutId id="2147483661" r:id="rId5"/>
    <p:sldLayoutId id="2147483664" r:id="rId6"/>
    <p:sldLayoutId id="2147483666" r:id="rId7"/>
    <p:sldLayoutId id="2147483662" r:id="rId8"/>
    <p:sldLayoutId id="2147483663" r:id="rId9"/>
    <p:sldLayoutId id="2147483667" r:id="rId10"/>
    <p:sldLayoutId id="2147483668" r:id="rId11"/>
    <p:sldLayoutId id="2147483670" r:id="rId12"/>
  </p:sldLayoutIdLst>
  <p:hf hdr="0" ftr="0" dt="0"/>
  <p:txStyles>
    <p:titleStyle>
      <a:lvl1pPr algn="l" defTabSz="914400" rtl="0" eaLnBrk="1" latinLnBrk="0" hangingPunct="1">
        <a:spcBef>
          <a:spcPct val="0"/>
        </a:spcBef>
        <a:buNone/>
        <a:defRPr sz="4000" b="1" i="0" kern="1200">
          <a:solidFill>
            <a:schemeClr val="bg2"/>
          </a:solidFill>
          <a:latin typeface="+mj-lt"/>
          <a:ea typeface="+mj-ea"/>
          <a:cs typeface="+mj-cs"/>
        </a:defRPr>
      </a:lvl1pPr>
    </p:titleStyle>
    <p:bodyStyle>
      <a:lvl1pPr marL="180975"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800" kern="1200">
          <a:solidFill>
            <a:schemeClr val="bg2"/>
          </a:solidFill>
          <a:latin typeface="+mn-lt"/>
          <a:ea typeface="+mn-ea"/>
          <a:cs typeface="+mn-cs"/>
        </a:defRPr>
      </a:lvl1pPr>
      <a:lvl2pPr marL="361950"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600" kern="1200">
          <a:solidFill>
            <a:schemeClr val="bg2"/>
          </a:solidFill>
          <a:latin typeface="+mn-lt"/>
          <a:ea typeface="+mn-ea"/>
          <a:cs typeface="+mn-cs"/>
        </a:defRPr>
      </a:lvl2pPr>
      <a:lvl3pPr marL="0" indent="0" algn="l" defTabSz="914400" rtl="0" eaLnBrk="1" latinLnBrk="0" hangingPunct="1">
        <a:lnSpc>
          <a:spcPct val="90000"/>
        </a:lnSpc>
        <a:spcBef>
          <a:spcPts val="600"/>
        </a:spcBef>
        <a:spcAft>
          <a:spcPts val="600"/>
        </a:spcAft>
        <a:buFont typeface="Arial" panose="020B0604020202020204" pitchFamily="34" charset="0"/>
        <a:buNone/>
        <a:defRPr sz="1800" kern="1200">
          <a:solidFill>
            <a:schemeClr val="bg2"/>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sz="1800" b="1" kern="1200">
          <a:solidFill>
            <a:schemeClr val="bg2"/>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sz="1800" b="1" kern="1200" baseline="0">
          <a:solidFill>
            <a:schemeClr val="tx2"/>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800" kern="1200">
          <a:solidFill>
            <a:schemeClr val="bg2"/>
          </a:solidFill>
          <a:latin typeface="+mn-lt"/>
          <a:ea typeface="+mn-ea"/>
          <a:cs typeface="+mn-cs"/>
        </a:defRPr>
      </a:lvl6pPr>
      <a:lvl7pPr marL="361950"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600" kern="1200">
          <a:solidFill>
            <a:schemeClr val="bg2"/>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None/>
        <a:defRPr sz="1600" kern="1200">
          <a:solidFill>
            <a:schemeClr val="bg2"/>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800" b="1" kern="1200" baseline="0">
          <a:solidFill>
            <a:schemeClr val="bg2"/>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notesSlide" Target="../notesSlides/notesSlide13.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slideLayout" Target="../slideLayouts/slideLayout3.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p:cNvSpPr>
            <a:spLocks noGrp="1"/>
          </p:cNvSpPr>
          <p:nvPr>
            <p:ph type="body" sz="quarter" idx="13"/>
          </p:nvPr>
        </p:nvSpPr>
        <p:spPr/>
        <p:txBody>
          <a:bodyPr/>
          <a:lstStyle/>
          <a:p>
            <a:endParaRPr lang="en-US" dirty="0"/>
          </a:p>
        </p:txBody>
      </p:sp>
      <p:sp>
        <p:nvSpPr>
          <p:cNvPr id="12" name="Tijdelijke aanduiding voor tekst 11"/>
          <p:cNvSpPr>
            <a:spLocks noGrp="1"/>
          </p:cNvSpPr>
          <p:nvPr>
            <p:ph type="body" sz="quarter" idx="12"/>
          </p:nvPr>
        </p:nvSpPr>
        <p:spPr/>
        <p:txBody>
          <a:bodyPr/>
          <a:lstStyle/>
          <a:p>
            <a:r>
              <a:rPr lang="en-US" b="1" dirty="0"/>
              <a:t>DRAF</a:t>
            </a:r>
          </a:p>
        </p:txBody>
      </p:sp>
      <p:sp>
        <p:nvSpPr>
          <p:cNvPr id="4" name="Titel 3"/>
          <p:cNvSpPr>
            <a:spLocks noGrp="1"/>
          </p:cNvSpPr>
          <p:nvPr>
            <p:ph type="title"/>
          </p:nvPr>
        </p:nvSpPr>
        <p:spPr/>
        <p:txBody>
          <a:bodyPr/>
          <a:lstStyle/>
          <a:p>
            <a:r>
              <a:rPr lang="en-GB" dirty="0"/>
              <a:t>Evolution plan for</a:t>
            </a:r>
            <a:br>
              <a:rPr lang="en-GB" dirty="0"/>
            </a:br>
            <a:r>
              <a:rPr lang="en-GB" dirty="0"/>
              <a:t>Invest4All</a:t>
            </a:r>
          </a:p>
        </p:txBody>
      </p:sp>
      <p:sp>
        <p:nvSpPr>
          <p:cNvPr id="5" name="Tijdelijke aanduiding voor tekst 4"/>
          <p:cNvSpPr>
            <a:spLocks noGrp="1"/>
          </p:cNvSpPr>
          <p:nvPr>
            <p:ph type="body" sz="quarter" idx="14"/>
          </p:nvPr>
        </p:nvSpPr>
        <p:spPr/>
        <p:txBody>
          <a:bodyPr>
            <a:normAutofit/>
          </a:bodyPr>
          <a:lstStyle/>
          <a:p>
            <a:r>
              <a:rPr lang="nl-NL" dirty="0"/>
              <a:t>Sara Nodehi | Joost Visser | 2 November 2021</a:t>
            </a:r>
          </a:p>
        </p:txBody>
      </p:sp>
      <p:sp>
        <p:nvSpPr>
          <p:cNvPr id="2" name="Tijdelijke aanduiding voor dianummer 1"/>
          <p:cNvSpPr>
            <a:spLocks noGrp="1"/>
          </p:cNvSpPr>
          <p:nvPr>
            <p:ph type="sldNum" sz="quarter" idx="4"/>
          </p:nvPr>
        </p:nvSpPr>
        <p:spPr/>
        <p:txBody>
          <a:bodyPr/>
          <a:lstStyle/>
          <a:p>
            <a:fld id="{5EE7099E-8998-4851-915A-4F4831808297}" type="slidenum">
              <a:rPr lang="nl-NL" smtClean="0"/>
              <a:pPr/>
              <a:t>1</a:t>
            </a:fld>
            <a:endParaRPr lang="nl-NL"/>
          </a:p>
        </p:txBody>
      </p:sp>
      <p:sp>
        <p:nvSpPr>
          <p:cNvPr id="3" name="TextBox 2">
            <a:extLst>
              <a:ext uri="{FF2B5EF4-FFF2-40B4-BE49-F238E27FC236}">
                <a16:creationId xmlns:a16="http://schemas.microsoft.com/office/drawing/2014/main" id="{7298336C-DDDF-8A40-8A78-78A634766FC7}"/>
              </a:ext>
            </a:extLst>
          </p:cNvPr>
          <p:cNvSpPr txBox="1"/>
          <p:nvPr/>
        </p:nvSpPr>
        <p:spPr>
          <a:xfrm>
            <a:off x="7539335" y="4890864"/>
            <a:ext cx="3888432" cy="914400"/>
          </a:xfrm>
          <a:prstGeom prst="rect">
            <a:avLst/>
          </a:prstGeom>
          <a:noFill/>
        </p:spPr>
        <p:txBody>
          <a:bodyPr wrap="square" lIns="108000" tIns="108000" rIns="108000" bIns="108000" rtlCol="0">
            <a:noAutofit/>
          </a:bodyPr>
          <a:lstStyle/>
          <a:p>
            <a:r>
              <a:rPr lang="en-NL" noProof="0" dirty="0">
                <a:solidFill>
                  <a:schemeClr val="bg2"/>
                </a:solidFill>
              </a:rPr>
              <a:t>This evolution plan was created as an synthetic case for testing the evolution planning methodology and supporting materials.</a:t>
            </a:r>
          </a:p>
        </p:txBody>
      </p:sp>
    </p:spTree>
    <p:extLst>
      <p:ext uri="{BB962C8B-B14F-4D97-AF65-F5344CB8AC3E}">
        <p14:creationId xmlns:p14="http://schemas.microsoft.com/office/powerpoint/2010/main" val="2977814846"/>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EE7099E-8998-4851-915A-4F4831808297}" type="slidenum">
              <a:rPr lang="nl-NL" smtClean="0"/>
              <a:pPr/>
              <a:t>10</a:t>
            </a:fld>
            <a:endParaRPr lang="nl-NL"/>
          </a:p>
        </p:txBody>
      </p:sp>
      <p:sp>
        <p:nvSpPr>
          <p:cNvPr id="5" name="Title 1"/>
          <p:cNvSpPr>
            <a:spLocks noGrp="1"/>
          </p:cNvSpPr>
          <p:nvPr>
            <p:ph type="title"/>
          </p:nvPr>
        </p:nvSpPr>
        <p:spPr>
          <a:xfrm>
            <a:off x="404662" y="404664"/>
            <a:ext cx="11389024" cy="432048"/>
          </a:xfrm>
        </p:spPr>
        <p:txBody>
          <a:bodyPr/>
          <a:lstStyle/>
          <a:p>
            <a:pPr algn="l"/>
            <a:r>
              <a:rPr lang="en-US" dirty="0"/>
              <a:t>Risk assessment</a:t>
            </a:r>
          </a:p>
        </p:txBody>
      </p:sp>
      <p:graphicFrame>
        <p:nvGraphicFramePr>
          <p:cNvPr id="15" name="Table 14"/>
          <p:cNvGraphicFramePr>
            <a:graphicFrameLocks noGrp="1"/>
          </p:cNvGraphicFramePr>
          <p:nvPr>
            <p:extLst>
              <p:ext uri="{D42A27DB-BD31-4B8C-83A1-F6EECF244321}">
                <p14:modId xmlns:p14="http://schemas.microsoft.com/office/powerpoint/2010/main" val="2408353338"/>
              </p:ext>
            </p:extLst>
          </p:nvPr>
        </p:nvGraphicFramePr>
        <p:xfrm>
          <a:off x="698575" y="980728"/>
          <a:ext cx="10585176" cy="536670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854130570"/>
                    </a:ext>
                  </a:extLst>
                </a:gridCol>
                <a:gridCol w="1440160">
                  <a:extLst>
                    <a:ext uri="{9D8B030D-6E8A-4147-A177-3AD203B41FA5}">
                      <a16:colId xmlns:a16="http://schemas.microsoft.com/office/drawing/2014/main" val="706215104"/>
                    </a:ext>
                  </a:extLst>
                </a:gridCol>
                <a:gridCol w="1800200">
                  <a:extLst>
                    <a:ext uri="{9D8B030D-6E8A-4147-A177-3AD203B41FA5}">
                      <a16:colId xmlns:a16="http://schemas.microsoft.com/office/drawing/2014/main" val="2428855499"/>
                    </a:ext>
                  </a:extLst>
                </a:gridCol>
                <a:gridCol w="1944216">
                  <a:extLst>
                    <a:ext uri="{9D8B030D-6E8A-4147-A177-3AD203B41FA5}">
                      <a16:colId xmlns:a16="http://schemas.microsoft.com/office/drawing/2014/main" val="280514648"/>
                    </a:ext>
                  </a:extLst>
                </a:gridCol>
                <a:gridCol w="1512168">
                  <a:extLst>
                    <a:ext uri="{9D8B030D-6E8A-4147-A177-3AD203B41FA5}">
                      <a16:colId xmlns:a16="http://schemas.microsoft.com/office/drawing/2014/main" val="2694407523"/>
                    </a:ext>
                  </a:extLst>
                </a:gridCol>
                <a:gridCol w="1512168">
                  <a:extLst>
                    <a:ext uri="{9D8B030D-6E8A-4147-A177-3AD203B41FA5}">
                      <a16:colId xmlns:a16="http://schemas.microsoft.com/office/drawing/2014/main" val="1029957703"/>
                    </a:ext>
                  </a:extLst>
                </a:gridCol>
                <a:gridCol w="1512168">
                  <a:extLst>
                    <a:ext uri="{9D8B030D-6E8A-4147-A177-3AD203B41FA5}">
                      <a16:colId xmlns:a16="http://schemas.microsoft.com/office/drawing/2014/main" val="2751563863"/>
                    </a:ext>
                  </a:extLst>
                </a:gridCol>
              </a:tblGrid>
              <a:tr h="337050">
                <a:tc gridSpan="7">
                  <a:txBody>
                    <a:bodyPr/>
                    <a:lstStyle/>
                    <a:p>
                      <a:pPr algn="ctr"/>
                      <a:r>
                        <a:rPr lang="en-US" dirty="0"/>
                        <a:t>Risks</a:t>
                      </a:r>
                      <a:r>
                        <a:rPr lang="en-US" baseline="0" dirty="0"/>
                        <a:t> </a:t>
                      </a:r>
                      <a:endParaRPr lang="en-US" dirty="0"/>
                    </a:p>
                  </a:txBody>
                  <a:tcPr/>
                </a:tc>
                <a:tc hMerge="1">
                  <a:txBody>
                    <a:bodyPr/>
                    <a:lstStyle/>
                    <a:p>
                      <a:pPr algn="ct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281486272"/>
                  </a:ext>
                </a:extLst>
              </a:tr>
              <a:tr h="49833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947409054"/>
                  </a:ext>
                </a:extLst>
              </a:tr>
              <a:tr h="1440543">
                <a:tc>
                  <a:txBody>
                    <a:bodyPr/>
                    <a:lstStyle/>
                    <a:p>
                      <a:r>
                        <a:rPr lang="en-US" sz="1400" kern="1200" dirty="0">
                          <a:solidFill>
                            <a:schemeClr val="bg2"/>
                          </a:solidFill>
                          <a:latin typeface="+mn-lt"/>
                          <a:ea typeface="+mn-ea"/>
                          <a:cs typeface="+mn-cs"/>
                        </a:rPr>
                        <a:t>What is the risk ID?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2"/>
                          </a:solidFill>
                          <a:latin typeface="+mn-lt"/>
                          <a:ea typeface="+mn-ea"/>
                          <a:cs typeface="+mn-cs"/>
                        </a:rPr>
                        <a:t>What is the name of the risk?</a:t>
                      </a:r>
                    </a:p>
                    <a:p>
                      <a:endParaRPr lang="en-US" dirty="0"/>
                    </a:p>
                  </a:txBody>
                  <a:tcPr/>
                </a:tc>
                <a:tc>
                  <a:txBody>
                    <a:bodyPr/>
                    <a:lstStyle/>
                    <a:p>
                      <a:r>
                        <a:rPr lang="en-US" sz="1400" kern="1200" dirty="0">
                          <a:solidFill>
                            <a:schemeClr val="bg2"/>
                          </a:solidFill>
                          <a:latin typeface="+mn-lt"/>
                          <a:ea typeface="+mn-ea"/>
                          <a:cs typeface="+mn-cs"/>
                        </a:rPr>
                        <a:t>During which design move might this risk occur?</a:t>
                      </a:r>
                    </a:p>
                  </a:txBody>
                  <a:tcPr/>
                </a:tc>
                <a:tc>
                  <a:txBody>
                    <a:bodyPr/>
                    <a:lstStyle/>
                    <a:p>
                      <a:r>
                        <a:rPr lang="en-US" sz="1400" kern="1200" dirty="0">
                          <a:solidFill>
                            <a:schemeClr val="bg2"/>
                          </a:solidFill>
                          <a:latin typeface="+mn-lt"/>
                          <a:ea typeface="+mn-ea"/>
                          <a:cs typeface="+mn-cs"/>
                        </a:rPr>
                        <a:t>What is the description of the risk?</a:t>
                      </a:r>
                    </a:p>
                  </a:txBody>
                  <a:tcPr/>
                </a:tc>
                <a:tc>
                  <a:txBody>
                    <a:bodyPr/>
                    <a:lstStyle/>
                    <a:p>
                      <a:r>
                        <a:rPr lang="en-US" sz="1400" kern="1200" dirty="0">
                          <a:solidFill>
                            <a:schemeClr val="bg2"/>
                          </a:solidFill>
                          <a:latin typeface="+mn-lt"/>
                          <a:ea typeface="+mn-ea"/>
                          <a:cs typeface="+mn-cs"/>
                        </a:rPr>
                        <a:t>If a risk occurs and is not mitigated, what is the impact of the most likely problem that will occur?</a:t>
                      </a:r>
                    </a:p>
                  </a:txBody>
                  <a:tcPr/>
                </a:tc>
                <a:tc>
                  <a:txBody>
                    <a:bodyPr/>
                    <a:lstStyle/>
                    <a:p>
                      <a:r>
                        <a:rPr lang="en-US" sz="1400" kern="1200" dirty="0">
                          <a:solidFill>
                            <a:schemeClr val="bg2"/>
                          </a:solidFill>
                          <a:latin typeface="+mn-lt"/>
                          <a:ea typeface="+mn-ea"/>
                          <a:cs typeface="+mn-cs"/>
                        </a:rPr>
                        <a:t>What is the state of being probable or chance of a threat occurring?</a:t>
                      </a:r>
                    </a:p>
                  </a:txBody>
                  <a:tcPr/>
                </a:tc>
                <a:tc>
                  <a:txBody>
                    <a:bodyPr/>
                    <a:lstStyle/>
                    <a:p>
                      <a:r>
                        <a:rPr lang="en-US" sz="1400" kern="1200" dirty="0">
                          <a:solidFill>
                            <a:schemeClr val="bg2"/>
                          </a:solidFill>
                          <a:latin typeface="+mn-lt"/>
                          <a:ea typeface="+mn-ea"/>
                          <a:cs typeface="+mn-cs"/>
                        </a:rPr>
                        <a:t>What is the level of the risk?</a:t>
                      </a:r>
                    </a:p>
                  </a:txBody>
                  <a:tcPr/>
                </a:tc>
                <a:extLst>
                  <a:ext uri="{0D108BD9-81ED-4DB2-BD59-A6C34878D82A}">
                    <a16:rowId xmlns:a16="http://schemas.microsoft.com/office/drawing/2014/main" val="2295908086"/>
                  </a:ext>
                </a:extLst>
              </a:tr>
              <a:tr h="359256">
                <a:tc>
                  <a:txBody>
                    <a:bodyPr/>
                    <a:lstStyle/>
                    <a:p>
                      <a:r>
                        <a:rPr lang="en-US" sz="1200"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Cloud skills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L" sz="1200" dirty="0"/>
                        <a:t>Cloud deployment</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a:t>
                      </a:r>
                      <a:r>
                        <a:rPr lang="en-US" sz="1200" baseline="0" dirty="0"/>
                        <a:t> c</a:t>
                      </a:r>
                      <a:r>
                        <a:rPr lang="en-NL" sz="1200" dirty="0"/>
                        <a:t>urrent dev team has no cloud experience</a:t>
                      </a:r>
                    </a:p>
                  </a:txBody>
                  <a:tcPr/>
                </a:tc>
                <a:tc>
                  <a:txBody>
                    <a:bodyPr/>
                    <a:lstStyle/>
                    <a:p>
                      <a:r>
                        <a:rPr lang="en-US" sz="1200" dirty="0"/>
                        <a:t>Major</a:t>
                      </a:r>
                    </a:p>
                  </a:txBody>
                  <a:tcPr/>
                </a:tc>
                <a:tc>
                  <a:txBody>
                    <a:bodyPr/>
                    <a:lstStyle/>
                    <a:p>
                      <a:r>
                        <a:rPr lang="en-US" sz="1200" dirty="0"/>
                        <a:t>Likely</a:t>
                      </a:r>
                    </a:p>
                  </a:txBody>
                  <a:tcPr/>
                </a:tc>
                <a:tc>
                  <a:txBody>
                    <a:bodyPr/>
                    <a:lstStyle/>
                    <a:p>
                      <a:r>
                        <a:rPr lang="en-US" sz="1200" dirty="0"/>
                        <a:t>Extreme</a:t>
                      </a:r>
                    </a:p>
                  </a:txBody>
                  <a:tcPr/>
                </a:tc>
                <a:extLst>
                  <a:ext uri="{0D108BD9-81ED-4DB2-BD59-A6C34878D82A}">
                    <a16:rowId xmlns:a16="http://schemas.microsoft.com/office/drawing/2014/main" val="3332062355"/>
                  </a:ext>
                </a:extLst>
              </a:tr>
              <a:tr h="436592">
                <a:tc>
                  <a:txBody>
                    <a:bodyPr/>
                    <a:lstStyle/>
                    <a:p>
                      <a:r>
                        <a:rPr lang="en-US" sz="1200"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New errors (Bugs)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L" sz="1200" dirty="0"/>
                        <a:t>Extensible architecture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Code changes may introduce errors.</a:t>
                      </a:r>
                      <a:endParaRPr lang="en-NL" sz="1200" kern="1200" dirty="0">
                        <a:solidFill>
                          <a:schemeClr val="dk1"/>
                        </a:solidFill>
                        <a:latin typeface="+mn-lt"/>
                        <a:ea typeface="+mn-ea"/>
                        <a:cs typeface="+mn-cs"/>
                      </a:endParaRPr>
                    </a:p>
                  </a:txBody>
                  <a:tcPr/>
                </a:tc>
                <a:tc>
                  <a:txBody>
                    <a:bodyPr/>
                    <a:lstStyle/>
                    <a:p>
                      <a:r>
                        <a:rPr lang="en-US" sz="1200" dirty="0"/>
                        <a:t>Major </a:t>
                      </a:r>
                    </a:p>
                  </a:txBody>
                  <a:tcPr/>
                </a:tc>
                <a:tc>
                  <a:txBody>
                    <a:bodyPr/>
                    <a:lstStyle/>
                    <a:p>
                      <a:r>
                        <a:rPr lang="en-US" sz="1200" dirty="0"/>
                        <a:t>Possible </a:t>
                      </a:r>
                    </a:p>
                  </a:txBody>
                  <a:tcPr/>
                </a:tc>
                <a:tc>
                  <a:txBody>
                    <a:bodyPr/>
                    <a:lstStyle/>
                    <a:p>
                      <a:r>
                        <a:rPr lang="en-US" sz="1200" dirty="0"/>
                        <a:t>High</a:t>
                      </a:r>
                    </a:p>
                  </a:txBody>
                  <a:tcPr/>
                </a:tc>
                <a:extLst>
                  <a:ext uri="{0D108BD9-81ED-4DB2-BD59-A6C34878D82A}">
                    <a16:rowId xmlns:a16="http://schemas.microsoft.com/office/drawing/2014/main" val="12505995"/>
                  </a:ext>
                </a:extLst>
              </a:tr>
              <a:tr h="540204">
                <a:tc>
                  <a:txBody>
                    <a:bodyPr/>
                    <a:lstStyle/>
                    <a:p>
                      <a:r>
                        <a:rPr lang="en-US" sz="1200"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Code complexity</a:t>
                      </a:r>
                      <a:r>
                        <a:rPr lang="en-US" sz="1200" kern="1200" baseline="0" dirty="0">
                          <a:solidFill>
                            <a:schemeClr val="dk1"/>
                          </a:solidFill>
                          <a:latin typeface="+mn-lt"/>
                          <a:ea typeface="+mn-ea"/>
                          <a:cs typeface="+mn-cs"/>
                        </a:rPr>
                        <a:t> </a:t>
                      </a:r>
                      <a:endParaRPr lang="en-US" sz="12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L" sz="1200" dirty="0"/>
                        <a:t>Extensible architecture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L" sz="1200" kern="1200" dirty="0">
                          <a:solidFill>
                            <a:schemeClr val="dk1"/>
                          </a:solidFill>
                          <a:latin typeface="+mn-lt"/>
                          <a:ea typeface="+mn-ea"/>
                          <a:cs typeface="+mn-cs"/>
                        </a:rPr>
                        <a:t>Code base becomes more complex</a:t>
                      </a:r>
                      <a:r>
                        <a:rPr lang="en-US" sz="1200" kern="1200" baseline="0" dirty="0">
                          <a:solidFill>
                            <a:schemeClr val="dk1"/>
                          </a:solidFill>
                          <a:latin typeface="+mn-lt"/>
                          <a:ea typeface="+mn-ea"/>
                          <a:cs typeface="+mn-cs"/>
                        </a:rPr>
                        <a:t> by code changes.</a:t>
                      </a:r>
                      <a:endParaRPr lang="en-NL" sz="1200" kern="1200" dirty="0">
                        <a:solidFill>
                          <a:schemeClr val="dk1"/>
                        </a:solidFill>
                        <a:latin typeface="+mn-lt"/>
                        <a:ea typeface="+mn-ea"/>
                        <a:cs typeface="+mn-cs"/>
                      </a:endParaRPr>
                    </a:p>
                  </a:txBody>
                  <a:tcPr/>
                </a:tc>
                <a:tc>
                  <a:txBody>
                    <a:bodyPr/>
                    <a:lstStyle/>
                    <a:p>
                      <a:r>
                        <a:rPr lang="en-US" sz="1200" dirty="0"/>
                        <a:t>Major </a:t>
                      </a:r>
                    </a:p>
                  </a:txBody>
                  <a:tcPr/>
                </a:tc>
                <a:tc>
                  <a:txBody>
                    <a:bodyPr/>
                    <a:lstStyle/>
                    <a:p>
                      <a:r>
                        <a:rPr lang="en-US" sz="1200" dirty="0"/>
                        <a:t>Possible</a:t>
                      </a:r>
                    </a:p>
                  </a:txBody>
                  <a:tcPr/>
                </a:tc>
                <a:tc>
                  <a:txBody>
                    <a:bodyPr/>
                    <a:lstStyle/>
                    <a:p>
                      <a:r>
                        <a:rPr lang="en-US" sz="1200" dirty="0"/>
                        <a:t>High</a:t>
                      </a:r>
                    </a:p>
                  </a:txBody>
                  <a:tcPr/>
                </a:tc>
                <a:extLst>
                  <a:ext uri="{0D108BD9-81ED-4DB2-BD59-A6C34878D82A}">
                    <a16:rowId xmlns:a16="http://schemas.microsoft.com/office/drawing/2014/main" val="663812870"/>
                  </a:ext>
                </a:extLst>
              </a:tr>
              <a:tr h="540204">
                <a:tc>
                  <a:txBody>
                    <a:bodyPr/>
                    <a:lstStyle/>
                    <a:p>
                      <a:r>
                        <a:rPr lang="en-US" sz="1200" dirty="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Poor API documentation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L" sz="1200" dirty="0"/>
                        <a:t>Add exchanges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L" sz="1200" dirty="0"/>
                        <a:t>APIs of various exchanges may not work as documented.</a:t>
                      </a:r>
                    </a:p>
                  </a:txBody>
                  <a:tcPr/>
                </a:tc>
                <a:tc>
                  <a:txBody>
                    <a:bodyPr/>
                    <a:lstStyle/>
                    <a:p>
                      <a:r>
                        <a:rPr lang="en-US" sz="1200" dirty="0"/>
                        <a:t>Major </a:t>
                      </a:r>
                    </a:p>
                  </a:txBody>
                  <a:tcPr/>
                </a:tc>
                <a:tc>
                  <a:txBody>
                    <a:bodyPr/>
                    <a:lstStyle/>
                    <a:p>
                      <a:r>
                        <a:rPr lang="en-US" sz="1200" dirty="0"/>
                        <a:t>Likely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Extreme</a:t>
                      </a:r>
                    </a:p>
                    <a:p>
                      <a:endParaRPr lang="en-US" sz="1200" dirty="0"/>
                    </a:p>
                  </a:txBody>
                  <a:tcPr/>
                </a:tc>
                <a:extLst>
                  <a:ext uri="{0D108BD9-81ED-4DB2-BD59-A6C34878D82A}">
                    <a16:rowId xmlns:a16="http://schemas.microsoft.com/office/drawing/2014/main" val="797758489"/>
                  </a:ext>
                </a:extLst>
              </a:tr>
              <a:tr h="540204">
                <a:tc>
                  <a:txBody>
                    <a:bodyPr/>
                    <a:lstStyle/>
                    <a:p>
                      <a:r>
                        <a:rPr lang="en-US" sz="1200" dirty="0"/>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Lack of proficiency in supported languages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L" sz="1200" dirty="0"/>
                        <a:t>Internationalisati</a:t>
                      </a:r>
                      <a:r>
                        <a:rPr lang="en-US" sz="1200" dirty="0"/>
                        <a:t>o</a:t>
                      </a:r>
                      <a:r>
                        <a:rPr lang="en-NL" sz="1200" dirty="0"/>
                        <a:t>n</a:t>
                      </a:r>
                    </a:p>
                    <a:p>
                      <a:pPr marL="0" marR="0" indent="0" algn="l" defTabSz="914400" rtl="0" eaLnBrk="1" fontAlgn="auto" latinLnBrk="0" hangingPunct="1">
                        <a:lnSpc>
                          <a:spcPct val="100000"/>
                        </a:lnSpc>
                        <a:spcBef>
                          <a:spcPts val="0"/>
                        </a:spcBef>
                        <a:spcAft>
                          <a:spcPts val="0"/>
                        </a:spcAft>
                        <a:buClrTx/>
                        <a:buSzTx/>
                        <a:buFontTx/>
                        <a:buNone/>
                        <a:tabLst/>
                        <a:defRPr/>
                      </a:pPr>
                      <a:endParaRPr lang="en-NL" sz="12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a:t>
                      </a:r>
                      <a:r>
                        <a:rPr lang="en-US" sz="1200" baseline="0" dirty="0"/>
                        <a:t> d</a:t>
                      </a:r>
                      <a:r>
                        <a:rPr lang="en-NL" sz="1200" dirty="0"/>
                        <a:t>evelopment team is not proficient in the supported languages</a:t>
                      </a:r>
                    </a:p>
                  </a:txBody>
                  <a:tcPr/>
                </a:tc>
                <a:tc>
                  <a:txBody>
                    <a:bodyPr/>
                    <a:lstStyle/>
                    <a:p>
                      <a:r>
                        <a:rPr lang="en-US" sz="1200" dirty="0"/>
                        <a:t>Moderate </a:t>
                      </a:r>
                    </a:p>
                  </a:txBody>
                  <a:tcPr/>
                </a:tc>
                <a:tc>
                  <a:txBody>
                    <a:bodyPr/>
                    <a:lstStyle/>
                    <a:p>
                      <a:r>
                        <a:rPr lang="en-US" sz="1200" dirty="0"/>
                        <a:t>Possible </a:t>
                      </a:r>
                    </a:p>
                  </a:txBody>
                  <a:tcPr/>
                </a:tc>
                <a:tc>
                  <a:txBody>
                    <a:bodyPr/>
                    <a:lstStyle/>
                    <a:p>
                      <a:r>
                        <a:rPr lang="en-US" sz="1200" dirty="0"/>
                        <a:t>High</a:t>
                      </a:r>
                    </a:p>
                  </a:txBody>
                  <a:tcPr/>
                </a:tc>
                <a:extLst>
                  <a:ext uri="{0D108BD9-81ED-4DB2-BD59-A6C34878D82A}">
                    <a16:rowId xmlns:a16="http://schemas.microsoft.com/office/drawing/2014/main" val="3451787764"/>
                  </a:ext>
                </a:extLst>
              </a:tr>
            </a:tbl>
          </a:graphicData>
        </a:graphic>
      </p:graphicFrame>
      <p:sp>
        <p:nvSpPr>
          <p:cNvPr id="16" name="TextBox 15"/>
          <p:cNvSpPr txBox="1"/>
          <p:nvPr/>
        </p:nvSpPr>
        <p:spPr>
          <a:xfrm>
            <a:off x="1970350" y="1325675"/>
            <a:ext cx="1008112" cy="216024"/>
          </a:xfrm>
          <a:prstGeom prst="rect">
            <a:avLst/>
          </a:prstGeom>
          <a:noFill/>
        </p:spPr>
        <p:txBody>
          <a:bodyPr wrap="square" lIns="108000" tIns="108000" rIns="108000" bIns="108000" rtlCol="0">
            <a:noAutofit/>
          </a:bodyPr>
          <a:lstStyle/>
          <a:p>
            <a:r>
              <a:rPr lang="en-US" dirty="0">
                <a:solidFill>
                  <a:schemeClr val="bg2"/>
                </a:solidFill>
              </a:rPr>
              <a:t>Risk </a:t>
            </a:r>
            <a:endParaRPr lang="en-US" noProof="0" dirty="0" err="1">
              <a:solidFill>
                <a:schemeClr val="bg2"/>
              </a:solidFill>
            </a:endParaRPr>
          </a:p>
        </p:txBody>
      </p:sp>
      <p:sp>
        <p:nvSpPr>
          <p:cNvPr id="17" name="TextBox 16"/>
          <p:cNvSpPr txBox="1"/>
          <p:nvPr/>
        </p:nvSpPr>
        <p:spPr>
          <a:xfrm>
            <a:off x="3040879" y="1236889"/>
            <a:ext cx="1742543" cy="393596"/>
          </a:xfrm>
          <a:prstGeom prst="rect">
            <a:avLst/>
          </a:prstGeom>
          <a:noFill/>
        </p:spPr>
        <p:txBody>
          <a:bodyPr wrap="square" lIns="108000" tIns="108000" rIns="108000" bIns="108000" rtlCol="0">
            <a:noAutofit/>
          </a:bodyPr>
          <a:lstStyle/>
          <a:p>
            <a:pPr algn="ctr"/>
            <a:r>
              <a:rPr lang="en-US" sz="1600" dirty="0">
                <a:solidFill>
                  <a:schemeClr val="bg2"/>
                </a:solidFill>
              </a:rPr>
              <a:t>Related design move</a:t>
            </a:r>
          </a:p>
        </p:txBody>
      </p:sp>
      <p:sp>
        <p:nvSpPr>
          <p:cNvPr id="18" name="TextBox 17"/>
          <p:cNvSpPr txBox="1"/>
          <p:nvPr/>
        </p:nvSpPr>
        <p:spPr>
          <a:xfrm>
            <a:off x="4951889" y="1224908"/>
            <a:ext cx="1572766" cy="620260"/>
          </a:xfrm>
          <a:prstGeom prst="rect">
            <a:avLst/>
          </a:prstGeom>
          <a:noFill/>
        </p:spPr>
        <p:txBody>
          <a:bodyPr wrap="square" lIns="108000" tIns="108000" rIns="108000" bIns="108000" rtlCol="0">
            <a:noAutofit/>
          </a:bodyPr>
          <a:lstStyle/>
          <a:p>
            <a:pPr algn="ctr"/>
            <a:r>
              <a:rPr lang="en-US" sz="1600" noProof="0" dirty="0">
                <a:solidFill>
                  <a:schemeClr val="bg2"/>
                </a:solidFill>
              </a:rPr>
              <a:t>Risk Description</a:t>
            </a:r>
          </a:p>
        </p:txBody>
      </p:sp>
      <p:sp>
        <p:nvSpPr>
          <p:cNvPr id="19" name="TextBox 18"/>
          <p:cNvSpPr txBox="1"/>
          <p:nvPr/>
        </p:nvSpPr>
        <p:spPr>
          <a:xfrm>
            <a:off x="6633789" y="1390144"/>
            <a:ext cx="1730666" cy="346101"/>
          </a:xfrm>
          <a:prstGeom prst="rect">
            <a:avLst/>
          </a:prstGeom>
          <a:noFill/>
        </p:spPr>
        <p:txBody>
          <a:bodyPr wrap="square" lIns="108000" tIns="108000" rIns="108000" bIns="108000" rtlCol="0">
            <a:noAutofit/>
          </a:bodyPr>
          <a:lstStyle/>
          <a:p>
            <a:pPr algn="ctr"/>
            <a:r>
              <a:rPr lang="en-US" sz="1600" dirty="0">
                <a:solidFill>
                  <a:schemeClr val="bg2"/>
                </a:solidFill>
              </a:rPr>
              <a:t>Risk Impact</a:t>
            </a:r>
            <a:endParaRPr lang="en-US" sz="1600" noProof="0" dirty="0" err="1">
              <a:solidFill>
                <a:schemeClr val="bg2"/>
              </a:solidFill>
            </a:endParaRPr>
          </a:p>
        </p:txBody>
      </p:sp>
      <p:sp>
        <p:nvSpPr>
          <p:cNvPr id="20" name="TextBox 19"/>
          <p:cNvSpPr txBox="1"/>
          <p:nvPr/>
        </p:nvSpPr>
        <p:spPr>
          <a:xfrm>
            <a:off x="8220035" y="1224908"/>
            <a:ext cx="1604068" cy="705245"/>
          </a:xfrm>
          <a:prstGeom prst="rect">
            <a:avLst/>
          </a:prstGeom>
          <a:noFill/>
        </p:spPr>
        <p:txBody>
          <a:bodyPr wrap="square" lIns="108000" tIns="108000" rIns="108000" bIns="108000" rtlCol="0">
            <a:noAutofit/>
          </a:bodyPr>
          <a:lstStyle/>
          <a:p>
            <a:pPr algn="ctr"/>
            <a:r>
              <a:rPr lang="en-US" sz="1600" dirty="0">
                <a:solidFill>
                  <a:schemeClr val="bg2"/>
                </a:solidFill>
              </a:rPr>
              <a:t>Risk Likelihood</a:t>
            </a:r>
            <a:endParaRPr lang="en-US" sz="1600" noProof="0" dirty="0" err="1">
              <a:solidFill>
                <a:schemeClr val="bg2"/>
              </a:solidFill>
            </a:endParaRPr>
          </a:p>
        </p:txBody>
      </p:sp>
      <p:sp>
        <p:nvSpPr>
          <p:cNvPr id="21" name="TextBox 20"/>
          <p:cNvSpPr txBox="1"/>
          <p:nvPr/>
        </p:nvSpPr>
        <p:spPr>
          <a:xfrm>
            <a:off x="9886520" y="1335851"/>
            <a:ext cx="1782898" cy="432047"/>
          </a:xfrm>
          <a:prstGeom prst="rect">
            <a:avLst/>
          </a:prstGeom>
          <a:noFill/>
        </p:spPr>
        <p:txBody>
          <a:bodyPr wrap="square" lIns="108000" tIns="108000" rIns="108000" bIns="108000" rtlCol="0">
            <a:noAutofit/>
          </a:bodyPr>
          <a:lstStyle/>
          <a:p>
            <a:r>
              <a:rPr lang="en-US" sz="1600" dirty="0">
                <a:solidFill>
                  <a:schemeClr val="bg2"/>
                </a:solidFill>
              </a:rPr>
              <a:t>Risk Level</a:t>
            </a:r>
            <a:endParaRPr lang="en-US" sz="1600" noProof="0" dirty="0" err="1">
              <a:solidFill>
                <a:schemeClr val="bg2"/>
              </a:solidFill>
            </a:endParaRPr>
          </a:p>
        </p:txBody>
      </p:sp>
      <p:sp>
        <p:nvSpPr>
          <p:cNvPr id="11" name="TextBox 10"/>
          <p:cNvSpPr txBox="1"/>
          <p:nvPr/>
        </p:nvSpPr>
        <p:spPr>
          <a:xfrm>
            <a:off x="644342" y="1325675"/>
            <a:ext cx="1008112" cy="216024"/>
          </a:xfrm>
          <a:prstGeom prst="rect">
            <a:avLst/>
          </a:prstGeom>
          <a:noFill/>
        </p:spPr>
        <p:txBody>
          <a:bodyPr wrap="square" lIns="108000" tIns="108000" rIns="108000" bIns="108000" rtlCol="0">
            <a:noAutofit/>
          </a:bodyPr>
          <a:lstStyle/>
          <a:p>
            <a:r>
              <a:rPr lang="en-US" sz="1600" dirty="0">
                <a:solidFill>
                  <a:schemeClr val="bg2"/>
                </a:solidFill>
              </a:rPr>
              <a:t>Risk ID</a:t>
            </a:r>
            <a:endParaRPr lang="en-US" sz="1600" noProof="0" dirty="0" err="1">
              <a:solidFill>
                <a:schemeClr val="bg2"/>
              </a:solidFill>
            </a:endParaRPr>
          </a:p>
        </p:txBody>
      </p:sp>
    </p:spTree>
    <p:extLst>
      <p:ext uri="{BB962C8B-B14F-4D97-AF65-F5344CB8AC3E}">
        <p14:creationId xmlns:p14="http://schemas.microsoft.com/office/powerpoint/2010/main" val="1194800604"/>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Mitigation actions</a:t>
            </a:r>
          </a:p>
        </p:txBody>
      </p:sp>
      <p:sp>
        <p:nvSpPr>
          <p:cNvPr id="4" name="Slide Number Placeholder 3"/>
          <p:cNvSpPr>
            <a:spLocks noGrp="1"/>
          </p:cNvSpPr>
          <p:nvPr>
            <p:ph type="sldNum" sz="quarter" idx="4"/>
          </p:nvPr>
        </p:nvSpPr>
        <p:spPr/>
        <p:txBody>
          <a:bodyPr/>
          <a:lstStyle/>
          <a:p>
            <a:fld id="{5EE7099E-8998-4851-915A-4F4831808297}" type="slidenum">
              <a:rPr lang="nl-NL" smtClean="0"/>
              <a:pPr/>
              <a:t>11</a:t>
            </a:fld>
            <a:endParaRPr lang="nl-NL" dirty="0"/>
          </a:p>
        </p:txBody>
      </p:sp>
      <p:graphicFrame>
        <p:nvGraphicFramePr>
          <p:cNvPr id="5" name="Table 4"/>
          <p:cNvGraphicFramePr>
            <a:graphicFrameLocks noGrp="1"/>
          </p:cNvGraphicFramePr>
          <p:nvPr>
            <p:extLst>
              <p:ext uri="{D42A27DB-BD31-4B8C-83A1-F6EECF244321}">
                <p14:modId xmlns:p14="http://schemas.microsoft.com/office/powerpoint/2010/main" val="1334318905"/>
              </p:ext>
            </p:extLst>
          </p:nvPr>
        </p:nvGraphicFramePr>
        <p:xfrm>
          <a:off x="809901" y="1072872"/>
          <a:ext cx="10257828" cy="5309220"/>
        </p:xfrm>
        <a:graphic>
          <a:graphicData uri="http://schemas.openxmlformats.org/drawingml/2006/table">
            <a:tbl>
              <a:tblPr firstRow="1" bandRow="1">
                <a:tableStyleId>{5C22544A-7EE6-4342-B048-85BDC9FD1C3A}</a:tableStyleId>
              </a:tblPr>
              <a:tblGrid>
                <a:gridCol w="824778">
                  <a:extLst>
                    <a:ext uri="{9D8B030D-6E8A-4147-A177-3AD203B41FA5}">
                      <a16:colId xmlns:a16="http://schemas.microsoft.com/office/drawing/2014/main" val="1480291470"/>
                    </a:ext>
                  </a:extLst>
                </a:gridCol>
                <a:gridCol w="1656184">
                  <a:extLst>
                    <a:ext uri="{9D8B030D-6E8A-4147-A177-3AD203B41FA5}">
                      <a16:colId xmlns:a16="http://schemas.microsoft.com/office/drawing/2014/main" val="2428855499"/>
                    </a:ext>
                  </a:extLst>
                </a:gridCol>
                <a:gridCol w="2647952">
                  <a:extLst>
                    <a:ext uri="{9D8B030D-6E8A-4147-A177-3AD203B41FA5}">
                      <a16:colId xmlns:a16="http://schemas.microsoft.com/office/drawing/2014/main" val="280514648"/>
                    </a:ext>
                  </a:extLst>
                </a:gridCol>
                <a:gridCol w="1709638">
                  <a:extLst>
                    <a:ext uri="{9D8B030D-6E8A-4147-A177-3AD203B41FA5}">
                      <a16:colId xmlns:a16="http://schemas.microsoft.com/office/drawing/2014/main" val="2694407523"/>
                    </a:ext>
                  </a:extLst>
                </a:gridCol>
                <a:gridCol w="1709638">
                  <a:extLst>
                    <a:ext uri="{9D8B030D-6E8A-4147-A177-3AD203B41FA5}">
                      <a16:colId xmlns:a16="http://schemas.microsoft.com/office/drawing/2014/main" val="1029957703"/>
                    </a:ext>
                  </a:extLst>
                </a:gridCol>
                <a:gridCol w="1709638">
                  <a:extLst>
                    <a:ext uri="{9D8B030D-6E8A-4147-A177-3AD203B41FA5}">
                      <a16:colId xmlns:a16="http://schemas.microsoft.com/office/drawing/2014/main" val="2751563863"/>
                    </a:ext>
                  </a:extLst>
                </a:gridCol>
              </a:tblGrid>
              <a:tr h="370840">
                <a:tc gridSpan="6">
                  <a:txBody>
                    <a:bodyPr/>
                    <a:lstStyle/>
                    <a:p>
                      <a:pPr algn="ctr"/>
                      <a:r>
                        <a:rPr lang="en-US" dirty="0"/>
                        <a:t>Mitigation actions </a:t>
                      </a:r>
                    </a:p>
                  </a:txBody>
                  <a:tcPr/>
                </a:tc>
                <a:tc hMerge="1">
                  <a:txBody>
                    <a:bodyPr/>
                    <a:lstStyle/>
                    <a:p>
                      <a:pPr algn="ct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281486272"/>
                  </a:ext>
                </a:extLst>
              </a:tr>
              <a:tr h="70928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94740905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2"/>
                          </a:solidFill>
                          <a:latin typeface="+mn-lt"/>
                          <a:ea typeface="+mn-ea"/>
                          <a:cs typeface="+mn-cs"/>
                        </a:rPr>
                        <a:t>Which risk ID?</a:t>
                      </a:r>
                    </a:p>
                    <a:p>
                      <a:endParaRPr lang="en-US" sz="1400" kern="1200" dirty="0">
                        <a:solidFill>
                          <a:schemeClr val="bg2"/>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2"/>
                          </a:solidFill>
                          <a:latin typeface="+mn-lt"/>
                          <a:ea typeface="+mn-ea"/>
                          <a:cs typeface="+mn-cs"/>
                        </a:rPr>
                        <a:t>What is the name of the risk?</a:t>
                      </a:r>
                    </a:p>
                    <a:p>
                      <a:endParaRPr lang="en-US" sz="1400" kern="1200" dirty="0">
                        <a:solidFill>
                          <a:schemeClr val="bg2"/>
                        </a:solidFill>
                        <a:latin typeface="+mn-lt"/>
                        <a:ea typeface="+mn-ea"/>
                        <a:cs typeface="+mn-cs"/>
                      </a:endParaRPr>
                    </a:p>
                  </a:txBody>
                  <a:tcPr/>
                </a:tc>
                <a:tc>
                  <a:txBody>
                    <a:bodyPr/>
                    <a:lstStyle/>
                    <a:p>
                      <a:r>
                        <a:rPr lang="en-US" sz="1400" kern="1200" dirty="0">
                          <a:solidFill>
                            <a:schemeClr val="bg2"/>
                          </a:solidFill>
                          <a:latin typeface="+mn-lt"/>
                          <a:ea typeface="+mn-ea"/>
                          <a:cs typeface="+mn-cs"/>
                        </a:rPr>
                        <a:t>What are the actions to reduce or eliminate the risk?</a:t>
                      </a:r>
                    </a:p>
                  </a:txBody>
                  <a:tcPr/>
                </a:tc>
                <a:tc>
                  <a:txBody>
                    <a:bodyPr/>
                    <a:lstStyle/>
                    <a:p>
                      <a:r>
                        <a:rPr lang="en-US" sz="1400" kern="1200" dirty="0">
                          <a:solidFill>
                            <a:schemeClr val="bg2"/>
                          </a:solidFill>
                          <a:latin typeface="+mn-lt"/>
                          <a:ea typeface="+mn-ea"/>
                          <a:cs typeface="+mn-cs"/>
                        </a:rPr>
                        <a:t>What is the risk impact after risk mitigation?</a:t>
                      </a:r>
                    </a:p>
                  </a:txBody>
                  <a:tcPr/>
                </a:tc>
                <a:tc>
                  <a:txBody>
                    <a:bodyPr/>
                    <a:lstStyle/>
                    <a:p>
                      <a:r>
                        <a:rPr lang="en-US" sz="1400" kern="1200" dirty="0">
                          <a:solidFill>
                            <a:schemeClr val="bg2"/>
                          </a:solidFill>
                          <a:latin typeface="+mn-lt"/>
                          <a:ea typeface="+mn-ea"/>
                          <a:cs typeface="+mn-cs"/>
                        </a:rPr>
                        <a:t>What is the risk likelihood after risk mitigation?</a:t>
                      </a:r>
                    </a:p>
                  </a:txBody>
                  <a:tcPr/>
                </a:tc>
                <a:tc>
                  <a:txBody>
                    <a:bodyPr/>
                    <a:lstStyle/>
                    <a:p>
                      <a:r>
                        <a:rPr lang="en-US" sz="1400" kern="1200" dirty="0">
                          <a:solidFill>
                            <a:schemeClr val="bg2"/>
                          </a:solidFill>
                          <a:latin typeface="+mn-lt"/>
                          <a:ea typeface="+mn-ea"/>
                          <a:cs typeface="+mn-cs"/>
                        </a:rPr>
                        <a:t>What is the risk level after risk mitigation?</a:t>
                      </a:r>
                    </a:p>
                  </a:txBody>
                  <a:tcPr/>
                </a:tc>
                <a:extLst>
                  <a:ext uri="{0D108BD9-81ED-4DB2-BD59-A6C34878D82A}">
                    <a16:rowId xmlns:a16="http://schemas.microsoft.com/office/drawing/2014/main" val="2295908086"/>
                  </a:ext>
                </a:extLst>
              </a:tr>
              <a:tr h="370840">
                <a:tc>
                  <a:txBody>
                    <a:bodyPr/>
                    <a:lstStyle/>
                    <a:p>
                      <a:r>
                        <a:rPr lang="en-US" sz="1050"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i="0" kern="1200" dirty="0">
                          <a:solidFill>
                            <a:schemeClr val="dk1"/>
                          </a:solidFill>
                          <a:effectLst/>
                          <a:latin typeface="+mn-lt"/>
                          <a:ea typeface="+mn-ea"/>
                          <a:cs typeface="+mn-cs"/>
                        </a:rPr>
                        <a:t>Cloud skills </a:t>
                      </a:r>
                    </a:p>
                  </a:txBody>
                  <a:tcPr/>
                </a:tc>
                <a:tc>
                  <a:txBody>
                    <a:bodyPr/>
                    <a:lstStyle/>
                    <a:p>
                      <a:r>
                        <a:rPr lang="en-US" sz="1050" kern="1200" dirty="0">
                          <a:solidFill>
                            <a:schemeClr val="dk1"/>
                          </a:solidFill>
                          <a:effectLst/>
                          <a:latin typeface="+mn-lt"/>
                          <a:ea typeface="+mn-ea"/>
                          <a:cs typeface="+mn-cs"/>
                        </a:rPr>
                        <a:t>1) Use the support of a third-party certified by the target cloud provider to assess the required needs for pinpointing in-house skills gaps 2) Hire additional personnel to fill the identified gaps </a:t>
                      </a:r>
                    </a:p>
                  </a:txBody>
                  <a:tcPr/>
                </a:tc>
                <a:tc>
                  <a:txBody>
                    <a:bodyPr/>
                    <a:lstStyle/>
                    <a:p>
                      <a:r>
                        <a:rPr lang="en-US" sz="1050" dirty="0"/>
                        <a:t>Moderate </a:t>
                      </a:r>
                    </a:p>
                  </a:txBody>
                  <a:tcPr/>
                </a:tc>
                <a:tc>
                  <a:txBody>
                    <a:bodyPr/>
                    <a:lstStyle/>
                    <a:p>
                      <a:r>
                        <a:rPr lang="en-US" sz="1050" dirty="0"/>
                        <a:t>Possible </a:t>
                      </a:r>
                    </a:p>
                  </a:txBody>
                  <a:tcPr/>
                </a:tc>
                <a:tc>
                  <a:txBody>
                    <a:bodyPr/>
                    <a:lstStyle/>
                    <a:p>
                      <a:r>
                        <a:rPr lang="en-US" sz="1050" dirty="0"/>
                        <a:t>High</a:t>
                      </a:r>
                    </a:p>
                  </a:txBody>
                  <a:tcPr/>
                </a:tc>
                <a:extLst>
                  <a:ext uri="{0D108BD9-81ED-4DB2-BD59-A6C34878D82A}">
                    <a16:rowId xmlns:a16="http://schemas.microsoft.com/office/drawing/2014/main" val="12505995"/>
                  </a:ext>
                </a:extLst>
              </a:tr>
              <a:tr h="370840">
                <a:tc>
                  <a:txBody>
                    <a:bodyPr/>
                    <a:lstStyle/>
                    <a:p>
                      <a:r>
                        <a:rPr lang="en-US" sz="1050" b="0" i="0" kern="1200" dirty="0">
                          <a:solidFill>
                            <a:schemeClr val="dk1"/>
                          </a:solidFill>
                          <a:effectLst/>
                          <a:latin typeface="+mn-lt"/>
                          <a:ea typeface="+mn-ea"/>
                          <a:cs typeface="+mn-cs"/>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i="0" kern="1200" dirty="0">
                          <a:solidFill>
                            <a:schemeClr val="dk1"/>
                          </a:solidFill>
                          <a:effectLst/>
                          <a:latin typeface="+mn-lt"/>
                          <a:ea typeface="+mn-ea"/>
                          <a:cs typeface="+mn-cs"/>
                        </a:rPr>
                        <a:t>New errors (Bugs)</a:t>
                      </a:r>
                    </a:p>
                    <a:p>
                      <a:endParaRPr lang="en-US" sz="105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dk1"/>
                          </a:solidFill>
                          <a:effectLst/>
                          <a:latin typeface="+mn-lt"/>
                          <a:ea typeface="+mn-ea"/>
                          <a:cs typeface="+mn-cs"/>
                        </a:rPr>
                        <a:t>High code coverage (Make sure that code coverage is 100% or more)</a:t>
                      </a:r>
                    </a:p>
                  </a:txBody>
                  <a:tcPr/>
                </a:tc>
                <a:tc>
                  <a:txBody>
                    <a:bodyPr/>
                    <a:lstStyle/>
                    <a:p>
                      <a:r>
                        <a:rPr lang="en-US" sz="1050" kern="1200" dirty="0">
                          <a:solidFill>
                            <a:schemeClr val="dk1"/>
                          </a:solidFill>
                          <a:latin typeface="+mn-lt"/>
                          <a:ea typeface="+mn-ea"/>
                          <a:cs typeface="+mn-cs"/>
                        </a:rPr>
                        <a:t>Minor </a:t>
                      </a:r>
                    </a:p>
                  </a:txBody>
                  <a:tcPr/>
                </a:tc>
                <a:tc>
                  <a:txBody>
                    <a:bodyPr/>
                    <a:lstStyle/>
                    <a:p>
                      <a:r>
                        <a:rPr lang="en-US" sz="1050" kern="1200" dirty="0">
                          <a:solidFill>
                            <a:schemeClr val="dk1"/>
                          </a:solidFill>
                          <a:latin typeface="+mn-lt"/>
                          <a:ea typeface="+mn-ea"/>
                          <a:cs typeface="+mn-cs"/>
                        </a:rPr>
                        <a:t>Possible </a:t>
                      </a:r>
                    </a:p>
                  </a:txBody>
                  <a:tcPr/>
                </a:tc>
                <a:tc>
                  <a:txBody>
                    <a:bodyPr/>
                    <a:lstStyle/>
                    <a:p>
                      <a:r>
                        <a:rPr lang="en-US" sz="1050" kern="1200" dirty="0">
                          <a:solidFill>
                            <a:schemeClr val="dk1"/>
                          </a:solidFill>
                          <a:latin typeface="+mn-lt"/>
                          <a:ea typeface="+mn-ea"/>
                          <a:cs typeface="+mn-cs"/>
                        </a:rPr>
                        <a:t>Moderate </a:t>
                      </a:r>
                    </a:p>
                  </a:txBody>
                  <a:tcPr/>
                </a:tc>
                <a:extLst>
                  <a:ext uri="{0D108BD9-81ED-4DB2-BD59-A6C34878D82A}">
                    <a16:rowId xmlns:a16="http://schemas.microsoft.com/office/drawing/2014/main" val="750556482"/>
                  </a:ext>
                </a:extLst>
              </a:tr>
              <a:tr h="370840">
                <a:tc>
                  <a:txBody>
                    <a:bodyPr/>
                    <a:lstStyle/>
                    <a:p>
                      <a:r>
                        <a:rPr lang="en-US" sz="1050" b="0" i="0" kern="1200" dirty="0">
                          <a:solidFill>
                            <a:schemeClr val="dk1"/>
                          </a:solidFill>
                          <a:effectLst/>
                          <a:latin typeface="+mn-lt"/>
                          <a:ea typeface="+mn-ea"/>
                          <a:cs typeface="+mn-cs"/>
                        </a:rPr>
                        <a:t>3</a:t>
                      </a:r>
                    </a:p>
                  </a:txBody>
                  <a:tcPr/>
                </a:tc>
                <a:tc>
                  <a:txBody>
                    <a:bodyPr/>
                    <a:lstStyle/>
                    <a:p>
                      <a:r>
                        <a:rPr lang="en-US" sz="1050" b="0" i="0" kern="1200" dirty="0">
                          <a:solidFill>
                            <a:schemeClr val="dk1"/>
                          </a:solidFill>
                          <a:effectLst/>
                          <a:latin typeface="+mn-lt"/>
                          <a:ea typeface="+mn-ea"/>
                          <a:cs typeface="+mn-cs"/>
                        </a:rPr>
                        <a:t>Code complexity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a:t>100% code coverage+ </a:t>
                      </a:r>
                      <a:r>
                        <a:rPr lang="en-US" sz="1050" kern="1200" dirty="0">
                          <a:solidFill>
                            <a:schemeClr val="dk1"/>
                          </a:solidFill>
                          <a:effectLst/>
                          <a:latin typeface="+mn-lt"/>
                          <a:ea typeface="+mn-ea"/>
                          <a:cs typeface="+mn-cs"/>
                        </a:rPr>
                        <a:t>Use error prediction tooling such as </a:t>
                      </a:r>
                      <a:r>
                        <a:rPr lang="en-US" sz="1050" kern="1200" dirty="0" err="1">
                          <a:solidFill>
                            <a:schemeClr val="dk1"/>
                          </a:solidFill>
                          <a:effectLst/>
                          <a:latin typeface="+mn-lt"/>
                          <a:ea typeface="+mn-ea"/>
                          <a:cs typeface="+mn-cs"/>
                        </a:rPr>
                        <a:t>Rollbar</a:t>
                      </a:r>
                      <a:r>
                        <a:rPr lang="en-US" sz="1050" kern="1200" dirty="0">
                          <a:solidFill>
                            <a:schemeClr val="dk1"/>
                          </a:solidFill>
                          <a:effectLst/>
                          <a:latin typeface="+mn-lt"/>
                          <a:ea typeface="+mn-ea"/>
                          <a:cs typeface="+mn-cs"/>
                        </a:rPr>
                        <a:t> and </a:t>
                      </a:r>
                      <a:r>
                        <a:rPr lang="en-US" sz="1050" kern="1200" dirty="0" err="1">
                          <a:solidFill>
                            <a:schemeClr val="dk1"/>
                          </a:solidFill>
                          <a:effectLst/>
                          <a:latin typeface="+mn-lt"/>
                          <a:ea typeface="+mn-ea"/>
                          <a:cs typeface="+mn-cs"/>
                        </a:rPr>
                        <a:t>CircleCI</a:t>
                      </a:r>
                      <a:r>
                        <a:rPr lang="en-US" sz="1050" kern="1200" dirty="0">
                          <a:solidFill>
                            <a:schemeClr val="dk1"/>
                          </a:solidFill>
                          <a:effectLst/>
                          <a:latin typeface="+mn-lt"/>
                          <a:ea typeface="+mn-ea"/>
                          <a:cs typeface="+mn-cs"/>
                        </a:rPr>
                        <a:t> to identify which code changes caused errors automatically</a:t>
                      </a:r>
                    </a:p>
                  </a:txBody>
                  <a:tcPr/>
                </a:tc>
                <a:tc>
                  <a:txBody>
                    <a:bodyPr/>
                    <a:lstStyle/>
                    <a:p>
                      <a:r>
                        <a:rPr lang="en-US" sz="1050" kern="1200" dirty="0">
                          <a:solidFill>
                            <a:schemeClr val="dk1"/>
                          </a:solidFill>
                          <a:latin typeface="+mn-lt"/>
                          <a:ea typeface="+mn-ea"/>
                          <a:cs typeface="+mn-cs"/>
                        </a:rPr>
                        <a:t>Moderate </a:t>
                      </a:r>
                    </a:p>
                  </a:txBody>
                  <a:tcPr/>
                </a:tc>
                <a:tc>
                  <a:txBody>
                    <a:bodyPr/>
                    <a:lstStyle/>
                    <a:p>
                      <a:r>
                        <a:rPr lang="en-US" sz="1050" kern="1200" dirty="0">
                          <a:solidFill>
                            <a:schemeClr val="dk1"/>
                          </a:solidFill>
                          <a:latin typeface="+mn-lt"/>
                          <a:ea typeface="+mn-ea"/>
                          <a:cs typeface="+mn-cs"/>
                        </a:rPr>
                        <a:t>Possible </a:t>
                      </a:r>
                    </a:p>
                  </a:txBody>
                  <a:tcPr/>
                </a:tc>
                <a:tc>
                  <a:txBody>
                    <a:bodyPr/>
                    <a:lstStyle/>
                    <a:p>
                      <a:r>
                        <a:rPr lang="en-US" sz="1050" kern="1200" dirty="0">
                          <a:solidFill>
                            <a:schemeClr val="dk1"/>
                          </a:solidFill>
                          <a:latin typeface="+mn-lt"/>
                          <a:ea typeface="+mn-ea"/>
                          <a:cs typeface="+mn-cs"/>
                        </a:rPr>
                        <a:t>High</a:t>
                      </a:r>
                    </a:p>
                  </a:txBody>
                  <a:tcPr/>
                </a:tc>
                <a:extLst>
                  <a:ext uri="{0D108BD9-81ED-4DB2-BD59-A6C34878D82A}">
                    <a16:rowId xmlns:a16="http://schemas.microsoft.com/office/drawing/2014/main" val="3375436202"/>
                  </a:ext>
                </a:extLst>
              </a:tr>
              <a:tr h="405720">
                <a:tc>
                  <a:txBody>
                    <a:bodyPr/>
                    <a:lstStyle/>
                    <a:p>
                      <a:r>
                        <a:rPr lang="en-US" sz="1050" b="0" i="0" kern="1200" dirty="0">
                          <a:solidFill>
                            <a:schemeClr val="dk1"/>
                          </a:solidFill>
                          <a:effectLst/>
                          <a:latin typeface="+mn-lt"/>
                          <a:ea typeface="+mn-ea"/>
                          <a:cs typeface="+mn-cs"/>
                        </a:rPr>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dk1"/>
                          </a:solidFill>
                          <a:latin typeface="+mn-lt"/>
                          <a:ea typeface="+mn-ea"/>
                          <a:cs typeface="+mn-cs"/>
                        </a:rPr>
                        <a:t>Poor API documentation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dk1"/>
                          </a:solidFill>
                          <a:effectLst/>
                          <a:latin typeface="+mn-lt"/>
                          <a:ea typeface="+mn-ea"/>
                          <a:cs typeface="+mn-cs"/>
                        </a:rPr>
                        <a:t>1)  Reduce reliance on the documentation and test API beforehand </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dk1"/>
                          </a:solidFill>
                          <a:effectLst/>
                          <a:latin typeface="+mn-lt"/>
                          <a:ea typeface="+mn-ea"/>
                          <a:cs typeface="+mn-cs"/>
                        </a:rPr>
                        <a:t>2) Use </a:t>
                      </a:r>
                      <a:r>
                        <a:rPr lang="en-US" sz="1050" kern="1200" dirty="0" err="1">
                          <a:solidFill>
                            <a:schemeClr val="dk1"/>
                          </a:solidFill>
                          <a:effectLst/>
                          <a:latin typeface="+mn-lt"/>
                          <a:ea typeface="+mn-ea"/>
                          <a:cs typeface="+mn-cs"/>
                        </a:rPr>
                        <a:t>CloudRail</a:t>
                      </a:r>
                      <a:r>
                        <a:rPr lang="en-US" sz="1050" kern="1200" dirty="0">
                          <a:solidFill>
                            <a:schemeClr val="dk1"/>
                          </a:solidFill>
                          <a:effectLst/>
                          <a:latin typeface="+mn-lt"/>
                          <a:ea typeface="+mn-ea"/>
                          <a:cs typeface="+mn-cs"/>
                        </a:rPr>
                        <a:t> and connect up to any cloud service or device while coding.</a:t>
                      </a:r>
                    </a:p>
                  </a:txBody>
                  <a:tcPr/>
                </a:tc>
                <a:tc>
                  <a:txBody>
                    <a:bodyPr/>
                    <a:lstStyle/>
                    <a:p>
                      <a:r>
                        <a:rPr lang="en-US" sz="1050" kern="1200" dirty="0">
                          <a:solidFill>
                            <a:schemeClr val="dk1"/>
                          </a:solidFill>
                          <a:latin typeface="+mn-lt"/>
                          <a:ea typeface="+mn-ea"/>
                          <a:cs typeface="+mn-cs"/>
                        </a:rPr>
                        <a:t>Minor </a:t>
                      </a:r>
                    </a:p>
                  </a:txBody>
                  <a:tcPr/>
                </a:tc>
                <a:tc>
                  <a:txBody>
                    <a:bodyPr/>
                    <a:lstStyle/>
                    <a:p>
                      <a:r>
                        <a:rPr lang="en-US" sz="1050" kern="1200" dirty="0">
                          <a:solidFill>
                            <a:schemeClr val="dk1"/>
                          </a:solidFill>
                          <a:latin typeface="+mn-lt"/>
                          <a:ea typeface="+mn-ea"/>
                          <a:cs typeface="+mn-cs"/>
                        </a:rPr>
                        <a:t>Possible </a:t>
                      </a:r>
                    </a:p>
                  </a:txBody>
                  <a:tcPr/>
                </a:tc>
                <a:tc>
                  <a:txBody>
                    <a:bodyPr/>
                    <a:lstStyle/>
                    <a:p>
                      <a:r>
                        <a:rPr lang="en-US" sz="1050" kern="1200" dirty="0">
                          <a:solidFill>
                            <a:schemeClr val="dk1"/>
                          </a:solidFill>
                          <a:latin typeface="+mn-lt"/>
                          <a:ea typeface="+mn-ea"/>
                          <a:cs typeface="+mn-cs"/>
                        </a:rPr>
                        <a:t>Moderate </a:t>
                      </a:r>
                    </a:p>
                  </a:txBody>
                  <a:tcPr/>
                </a:tc>
                <a:extLst>
                  <a:ext uri="{0D108BD9-81ED-4DB2-BD59-A6C34878D82A}">
                    <a16:rowId xmlns:a16="http://schemas.microsoft.com/office/drawing/2014/main" val="2628055026"/>
                  </a:ext>
                </a:extLst>
              </a:tr>
              <a:tr h="370840">
                <a:tc>
                  <a:txBody>
                    <a:bodyPr/>
                    <a:lstStyle/>
                    <a:p>
                      <a:r>
                        <a:rPr lang="en-US" sz="1050" kern="1200" dirty="0">
                          <a:solidFill>
                            <a:schemeClr val="dk1"/>
                          </a:solidFill>
                          <a:latin typeface="+mn-lt"/>
                          <a:ea typeface="+mn-ea"/>
                          <a:cs typeface="+mn-cs"/>
                        </a:rPr>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dk1"/>
                          </a:solidFill>
                          <a:latin typeface="+mn-lt"/>
                          <a:ea typeface="+mn-ea"/>
                          <a:cs typeface="+mn-cs"/>
                        </a:rPr>
                        <a:t>Lack of proficiency in supported languages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dk1"/>
                          </a:solidFill>
                          <a:effectLst/>
                          <a:latin typeface="+mn-lt"/>
                          <a:ea typeface="+mn-ea"/>
                          <a:cs typeface="+mn-cs"/>
                        </a:rPr>
                        <a:t>Put somebody in charge and get an external service such as TMS (Translation Management System) to check whether you are doing localization right or not. </a:t>
                      </a:r>
                    </a:p>
                  </a:txBody>
                  <a:tcPr/>
                </a:tc>
                <a:tc>
                  <a:txBody>
                    <a:bodyPr/>
                    <a:lstStyle/>
                    <a:p>
                      <a:r>
                        <a:rPr lang="en-US" sz="1050" kern="1200" dirty="0">
                          <a:solidFill>
                            <a:schemeClr val="dk1"/>
                          </a:solidFill>
                          <a:latin typeface="+mn-lt"/>
                          <a:ea typeface="+mn-ea"/>
                          <a:cs typeface="+mn-cs"/>
                        </a:rPr>
                        <a:t>Minor </a:t>
                      </a:r>
                    </a:p>
                  </a:txBody>
                  <a:tcPr/>
                </a:tc>
                <a:tc>
                  <a:txBody>
                    <a:bodyPr/>
                    <a:lstStyle/>
                    <a:p>
                      <a:r>
                        <a:rPr lang="en-US" sz="1050" kern="1200" dirty="0">
                          <a:solidFill>
                            <a:schemeClr val="dk1"/>
                          </a:solidFill>
                          <a:latin typeface="+mn-lt"/>
                          <a:ea typeface="+mn-ea"/>
                          <a:cs typeface="+mn-cs"/>
                        </a:rPr>
                        <a:t>Possible </a:t>
                      </a:r>
                    </a:p>
                  </a:txBody>
                  <a:tcPr/>
                </a:tc>
                <a:tc>
                  <a:txBody>
                    <a:bodyPr/>
                    <a:lstStyle/>
                    <a:p>
                      <a:r>
                        <a:rPr lang="en-US" sz="1050" kern="1200" dirty="0">
                          <a:solidFill>
                            <a:schemeClr val="dk1"/>
                          </a:solidFill>
                          <a:latin typeface="+mn-lt"/>
                          <a:ea typeface="+mn-ea"/>
                          <a:cs typeface="+mn-cs"/>
                        </a:rPr>
                        <a:t>Moderate </a:t>
                      </a:r>
                    </a:p>
                  </a:txBody>
                  <a:tcPr/>
                </a:tc>
                <a:extLst>
                  <a:ext uri="{0D108BD9-81ED-4DB2-BD59-A6C34878D82A}">
                    <a16:rowId xmlns:a16="http://schemas.microsoft.com/office/drawing/2014/main" val="1220258600"/>
                  </a:ext>
                </a:extLst>
              </a:tr>
            </a:tbl>
          </a:graphicData>
        </a:graphic>
      </p:graphicFrame>
      <p:sp>
        <p:nvSpPr>
          <p:cNvPr id="7" name="TextBox 6"/>
          <p:cNvSpPr txBox="1"/>
          <p:nvPr/>
        </p:nvSpPr>
        <p:spPr>
          <a:xfrm>
            <a:off x="1881959" y="1532388"/>
            <a:ext cx="1008112" cy="216024"/>
          </a:xfrm>
          <a:prstGeom prst="rect">
            <a:avLst/>
          </a:prstGeom>
          <a:noFill/>
        </p:spPr>
        <p:txBody>
          <a:bodyPr wrap="square" lIns="108000" tIns="108000" rIns="108000" bIns="108000" rtlCol="0">
            <a:noAutofit/>
          </a:bodyPr>
          <a:lstStyle/>
          <a:p>
            <a:pPr algn="ctr"/>
            <a:r>
              <a:rPr lang="en-US" dirty="0">
                <a:solidFill>
                  <a:schemeClr val="bg2"/>
                </a:solidFill>
              </a:rPr>
              <a:t>Risk </a:t>
            </a:r>
            <a:endParaRPr lang="en-US" noProof="0" dirty="0" err="1">
              <a:solidFill>
                <a:schemeClr val="bg2"/>
              </a:solidFill>
            </a:endParaRPr>
          </a:p>
        </p:txBody>
      </p:sp>
      <p:sp>
        <p:nvSpPr>
          <p:cNvPr id="8" name="TextBox 7"/>
          <p:cNvSpPr txBox="1"/>
          <p:nvPr/>
        </p:nvSpPr>
        <p:spPr>
          <a:xfrm>
            <a:off x="3550997" y="1532388"/>
            <a:ext cx="2200752" cy="620260"/>
          </a:xfrm>
          <a:prstGeom prst="rect">
            <a:avLst/>
          </a:prstGeom>
          <a:noFill/>
        </p:spPr>
        <p:txBody>
          <a:bodyPr wrap="square" lIns="108000" tIns="108000" rIns="108000" bIns="108000" rtlCol="0">
            <a:noAutofit/>
          </a:bodyPr>
          <a:lstStyle/>
          <a:p>
            <a:pPr algn="ctr"/>
            <a:r>
              <a:rPr lang="en-US" noProof="0" dirty="0">
                <a:solidFill>
                  <a:schemeClr val="bg2"/>
                </a:solidFill>
              </a:rPr>
              <a:t>Mitigation Actions</a:t>
            </a:r>
          </a:p>
        </p:txBody>
      </p:sp>
      <p:sp>
        <p:nvSpPr>
          <p:cNvPr id="9" name="TextBox 8"/>
          <p:cNvSpPr txBox="1"/>
          <p:nvPr/>
        </p:nvSpPr>
        <p:spPr>
          <a:xfrm>
            <a:off x="5879897" y="1458022"/>
            <a:ext cx="1730666" cy="425553"/>
          </a:xfrm>
          <a:prstGeom prst="rect">
            <a:avLst/>
          </a:prstGeom>
          <a:noFill/>
        </p:spPr>
        <p:txBody>
          <a:bodyPr wrap="square" lIns="108000" tIns="108000" rIns="108000" bIns="108000" rtlCol="0">
            <a:noAutofit/>
          </a:bodyPr>
          <a:lstStyle/>
          <a:p>
            <a:pPr algn="ctr"/>
            <a:r>
              <a:rPr lang="en-US" dirty="0">
                <a:solidFill>
                  <a:schemeClr val="bg2"/>
                </a:solidFill>
              </a:rPr>
              <a:t>Revised-Risk Impact</a:t>
            </a:r>
            <a:endParaRPr lang="en-US" noProof="0" dirty="0" err="1">
              <a:solidFill>
                <a:schemeClr val="bg2"/>
              </a:solidFill>
            </a:endParaRPr>
          </a:p>
        </p:txBody>
      </p:sp>
      <p:sp>
        <p:nvSpPr>
          <p:cNvPr id="10" name="TextBox 9"/>
          <p:cNvSpPr txBox="1"/>
          <p:nvPr/>
        </p:nvSpPr>
        <p:spPr>
          <a:xfrm>
            <a:off x="7522673" y="1436550"/>
            <a:ext cx="1819976" cy="705245"/>
          </a:xfrm>
          <a:prstGeom prst="rect">
            <a:avLst/>
          </a:prstGeom>
          <a:noFill/>
        </p:spPr>
        <p:txBody>
          <a:bodyPr wrap="square" lIns="108000" tIns="108000" rIns="108000" bIns="108000" rtlCol="0">
            <a:noAutofit/>
          </a:bodyPr>
          <a:lstStyle/>
          <a:p>
            <a:pPr algn="ctr"/>
            <a:r>
              <a:rPr lang="en-US" dirty="0">
                <a:solidFill>
                  <a:schemeClr val="bg2"/>
                </a:solidFill>
              </a:rPr>
              <a:t>Revised-Risk Likelihood</a:t>
            </a:r>
            <a:endParaRPr lang="en-US" noProof="0" dirty="0" err="1">
              <a:solidFill>
                <a:schemeClr val="bg2"/>
              </a:solidFill>
            </a:endParaRPr>
          </a:p>
        </p:txBody>
      </p:sp>
      <p:sp>
        <p:nvSpPr>
          <p:cNvPr id="11" name="TextBox 10"/>
          <p:cNvSpPr txBox="1"/>
          <p:nvPr/>
        </p:nvSpPr>
        <p:spPr>
          <a:xfrm>
            <a:off x="9141493" y="1449493"/>
            <a:ext cx="1890177" cy="694438"/>
          </a:xfrm>
          <a:prstGeom prst="rect">
            <a:avLst/>
          </a:prstGeom>
          <a:noFill/>
        </p:spPr>
        <p:txBody>
          <a:bodyPr wrap="square" lIns="108000" tIns="108000" rIns="108000" bIns="108000" rtlCol="0">
            <a:noAutofit/>
          </a:bodyPr>
          <a:lstStyle/>
          <a:p>
            <a:pPr algn="ctr"/>
            <a:r>
              <a:rPr lang="en-US" dirty="0">
                <a:solidFill>
                  <a:schemeClr val="bg2"/>
                </a:solidFill>
              </a:rPr>
              <a:t>Revised-Risk Level</a:t>
            </a:r>
            <a:endParaRPr lang="en-US" noProof="0" dirty="0" err="1">
              <a:solidFill>
                <a:schemeClr val="bg2"/>
              </a:solidFill>
            </a:endParaRPr>
          </a:p>
        </p:txBody>
      </p:sp>
      <p:sp>
        <p:nvSpPr>
          <p:cNvPr id="12" name="TextBox 11"/>
          <p:cNvSpPr txBox="1"/>
          <p:nvPr/>
        </p:nvSpPr>
        <p:spPr>
          <a:xfrm>
            <a:off x="705989" y="1532388"/>
            <a:ext cx="1008112" cy="216024"/>
          </a:xfrm>
          <a:prstGeom prst="rect">
            <a:avLst/>
          </a:prstGeom>
          <a:noFill/>
        </p:spPr>
        <p:txBody>
          <a:bodyPr wrap="square" lIns="108000" tIns="108000" rIns="108000" bIns="108000" rtlCol="0">
            <a:noAutofit/>
          </a:bodyPr>
          <a:lstStyle/>
          <a:p>
            <a:pPr algn="ctr"/>
            <a:r>
              <a:rPr lang="en-US" dirty="0">
                <a:solidFill>
                  <a:schemeClr val="bg2"/>
                </a:solidFill>
              </a:rPr>
              <a:t>Risk ID </a:t>
            </a:r>
            <a:endParaRPr lang="en-US" noProof="0" dirty="0" err="1">
              <a:solidFill>
                <a:schemeClr val="bg2"/>
              </a:solidFill>
            </a:endParaRPr>
          </a:p>
        </p:txBody>
      </p:sp>
    </p:spTree>
    <p:extLst>
      <p:ext uri="{BB962C8B-B14F-4D97-AF65-F5344CB8AC3E}">
        <p14:creationId xmlns:p14="http://schemas.microsoft.com/office/powerpoint/2010/main" val="880427074"/>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EE7099E-8998-4851-915A-4F4831808297}" type="slidenum">
              <a:rPr lang="nl-NL" smtClean="0"/>
              <a:pPr/>
              <a:t>12</a:t>
            </a:fld>
            <a:endParaRPr lang="nl-NL"/>
          </a:p>
        </p:txBody>
      </p:sp>
      <p:graphicFrame>
        <p:nvGraphicFramePr>
          <p:cNvPr id="5" name="Table 4"/>
          <p:cNvGraphicFramePr>
            <a:graphicFrameLocks noGrp="1"/>
          </p:cNvGraphicFramePr>
          <p:nvPr>
            <p:extLst>
              <p:ext uri="{D42A27DB-BD31-4B8C-83A1-F6EECF244321}">
                <p14:modId xmlns:p14="http://schemas.microsoft.com/office/powerpoint/2010/main" val="1391786105"/>
              </p:ext>
            </p:extLst>
          </p:nvPr>
        </p:nvGraphicFramePr>
        <p:xfrm>
          <a:off x="1490661" y="1196752"/>
          <a:ext cx="9865098" cy="4680522"/>
        </p:xfrm>
        <a:graphic>
          <a:graphicData uri="http://schemas.openxmlformats.org/drawingml/2006/table">
            <a:tbl>
              <a:tblPr firstRow="1" bandRow="1">
                <a:tableStyleId>{5C22544A-7EE6-4342-B048-85BDC9FD1C3A}</a:tableStyleId>
              </a:tblPr>
              <a:tblGrid>
                <a:gridCol w="1644183">
                  <a:extLst>
                    <a:ext uri="{9D8B030D-6E8A-4147-A177-3AD203B41FA5}">
                      <a16:colId xmlns:a16="http://schemas.microsoft.com/office/drawing/2014/main" val="1678017063"/>
                    </a:ext>
                  </a:extLst>
                </a:gridCol>
                <a:gridCol w="1644183">
                  <a:extLst>
                    <a:ext uri="{9D8B030D-6E8A-4147-A177-3AD203B41FA5}">
                      <a16:colId xmlns:a16="http://schemas.microsoft.com/office/drawing/2014/main" val="3453294876"/>
                    </a:ext>
                  </a:extLst>
                </a:gridCol>
                <a:gridCol w="1644183">
                  <a:extLst>
                    <a:ext uri="{9D8B030D-6E8A-4147-A177-3AD203B41FA5}">
                      <a16:colId xmlns:a16="http://schemas.microsoft.com/office/drawing/2014/main" val="916376591"/>
                    </a:ext>
                  </a:extLst>
                </a:gridCol>
                <a:gridCol w="1644183">
                  <a:extLst>
                    <a:ext uri="{9D8B030D-6E8A-4147-A177-3AD203B41FA5}">
                      <a16:colId xmlns:a16="http://schemas.microsoft.com/office/drawing/2014/main" val="3681386940"/>
                    </a:ext>
                  </a:extLst>
                </a:gridCol>
                <a:gridCol w="1644183">
                  <a:extLst>
                    <a:ext uri="{9D8B030D-6E8A-4147-A177-3AD203B41FA5}">
                      <a16:colId xmlns:a16="http://schemas.microsoft.com/office/drawing/2014/main" val="2804554585"/>
                    </a:ext>
                  </a:extLst>
                </a:gridCol>
                <a:gridCol w="1644183">
                  <a:extLst>
                    <a:ext uri="{9D8B030D-6E8A-4147-A177-3AD203B41FA5}">
                      <a16:colId xmlns:a16="http://schemas.microsoft.com/office/drawing/2014/main" val="2101642516"/>
                    </a:ext>
                  </a:extLst>
                </a:gridCol>
              </a:tblGrid>
              <a:tr h="78008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110705180"/>
                  </a:ext>
                </a:extLst>
              </a:tr>
              <a:tr h="78008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873001511"/>
                  </a:ext>
                </a:extLst>
              </a:tr>
              <a:tr h="78008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777175531"/>
                  </a:ext>
                </a:extLst>
              </a:tr>
              <a:tr h="78008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30965346"/>
                  </a:ext>
                </a:extLst>
              </a:tr>
              <a:tr h="78008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555168968"/>
                  </a:ext>
                </a:extLst>
              </a:tr>
              <a:tr h="780087">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8621522"/>
                  </a:ext>
                </a:extLst>
              </a:tr>
            </a:tbl>
          </a:graphicData>
        </a:graphic>
      </p:graphicFrame>
      <p:sp>
        <p:nvSpPr>
          <p:cNvPr id="6" name="Google Shape;310;p23"/>
          <p:cNvSpPr txBox="1"/>
          <p:nvPr/>
        </p:nvSpPr>
        <p:spPr>
          <a:xfrm>
            <a:off x="1827572" y="1460156"/>
            <a:ext cx="1016461"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Certain</a:t>
            </a:r>
            <a:endParaRPr sz="1100" dirty="0">
              <a:latin typeface="+mj-lt"/>
              <a:ea typeface="Fira Sans Extra Condensed Medium"/>
              <a:cs typeface="Fira Sans Extra Condensed Medium"/>
              <a:sym typeface="Fira Sans Extra Condensed Medium"/>
            </a:endParaRPr>
          </a:p>
        </p:txBody>
      </p:sp>
      <p:sp>
        <p:nvSpPr>
          <p:cNvPr id="7" name="Google Shape;330;p23"/>
          <p:cNvSpPr txBox="1"/>
          <p:nvPr/>
        </p:nvSpPr>
        <p:spPr>
          <a:xfrm>
            <a:off x="3301937" y="1415429"/>
            <a:ext cx="1244291" cy="322672"/>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Moderate</a:t>
            </a:r>
            <a:endParaRPr sz="1100" dirty="0">
              <a:latin typeface="+mj-lt"/>
              <a:ea typeface="Fira Sans Extra Condensed Medium"/>
              <a:cs typeface="Fira Sans Extra Condensed Medium"/>
              <a:sym typeface="Fira Sans Extra Condensed Medium"/>
            </a:endParaRPr>
          </a:p>
        </p:txBody>
      </p:sp>
      <p:sp>
        <p:nvSpPr>
          <p:cNvPr id="8" name="Google Shape;336;p23"/>
          <p:cNvSpPr txBox="1"/>
          <p:nvPr/>
        </p:nvSpPr>
        <p:spPr>
          <a:xfrm>
            <a:off x="5134312" y="1460156"/>
            <a:ext cx="9444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High</a:t>
            </a:r>
            <a:endParaRPr sz="1100" dirty="0">
              <a:latin typeface="+mj-lt"/>
              <a:ea typeface="Fira Sans Extra Condensed Medium"/>
              <a:cs typeface="Fira Sans Extra Condensed Medium"/>
              <a:sym typeface="Fira Sans Extra Condensed Medium"/>
            </a:endParaRPr>
          </a:p>
        </p:txBody>
      </p:sp>
      <p:sp>
        <p:nvSpPr>
          <p:cNvPr id="9" name="Google Shape;344;p23"/>
          <p:cNvSpPr txBox="1"/>
          <p:nvPr/>
        </p:nvSpPr>
        <p:spPr>
          <a:xfrm>
            <a:off x="6856586" y="1451730"/>
            <a:ext cx="713905"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Extereme</a:t>
            </a:r>
            <a:endParaRPr sz="1100" dirty="0">
              <a:latin typeface="+mj-lt"/>
              <a:ea typeface="Fira Sans Extra Condensed Medium"/>
              <a:cs typeface="Fira Sans Extra Condensed Medium"/>
              <a:sym typeface="Fira Sans Extra Condensed Medium"/>
            </a:endParaRPr>
          </a:p>
        </p:txBody>
      </p:sp>
      <p:sp>
        <p:nvSpPr>
          <p:cNvPr id="10" name="Google Shape;353;p23"/>
          <p:cNvSpPr txBox="1"/>
          <p:nvPr/>
        </p:nvSpPr>
        <p:spPr>
          <a:xfrm>
            <a:off x="8499090" y="1463608"/>
            <a:ext cx="7892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Extereme</a:t>
            </a:r>
            <a:endParaRPr sz="1100" dirty="0">
              <a:latin typeface="+mj-lt"/>
              <a:ea typeface="Fira Sans Extra Condensed Medium"/>
              <a:cs typeface="Fira Sans Extra Condensed Medium"/>
              <a:sym typeface="Fira Sans Extra Condensed Medium"/>
            </a:endParaRPr>
          </a:p>
        </p:txBody>
      </p:sp>
      <p:sp>
        <p:nvSpPr>
          <p:cNvPr id="11" name="Google Shape;362;p23"/>
          <p:cNvSpPr txBox="1"/>
          <p:nvPr/>
        </p:nvSpPr>
        <p:spPr>
          <a:xfrm>
            <a:off x="10137834" y="1460156"/>
            <a:ext cx="7892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Extereme</a:t>
            </a:r>
            <a:endParaRPr sz="1100" dirty="0">
              <a:latin typeface="+mj-lt"/>
              <a:ea typeface="Fira Sans Extra Condensed Medium"/>
              <a:cs typeface="Fira Sans Extra Condensed Medium"/>
              <a:sym typeface="Fira Sans Extra Condensed Medium"/>
            </a:endParaRPr>
          </a:p>
        </p:txBody>
      </p:sp>
      <p:sp>
        <p:nvSpPr>
          <p:cNvPr id="12" name="Google Shape;312;p23"/>
          <p:cNvSpPr txBox="1"/>
          <p:nvPr/>
        </p:nvSpPr>
        <p:spPr>
          <a:xfrm>
            <a:off x="1901133" y="2180236"/>
            <a:ext cx="869337" cy="2309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Likely</a:t>
            </a:r>
            <a:endParaRPr sz="1100" dirty="0">
              <a:latin typeface="+mj-lt"/>
              <a:ea typeface="Fira Sans Extra Condensed Medium"/>
              <a:cs typeface="Fira Sans Extra Condensed Medium"/>
              <a:sym typeface="Fira Sans Extra Condensed Medium"/>
            </a:endParaRPr>
          </a:p>
        </p:txBody>
      </p:sp>
      <p:sp>
        <p:nvSpPr>
          <p:cNvPr id="13" name="Google Shape;330;p23"/>
          <p:cNvSpPr txBox="1"/>
          <p:nvPr/>
        </p:nvSpPr>
        <p:spPr>
          <a:xfrm>
            <a:off x="3330245" y="2187846"/>
            <a:ext cx="1244291" cy="322672"/>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Moderate</a:t>
            </a:r>
            <a:endParaRPr sz="1100" dirty="0">
              <a:latin typeface="+mj-lt"/>
              <a:ea typeface="Fira Sans Extra Condensed Medium"/>
              <a:cs typeface="Fira Sans Extra Condensed Medium"/>
              <a:sym typeface="Fira Sans Extra Condensed Medium"/>
            </a:endParaRPr>
          </a:p>
        </p:txBody>
      </p:sp>
      <p:sp>
        <p:nvSpPr>
          <p:cNvPr id="14" name="Google Shape;338;p23"/>
          <p:cNvSpPr txBox="1"/>
          <p:nvPr/>
        </p:nvSpPr>
        <p:spPr>
          <a:xfrm>
            <a:off x="5146420" y="2261093"/>
            <a:ext cx="9444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High</a:t>
            </a:r>
            <a:endParaRPr sz="1100" dirty="0">
              <a:latin typeface="+mj-lt"/>
              <a:ea typeface="Fira Sans Extra Condensed Medium"/>
              <a:cs typeface="Fira Sans Extra Condensed Medium"/>
              <a:sym typeface="Fira Sans Extra Condensed Medium"/>
            </a:endParaRPr>
          </a:p>
        </p:txBody>
      </p:sp>
      <p:sp>
        <p:nvSpPr>
          <p:cNvPr id="15" name="Google Shape;346;p23"/>
          <p:cNvSpPr txBox="1"/>
          <p:nvPr/>
        </p:nvSpPr>
        <p:spPr>
          <a:xfrm>
            <a:off x="6971406" y="2226222"/>
            <a:ext cx="4836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High</a:t>
            </a:r>
            <a:endParaRPr sz="1100" dirty="0">
              <a:latin typeface="+mj-lt"/>
              <a:ea typeface="Fira Sans Extra Condensed Medium"/>
              <a:cs typeface="Fira Sans Extra Condensed Medium"/>
              <a:sym typeface="Fira Sans Extra Condensed Medium"/>
            </a:endParaRPr>
          </a:p>
        </p:txBody>
      </p:sp>
      <p:sp>
        <p:nvSpPr>
          <p:cNvPr id="16" name="Google Shape;355;p23"/>
          <p:cNvSpPr txBox="1"/>
          <p:nvPr/>
        </p:nvSpPr>
        <p:spPr>
          <a:xfrm>
            <a:off x="8499090" y="2222357"/>
            <a:ext cx="730322" cy="234665"/>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Extereme</a:t>
            </a:r>
            <a:endParaRPr sz="1100" dirty="0">
              <a:latin typeface="+mj-lt"/>
              <a:ea typeface="Fira Sans Extra Condensed Medium"/>
              <a:cs typeface="Fira Sans Extra Condensed Medium"/>
              <a:sym typeface="Fira Sans Extra Condensed Medium"/>
            </a:endParaRPr>
          </a:p>
        </p:txBody>
      </p:sp>
      <p:sp>
        <p:nvSpPr>
          <p:cNvPr id="17" name="Google Shape;364;p23"/>
          <p:cNvSpPr txBox="1"/>
          <p:nvPr/>
        </p:nvSpPr>
        <p:spPr>
          <a:xfrm>
            <a:off x="10127560" y="2253002"/>
            <a:ext cx="7892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Extereme</a:t>
            </a:r>
            <a:endParaRPr sz="1100" dirty="0">
              <a:latin typeface="+mj-lt"/>
              <a:ea typeface="Fira Sans Extra Condensed Medium"/>
              <a:cs typeface="Fira Sans Extra Condensed Medium"/>
              <a:sym typeface="Fira Sans Extra Condensed Medium"/>
            </a:endParaRPr>
          </a:p>
        </p:txBody>
      </p:sp>
      <p:sp>
        <p:nvSpPr>
          <p:cNvPr id="18" name="Google Shape;314;p23"/>
          <p:cNvSpPr txBox="1"/>
          <p:nvPr/>
        </p:nvSpPr>
        <p:spPr>
          <a:xfrm>
            <a:off x="1773640" y="3048790"/>
            <a:ext cx="1039213" cy="2310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Possible</a:t>
            </a:r>
            <a:endParaRPr sz="1100" dirty="0">
              <a:latin typeface="+mj-lt"/>
              <a:ea typeface="Fira Sans Extra Condensed Medium"/>
              <a:cs typeface="Fira Sans Extra Condensed Medium"/>
              <a:sym typeface="Fira Sans Extra Condensed Medium"/>
            </a:endParaRPr>
          </a:p>
        </p:txBody>
      </p:sp>
      <p:sp>
        <p:nvSpPr>
          <p:cNvPr id="19" name="Google Shape;373;p23"/>
          <p:cNvSpPr txBox="1"/>
          <p:nvPr/>
        </p:nvSpPr>
        <p:spPr>
          <a:xfrm>
            <a:off x="3691555" y="3048790"/>
            <a:ext cx="4548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Low</a:t>
            </a:r>
            <a:endParaRPr sz="1100" dirty="0">
              <a:latin typeface="+mj-lt"/>
              <a:ea typeface="Fira Sans Extra Condensed Medium"/>
              <a:cs typeface="Fira Sans Extra Condensed Medium"/>
              <a:sym typeface="Fira Sans Extra Condensed Medium"/>
            </a:endParaRPr>
          </a:p>
        </p:txBody>
      </p:sp>
      <p:sp>
        <p:nvSpPr>
          <p:cNvPr id="20" name="Google Shape;340;p23"/>
          <p:cNvSpPr txBox="1"/>
          <p:nvPr/>
        </p:nvSpPr>
        <p:spPr>
          <a:xfrm>
            <a:off x="5143889" y="3021478"/>
            <a:ext cx="9444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Moderate</a:t>
            </a:r>
            <a:endParaRPr sz="1100" dirty="0">
              <a:latin typeface="+mj-lt"/>
              <a:ea typeface="Fira Sans Extra Condensed Medium"/>
              <a:cs typeface="Fira Sans Extra Condensed Medium"/>
              <a:sym typeface="Fira Sans Extra Condensed Medium"/>
            </a:endParaRPr>
          </a:p>
        </p:txBody>
      </p:sp>
      <p:sp>
        <p:nvSpPr>
          <p:cNvPr id="21" name="Google Shape;348;p23"/>
          <p:cNvSpPr txBox="1"/>
          <p:nvPr/>
        </p:nvSpPr>
        <p:spPr>
          <a:xfrm>
            <a:off x="6741006" y="2972324"/>
            <a:ext cx="9444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High</a:t>
            </a:r>
            <a:endParaRPr sz="1100" dirty="0">
              <a:latin typeface="+mj-lt"/>
              <a:ea typeface="Fira Sans Extra Condensed Medium"/>
              <a:cs typeface="Fira Sans Extra Condensed Medium"/>
              <a:sym typeface="Fira Sans Extra Condensed Medium"/>
            </a:endParaRPr>
          </a:p>
        </p:txBody>
      </p:sp>
      <p:sp>
        <p:nvSpPr>
          <p:cNvPr id="23" name="Google Shape;357;p23"/>
          <p:cNvSpPr txBox="1"/>
          <p:nvPr/>
        </p:nvSpPr>
        <p:spPr>
          <a:xfrm>
            <a:off x="8622451" y="2987882"/>
            <a:ext cx="4836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High</a:t>
            </a:r>
            <a:endParaRPr sz="1100" dirty="0">
              <a:latin typeface="+mj-lt"/>
              <a:ea typeface="Fira Sans Extra Condensed Medium"/>
              <a:cs typeface="Fira Sans Extra Condensed Medium"/>
              <a:sym typeface="Fira Sans Extra Condensed Medium"/>
            </a:endParaRPr>
          </a:p>
        </p:txBody>
      </p:sp>
      <p:sp>
        <p:nvSpPr>
          <p:cNvPr id="24" name="Google Shape;366;p23"/>
          <p:cNvSpPr txBox="1"/>
          <p:nvPr/>
        </p:nvSpPr>
        <p:spPr>
          <a:xfrm>
            <a:off x="10080458" y="3003946"/>
            <a:ext cx="877149" cy="214736"/>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Extereme</a:t>
            </a:r>
            <a:endParaRPr sz="1100" dirty="0">
              <a:latin typeface="+mj-lt"/>
              <a:ea typeface="Fira Sans Extra Condensed Medium"/>
              <a:cs typeface="Fira Sans Extra Condensed Medium"/>
              <a:sym typeface="Fira Sans Extra Condensed Medium"/>
            </a:endParaRPr>
          </a:p>
        </p:txBody>
      </p:sp>
      <p:sp>
        <p:nvSpPr>
          <p:cNvPr id="25" name="Google Shape;316;p23"/>
          <p:cNvSpPr txBox="1"/>
          <p:nvPr/>
        </p:nvSpPr>
        <p:spPr>
          <a:xfrm>
            <a:off x="1816528" y="3812609"/>
            <a:ext cx="981502" cy="2311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Unlikely</a:t>
            </a:r>
            <a:endParaRPr sz="1100" dirty="0">
              <a:latin typeface="+mj-lt"/>
              <a:ea typeface="Fira Sans Extra Condensed Medium"/>
              <a:cs typeface="Fira Sans Extra Condensed Medium"/>
              <a:sym typeface="Fira Sans Extra Condensed Medium"/>
            </a:endParaRPr>
          </a:p>
        </p:txBody>
      </p:sp>
      <p:sp>
        <p:nvSpPr>
          <p:cNvPr id="26" name="Google Shape;374;p23"/>
          <p:cNvSpPr txBox="1"/>
          <p:nvPr/>
        </p:nvSpPr>
        <p:spPr>
          <a:xfrm>
            <a:off x="3706776" y="3773710"/>
            <a:ext cx="4548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Low</a:t>
            </a:r>
            <a:endParaRPr sz="1100" dirty="0">
              <a:latin typeface="+mj-lt"/>
              <a:ea typeface="Fira Sans Extra Condensed Medium"/>
              <a:cs typeface="Fira Sans Extra Condensed Medium"/>
              <a:sym typeface="Fira Sans Extra Condensed Medium"/>
            </a:endParaRPr>
          </a:p>
        </p:txBody>
      </p:sp>
      <p:sp>
        <p:nvSpPr>
          <p:cNvPr id="27" name="Google Shape;377;p23"/>
          <p:cNvSpPr txBox="1"/>
          <p:nvPr/>
        </p:nvSpPr>
        <p:spPr>
          <a:xfrm>
            <a:off x="5240001" y="3732709"/>
            <a:ext cx="733022" cy="2311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Moderate</a:t>
            </a:r>
            <a:endParaRPr sz="1100" dirty="0">
              <a:latin typeface="+mj-lt"/>
              <a:ea typeface="Fira Sans Extra Condensed Medium"/>
              <a:cs typeface="Fira Sans Extra Condensed Medium"/>
              <a:sym typeface="Fira Sans Extra Condensed Medium"/>
            </a:endParaRPr>
          </a:p>
        </p:txBody>
      </p:sp>
      <p:sp>
        <p:nvSpPr>
          <p:cNvPr id="28" name="Google Shape;350;p23"/>
          <p:cNvSpPr txBox="1"/>
          <p:nvPr/>
        </p:nvSpPr>
        <p:spPr>
          <a:xfrm>
            <a:off x="6741006" y="3738390"/>
            <a:ext cx="9444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Moderate</a:t>
            </a:r>
            <a:endParaRPr sz="1100" dirty="0">
              <a:latin typeface="+mj-lt"/>
              <a:ea typeface="Fira Sans Extra Condensed Medium"/>
              <a:cs typeface="Fira Sans Extra Condensed Medium"/>
              <a:sym typeface="Fira Sans Extra Condensed Medium"/>
            </a:endParaRPr>
          </a:p>
        </p:txBody>
      </p:sp>
      <p:sp>
        <p:nvSpPr>
          <p:cNvPr id="29" name="Google Shape;359;p23"/>
          <p:cNvSpPr txBox="1"/>
          <p:nvPr/>
        </p:nvSpPr>
        <p:spPr>
          <a:xfrm>
            <a:off x="8381339" y="3775168"/>
            <a:ext cx="9444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High</a:t>
            </a:r>
            <a:endParaRPr sz="1100" dirty="0">
              <a:latin typeface="+mj-lt"/>
              <a:ea typeface="Fira Sans Extra Condensed Medium"/>
              <a:cs typeface="Fira Sans Extra Condensed Medium"/>
              <a:sym typeface="Fira Sans Extra Condensed Medium"/>
            </a:endParaRPr>
          </a:p>
        </p:txBody>
      </p:sp>
      <p:sp>
        <p:nvSpPr>
          <p:cNvPr id="30" name="Google Shape;368;p23"/>
          <p:cNvSpPr txBox="1"/>
          <p:nvPr/>
        </p:nvSpPr>
        <p:spPr>
          <a:xfrm>
            <a:off x="10060234" y="3775168"/>
            <a:ext cx="9444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High</a:t>
            </a:r>
            <a:endParaRPr sz="1100" dirty="0">
              <a:latin typeface="+mj-lt"/>
              <a:ea typeface="Fira Sans Extra Condensed Medium"/>
              <a:cs typeface="Fira Sans Extra Condensed Medium"/>
              <a:sym typeface="Fira Sans Extra Condensed Medium"/>
            </a:endParaRPr>
          </a:p>
        </p:txBody>
      </p:sp>
      <p:sp>
        <p:nvSpPr>
          <p:cNvPr id="31" name="Google Shape;318;p23"/>
          <p:cNvSpPr txBox="1"/>
          <p:nvPr/>
        </p:nvSpPr>
        <p:spPr>
          <a:xfrm>
            <a:off x="1838576" y="4576528"/>
            <a:ext cx="824634" cy="2312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Rare</a:t>
            </a:r>
            <a:endParaRPr sz="1100" dirty="0">
              <a:latin typeface="+mj-lt"/>
              <a:ea typeface="Fira Sans Extra Condensed Medium"/>
              <a:cs typeface="Fira Sans Extra Condensed Medium"/>
              <a:sym typeface="Fira Sans Extra Condensed Medium"/>
            </a:endParaRPr>
          </a:p>
        </p:txBody>
      </p:sp>
      <p:sp>
        <p:nvSpPr>
          <p:cNvPr id="32" name="Google Shape;375;p23"/>
          <p:cNvSpPr txBox="1"/>
          <p:nvPr/>
        </p:nvSpPr>
        <p:spPr>
          <a:xfrm>
            <a:off x="3706776" y="4530504"/>
            <a:ext cx="4548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Low</a:t>
            </a:r>
            <a:endParaRPr sz="1100" dirty="0">
              <a:latin typeface="+mj-lt"/>
              <a:ea typeface="Fira Sans Extra Condensed Medium"/>
              <a:cs typeface="Fira Sans Extra Condensed Medium"/>
              <a:sym typeface="Fira Sans Extra Condensed Medium"/>
            </a:endParaRPr>
          </a:p>
        </p:txBody>
      </p:sp>
      <p:sp>
        <p:nvSpPr>
          <p:cNvPr id="33" name="Google Shape;376;p23"/>
          <p:cNvSpPr txBox="1"/>
          <p:nvPr/>
        </p:nvSpPr>
        <p:spPr>
          <a:xfrm>
            <a:off x="5328988" y="4530518"/>
            <a:ext cx="4548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Low</a:t>
            </a:r>
            <a:endParaRPr sz="1100" dirty="0">
              <a:latin typeface="+mj-lt"/>
              <a:ea typeface="Fira Sans Extra Condensed Medium"/>
              <a:cs typeface="Fira Sans Extra Condensed Medium"/>
              <a:sym typeface="Fira Sans Extra Condensed Medium"/>
            </a:endParaRPr>
          </a:p>
        </p:txBody>
      </p:sp>
      <p:sp>
        <p:nvSpPr>
          <p:cNvPr id="34" name="Google Shape;378;p23"/>
          <p:cNvSpPr txBox="1"/>
          <p:nvPr/>
        </p:nvSpPr>
        <p:spPr>
          <a:xfrm>
            <a:off x="6981236" y="4530518"/>
            <a:ext cx="4548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Low</a:t>
            </a:r>
            <a:endParaRPr sz="1100" dirty="0">
              <a:latin typeface="+mj-lt"/>
              <a:ea typeface="Fira Sans Extra Condensed Medium"/>
              <a:cs typeface="Fira Sans Extra Condensed Medium"/>
              <a:sym typeface="Fira Sans Extra Condensed Medium"/>
            </a:endParaRPr>
          </a:p>
        </p:txBody>
      </p:sp>
      <p:sp>
        <p:nvSpPr>
          <p:cNvPr id="35" name="Google Shape;379;p23"/>
          <p:cNvSpPr txBox="1"/>
          <p:nvPr/>
        </p:nvSpPr>
        <p:spPr>
          <a:xfrm>
            <a:off x="8532404" y="4530518"/>
            <a:ext cx="774972" cy="234565"/>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Moderate</a:t>
            </a:r>
            <a:endParaRPr sz="1100" dirty="0">
              <a:latin typeface="+mj-lt"/>
              <a:ea typeface="Fira Sans Extra Condensed Medium"/>
              <a:cs typeface="Fira Sans Extra Condensed Medium"/>
              <a:sym typeface="Fira Sans Extra Condensed Medium"/>
            </a:endParaRPr>
          </a:p>
        </p:txBody>
      </p:sp>
      <p:sp>
        <p:nvSpPr>
          <p:cNvPr id="36" name="Google Shape;380;p23"/>
          <p:cNvSpPr txBox="1"/>
          <p:nvPr/>
        </p:nvSpPr>
        <p:spPr>
          <a:xfrm>
            <a:off x="10092487" y="4530470"/>
            <a:ext cx="879894" cy="275473"/>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Moderate</a:t>
            </a:r>
            <a:endParaRPr sz="1100" dirty="0">
              <a:latin typeface="+mj-lt"/>
              <a:ea typeface="Fira Sans Extra Condensed Medium"/>
              <a:cs typeface="Fira Sans Extra Condensed Medium"/>
              <a:sym typeface="Fira Sans Extra Condensed Medium"/>
            </a:endParaRPr>
          </a:p>
        </p:txBody>
      </p:sp>
      <p:sp>
        <p:nvSpPr>
          <p:cNvPr id="37" name="TextBox 36"/>
          <p:cNvSpPr txBox="1"/>
          <p:nvPr/>
        </p:nvSpPr>
        <p:spPr>
          <a:xfrm>
            <a:off x="1490661" y="5162339"/>
            <a:ext cx="1057636" cy="369781"/>
          </a:xfrm>
          <a:prstGeom prst="rect">
            <a:avLst/>
          </a:prstGeom>
          <a:noFill/>
        </p:spPr>
        <p:txBody>
          <a:bodyPr wrap="square" lIns="108000" tIns="108000" rIns="108000" bIns="108000" rtlCol="0">
            <a:noAutofit/>
          </a:bodyPr>
          <a:lstStyle/>
          <a:p>
            <a:r>
              <a:rPr lang="en-US" sz="1100" b="1" dirty="0"/>
              <a:t>Likelihood</a:t>
            </a:r>
            <a:r>
              <a:rPr lang="en-US" sz="1100" dirty="0"/>
              <a:t> </a:t>
            </a:r>
          </a:p>
          <a:p>
            <a:endParaRPr lang="en-US" sz="1100" noProof="0" dirty="0" err="1">
              <a:solidFill>
                <a:schemeClr val="bg2"/>
              </a:solidFill>
            </a:endParaRPr>
          </a:p>
        </p:txBody>
      </p:sp>
      <p:sp>
        <p:nvSpPr>
          <p:cNvPr id="38" name="TextBox 37"/>
          <p:cNvSpPr txBox="1"/>
          <p:nvPr/>
        </p:nvSpPr>
        <p:spPr>
          <a:xfrm>
            <a:off x="2080522" y="5507493"/>
            <a:ext cx="1258603" cy="369781"/>
          </a:xfrm>
          <a:prstGeom prst="rect">
            <a:avLst/>
          </a:prstGeom>
          <a:noFill/>
        </p:spPr>
        <p:txBody>
          <a:bodyPr wrap="square" lIns="108000" tIns="108000" rIns="108000" bIns="108000" rtlCol="0">
            <a:noAutofit/>
          </a:bodyPr>
          <a:lstStyle/>
          <a:p>
            <a:r>
              <a:rPr lang="en-US" sz="1100" b="1" dirty="0"/>
              <a:t>Impact</a:t>
            </a:r>
            <a:r>
              <a:rPr lang="en-US" sz="1100" dirty="0"/>
              <a:t>  </a:t>
            </a:r>
          </a:p>
          <a:p>
            <a:endParaRPr lang="en-US" sz="1100" noProof="0" dirty="0" err="1">
              <a:solidFill>
                <a:schemeClr val="bg2"/>
              </a:solidFill>
            </a:endParaRPr>
          </a:p>
        </p:txBody>
      </p:sp>
      <p:sp>
        <p:nvSpPr>
          <p:cNvPr id="39" name="Google Shape;320;p23"/>
          <p:cNvSpPr txBox="1"/>
          <p:nvPr/>
        </p:nvSpPr>
        <p:spPr>
          <a:xfrm>
            <a:off x="3340109" y="5301320"/>
            <a:ext cx="12388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Insignificant</a:t>
            </a:r>
            <a:endParaRPr sz="1100" dirty="0">
              <a:latin typeface="+mj-lt"/>
              <a:ea typeface="Fira Sans Extra Condensed Medium"/>
              <a:cs typeface="Fira Sans Extra Condensed Medium"/>
              <a:sym typeface="Fira Sans Extra Condensed Medium"/>
            </a:endParaRPr>
          </a:p>
        </p:txBody>
      </p:sp>
      <p:sp>
        <p:nvSpPr>
          <p:cNvPr id="40" name="Google Shape;322;p23"/>
          <p:cNvSpPr txBox="1"/>
          <p:nvPr/>
        </p:nvSpPr>
        <p:spPr>
          <a:xfrm>
            <a:off x="5217505" y="5362946"/>
            <a:ext cx="6160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Minor</a:t>
            </a:r>
            <a:endParaRPr sz="1100" dirty="0">
              <a:latin typeface="+mj-lt"/>
              <a:ea typeface="Fira Sans Extra Condensed Medium"/>
              <a:cs typeface="Fira Sans Extra Condensed Medium"/>
              <a:sym typeface="Fira Sans Extra Condensed Medium"/>
            </a:endParaRPr>
          </a:p>
        </p:txBody>
      </p:sp>
      <p:sp>
        <p:nvSpPr>
          <p:cNvPr id="41" name="Google Shape;324;p23"/>
          <p:cNvSpPr txBox="1"/>
          <p:nvPr/>
        </p:nvSpPr>
        <p:spPr>
          <a:xfrm>
            <a:off x="6712008" y="5362946"/>
            <a:ext cx="10776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Moderate</a:t>
            </a:r>
            <a:endParaRPr sz="1100" dirty="0">
              <a:latin typeface="+mj-lt"/>
              <a:ea typeface="Fira Sans Extra Condensed Medium"/>
              <a:cs typeface="Fira Sans Extra Condensed Medium"/>
              <a:sym typeface="Fira Sans Extra Condensed Medium"/>
            </a:endParaRPr>
          </a:p>
        </p:txBody>
      </p:sp>
      <p:sp>
        <p:nvSpPr>
          <p:cNvPr id="42" name="Google Shape;326;p23"/>
          <p:cNvSpPr txBox="1"/>
          <p:nvPr/>
        </p:nvSpPr>
        <p:spPr>
          <a:xfrm>
            <a:off x="8463805" y="5324115"/>
            <a:ext cx="800892"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Major</a:t>
            </a:r>
            <a:endParaRPr sz="1100" dirty="0">
              <a:latin typeface="+mj-lt"/>
              <a:ea typeface="Fira Sans Extra Condensed Medium"/>
              <a:cs typeface="Fira Sans Extra Condensed Medium"/>
              <a:sym typeface="Fira Sans Extra Condensed Medium"/>
            </a:endParaRPr>
          </a:p>
        </p:txBody>
      </p:sp>
      <p:sp>
        <p:nvSpPr>
          <p:cNvPr id="43" name="Google Shape;328;p23"/>
          <p:cNvSpPr txBox="1"/>
          <p:nvPr/>
        </p:nvSpPr>
        <p:spPr>
          <a:xfrm>
            <a:off x="9866285" y="5310600"/>
            <a:ext cx="13052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Catastrophic</a:t>
            </a:r>
            <a:endParaRPr sz="1100" dirty="0">
              <a:latin typeface="+mj-lt"/>
              <a:ea typeface="Fira Sans Extra Condensed Medium"/>
              <a:cs typeface="Fira Sans Extra Condensed Medium"/>
              <a:sym typeface="Fira Sans Extra Condensed Medium"/>
            </a:endParaRPr>
          </a:p>
        </p:txBody>
      </p:sp>
      <p:sp>
        <p:nvSpPr>
          <p:cNvPr id="44" name="Hexagon 43"/>
          <p:cNvSpPr/>
          <p:nvPr/>
        </p:nvSpPr>
        <p:spPr>
          <a:xfrm>
            <a:off x="41412" y="4677053"/>
            <a:ext cx="694884" cy="514159"/>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Risk ID</a:t>
            </a:r>
          </a:p>
        </p:txBody>
      </p:sp>
      <p:sp>
        <p:nvSpPr>
          <p:cNvPr id="46" name="Right Arrow 45"/>
          <p:cNvSpPr/>
          <p:nvPr/>
        </p:nvSpPr>
        <p:spPr>
          <a:xfrm>
            <a:off x="79157" y="5191212"/>
            <a:ext cx="1282637" cy="80006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Effect of risk mitigation</a:t>
            </a:r>
          </a:p>
        </p:txBody>
      </p:sp>
      <p:sp>
        <p:nvSpPr>
          <p:cNvPr id="47" name="Hexagon 46"/>
          <p:cNvSpPr/>
          <p:nvPr/>
        </p:nvSpPr>
        <p:spPr>
          <a:xfrm>
            <a:off x="8102900" y="2004679"/>
            <a:ext cx="409527" cy="32959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4</a:t>
            </a:r>
          </a:p>
        </p:txBody>
      </p:sp>
      <p:sp>
        <p:nvSpPr>
          <p:cNvPr id="48" name="Hexagon 47"/>
          <p:cNvSpPr/>
          <p:nvPr/>
        </p:nvSpPr>
        <p:spPr>
          <a:xfrm>
            <a:off x="4860237" y="2823086"/>
            <a:ext cx="409527" cy="32959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9" name="Straight Arrow Connector 48"/>
          <p:cNvCxnSpPr>
            <a:stCxn id="47" idx="3"/>
            <a:endCxn id="48" idx="0"/>
          </p:cNvCxnSpPr>
          <p:nvPr/>
        </p:nvCxnSpPr>
        <p:spPr>
          <a:xfrm flipH="1">
            <a:off x="5269764" y="2169475"/>
            <a:ext cx="2833136" cy="818407"/>
          </a:xfrm>
          <a:prstGeom prst="straightConnector1">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50" name="Hexagon 49"/>
          <p:cNvSpPr/>
          <p:nvPr/>
        </p:nvSpPr>
        <p:spPr>
          <a:xfrm>
            <a:off x="8157912" y="2934654"/>
            <a:ext cx="409527" cy="32959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1" name="Hexagon 50"/>
          <p:cNvSpPr/>
          <p:nvPr/>
        </p:nvSpPr>
        <p:spPr>
          <a:xfrm>
            <a:off x="5992440" y="2939717"/>
            <a:ext cx="409527" cy="32959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52" name="Straight Arrow Connector 51"/>
          <p:cNvCxnSpPr>
            <a:stCxn id="50" idx="3"/>
            <a:endCxn id="51" idx="0"/>
          </p:cNvCxnSpPr>
          <p:nvPr/>
        </p:nvCxnSpPr>
        <p:spPr>
          <a:xfrm flipH="1">
            <a:off x="6401967" y="3099450"/>
            <a:ext cx="1755945" cy="5063"/>
          </a:xfrm>
          <a:prstGeom prst="straightConnector1">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53" name="Hexagon 52"/>
          <p:cNvSpPr/>
          <p:nvPr/>
        </p:nvSpPr>
        <p:spPr>
          <a:xfrm>
            <a:off x="8116237" y="2378168"/>
            <a:ext cx="409527" cy="32959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5" name="Hexagon 54"/>
          <p:cNvSpPr/>
          <p:nvPr/>
        </p:nvSpPr>
        <p:spPr>
          <a:xfrm>
            <a:off x="7493707" y="2769686"/>
            <a:ext cx="409527" cy="32959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56" name="Straight Arrow Connector 55"/>
          <p:cNvCxnSpPr>
            <a:stCxn id="53" idx="3"/>
            <a:endCxn id="55" idx="5"/>
          </p:cNvCxnSpPr>
          <p:nvPr/>
        </p:nvCxnSpPr>
        <p:spPr>
          <a:xfrm flipH="1">
            <a:off x="7820836" y="2542964"/>
            <a:ext cx="295401" cy="226722"/>
          </a:xfrm>
          <a:prstGeom prst="straightConnector1">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62" name="Title 1"/>
          <p:cNvSpPr>
            <a:spLocks noGrp="1"/>
          </p:cNvSpPr>
          <p:nvPr>
            <p:ph type="title"/>
          </p:nvPr>
        </p:nvSpPr>
        <p:spPr>
          <a:xfrm>
            <a:off x="404662" y="404664"/>
            <a:ext cx="11389024" cy="432048"/>
          </a:xfrm>
        </p:spPr>
        <p:txBody>
          <a:bodyPr/>
          <a:lstStyle/>
          <a:p>
            <a:r>
              <a:rPr lang="en-US" dirty="0"/>
              <a:t>Risk mitigation matrix </a:t>
            </a:r>
          </a:p>
        </p:txBody>
      </p:sp>
      <p:sp>
        <p:nvSpPr>
          <p:cNvPr id="64" name="Hexagon 63"/>
          <p:cNvSpPr/>
          <p:nvPr/>
        </p:nvSpPr>
        <p:spPr>
          <a:xfrm>
            <a:off x="6447059" y="3204262"/>
            <a:ext cx="409527" cy="32959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72" name="Hexagon 71"/>
          <p:cNvSpPr/>
          <p:nvPr/>
        </p:nvSpPr>
        <p:spPr>
          <a:xfrm>
            <a:off x="5353433" y="3203124"/>
            <a:ext cx="409527" cy="32959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75" name="Straight Arrow Connector 74"/>
          <p:cNvCxnSpPr>
            <a:stCxn id="64" idx="3"/>
            <a:endCxn id="72" idx="0"/>
          </p:cNvCxnSpPr>
          <p:nvPr/>
        </p:nvCxnSpPr>
        <p:spPr>
          <a:xfrm flipH="1" flipV="1">
            <a:off x="5762960" y="3367920"/>
            <a:ext cx="684099" cy="1138"/>
          </a:xfrm>
          <a:prstGeom prst="straightConnector1">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57" name="Hexagon 56"/>
          <p:cNvSpPr/>
          <p:nvPr/>
        </p:nvSpPr>
        <p:spPr>
          <a:xfrm>
            <a:off x="8799507" y="3203123"/>
            <a:ext cx="409527" cy="32959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0" name="Hexagon 59"/>
          <p:cNvSpPr/>
          <p:nvPr/>
        </p:nvSpPr>
        <p:spPr>
          <a:xfrm>
            <a:off x="7489449" y="3211483"/>
            <a:ext cx="409527" cy="32959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45" name="Straight Arrow Connector 44"/>
          <p:cNvCxnSpPr>
            <a:stCxn id="57" idx="3"/>
            <a:endCxn id="60" idx="0"/>
          </p:cNvCxnSpPr>
          <p:nvPr/>
        </p:nvCxnSpPr>
        <p:spPr>
          <a:xfrm flipH="1">
            <a:off x="7898976" y="3367919"/>
            <a:ext cx="900531" cy="8360"/>
          </a:xfrm>
          <a:prstGeom prst="straightConnector1">
            <a:avLst/>
          </a:prstGeom>
          <a:ln>
            <a:solidFill>
              <a:schemeClr val="tx1"/>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629696151"/>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p:cNvSpPr>
            <a:spLocks noGrp="1"/>
          </p:cNvSpPr>
          <p:nvPr>
            <p:ph type="sldNum" sz="quarter" idx="4"/>
          </p:nvPr>
        </p:nvSpPr>
        <p:spPr/>
        <p:txBody>
          <a:bodyPr/>
          <a:lstStyle/>
          <a:p>
            <a:fld id="{5EE7099E-8998-4851-915A-4F4831808297}" type="slidenum">
              <a:rPr lang="en-GB" smtClean="0"/>
              <a:pPr/>
              <a:t>13</a:t>
            </a:fld>
            <a:endParaRPr lang="en-GB" dirty="0"/>
          </a:p>
        </p:txBody>
      </p:sp>
      <p:sp>
        <p:nvSpPr>
          <p:cNvPr id="17" name="OTLSHAPE_SL_19867ef1ce2b46c8888ac5094bd46420_BackgroundRectangle">
            <a:extLst>
              <a:ext uri="{FF2B5EF4-FFF2-40B4-BE49-F238E27FC236}">
                <a16:creationId xmlns:a16="http://schemas.microsoft.com/office/drawing/2014/main" id="{A8EC61C4-9401-40FC-BB24-ED1975CF08A0}"/>
              </a:ext>
            </a:extLst>
          </p:cNvPr>
          <p:cNvSpPr/>
          <p:nvPr>
            <p:custDataLst>
              <p:tags r:id="rId1"/>
            </p:custDataLst>
          </p:nvPr>
        </p:nvSpPr>
        <p:spPr>
          <a:xfrm>
            <a:off x="194519" y="3723955"/>
            <a:ext cx="11741769" cy="1145205"/>
          </a:xfrm>
          <a:prstGeom prst="rect">
            <a:avLst/>
          </a:prstGeom>
          <a:solidFill>
            <a:schemeClr val="accent5">
              <a:alpha val="14902"/>
            </a:schemeClr>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bg2">
                    <a:lumMod val="9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18" name="OTLSHAPE_SL_e5f2b54cc09b484697a60147fb763d90_BackgroundRectangle">
            <a:extLst>
              <a:ext uri="{FF2B5EF4-FFF2-40B4-BE49-F238E27FC236}">
                <a16:creationId xmlns:a16="http://schemas.microsoft.com/office/drawing/2014/main" id="{219B4D7E-F8A5-4C65-BC5E-E65676BB5DD4}"/>
              </a:ext>
            </a:extLst>
          </p:cNvPr>
          <p:cNvSpPr/>
          <p:nvPr>
            <p:custDataLst>
              <p:tags r:id="rId2"/>
            </p:custDataLst>
          </p:nvPr>
        </p:nvSpPr>
        <p:spPr>
          <a:xfrm>
            <a:off x="342598" y="2452684"/>
            <a:ext cx="11593690" cy="1186735"/>
          </a:xfrm>
          <a:prstGeom prst="rect">
            <a:avLst/>
          </a:prstGeom>
          <a:solidFill>
            <a:schemeClr val="accent6">
              <a:alpha val="14902"/>
            </a:schemeClr>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bg2">
                    <a:lumMod val="9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19" name="OTLSHAPE_SL_d0a0bb0d1fc041dcae3f3d5d731aa83b_BackgroundRectangle">
            <a:extLst>
              <a:ext uri="{FF2B5EF4-FFF2-40B4-BE49-F238E27FC236}">
                <a16:creationId xmlns:a16="http://schemas.microsoft.com/office/drawing/2014/main" id="{77F285A0-D4B5-4AE1-8F66-64F569EFB215}"/>
              </a:ext>
            </a:extLst>
          </p:cNvPr>
          <p:cNvSpPr/>
          <p:nvPr>
            <p:custDataLst>
              <p:tags r:id="rId3"/>
            </p:custDataLst>
          </p:nvPr>
        </p:nvSpPr>
        <p:spPr>
          <a:xfrm>
            <a:off x="521061" y="1340768"/>
            <a:ext cx="11415227" cy="1045452"/>
          </a:xfrm>
          <a:prstGeom prst="rect">
            <a:avLst/>
          </a:prstGeom>
          <a:solidFill>
            <a:schemeClr val="accent4">
              <a:alpha val="14902"/>
            </a:schemeClr>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bg2">
                    <a:lumMod val="9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20" name="OTLSHAPE_SL_19867ef1ce2b46c8888ac5094bd46420_HeaderRectangle">
            <a:extLst>
              <a:ext uri="{FF2B5EF4-FFF2-40B4-BE49-F238E27FC236}">
                <a16:creationId xmlns:a16="http://schemas.microsoft.com/office/drawing/2014/main" id="{03D40DDA-AB42-452E-8A6C-BCB9BF92EBBA}"/>
              </a:ext>
            </a:extLst>
          </p:cNvPr>
          <p:cNvSpPr/>
          <p:nvPr>
            <p:custDataLst>
              <p:tags r:id="rId4"/>
            </p:custDataLst>
          </p:nvPr>
        </p:nvSpPr>
        <p:spPr>
          <a:xfrm>
            <a:off x="194519" y="3718348"/>
            <a:ext cx="1046589" cy="1150811"/>
          </a:xfrm>
          <a:prstGeom prst="rect">
            <a:avLst/>
          </a:prstGeom>
          <a:solidFill>
            <a:schemeClr val="accent5"/>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21" name="OTLSHAPE_SL_e5f2b54cc09b484697a60147fb763d90_HeaderRectangle">
            <a:extLst>
              <a:ext uri="{FF2B5EF4-FFF2-40B4-BE49-F238E27FC236}">
                <a16:creationId xmlns:a16="http://schemas.microsoft.com/office/drawing/2014/main" id="{47C9A1CE-83F1-4467-AD36-183B94418074}"/>
              </a:ext>
            </a:extLst>
          </p:cNvPr>
          <p:cNvSpPr/>
          <p:nvPr>
            <p:custDataLst>
              <p:tags r:id="rId5"/>
            </p:custDataLst>
          </p:nvPr>
        </p:nvSpPr>
        <p:spPr>
          <a:xfrm>
            <a:off x="194519" y="2452684"/>
            <a:ext cx="1046589" cy="1192340"/>
          </a:xfrm>
          <a:prstGeom prst="rect">
            <a:avLst/>
          </a:prstGeom>
          <a:solidFill>
            <a:schemeClr val="accent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22" name="OTLSHAPE_SL_d0a0bb0d1fc041dcae3f3d5d731aa83b_HeaderRectangle">
            <a:extLst>
              <a:ext uri="{FF2B5EF4-FFF2-40B4-BE49-F238E27FC236}">
                <a16:creationId xmlns:a16="http://schemas.microsoft.com/office/drawing/2014/main" id="{08582FB3-75C4-4508-9F72-C3ED14D482AA}"/>
              </a:ext>
            </a:extLst>
          </p:cNvPr>
          <p:cNvSpPr/>
          <p:nvPr>
            <p:custDataLst>
              <p:tags r:id="rId6"/>
            </p:custDataLst>
          </p:nvPr>
        </p:nvSpPr>
        <p:spPr>
          <a:xfrm>
            <a:off x="194519" y="1340768"/>
            <a:ext cx="1046589" cy="1045452"/>
          </a:xfrm>
          <a:prstGeom prst="rect">
            <a:avLst/>
          </a:prstGeom>
          <a:solidFill>
            <a:schemeClr val="accent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cxnSp>
        <p:nvCxnSpPr>
          <p:cNvPr id="25" name="OTLSHAPE_G_00000000000000000000000000000000_ShapeBelow0">
            <a:extLst>
              <a:ext uri="{FF2B5EF4-FFF2-40B4-BE49-F238E27FC236}">
                <a16:creationId xmlns:a16="http://schemas.microsoft.com/office/drawing/2014/main" id="{13A41DDC-0F58-476C-8A6B-9880D6868790}"/>
              </a:ext>
            </a:extLst>
          </p:cNvPr>
          <p:cNvCxnSpPr/>
          <p:nvPr>
            <p:custDataLst>
              <p:tags r:id="rId7"/>
            </p:custDataLst>
          </p:nvPr>
        </p:nvCxnSpPr>
        <p:spPr>
          <a:xfrm flipH="1">
            <a:off x="3339205" y="1340768"/>
            <a:ext cx="30020" cy="4815025"/>
          </a:xfrm>
          <a:prstGeom prst="line">
            <a:avLst/>
          </a:prstGeom>
          <a:ln w="9525" cap="flat" cmpd="sng" algn="ctr">
            <a:solidFill>
              <a:schemeClr val="bg2">
                <a:lumMod val="9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OTLSHAPE_G_00000000000000000000000000000000_ShapeBelow1">
            <a:extLst>
              <a:ext uri="{FF2B5EF4-FFF2-40B4-BE49-F238E27FC236}">
                <a16:creationId xmlns:a16="http://schemas.microsoft.com/office/drawing/2014/main" id="{DF3FB866-2219-4B50-9DBE-2E7EE0BFAF8E}"/>
              </a:ext>
            </a:extLst>
          </p:cNvPr>
          <p:cNvCxnSpPr/>
          <p:nvPr>
            <p:custDataLst>
              <p:tags r:id="rId8"/>
            </p:custDataLst>
          </p:nvPr>
        </p:nvCxnSpPr>
        <p:spPr>
          <a:xfrm>
            <a:off x="5473299" y="1340768"/>
            <a:ext cx="0" cy="4787445"/>
          </a:xfrm>
          <a:prstGeom prst="line">
            <a:avLst/>
          </a:prstGeom>
          <a:ln w="9525" cap="flat" cmpd="sng" algn="ctr">
            <a:solidFill>
              <a:schemeClr val="bg2">
                <a:lumMod val="9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OTLSHAPE_G_00000000000000000000000000000000_ShapeBelow2">
            <a:extLst>
              <a:ext uri="{FF2B5EF4-FFF2-40B4-BE49-F238E27FC236}">
                <a16:creationId xmlns:a16="http://schemas.microsoft.com/office/drawing/2014/main" id="{E6E3880A-235E-466E-96C8-F5145C60CE1D}"/>
              </a:ext>
            </a:extLst>
          </p:cNvPr>
          <p:cNvCxnSpPr/>
          <p:nvPr>
            <p:custDataLst>
              <p:tags r:id="rId9"/>
            </p:custDataLst>
          </p:nvPr>
        </p:nvCxnSpPr>
        <p:spPr>
          <a:xfrm>
            <a:off x="9797410" y="1355724"/>
            <a:ext cx="9961" cy="4772489"/>
          </a:xfrm>
          <a:prstGeom prst="line">
            <a:avLst/>
          </a:prstGeom>
          <a:ln w="9525" cap="flat" cmpd="sng" algn="ctr">
            <a:solidFill>
              <a:schemeClr val="bg2">
                <a:lumMod val="9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OTLSHAPE_SL_19867ef1ce2b46c8888ac5094bd46420_Header">
            <a:extLst>
              <a:ext uri="{FF2B5EF4-FFF2-40B4-BE49-F238E27FC236}">
                <a16:creationId xmlns:a16="http://schemas.microsoft.com/office/drawing/2014/main" id="{30475D23-7E09-47A9-827D-A6836B3C024F}"/>
              </a:ext>
            </a:extLst>
          </p:cNvPr>
          <p:cNvSpPr txBox="1"/>
          <p:nvPr>
            <p:custDataLst>
              <p:tags r:id="rId10"/>
            </p:custDataLst>
          </p:nvPr>
        </p:nvSpPr>
        <p:spPr>
          <a:xfrm>
            <a:off x="236535" y="4107698"/>
            <a:ext cx="943743" cy="311576"/>
          </a:xfrm>
          <a:prstGeom prst="rect">
            <a:avLst/>
          </a:prstGeom>
          <a:noFill/>
        </p:spPr>
        <p:txBody>
          <a:bodyPr vert="horz" wrap="square" lIns="0" tIns="0" rIns="0" bIns="0" rtlCol="0" anchor="ctr" anchorCtr="0">
            <a:noAutofit/>
          </a:bodyPr>
          <a:lstStyle/>
          <a:p>
            <a:pPr algn="ctr"/>
            <a:r>
              <a:rPr lang="en-NL" sz="1200" b="1" dirty="0">
                <a:solidFill>
                  <a:schemeClr val="bg1"/>
                </a:solidFill>
              </a:rPr>
              <a:t>Add exchanges</a:t>
            </a:r>
          </a:p>
        </p:txBody>
      </p:sp>
      <p:sp>
        <p:nvSpPr>
          <p:cNvPr id="29" name="OTLSHAPE_SL_e5f2b54cc09b484697a60147fb763d90_Header">
            <a:extLst>
              <a:ext uri="{FF2B5EF4-FFF2-40B4-BE49-F238E27FC236}">
                <a16:creationId xmlns:a16="http://schemas.microsoft.com/office/drawing/2014/main" id="{E1AA7CD0-A4D2-456C-8F05-2F1C56114C7B}"/>
              </a:ext>
            </a:extLst>
          </p:cNvPr>
          <p:cNvSpPr txBox="1"/>
          <p:nvPr>
            <p:custDataLst>
              <p:tags r:id="rId11"/>
            </p:custDataLst>
          </p:nvPr>
        </p:nvSpPr>
        <p:spPr>
          <a:xfrm>
            <a:off x="177849" y="2824552"/>
            <a:ext cx="1079928" cy="434837"/>
          </a:xfrm>
          <a:prstGeom prst="rect">
            <a:avLst/>
          </a:prstGeom>
          <a:noFill/>
        </p:spPr>
        <p:txBody>
          <a:bodyPr vert="horz" wrap="square" lIns="0" tIns="0" rIns="0" bIns="0" rtlCol="0" anchor="ctr" anchorCtr="0">
            <a:noAutofit/>
          </a:bodyPr>
          <a:lstStyle/>
          <a:p>
            <a:pPr algn="ctr"/>
            <a:r>
              <a:rPr lang="en-NL" sz="1200" b="1" dirty="0">
                <a:solidFill>
                  <a:schemeClr val="bg1"/>
                </a:solidFill>
                <a:latin typeface="Georgia" panose="02040502050405020303" pitchFamily="18" charset="0"/>
              </a:rPr>
              <a:t>Extensible</a:t>
            </a:r>
            <a:r>
              <a:rPr lang="en-NL" sz="1200" b="1" dirty="0">
                <a:solidFill>
                  <a:schemeClr val="bg1"/>
                </a:solidFill>
              </a:rPr>
              <a:t> architecture</a:t>
            </a:r>
          </a:p>
        </p:txBody>
      </p:sp>
      <p:sp>
        <p:nvSpPr>
          <p:cNvPr id="30" name="OTLSHAPE_SL_d0a0bb0d1fc041dcae3f3d5d731aa83b_Header">
            <a:extLst>
              <a:ext uri="{FF2B5EF4-FFF2-40B4-BE49-F238E27FC236}">
                <a16:creationId xmlns:a16="http://schemas.microsoft.com/office/drawing/2014/main" id="{07B39A4E-6BC5-474F-B518-680451AB2082}"/>
              </a:ext>
            </a:extLst>
          </p:cNvPr>
          <p:cNvSpPr txBox="1"/>
          <p:nvPr>
            <p:custDataLst>
              <p:tags r:id="rId12"/>
            </p:custDataLst>
          </p:nvPr>
        </p:nvSpPr>
        <p:spPr>
          <a:xfrm>
            <a:off x="171932" y="1604019"/>
            <a:ext cx="1061987" cy="518949"/>
          </a:xfrm>
          <a:prstGeom prst="rect">
            <a:avLst/>
          </a:prstGeom>
          <a:noFill/>
        </p:spPr>
        <p:txBody>
          <a:bodyPr vert="horz" wrap="square" lIns="0" tIns="0" rIns="0" bIns="0" rtlCol="0" anchor="ctr" anchorCtr="0">
            <a:noAutofit/>
          </a:bodyPr>
          <a:lstStyle/>
          <a:p>
            <a:pPr lvl="0" algn="ctr"/>
            <a:r>
              <a:rPr lang="en-US" sz="1200" b="1" dirty="0">
                <a:solidFill>
                  <a:schemeClr val="lt1"/>
                </a:solidFill>
                <a:latin typeface="Georgia" panose="02040502050405020303" pitchFamily="18" charset="0"/>
              </a:rPr>
              <a:t>Cloud deployment </a:t>
            </a:r>
            <a:endParaRPr lang="en-US" sz="1200" b="1" dirty="0">
              <a:solidFill>
                <a:srgbClr val="3C3631"/>
              </a:solidFill>
              <a:latin typeface="Georgia" panose="02040502050405020303" pitchFamily="18" charset="0"/>
            </a:endParaRPr>
          </a:p>
        </p:txBody>
      </p:sp>
      <p:sp>
        <p:nvSpPr>
          <p:cNvPr id="31" name="OTLSHAPE_TB_00000000000000000000000000000000_TimescaleInterval1">
            <a:extLst>
              <a:ext uri="{FF2B5EF4-FFF2-40B4-BE49-F238E27FC236}">
                <a16:creationId xmlns:a16="http://schemas.microsoft.com/office/drawing/2014/main" id="{EE427987-84D7-41FC-BEDC-239020A9B21E}"/>
              </a:ext>
            </a:extLst>
          </p:cNvPr>
          <p:cNvSpPr txBox="1"/>
          <p:nvPr>
            <p:custDataLst>
              <p:tags r:id="rId13"/>
            </p:custDataLst>
          </p:nvPr>
        </p:nvSpPr>
        <p:spPr>
          <a:xfrm>
            <a:off x="1352163" y="852099"/>
            <a:ext cx="272510" cy="254000"/>
          </a:xfrm>
          <a:prstGeom prst="rect">
            <a:avLst/>
          </a:prstGeom>
          <a:noFill/>
        </p:spPr>
        <p:txBody>
          <a:bodyPr vert="horz" wrap="none" lIns="0" tIns="0" rIns="0" bIns="0" rtlCol="0" anchor="ctr" anchorCtr="0">
            <a:noAutofit/>
          </a:bodyPr>
          <a:lstStyle/>
          <a:p>
            <a:r>
              <a:rPr lang="en-US" spc="-38" dirty="0">
                <a:solidFill>
                  <a:schemeClr val="lt1"/>
                </a:solidFill>
                <a:latin typeface="Georgia" panose="02040502050405020303" pitchFamily="18" charset="0"/>
              </a:rPr>
              <a:t>2 months</a:t>
            </a:r>
          </a:p>
        </p:txBody>
      </p:sp>
      <p:sp>
        <p:nvSpPr>
          <p:cNvPr id="32" name="OTLSHAPE_TB_00000000000000000000000000000000_TimescaleInterval2">
            <a:extLst>
              <a:ext uri="{FF2B5EF4-FFF2-40B4-BE49-F238E27FC236}">
                <a16:creationId xmlns:a16="http://schemas.microsoft.com/office/drawing/2014/main" id="{9B76F5A8-16E3-4CB8-A22F-5497927C67E6}"/>
              </a:ext>
            </a:extLst>
          </p:cNvPr>
          <p:cNvSpPr txBox="1"/>
          <p:nvPr>
            <p:custDataLst>
              <p:tags r:id="rId14"/>
            </p:custDataLst>
          </p:nvPr>
        </p:nvSpPr>
        <p:spPr>
          <a:xfrm>
            <a:off x="3860542" y="852099"/>
            <a:ext cx="272510" cy="254000"/>
          </a:xfrm>
          <a:prstGeom prst="rect">
            <a:avLst/>
          </a:prstGeom>
          <a:noFill/>
        </p:spPr>
        <p:txBody>
          <a:bodyPr vert="horz" wrap="none" lIns="0" tIns="0" rIns="0" bIns="0" rtlCol="0" anchor="ctr" anchorCtr="0">
            <a:noAutofit/>
          </a:bodyPr>
          <a:lstStyle/>
          <a:p>
            <a:r>
              <a:rPr lang="en-US" spc="-38" dirty="0">
                <a:solidFill>
                  <a:schemeClr val="lt1"/>
                </a:solidFill>
                <a:latin typeface="Georgia" panose="02040502050405020303" pitchFamily="18" charset="0"/>
              </a:rPr>
              <a:t>Quarter 2 </a:t>
            </a:r>
          </a:p>
        </p:txBody>
      </p:sp>
      <p:sp>
        <p:nvSpPr>
          <p:cNvPr id="33" name="OTLSHAPE_TB_00000000000000000000000000000000_TimescaleInterval3">
            <a:extLst>
              <a:ext uri="{FF2B5EF4-FFF2-40B4-BE49-F238E27FC236}">
                <a16:creationId xmlns:a16="http://schemas.microsoft.com/office/drawing/2014/main" id="{D02CF991-3D56-4693-A921-116A39ED59F2}"/>
              </a:ext>
            </a:extLst>
          </p:cNvPr>
          <p:cNvSpPr txBox="1"/>
          <p:nvPr>
            <p:custDataLst>
              <p:tags r:id="rId15"/>
            </p:custDataLst>
          </p:nvPr>
        </p:nvSpPr>
        <p:spPr>
          <a:xfrm>
            <a:off x="6396792" y="852099"/>
            <a:ext cx="272510" cy="254000"/>
          </a:xfrm>
          <a:prstGeom prst="rect">
            <a:avLst/>
          </a:prstGeom>
          <a:noFill/>
        </p:spPr>
        <p:txBody>
          <a:bodyPr vert="horz" wrap="none" lIns="0" tIns="0" rIns="0" bIns="0" rtlCol="0" anchor="ctr" anchorCtr="0">
            <a:noAutofit/>
          </a:bodyPr>
          <a:lstStyle/>
          <a:p>
            <a:r>
              <a:rPr lang="en-US" spc="-38" dirty="0">
                <a:solidFill>
                  <a:schemeClr val="lt1"/>
                </a:solidFill>
                <a:latin typeface="Georgia" panose="02040502050405020303" pitchFamily="18" charset="0"/>
              </a:rPr>
              <a:t>Quarter 3</a:t>
            </a:r>
          </a:p>
        </p:txBody>
      </p:sp>
      <p:sp>
        <p:nvSpPr>
          <p:cNvPr id="34" name="OTLSHAPE_TB_00000000000000000000000000000000_TimescaleInterval4">
            <a:extLst>
              <a:ext uri="{FF2B5EF4-FFF2-40B4-BE49-F238E27FC236}">
                <a16:creationId xmlns:a16="http://schemas.microsoft.com/office/drawing/2014/main" id="{A3B3A184-D9F1-4F8E-B36E-E797E09AB6B8}"/>
              </a:ext>
            </a:extLst>
          </p:cNvPr>
          <p:cNvSpPr txBox="1"/>
          <p:nvPr>
            <p:custDataLst>
              <p:tags r:id="rId16"/>
            </p:custDataLst>
          </p:nvPr>
        </p:nvSpPr>
        <p:spPr>
          <a:xfrm>
            <a:off x="8960912" y="852099"/>
            <a:ext cx="272510" cy="254000"/>
          </a:xfrm>
          <a:prstGeom prst="rect">
            <a:avLst/>
          </a:prstGeom>
          <a:noFill/>
        </p:spPr>
        <p:txBody>
          <a:bodyPr vert="horz" wrap="none" lIns="0" tIns="0" rIns="0" bIns="0" rtlCol="0" anchor="ctr" anchorCtr="0">
            <a:noAutofit/>
          </a:bodyPr>
          <a:lstStyle/>
          <a:p>
            <a:r>
              <a:rPr lang="en-US" spc="-38" dirty="0">
                <a:solidFill>
                  <a:schemeClr val="lt1"/>
                </a:solidFill>
                <a:latin typeface="Georgia" panose="02040502050405020303" pitchFamily="18" charset="0"/>
              </a:rPr>
              <a:t>Quarter 4</a:t>
            </a:r>
          </a:p>
        </p:txBody>
      </p:sp>
      <p:cxnSp>
        <p:nvCxnSpPr>
          <p:cNvPr id="35" name="OTLSHAPE_TB_00000000000000000000000000000000_Separator1">
            <a:extLst>
              <a:ext uri="{FF2B5EF4-FFF2-40B4-BE49-F238E27FC236}">
                <a16:creationId xmlns:a16="http://schemas.microsoft.com/office/drawing/2014/main" id="{D84D0BD2-4AF1-4DAE-9507-F54F3D52D1B4}"/>
              </a:ext>
            </a:extLst>
          </p:cNvPr>
          <p:cNvCxnSpPr/>
          <p:nvPr>
            <p:custDataLst>
              <p:tags r:id="rId17"/>
            </p:custDataLst>
          </p:nvPr>
        </p:nvCxnSpPr>
        <p:spPr>
          <a:xfrm>
            <a:off x="3797042" y="852099"/>
            <a:ext cx="0" cy="2540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OTLSHAPE_TB_00000000000000000000000000000000_Separator2">
            <a:extLst>
              <a:ext uri="{FF2B5EF4-FFF2-40B4-BE49-F238E27FC236}">
                <a16:creationId xmlns:a16="http://schemas.microsoft.com/office/drawing/2014/main" id="{3CB18BC2-5689-4FE7-A0B2-867A16BA9C8E}"/>
              </a:ext>
            </a:extLst>
          </p:cNvPr>
          <p:cNvCxnSpPr/>
          <p:nvPr>
            <p:custDataLst>
              <p:tags r:id="rId18"/>
            </p:custDataLst>
          </p:nvPr>
        </p:nvCxnSpPr>
        <p:spPr>
          <a:xfrm>
            <a:off x="6333292" y="852099"/>
            <a:ext cx="0" cy="2540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OTLSHAPE_TB_00000000000000000000000000000000_Separator3">
            <a:extLst>
              <a:ext uri="{FF2B5EF4-FFF2-40B4-BE49-F238E27FC236}">
                <a16:creationId xmlns:a16="http://schemas.microsoft.com/office/drawing/2014/main" id="{7583DD2D-FA16-47B6-97EB-9F00165CDF6E}"/>
              </a:ext>
            </a:extLst>
          </p:cNvPr>
          <p:cNvCxnSpPr/>
          <p:nvPr>
            <p:custDataLst>
              <p:tags r:id="rId19"/>
            </p:custDataLst>
          </p:nvPr>
        </p:nvCxnSpPr>
        <p:spPr>
          <a:xfrm>
            <a:off x="8897412" y="852099"/>
            <a:ext cx="0" cy="2540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OTLSHAPE_SL_19867ef1ce2b46c8888ac5094bd46420_BackgroundRectangle">
            <a:extLst>
              <a:ext uri="{FF2B5EF4-FFF2-40B4-BE49-F238E27FC236}">
                <a16:creationId xmlns:a16="http://schemas.microsoft.com/office/drawing/2014/main" id="{A8EC61C4-9401-40FC-BB24-ED1975CF08A0}"/>
              </a:ext>
            </a:extLst>
          </p:cNvPr>
          <p:cNvSpPr/>
          <p:nvPr>
            <p:custDataLst>
              <p:tags r:id="rId20"/>
            </p:custDataLst>
          </p:nvPr>
        </p:nvSpPr>
        <p:spPr>
          <a:xfrm>
            <a:off x="342598" y="4950580"/>
            <a:ext cx="11593690" cy="1205213"/>
          </a:xfrm>
          <a:prstGeom prst="rect">
            <a:avLst/>
          </a:prstGeom>
          <a:solidFill>
            <a:schemeClr val="bg2">
              <a:lumMod val="50000"/>
              <a:lumOff val="50000"/>
              <a:alpha val="14902"/>
            </a:schemeClr>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39" name="OTLSHAPE_SL_19867ef1ce2b46c8888ac5094bd46420_HeaderRectangle">
            <a:extLst>
              <a:ext uri="{FF2B5EF4-FFF2-40B4-BE49-F238E27FC236}">
                <a16:creationId xmlns:a16="http://schemas.microsoft.com/office/drawing/2014/main" id="{03D40DDA-AB42-452E-8A6C-BCB9BF92EBBA}"/>
              </a:ext>
            </a:extLst>
          </p:cNvPr>
          <p:cNvSpPr/>
          <p:nvPr>
            <p:custDataLst>
              <p:tags r:id="rId21"/>
            </p:custDataLst>
          </p:nvPr>
        </p:nvSpPr>
        <p:spPr>
          <a:xfrm>
            <a:off x="194519" y="4950580"/>
            <a:ext cx="1046589" cy="120521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atin typeface="Georgia" panose="02040502050405020303" pitchFamily="18" charset="0"/>
            </a:endParaRPr>
          </a:p>
        </p:txBody>
      </p:sp>
      <p:sp>
        <p:nvSpPr>
          <p:cNvPr id="40" name="OTLSHAPE_SL_19867ef1ce2b46c8888ac5094bd46420_Header">
            <a:extLst>
              <a:ext uri="{FF2B5EF4-FFF2-40B4-BE49-F238E27FC236}">
                <a16:creationId xmlns:a16="http://schemas.microsoft.com/office/drawing/2014/main" id="{30475D23-7E09-47A9-827D-A6836B3C024F}"/>
              </a:ext>
            </a:extLst>
          </p:cNvPr>
          <p:cNvSpPr txBox="1"/>
          <p:nvPr>
            <p:custDataLst>
              <p:tags r:id="rId22"/>
            </p:custDataLst>
          </p:nvPr>
        </p:nvSpPr>
        <p:spPr>
          <a:xfrm>
            <a:off x="231123" y="5209305"/>
            <a:ext cx="928857" cy="687762"/>
          </a:xfrm>
          <a:prstGeom prst="rect">
            <a:avLst/>
          </a:prstGeom>
          <a:noFill/>
        </p:spPr>
        <p:txBody>
          <a:bodyPr vert="horz" wrap="square" lIns="0" tIns="0" rIns="0" bIns="0" rtlCol="0" anchor="ctr" anchorCtr="0">
            <a:noAutofit/>
          </a:bodyPr>
          <a:lstStyle/>
          <a:p>
            <a:pPr algn="ctr"/>
            <a:r>
              <a:rPr lang="en-NL" sz="1200" b="1" dirty="0">
                <a:solidFill>
                  <a:schemeClr val="bg1"/>
                </a:solidFill>
              </a:rPr>
              <a:t>Internationalisation</a:t>
            </a:r>
          </a:p>
        </p:txBody>
      </p:sp>
      <p:sp>
        <p:nvSpPr>
          <p:cNvPr id="41" name="Rectangle 40"/>
          <p:cNvSpPr/>
          <p:nvPr/>
        </p:nvSpPr>
        <p:spPr>
          <a:xfrm>
            <a:off x="1241108" y="764704"/>
            <a:ext cx="2098096" cy="512564"/>
          </a:xfrm>
          <a:prstGeom prst="rect">
            <a:avLst/>
          </a:prstGeom>
          <a:solidFill>
            <a:schemeClr val="bg2">
              <a:lumMod val="10000"/>
              <a:lumOff val="9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January </a:t>
            </a:r>
          </a:p>
        </p:txBody>
      </p:sp>
      <p:sp>
        <p:nvSpPr>
          <p:cNvPr id="42" name="Rectangle 41"/>
          <p:cNvSpPr/>
          <p:nvPr/>
        </p:nvSpPr>
        <p:spPr>
          <a:xfrm>
            <a:off x="3375203" y="764704"/>
            <a:ext cx="2098096" cy="512564"/>
          </a:xfrm>
          <a:prstGeom prst="rect">
            <a:avLst/>
          </a:prstGeom>
          <a:solidFill>
            <a:schemeClr val="bg2">
              <a:lumMod val="10000"/>
              <a:lumOff val="9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February </a:t>
            </a:r>
          </a:p>
        </p:txBody>
      </p:sp>
      <p:sp>
        <p:nvSpPr>
          <p:cNvPr id="43" name="Rectangle 42"/>
          <p:cNvSpPr/>
          <p:nvPr/>
        </p:nvSpPr>
        <p:spPr>
          <a:xfrm>
            <a:off x="5519259" y="764704"/>
            <a:ext cx="2098096" cy="512564"/>
          </a:xfrm>
          <a:prstGeom prst="rect">
            <a:avLst/>
          </a:prstGeom>
          <a:solidFill>
            <a:schemeClr val="bg2">
              <a:lumMod val="10000"/>
              <a:lumOff val="9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March</a:t>
            </a:r>
          </a:p>
        </p:txBody>
      </p:sp>
      <p:sp>
        <p:nvSpPr>
          <p:cNvPr id="44" name="Rectangle 43"/>
          <p:cNvSpPr/>
          <p:nvPr/>
        </p:nvSpPr>
        <p:spPr>
          <a:xfrm>
            <a:off x="7663315" y="761740"/>
            <a:ext cx="2098096" cy="512564"/>
          </a:xfrm>
          <a:prstGeom prst="rect">
            <a:avLst/>
          </a:prstGeom>
          <a:solidFill>
            <a:schemeClr val="bg2">
              <a:lumMod val="10000"/>
              <a:lumOff val="9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April</a:t>
            </a:r>
          </a:p>
        </p:txBody>
      </p:sp>
      <p:sp>
        <p:nvSpPr>
          <p:cNvPr id="45" name="Rectangle 44"/>
          <p:cNvSpPr/>
          <p:nvPr/>
        </p:nvSpPr>
        <p:spPr>
          <a:xfrm>
            <a:off x="9807370" y="761740"/>
            <a:ext cx="2128917" cy="512564"/>
          </a:xfrm>
          <a:prstGeom prst="rect">
            <a:avLst/>
          </a:prstGeom>
          <a:solidFill>
            <a:schemeClr val="bg2">
              <a:lumMod val="10000"/>
              <a:lumOff val="9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May</a:t>
            </a:r>
          </a:p>
        </p:txBody>
      </p:sp>
      <p:cxnSp>
        <p:nvCxnSpPr>
          <p:cNvPr id="46" name="OTLSHAPE_G_00000000000000000000000000000000_ShapeBelow1">
            <a:extLst>
              <a:ext uri="{FF2B5EF4-FFF2-40B4-BE49-F238E27FC236}">
                <a16:creationId xmlns:a16="http://schemas.microsoft.com/office/drawing/2014/main" id="{DF3FB866-2219-4B50-9DBE-2E7EE0BFAF8E}"/>
              </a:ext>
            </a:extLst>
          </p:cNvPr>
          <p:cNvCxnSpPr/>
          <p:nvPr>
            <p:custDataLst>
              <p:tags r:id="rId23"/>
            </p:custDataLst>
          </p:nvPr>
        </p:nvCxnSpPr>
        <p:spPr>
          <a:xfrm>
            <a:off x="7637645" y="1340768"/>
            <a:ext cx="19367" cy="4787445"/>
          </a:xfrm>
          <a:prstGeom prst="line">
            <a:avLst/>
          </a:prstGeom>
          <a:ln w="9525" cap="flat" cmpd="sng" algn="ctr">
            <a:solidFill>
              <a:schemeClr val="bg2">
                <a:lumMod val="9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Flowchart: Terminator 46"/>
          <p:cNvSpPr/>
          <p:nvPr/>
        </p:nvSpPr>
        <p:spPr>
          <a:xfrm>
            <a:off x="1263695" y="1662897"/>
            <a:ext cx="1883152" cy="432048"/>
          </a:xfrm>
          <a:prstGeom prst="flowChartTerminator">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Migrate to Azure </a:t>
            </a:r>
          </a:p>
        </p:txBody>
      </p:sp>
      <p:sp>
        <p:nvSpPr>
          <p:cNvPr id="48" name="Flowchart: Terminator 47"/>
          <p:cNvSpPr/>
          <p:nvPr/>
        </p:nvSpPr>
        <p:spPr>
          <a:xfrm>
            <a:off x="3405453" y="1647469"/>
            <a:ext cx="2333682" cy="432048"/>
          </a:xfrm>
          <a:prstGeom prst="flowChartTerminator">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Configure auto scaling</a:t>
            </a:r>
          </a:p>
        </p:txBody>
      </p:sp>
      <p:sp>
        <p:nvSpPr>
          <p:cNvPr id="49" name="Flowchart: Terminator 48"/>
          <p:cNvSpPr/>
          <p:nvPr/>
        </p:nvSpPr>
        <p:spPr>
          <a:xfrm>
            <a:off x="6129625" y="1655373"/>
            <a:ext cx="1484073" cy="432048"/>
          </a:xfrm>
          <a:prstGeom prst="flowChartTerminator">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Auto scaling</a:t>
            </a:r>
          </a:p>
        </p:txBody>
      </p:sp>
      <p:cxnSp>
        <p:nvCxnSpPr>
          <p:cNvPr id="50" name="Straight Arrow Connector 49"/>
          <p:cNvCxnSpPr>
            <a:stCxn id="47" idx="3"/>
            <a:endCxn id="48" idx="1"/>
          </p:cNvCxnSpPr>
          <p:nvPr/>
        </p:nvCxnSpPr>
        <p:spPr>
          <a:xfrm flipV="1">
            <a:off x="3146847" y="1863493"/>
            <a:ext cx="258606" cy="15428"/>
          </a:xfrm>
          <a:prstGeom prst="straightConnector1">
            <a:avLst/>
          </a:prstGeom>
          <a:ln>
            <a:solidFill>
              <a:schemeClr val="bg1"/>
            </a:solidFill>
            <a:tailEnd type="triangle"/>
          </a:ln>
        </p:spPr>
        <p:style>
          <a:lnRef idx="3">
            <a:schemeClr val="accent2"/>
          </a:lnRef>
          <a:fillRef idx="0">
            <a:schemeClr val="accent2"/>
          </a:fillRef>
          <a:effectRef idx="2">
            <a:schemeClr val="accent2"/>
          </a:effectRef>
          <a:fontRef idx="minor">
            <a:schemeClr val="tx1"/>
          </a:fontRef>
        </p:style>
      </p:cxnSp>
      <p:cxnSp>
        <p:nvCxnSpPr>
          <p:cNvPr id="51" name="Straight Arrow Connector 50"/>
          <p:cNvCxnSpPr/>
          <p:nvPr/>
        </p:nvCxnSpPr>
        <p:spPr>
          <a:xfrm flipV="1">
            <a:off x="5739135" y="1878921"/>
            <a:ext cx="404319" cy="1"/>
          </a:xfrm>
          <a:prstGeom prst="straightConnector1">
            <a:avLst/>
          </a:prstGeom>
          <a:ln>
            <a:solidFill>
              <a:schemeClr val="bg1"/>
            </a:solidFill>
            <a:tailEnd type="triangle"/>
          </a:ln>
        </p:spPr>
        <p:style>
          <a:lnRef idx="3">
            <a:schemeClr val="accent3"/>
          </a:lnRef>
          <a:fillRef idx="0">
            <a:schemeClr val="accent3"/>
          </a:fillRef>
          <a:effectRef idx="2">
            <a:schemeClr val="accent3"/>
          </a:effectRef>
          <a:fontRef idx="minor">
            <a:schemeClr val="tx1"/>
          </a:fontRef>
        </p:style>
      </p:cxnSp>
      <p:sp>
        <p:nvSpPr>
          <p:cNvPr id="52" name="Flowchart: Terminator 51"/>
          <p:cNvSpPr/>
          <p:nvPr/>
        </p:nvSpPr>
        <p:spPr>
          <a:xfrm>
            <a:off x="1268864" y="2656594"/>
            <a:ext cx="2528177" cy="432048"/>
          </a:xfrm>
          <a:prstGeom prst="flowChartTerminator">
            <a:avLst/>
          </a:prstGeom>
          <a:solidFill>
            <a:schemeClr val="accent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Georgia" panose="02040502050405020303" pitchFamily="18" charset="0"/>
              </a:rPr>
              <a:t>Isolate AEX-specific code</a:t>
            </a:r>
          </a:p>
        </p:txBody>
      </p:sp>
      <p:sp>
        <p:nvSpPr>
          <p:cNvPr id="53" name="Flowchart: Terminator 52"/>
          <p:cNvSpPr/>
          <p:nvPr/>
        </p:nvSpPr>
        <p:spPr>
          <a:xfrm>
            <a:off x="4200504" y="2652085"/>
            <a:ext cx="2986769" cy="432048"/>
          </a:xfrm>
          <a:prstGeom prst="flowChartTerminator">
            <a:avLst/>
          </a:prstGeom>
          <a:solidFill>
            <a:schemeClr val="accent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Georgia" panose="02040502050405020303" pitchFamily="18" charset="0"/>
              </a:rPr>
              <a:t>Isolate AEX-specific code</a:t>
            </a:r>
          </a:p>
        </p:txBody>
      </p:sp>
      <p:sp>
        <p:nvSpPr>
          <p:cNvPr id="54" name="Flowchart: Terminator 53"/>
          <p:cNvSpPr/>
          <p:nvPr/>
        </p:nvSpPr>
        <p:spPr>
          <a:xfrm>
            <a:off x="7670998" y="2656594"/>
            <a:ext cx="2126412" cy="432048"/>
          </a:xfrm>
          <a:prstGeom prst="flowChartTerminator">
            <a:avLst/>
          </a:prstGeom>
          <a:solidFill>
            <a:schemeClr val="accent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Georgia" panose="02040502050405020303" pitchFamily="18" charset="0"/>
              </a:rPr>
              <a:t>Support AEX through configuration, not code</a:t>
            </a:r>
          </a:p>
        </p:txBody>
      </p:sp>
      <p:cxnSp>
        <p:nvCxnSpPr>
          <p:cNvPr id="55" name="Straight Arrow Connector 54"/>
          <p:cNvCxnSpPr>
            <a:stCxn id="52" idx="3"/>
            <a:endCxn id="53" idx="1"/>
          </p:cNvCxnSpPr>
          <p:nvPr/>
        </p:nvCxnSpPr>
        <p:spPr>
          <a:xfrm flipV="1">
            <a:off x="3797041" y="2868109"/>
            <a:ext cx="403463" cy="4509"/>
          </a:xfrm>
          <a:prstGeom prst="straightConnector1">
            <a:avLst/>
          </a:prstGeom>
          <a:ln>
            <a:solidFill>
              <a:schemeClr val="bg1"/>
            </a:solidFill>
            <a:tailEnd type="triangle"/>
          </a:ln>
        </p:spPr>
        <p:style>
          <a:lnRef idx="3">
            <a:schemeClr val="accent3"/>
          </a:lnRef>
          <a:fillRef idx="0">
            <a:schemeClr val="accent3"/>
          </a:fillRef>
          <a:effectRef idx="2">
            <a:schemeClr val="accent3"/>
          </a:effectRef>
          <a:fontRef idx="minor">
            <a:schemeClr val="tx1"/>
          </a:fontRef>
        </p:style>
      </p:cxnSp>
      <p:cxnSp>
        <p:nvCxnSpPr>
          <p:cNvPr id="56" name="Straight Arrow Connector 55"/>
          <p:cNvCxnSpPr>
            <a:stCxn id="53" idx="3"/>
            <a:endCxn id="54" idx="1"/>
          </p:cNvCxnSpPr>
          <p:nvPr/>
        </p:nvCxnSpPr>
        <p:spPr>
          <a:xfrm>
            <a:off x="7187273" y="2868109"/>
            <a:ext cx="483725" cy="4509"/>
          </a:xfrm>
          <a:prstGeom prst="straightConnector1">
            <a:avLst/>
          </a:prstGeom>
          <a:ln>
            <a:solidFill>
              <a:schemeClr val="bg1"/>
            </a:solidFill>
            <a:tailEnd type="triangle"/>
          </a:ln>
        </p:spPr>
        <p:style>
          <a:lnRef idx="3">
            <a:schemeClr val="accent2"/>
          </a:lnRef>
          <a:fillRef idx="0">
            <a:schemeClr val="accent2"/>
          </a:fillRef>
          <a:effectRef idx="2">
            <a:schemeClr val="accent2"/>
          </a:effectRef>
          <a:fontRef idx="minor">
            <a:schemeClr val="tx1"/>
          </a:fontRef>
        </p:style>
      </p:cxnSp>
      <p:sp>
        <p:nvSpPr>
          <p:cNvPr id="57" name="Flowchart: Terminator 56"/>
          <p:cNvSpPr/>
          <p:nvPr/>
        </p:nvSpPr>
        <p:spPr>
          <a:xfrm>
            <a:off x="9821357" y="4144714"/>
            <a:ext cx="1102354" cy="432048"/>
          </a:xfrm>
          <a:prstGeom prst="flowChartTerminator">
            <a:avLst/>
          </a:prstGeom>
          <a:solidFill>
            <a:schemeClr val="accent5"/>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Georgia" panose="02040502050405020303" pitchFamily="18" charset="0"/>
              </a:rPr>
              <a:t>Configure each exchange</a:t>
            </a:r>
          </a:p>
        </p:txBody>
      </p:sp>
      <p:sp>
        <p:nvSpPr>
          <p:cNvPr id="58" name="Flowchart: Terminator 57"/>
          <p:cNvSpPr/>
          <p:nvPr/>
        </p:nvSpPr>
        <p:spPr>
          <a:xfrm>
            <a:off x="11096642" y="4144714"/>
            <a:ext cx="863593" cy="432048"/>
          </a:xfrm>
          <a:prstGeom prst="flowChartTerminator">
            <a:avLst/>
          </a:prstGeom>
          <a:solidFill>
            <a:schemeClr val="accent5"/>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Georgia" panose="02040502050405020303" pitchFamily="18" charset="0"/>
              </a:rPr>
              <a:t>Take into operation</a:t>
            </a:r>
          </a:p>
        </p:txBody>
      </p:sp>
      <p:cxnSp>
        <p:nvCxnSpPr>
          <p:cNvPr id="59" name="Straight Arrow Connector 58"/>
          <p:cNvCxnSpPr>
            <a:stCxn id="57" idx="3"/>
            <a:endCxn id="58" idx="1"/>
          </p:cNvCxnSpPr>
          <p:nvPr/>
        </p:nvCxnSpPr>
        <p:spPr>
          <a:xfrm>
            <a:off x="10923711" y="4360738"/>
            <a:ext cx="172931" cy="0"/>
          </a:xfrm>
          <a:prstGeom prst="straightConnector1">
            <a:avLst/>
          </a:prstGeom>
          <a:ln>
            <a:solidFill>
              <a:schemeClr val="bg1"/>
            </a:solidFill>
            <a:tailEnd type="triangle"/>
          </a:ln>
        </p:spPr>
        <p:style>
          <a:lnRef idx="3">
            <a:schemeClr val="accent3"/>
          </a:lnRef>
          <a:fillRef idx="0">
            <a:schemeClr val="accent3"/>
          </a:fillRef>
          <a:effectRef idx="2">
            <a:schemeClr val="accent3"/>
          </a:effectRef>
          <a:fontRef idx="minor">
            <a:schemeClr val="tx1"/>
          </a:fontRef>
        </p:style>
      </p:cxnSp>
      <p:cxnSp>
        <p:nvCxnSpPr>
          <p:cNvPr id="60" name="Elbow Connector 59"/>
          <p:cNvCxnSpPr>
            <a:stCxn id="54" idx="3"/>
            <a:endCxn id="57" idx="0"/>
          </p:cNvCxnSpPr>
          <p:nvPr/>
        </p:nvCxnSpPr>
        <p:spPr>
          <a:xfrm>
            <a:off x="9797410" y="2872618"/>
            <a:ext cx="575124" cy="1272096"/>
          </a:xfrm>
          <a:prstGeom prst="bentConnector2">
            <a:avLst/>
          </a:prstGeom>
          <a:ln>
            <a:solidFill>
              <a:schemeClr val="bg1"/>
            </a:solidFill>
            <a:tailEnd type="triangle"/>
          </a:ln>
        </p:spPr>
        <p:style>
          <a:lnRef idx="3">
            <a:schemeClr val="accent3"/>
          </a:lnRef>
          <a:fillRef idx="0">
            <a:schemeClr val="accent3"/>
          </a:fillRef>
          <a:effectRef idx="2">
            <a:schemeClr val="accent3"/>
          </a:effectRef>
          <a:fontRef idx="minor">
            <a:schemeClr val="tx1"/>
          </a:fontRef>
        </p:style>
      </p:cxnSp>
      <p:sp>
        <p:nvSpPr>
          <p:cNvPr id="61" name="Flowchart: Terminator 60"/>
          <p:cNvSpPr/>
          <p:nvPr/>
        </p:nvSpPr>
        <p:spPr>
          <a:xfrm>
            <a:off x="1257777" y="5337162"/>
            <a:ext cx="6445401" cy="432048"/>
          </a:xfrm>
          <a:prstGeom prst="flowChartTerminator">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latin typeface="Georgia" panose="02040502050405020303" pitchFamily="18" charset="0"/>
              </a:rPr>
              <a:t> Support multiple languages</a:t>
            </a:r>
          </a:p>
        </p:txBody>
      </p:sp>
      <p:sp>
        <p:nvSpPr>
          <p:cNvPr id="62" name="Flowchart: Terminator 61"/>
          <p:cNvSpPr/>
          <p:nvPr/>
        </p:nvSpPr>
        <p:spPr>
          <a:xfrm>
            <a:off x="8107384" y="5337162"/>
            <a:ext cx="2989258" cy="432048"/>
          </a:xfrm>
          <a:prstGeom prst="flowChartTerminator">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latin typeface="Georgia" panose="02040502050405020303" pitchFamily="18" charset="0"/>
              </a:rPr>
              <a:t>Support multiple identification mechanisms</a:t>
            </a:r>
          </a:p>
        </p:txBody>
      </p:sp>
      <p:cxnSp>
        <p:nvCxnSpPr>
          <p:cNvPr id="63" name="Straight Arrow Connector 62"/>
          <p:cNvCxnSpPr>
            <a:stCxn id="61" idx="3"/>
            <a:endCxn id="62" idx="1"/>
          </p:cNvCxnSpPr>
          <p:nvPr/>
        </p:nvCxnSpPr>
        <p:spPr>
          <a:xfrm>
            <a:off x="7703178" y="5553186"/>
            <a:ext cx="404206" cy="0"/>
          </a:xfrm>
          <a:prstGeom prst="straightConnector1">
            <a:avLst/>
          </a:prstGeom>
          <a:ln>
            <a:solidFill>
              <a:schemeClr val="bg1"/>
            </a:solidFill>
            <a:tailEnd type="triangle"/>
          </a:ln>
        </p:spPr>
        <p:style>
          <a:lnRef idx="3">
            <a:schemeClr val="accent3"/>
          </a:lnRef>
          <a:fillRef idx="0">
            <a:schemeClr val="accent3"/>
          </a:fillRef>
          <a:effectRef idx="2">
            <a:schemeClr val="accent3"/>
          </a:effectRef>
          <a:fontRef idx="minor">
            <a:schemeClr val="tx1"/>
          </a:fontRef>
        </p:style>
      </p:cxnSp>
      <p:sp>
        <p:nvSpPr>
          <p:cNvPr id="64" name="Flowchart: Terminator 63"/>
          <p:cNvSpPr/>
          <p:nvPr/>
        </p:nvSpPr>
        <p:spPr>
          <a:xfrm>
            <a:off x="2079788" y="1967743"/>
            <a:ext cx="1081045" cy="297760"/>
          </a:xfrm>
          <a:prstGeom prst="flowChartTermina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Developer 1 &amp; 2</a:t>
            </a:r>
          </a:p>
        </p:txBody>
      </p:sp>
      <p:sp>
        <p:nvSpPr>
          <p:cNvPr id="65" name="Flowchart: Terminator 64"/>
          <p:cNvSpPr/>
          <p:nvPr/>
        </p:nvSpPr>
        <p:spPr>
          <a:xfrm>
            <a:off x="4659752" y="1967743"/>
            <a:ext cx="1081045" cy="297760"/>
          </a:xfrm>
          <a:prstGeom prst="flowChartTermina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Developer 1 &amp; 2</a:t>
            </a:r>
          </a:p>
        </p:txBody>
      </p:sp>
      <p:sp>
        <p:nvSpPr>
          <p:cNvPr id="66" name="Flowchart: Terminator 65"/>
          <p:cNvSpPr/>
          <p:nvPr/>
        </p:nvSpPr>
        <p:spPr>
          <a:xfrm>
            <a:off x="6542614" y="1967743"/>
            <a:ext cx="1081045" cy="297760"/>
          </a:xfrm>
          <a:prstGeom prst="flowChartTermina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Developer 1 &amp; 2</a:t>
            </a:r>
          </a:p>
        </p:txBody>
      </p:sp>
      <p:sp>
        <p:nvSpPr>
          <p:cNvPr id="67" name="Flowchart: Terminator 66"/>
          <p:cNvSpPr/>
          <p:nvPr/>
        </p:nvSpPr>
        <p:spPr>
          <a:xfrm>
            <a:off x="2658088" y="2984173"/>
            <a:ext cx="1081045" cy="297760"/>
          </a:xfrm>
          <a:prstGeom prst="flowChartTerminator">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Developer 3</a:t>
            </a:r>
          </a:p>
        </p:txBody>
      </p:sp>
      <p:sp>
        <p:nvSpPr>
          <p:cNvPr id="68" name="Flowchart: Terminator 67"/>
          <p:cNvSpPr/>
          <p:nvPr/>
        </p:nvSpPr>
        <p:spPr>
          <a:xfrm>
            <a:off x="6120214" y="2972469"/>
            <a:ext cx="1081045" cy="297760"/>
          </a:xfrm>
          <a:prstGeom prst="flowChartTerminator">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Developer 3</a:t>
            </a:r>
          </a:p>
        </p:txBody>
      </p:sp>
      <p:sp>
        <p:nvSpPr>
          <p:cNvPr id="69" name="Flowchart: Terminator 68"/>
          <p:cNvSpPr/>
          <p:nvPr/>
        </p:nvSpPr>
        <p:spPr>
          <a:xfrm>
            <a:off x="8506697" y="3048854"/>
            <a:ext cx="1314660" cy="331146"/>
          </a:xfrm>
          <a:prstGeom prst="flowChartTerminator">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Developer 1, 2 &amp; 3</a:t>
            </a:r>
          </a:p>
        </p:txBody>
      </p:sp>
      <p:sp>
        <p:nvSpPr>
          <p:cNvPr id="70" name="Flowchart: Terminator 69"/>
          <p:cNvSpPr/>
          <p:nvPr/>
        </p:nvSpPr>
        <p:spPr>
          <a:xfrm>
            <a:off x="5978467" y="5635278"/>
            <a:ext cx="1700711" cy="261789"/>
          </a:xfrm>
          <a:prstGeom prst="flowChartTerminator">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Developer 4</a:t>
            </a:r>
          </a:p>
        </p:txBody>
      </p:sp>
      <p:sp>
        <p:nvSpPr>
          <p:cNvPr id="71" name="Flowchart: Terminator 70"/>
          <p:cNvSpPr/>
          <p:nvPr/>
        </p:nvSpPr>
        <p:spPr>
          <a:xfrm>
            <a:off x="10211577" y="4538559"/>
            <a:ext cx="724108" cy="217704"/>
          </a:xfrm>
          <a:prstGeom prst="flowChartTerminator">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Developer 1</a:t>
            </a:r>
          </a:p>
        </p:txBody>
      </p:sp>
      <p:sp>
        <p:nvSpPr>
          <p:cNvPr id="72" name="Flowchart: Terminator 71"/>
          <p:cNvSpPr/>
          <p:nvPr/>
        </p:nvSpPr>
        <p:spPr>
          <a:xfrm>
            <a:off x="11247747" y="4531242"/>
            <a:ext cx="724108" cy="217704"/>
          </a:xfrm>
          <a:prstGeom prst="flowChartTerminator">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Developer 1</a:t>
            </a:r>
          </a:p>
        </p:txBody>
      </p:sp>
      <p:sp>
        <p:nvSpPr>
          <p:cNvPr id="73" name="Flowchart: Terminator 72"/>
          <p:cNvSpPr/>
          <p:nvPr/>
        </p:nvSpPr>
        <p:spPr>
          <a:xfrm>
            <a:off x="9361221" y="5690380"/>
            <a:ext cx="1700711" cy="261789"/>
          </a:xfrm>
          <a:prstGeom prst="flowChartTerminator">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Developer 2</a:t>
            </a:r>
            <a:r>
              <a:rPr lang="en-US" sz="900"/>
              <a:t>, 3 &amp; </a:t>
            </a:r>
            <a:r>
              <a:rPr lang="en-US" sz="900" dirty="0"/>
              <a:t>4</a:t>
            </a:r>
          </a:p>
        </p:txBody>
      </p:sp>
    </p:spTree>
    <p:extLst>
      <p:ext uri="{BB962C8B-B14F-4D97-AF65-F5344CB8AC3E}">
        <p14:creationId xmlns:p14="http://schemas.microsoft.com/office/powerpoint/2010/main" val="721468584"/>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EE7099E-8998-4851-915A-4F4831808297}" type="slidenum">
              <a:rPr lang="nl-NL" smtClean="0"/>
              <a:pPr/>
              <a:t>14</a:t>
            </a:fld>
            <a:endParaRPr lang="nl-NL"/>
          </a:p>
        </p:txBody>
      </p:sp>
      <p:sp>
        <p:nvSpPr>
          <p:cNvPr id="5" name="Google Shape;308;p23"/>
          <p:cNvSpPr txBox="1">
            <a:spLocks noGrp="1"/>
          </p:cNvSpPr>
          <p:nvPr>
            <p:ph type="title"/>
          </p:nvPr>
        </p:nvSpPr>
        <p:spPr>
          <a:xfrm>
            <a:off x="266527" y="558407"/>
            <a:ext cx="10972800" cy="428000"/>
          </a:xfrm>
          <a:prstGeom prst="rect">
            <a:avLst/>
          </a:prstGeom>
        </p:spPr>
        <p:txBody>
          <a:bodyPr spcFirstLastPara="1" vert="horz" wrap="square" lIns="121900" tIns="121900" rIns="121900" bIns="121900" rtlCol="0" anchor="ctr" anchorCtr="0">
            <a:noAutofit/>
          </a:bodyPr>
          <a:lstStyle/>
          <a:p>
            <a:pPr algn="l"/>
            <a:r>
              <a:rPr lang="en-AU" dirty="0"/>
              <a:t>Monitoring and evaluating the plan</a:t>
            </a:r>
            <a:endParaRPr dirty="0"/>
          </a:p>
        </p:txBody>
      </p:sp>
      <p:sp>
        <p:nvSpPr>
          <p:cNvPr id="6" name="Google Shape;313;p23"/>
          <p:cNvSpPr/>
          <p:nvPr/>
        </p:nvSpPr>
        <p:spPr>
          <a:xfrm>
            <a:off x="482651" y="3256212"/>
            <a:ext cx="1800100" cy="993700"/>
          </a:xfrm>
          <a:prstGeom prst="rect">
            <a:avLst/>
          </a:prstGeom>
          <a:solidFill>
            <a:srgbClr val="FFFFFF"/>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7" name="Google Shape;313;p23"/>
          <p:cNvSpPr/>
          <p:nvPr/>
        </p:nvSpPr>
        <p:spPr>
          <a:xfrm>
            <a:off x="482651" y="4249912"/>
            <a:ext cx="1800100" cy="993700"/>
          </a:xfrm>
          <a:prstGeom prst="rect">
            <a:avLst/>
          </a:prstGeom>
          <a:solidFill>
            <a:srgbClr val="FFFFFF"/>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8" name="Google Shape;313;p23"/>
          <p:cNvSpPr/>
          <p:nvPr/>
        </p:nvSpPr>
        <p:spPr>
          <a:xfrm>
            <a:off x="482651" y="5243612"/>
            <a:ext cx="1800100" cy="993700"/>
          </a:xfrm>
          <a:prstGeom prst="rect">
            <a:avLst/>
          </a:prstGeom>
          <a:solidFill>
            <a:srgbClr val="FFFFFF"/>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9" name="Google Shape;313;p23"/>
          <p:cNvSpPr/>
          <p:nvPr/>
        </p:nvSpPr>
        <p:spPr>
          <a:xfrm>
            <a:off x="482651" y="2262512"/>
            <a:ext cx="1800100" cy="993700"/>
          </a:xfrm>
          <a:prstGeom prst="rect">
            <a:avLst/>
          </a:prstGeom>
          <a:solidFill>
            <a:srgbClr val="FFFFFF"/>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10" name="Google Shape;313;p23"/>
          <p:cNvSpPr/>
          <p:nvPr/>
        </p:nvSpPr>
        <p:spPr>
          <a:xfrm>
            <a:off x="2282751" y="5243612"/>
            <a:ext cx="1800100" cy="993700"/>
          </a:xfrm>
          <a:prstGeom prst="rect">
            <a:avLst/>
          </a:prstGeom>
          <a:solidFill>
            <a:schemeClr val="accent3"/>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marL="171450" indent="-171450">
              <a:buFont typeface="Arial" panose="020B0604020202020204" pitchFamily="34" charset="0"/>
              <a:buChar char="•"/>
            </a:pPr>
            <a:r>
              <a:rPr lang="en-NL" sz="1200" dirty="0">
                <a:solidFill>
                  <a:schemeClr val="bg1"/>
                </a:solidFill>
              </a:rPr>
              <a:t>Migrate server-side code to Azure</a:t>
            </a:r>
            <a:endParaRPr lang="en-US" sz="1200" dirty="0">
              <a:solidFill>
                <a:schemeClr val="bg1"/>
              </a:solidFill>
            </a:endParaRPr>
          </a:p>
          <a:p>
            <a:pPr marL="171450" indent="-171450">
              <a:buFont typeface="Arial" panose="020B0604020202020204" pitchFamily="34" charset="0"/>
              <a:buChar char="•"/>
            </a:pPr>
            <a:r>
              <a:rPr lang="en-NL" sz="1200" dirty="0">
                <a:solidFill>
                  <a:schemeClr val="bg1"/>
                </a:solidFill>
              </a:rPr>
              <a:t>Configure auto-scaling</a:t>
            </a:r>
            <a:endParaRPr lang="en-US" sz="1200" dirty="0">
              <a:solidFill>
                <a:schemeClr val="bg1"/>
              </a:solidFill>
            </a:endParaRPr>
          </a:p>
          <a:p>
            <a:pPr marL="171450" indent="-171450">
              <a:buFont typeface="Arial" panose="020B0604020202020204" pitchFamily="34" charset="0"/>
              <a:buChar char="•"/>
            </a:pPr>
            <a:r>
              <a:rPr lang="en-NL" sz="1200" dirty="0">
                <a:solidFill>
                  <a:schemeClr val="bg1"/>
                </a:solidFill>
              </a:rPr>
              <a:t>Test and audit</a:t>
            </a:r>
          </a:p>
        </p:txBody>
      </p:sp>
      <p:sp>
        <p:nvSpPr>
          <p:cNvPr id="11" name="Google Shape;313;p23"/>
          <p:cNvSpPr/>
          <p:nvPr/>
        </p:nvSpPr>
        <p:spPr>
          <a:xfrm>
            <a:off x="2286461" y="2262512"/>
            <a:ext cx="1800100" cy="993700"/>
          </a:xfrm>
          <a:prstGeom prst="rect">
            <a:avLst/>
          </a:prstGeom>
          <a:solidFill>
            <a:schemeClr val="accent1"/>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marL="171450" indent="-171450">
              <a:buFont typeface="Arial" panose="020B0604020202020204" pitchFamily="34" charset="0"/>
              <a:buChar char="•"/>
              <a:defRPr/>
            </a:pPr>
            <a:r>
              <a:rPr lang="en-US" sz="1200" dirty="0">
                <a:solidFill>
                  <a:schemeClr val="bg1"/>
                </a:solidFill>
              </a:rPr>
              <a:t>Move the system from on-premise to cloud computing</a:t>
            </a:r>
          </a:p>
        </p:txBody>
      </p:sp>
      <p:sp>
        <p:nvSpPr>
          <p:cNvPr id="12" name="Google Shape;313;p23"/>
          <p:cNvSpPr/>
          <p:nvPr/>
        </p:nvSpPr>
        <p:spPr>
          <a:xfrm>
            <a:off x="2282751" y="3256212"/>
            <a:ext cx="1800100" cy="993700"/>
          </a:xfrm>
          <a:prstGeom prst="rect">
            <a:avLst/>
          </a:prstGeom>
          <a:solidFill>
            <a:schemeClr val="accent1"/>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marL="171450" indent="-171450">
              <a:buFont typeface="Arial" panose="020B0604020202020204" pitchFamily="34" charset="0"/>
              <a:buChar char="•"/>
            </a:pPr>
            <a:r>
              <a:rPr lang="en-NL" sz="1200" dirty="0">
                <a:solidFill>
                  <a:schemeClr val="bg1"/>
                </a:solidFill>
              </a:rPr>
              <a:t>Ensure scalability</a:t>
            </a:r>
            <a:endParaRPr lang="en-US" sz="1200" dirty="0">
              <a:solidFill>
                <a:schemeClr val="bg1"/>
              </a:solidFill>
            </a:endParaRPr>
          </a:p>
          <a:p>
            <a:pPr marL="171450" indent="-171450">
              <a:buFont typeface="Arial" panose="020B0604020202020204" pitchFamily="34" charset="0"/>
              <a:buChar char="•"/>
            </a:pPr>
            <a:r>
              <a:rPr lang="en-US" sz="1200" dirty="0">
                <a:solidFill>
                  <a:schemeClr val="bg1"/>
                </a:solidFill>
              </a:rPr>
              <a:t>F</a:t>
            </a:r>
            <a:r>
              <a:rPr lang="en-NL" sz="1200" dirty="0">
                <a:solidFill>
                  <a:schemeClr val="bg1"/>
                </a:solidFill>
              </a:rPr>
              <a:t>ast connection of new exchanges</a:t>
            </a:r>
            <a:endParaRPr lang="en-US" sz="1200" dirty="0">
              <a:solidFill>
                <a:schemeClr val="bg1"/>
              </a:solidFill>
            </a:endParaRPr>
          </a:p>
        </p:txBody>
      </p:sp>
      <p:sp>
        <p:nvSpPr>
          <p:cNvPr id="13" name="Google Shape;313;p23"/>
          <p:cNvSpPr/>
          <p:nvPr/>
        </p:nvSpPr>
        <p:spPr>
          <a:xfrm>
            <a:off x="2282751" y="4249912"/>
            <a:ext cx="1800100" cy="993700"/>
          </a:xfrm>
          <a:prstGeom prst="rect">
            <a:avLst/>
          </a:prstGeom>
          <a:solidFill>
            <a:schemeClr val="accent1"/>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marL="171450" indent="-171450">
              <a:buFont typeface="Arial" panose="020B0604020202020204" pitchFamily="34" charset="0"/>
              <a:buChar char="•"/>
            </a:pPr>
            <a:r>
              <a:rPr lang="en-NL" sz="1200" dirty="0">
                <a:solidFill>
                  <a:schemeClr val="bg1"/>
                </a:solidFill>
              </a:rPr>
              <a:t>Automatic scaling under increased load</a:t>
            </a:r>
            <a:endParaRPr lang="en-US" sz="1200" dirty="0">
              <a:solidFill>
                <a:schemeClr val="bg1"/>
              </a:solidFill>
            </a:endParaRPr>
          </a:p>
          <a:p>
            <a:endParaRPr lang="en-US" sz="1200" dirty="0">
              <a:solidFill>
                <a:schemeClr val="bg1"/>
              </a:solidFill>
            </a:endParaRPr>
          </a:p>
        </p:txBody>
      </p:sp>
      <p:sp>
        <p:nvSpPr>
          <p:cNvPr id="14" name="Google Shape;313;p23"/>
          <p:cNvSpPr/>
          <p:nvPr/>
        </p:nvSpPr>
        <p:spPr>
          <a:xfrm>
            <a:off x="4082851" y="5243612"/>
            <a:ext cx="1800100" cy="993700"/>
          </a:xfrm>
          <a:prstGeom prst="rect">
            <a:avLst/>
          </a:prstGeom>
          <a:solidFill>
            <a:schemeClr val="accent3"/>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marL="171450" indent="-171450">
              <a:buFont typeface="Arial" panose="020B0604020202020204" pitchFamily="34" charset="0"/>
              <a:buChar char="•"/>
            </a:pPr>
            <a:r>
              <a:rPr lang="en-US" sz="1100" dirty="0">
                <a:solidFill>
                  <a:schemeClr val="bg1"/>
                </a:solidFill>
              </a:rPr>
              <a:t>Employ required staff</a:t>
            </a:r>
          </a:p>
          <a:p>
            <a:pPr marL="171450" indent="-171450">
              <a:buFont typeface="Arial" panose="020B0604020202020204" pitchFamily="34" charset="0"/>
              <a:buChar char="•"/>
            </a:pPr>
            <a:r>
              <a:rPr lang="en-US" sz="1100" dirty="0">
                <a:solidFill>
                  <a:schemeClr val="bg1"/>
                </a:solidFill>
              </a:rPr>
              <a:t>Approve the organizational cloud readiness </a:t>
            </a:r>
          </a:p>
          <a:p>
            <a:pPr marL="171450" indent="-171450">
              <a:buFont typeface="Arial" panose="020B0604020202020204" pitchFamily="34" charset="0"/>
              <a:buChar char="•"/>
            </a:pPr>
            <a:r>
              <a:rPr lang="en-US" sz="1100" dirty="0">
                <a:solidFill>
                  <a:schemeClr val="bg1"/>
                </a:solidFill>
              </a:rPr>
              <a:t>A created cloud roadmap</a:t>
            </a:r>
          </a:p>
        </p:txBody>
      </p:sp>
      <p:sp>
        <p:nvSpPr>
          <p:cNvPr id="15" name="Google Shape;313;p23"/>
          <p:cNvSpPr/>
          <p:nvPr/>
        </p:nvSpPr>
        <p:spPr>
          <a:xfrm>
            <a:off x="4082851" y="4249912"/>
            <a:ext cx="1800100" cy="993700"/>
          </a:xfrm>
          <a:prstGeom prst="rect">
            <a:avLst/>
          </a:prstGeom>
          <a:solidFill>
            <a:schemeClr val="accent4"/>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marL="285750" indent="-285750">
              <a:buFont typeface="Arial" panose="020B0604020202020204" pitchFamily="34" charset="0"/>
              <a:buChar char="•"/>
            </a:pPr>
            <a:r>
              <a:rPr lang="en-US" sz="1000" dirty="0">
                <a:solidFill>
                  <a:schemeClr val="bg1"/>
                </a:solidFill>
              </a:rPr>
              <a:t>Decrease of mean time to repair or mean time between failures (time)</a:t>
            </a:r>
          </a:p>
          <a:p>
            <a:pPr marL="285750" indent="-285750">
              <a:buFont typeface="Arial" panose="020B0604020202020204" pitchFamily="34" charset="0"/>
              <a:buChar char="•"/>
            </a:pPr>
            <a:r>
              <a:rPr lang="en-US" sz="1000" dirty="0">
                <a:solidFill>
                  <a:schemeClr val="bg1"/>
                </a:solidFill>
              </a:rPr>
              <a:t>Increase in the speed and reliability of the service</a:t>
            </a:r>
          </a:p>
        </p:txBody>
      </p:sp>
      <p:sp>
        <p:nvSpPr>
          <p:cNvPr id="16" name="Google Shape;313;p23"/>
          <p:cNvSpPr/>
          <p:nvPr/>
        </p:nvSpPr>
        <p:spPr>
          <a:xfrm>
            <a:off x="4090271" y="3256212"/>
            <a:ext cx="1800100" cy="993700"/>
          </a:xfrm>
          <a:prstGeom prst="rect">
            <a:avLst/>
          </a:prstGeom>
          <a:solidFill>
            <a:schemeClr val="accent4"/>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marL="171450" indent="-171450">
              <a:buFont typeface="Arial" panose="020B0604020202020204" pitchFamily="34" charset="0"/>
              <a:buChar char="•"/>
            </a:pPr>
            <a:r>
              <a:rPr lang="en-US" sz="1050" dirty="0">
                <a:solidFill>
                  <a:srgbClr val="FFFFFF"/>
                </a:solidFill>
                <a:latin typeface="+mj-lt"/>
                <a:ea typeface="Lato Light"/>
                <a:cs typeface="Lato Light"/>
                <a:sym typeface="Lato Light"/>
              </a:rPr>
              <a:t>Increase in customer and employee satisfaction</a:t>
            </a:r>
          </a:p>
          <a:p>
            <a:pPr marL="171450" indent="-171450">
              <a:buFont typeface="Arial" panose="020B0604020202020204" pitchFamily="34" charset="0"/>
              <a:buChar char="•"/>
            </a:pPr>
            <a:r>
              <a:rPr lang="en-US" sz="1050" dirty="0">
                <a:solidFill>
                  <a:srgbClr val="FFFFFF"/>
                </a:solidFill>
                <a:latin typeface="+mj-lt"/>
                <a:ea typeface="Lato Light"/>
                <a:cs typeface="Lato Light"/>
                <a:sym typeface="Lato Light"/>
              </a:rPr>
              <a:t>Time to bring new users </a:t>
            </a:r>
          </a:p>
          <a:p>
            <a:pPr marL="171450" indent="-171450">
              <a:buFont typeface="Arial" panose="020B0604020202020204" pitchFamily="34" charset="0"/>
              <a:buChar char="•"/>
            </a:pPr>
            <a:r>
              <a:rPr lang="en-US" sz="1050" dirty="0">
                <a:solidFill>
                  <a:srgbClr val="FFFFFF"/>
                </a:solidFill>
                <a:latin typeface="+mj-lt"/>
                <a:ea typeface="Lato Light"/>
                <a:cs typeface="Lato Light"/>
                <a:sym typeface="Lato Light"/>
              </a:rPr>
              <a:t>Time to bring new services to market </a:t>
            </a:r>
          </a:p>
          <a:p>
            <a:pPr marL="171450" indent="-171450">
              <a:buFont typeface="Arial" panose="020B0604020202020204" pitchFamily="34" charset="0"/>
              <a:buChar char="•"/>
            </a:pPr>
            <a:endParaRPr sz="1000" dirty="0">
              <a:solidFill>
                <a:srgbClr val="FFFFFF"/>
              </a:solidFill>
              <a:latin typeface="+mj-lt"/>
              <a:ea typeface="Lato Light"/>
              <a:cs typeface="Lato Light"/>
              <a:sym typeface="Lato Light"/>
            </a:endParaRPr>
          </a:p>
        </p:txBody>
      </p:sp>
      <p:sp>
        <p:nvSpPr>
          <p:cNvPr id="17" name="Google Shape;313;p23"/>
          <p:cNvSpPr/>
          <p:nvPr/>
        </p:nvSpPr>
        <p:spPr>
          <a:xfrm>
            <a:off x="4082851" y="2262512"/>
            <a:ext cx="1800100" cy="993700"/>
          </a:xfrm>
          <a:prstGeom prst="rect">
            <a:avLst/>
          </a:prstGeom>
          <a:solidFill>
            <a:schemeClr val="accent4"/>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marL="171450" indent="-171450">
              <a:buFont typeface="Arial" panose="020B0604020202020204" pitchFamily="34" charset="0"/>
              <a:buChar char="•"/>
            </a:pPr>
            <a:r>
              <a:rPr lang="en-GB" sz="1200" dirty="0">
                <a:solidFill>
                  <a:schemeClr val="bg1"/>
                </a:solidFill>
              </a:rPr>
              <a:t>Reducing the hours that the system is unavailable </a:t>
            </a:r>
          </a:p>
          <a:p>
            <a:pPr marL="171450" indent="-171450">
              <a:buFont typeface="Arial" panose="020B0604020202020204" pitchFamily="34" charset="0"/>
              <a:buChar char="•"/>
            </a:pPr>
            <a:r>
              <a:rPr lang="en-GB" sz="1200" dirty="0">
                <a:solidFill>
                  <a:schemeClr val="bg1"/>
                </a:solidFill>
              </a:rPr>
              <a:t>The system never gets overloaded</a:t>
            </a:r>
            <a:endParaRPr lang="en-US" sz="1200" dirty="0">
              <a:solidFill>
                <a:schemeClr val="bg1"/>
              </a:solidFill>
            </a:endParaRPr>
          </a:p>
        </p:txBody>
      </p:sp>
      <p:sp>
        <p:nvSpPr>
          <p:cNvPr id="18" name="Google Shape;313;p23"/>
          <p:cNvSpPr/>
          <p:nvPr/>
        </p:nvSpPr>
        <p:spPr>
          <a:xfrm>
            <a:off x="5882951" y="5243612"/>
            <a:ext cx="1800100" cy="993700"/>
          </a:xfrm>
          <a:prstGeom prst="rect">
            <a:avLst/>
          </a:prstGeom>
          <a:solidFill>
            <a:schemeClr val="accent5"/>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marL="171450" indent="-171450">
              <a:buFont typeface="Arial" panose="020B0604020202020204" pitchFamily="34" charset="0"/>
              <a:buChar char="•"/>
            </a:pPr>
            <a:endParaRPr lang="en-US" sz="1150" dirty="0">
              <a:solidFill>
                <a:schemeClr val="bg1"/>
              </a:solidFill>
            </a:endParaRPr>
          </a:p>
          <a:p>
            <a:pPr marL="171450" indent="-171450">
              <a:buFont typeface="Arial" panose="020B0604020202020204" pitchFamily="34" charset="0"/>
              <a:buChar char="•"/>
            </a:pPr>
            <a:r>
              <a:rPr lang="en-US" sz="1150" dirty="0">
                <a:solidFill>
                  <a:schemeClr val="bg1"/>
                </a:solidFill>
              </a:rPr>
              <a:t>Budget availability </a:t>
            </a:r>
          </a:p>
          <a:p>
            <a:pPr marL="171450" indent="-171450">
              <a:buFont typeface="Arial" panose="020B0604020202020204" pitchFamily="34" charset="0"/>
              <a:buChar char="•"/>
            </a:pPr>
            <a:r>
              <a:rPr lang="en-US" sz="1150" dirty="0">
                <a:solidFill>
                  <a:schemeClr val="bg1"/>
                </a:solidFill>
              </a:rPr>
              <a:t>Time availability</a:t>
            </a:r>
          </a:p>
          <a:p>
            <a:pPr marL="171450" indent="-171450">
              <a:buFont typeface="Arial" panose="020B0604020202020204" pitchFamily="34" charset="0"/>
              <a:buChar char="•"/>
            </a:pPr>
            <a:r>
              <a:rPr lang="en-US" sz="1150" dirty="0">
                <a:solidFill>
                  <a:schemeClr val="bg1"/>
                </a:solidFill>
              </a:rPr>
              <a:t>Employee availability</a:t>
            </a:r>
          </a:p>
          <a:p>
            <a:pPr marL="171450" indent="-171450">
              <a:buFont typeface="Arial" panose="020B0604020202020204" pitchFamily="34" charset="0"/>
              <a:buChar char="•"/>
            </a:pPr>
            <a:r>
              <a:rPr lang="en-US" sz="1150" dirty="0">
                <a:solidFill>
                  <a:schemeClr val="bg1"/>
                </a:solidFill>
              </a:rPr>
              <a:t>Infrastructures availability </a:t>
            </a:r>
          </a:p>
          <a:p>
            <a:endParaRPr lang="en-US" sz="1150" dirty="0" err="1">
              <a:solidFill>
                <a:schemeClr val="bg2"/>
              </a:solidFill>
            </a:endParaRPr>
          </a:p>
        </p:txBody>
      </p:sp>
      <p:sp>
        <p:nvSpPr>
          <p:cNvPr id="19" name="Google Shape;313;p23"/>
          <p:cNvSpPr/>
          <p:nvPr/>
        </p:nvSpPr>
        <p:spPr>
          <a:xfrm>
            <a:off x="5882951" y="4249912"/>
            <a:ext cx="1800100" cy="993700"/>
          </a:xfrm>
          <a:prstGeom prst="rect">
            <a:avLst/>
          </a:prstGeom>
          <a:solidFill>
            <a:schemeClr val="accent5"/>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marL="171450" indent="-171450">
              <a:buFont typeface="Arial" panose="020B0604020202020204" pitchFamily="34" charset="0"/>
              <a:buChar char="•"/>
            </a:pPr>
            <a:r>
              <a:rPr lang="en-US" sz="1150" dirty="0">
                <a:solidFill>
                  <a:schemeClr val="bg1"/>
                </a:solidFill>
              </a:rPr>
              <a:t>Clear agenda</a:t>
            </a:r>
          </a:p>
          <a:p>
            <a:pPr marL="171450" indent="-171450">
              <a:buFont typeface="Arial" panose="020B0604020202020204" pitchFamily="34" charset="0"/>
              <a:buChar char="•"/>
            </a:pPr>
            <a:r>
              <a:rPr lang="en-US" sz="1150" dirty="0">
                <a:solidFill>
                  <a:schemeClr val="bg1"/>
                </a:solidFill>
              </a:rPr>
              <a:t>Good leadership</a:t>
            </a:r>
          </a:p>
          <a:p>
            <a:pPr marL="171450" indent="-171450">
              <a:buFont typeface="Arial" panose="020B0604020202020204" pitchFamily="34" charset="0"/>
              <a:buChar char="•"/>
            </a:pPr>
            <a:r>
              <a:rPr lang="en-US" sz="1150" dirty="0">
                <a:solidFill>
                  <a:schemeClr val="bg1"/>
                </a:solidFill>
              </a:rPr>
              <a:t>Protection of expertise and assets </a:t>
            </a:r>
          </a:p>
          <a:p>
            <a:endParaRPr lang="en-US" sz="1150" dirty="0">
              <a:solidFill>
                <a:schemeClr val="bg1"/>
              </a:solidFill>
            </a:endParaRPr>
          </a:p>
        </p:txBody>
      </p:sp>
      <p:sp>
        <p:nvSpPr>
          <p:cNvPr id="20" name="Google Shape;313;p23"/>
          <p:cNvSpPr/>
          <p:nvPr/>
        </p:nvSpPr>
        <p:spPr>
          <a:xfrm>
            <a:off x="5882951" y="3256212"/>
            <a:ext cx="1800100" cy="993700"/>
          </a:xfrm>
          <a:prstGeom prst="rect">
            <a:avLst/>
          </a:prstGeom>
          <a:solidFill>
            <a:schemeClr val="accent5"/>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marL="285750" indent="-285750">
              <a:buFont typeface="Arial" panose="020B0604020202020204" pitchFamily="34" charset="0"/>
              <a:buChar char="•"/>
            </a:pPr>
            <a:r>
              <a:rPr lang="en-US" sz="1150" dirty="0">
                <a:solidFill>
                  <a:schemeClr val="bg1"/>
                </a:solidFill>
              </a:rPr>
              <a:t>Clear agenda</a:t>
            </a:r>
          </a:p>
          <a:p>
            <a:pPr marL="285750" indent="-285750">
              <a:buFont typeface="Arial" panose="020B0604020202020204" pitchFamily="34" charset="0"/>
              <a:buChar char="•"/>
            </a:pPr>
            <a:r>
              <a:rPr lang="en-US" sz="1150" dirty="0">
                <a:solidFill>
                  <a:schemeClr val="bg1"/>
                </a:solidFill>
              </a:rPr>
              <a:t>On schedule progress</a:t>
            </a:r>
          </a:p>
          <a:p>
            <a:pPr marL="285750" indent="-285750">
              <a:buFont typeface="Arial" panose="020B0604020202020204" pitchFamily="34" charset="0"/>
              <a:buChar char="•"/>
            </a:pPr>
            <a:r>
              <a:rPr lang="en-US" sz="1150" dirty="0">
                <a:solidFill>
                  <a:schemeClr val="bg1"/>
                </a:solidFill>
              </a:rPr>
              <a:t>Good leadership </a:t>
            </a:r>
          </a:p>
          <a:p>
            <a:endParaRPr lang="en-US" sz="1150" dirty="0" err="1">
              <a:solidFill>
                <a:schemeClr val="bg2"/>
              </a:solidFill>
            </a:endParaRPr>
          </a:p>
        </p:txBody>
      </p:sp>
      <p:sp>
        <p:nvSpPr>
          <p:cNvPr id="21" name="Google Shape;313;p23"/>
          <p:cNvSpPr/>
          <p:nvPr/>
        </p:nvSpPr>
        <p:spPr>
          <a:xfrm>
            <a:off x="5887617" y="2262512"/>
            <a:ext cx="1800100" cy="993700"/>
          </a:xfrm>
          <a:prstGeom prst="rect">
            <a:avLst/>
          </a:prstGeom>
          <a:solidFill>
            <a:schemeClr val="accent5"/>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marL="285750" indent="-285750">
              <a:buFont typeface="Arial" panose="020B0604020202020204" pitchFamily="34" charset="0"/>
              <a:buChar char="•"/>
            </a:pPr>
            <a:r>
              <a:rPr lang="en-US" sz="1100" dirty="0">
                <a:solidFill>
                  <a:schemeClr val="bg1"/>
                </a:solidFill>
              </a:rPr>
              <a:t>Success in roadmaking </a:t>
            </a:r>
          </a:p>
          <a:p>
            <a:pPr marL="285750" indent="-285750">
              <a:buFont typeface="Arial" panose="020B0604020202020204" pitchFamily="34" charset="0"/>
              <a:buChar char="•"/>
            </a:pPr>
            <a:r>
              <a:rPr lang="en-US" sz="1100" dirty="0">
                <a:solidFill>
                  <a:schemeClr val="bg1"/>
                </a:solidFill>
              </a:rPr>
              <a:t>Review the progress </a:t>
            </a:r>
          </a:p>
          <a:p>
            <a:pPr marL="285750" indent="-285750">
              <a:buFont typeface="Arial" panose="020B0604020202020204" pitchFamily="34" charset="0"/>
              <a:buChar char="•"/>
            </a:pPr>
            <a:r>
              <a:rPr lang="en-US" sz="1100" dirty="0">
                <a:solidFill>
                  <a:schemeClr val="bg1"/>
                </a:solidFill>
              </a:rPr>
              <a:t>Good leadership</a:t>
            </a:r>
          </a:p>
          <a:p>
            <a:pPr marL="285750" indent="-285750">
              <a:buFont typeface="Arial" panose="020B0604020202020204" pitchFamily="34" charset="0"/>
              <a:buChar char="•"/>
            </a:pPr>
            <a:r>
              <a:rPr lang="en-US" sz="1100" dirty="0">
                <a:solidFill>
                  <a:schemeClr val="bg1"/>
                </a:solidFill>
              </a:rPr>
              <a:t>Workplace cooperation</a:t>
            </a:r>
          </a:p>
        </p:txBody>
      </p:sp>
      <p:sp>
        <p:nvSpPr>
          <p:cNvPr id="22" name="Google Shape;313;p23"/>
          <p:cNvSpPr/>
          <p:nvPr/>
        </p:nvSpPr>
        <p:spPr>
          <a:xfrm>
            <a:off x="5892283" y="1268812"/>
            <a:ext cx="1800100" cy="993700"/>
          </a:xfrm>
          <a:prstGeom prst="rect">
            <a:avLst/>
          </a:prstGeom>
          <a:solidFill>
            <a:srgbClr val="FFFFFF"/>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23" name="Google Shape;313;p23"/>
          <p:cNvSpPr/>
          <p:nvPr/>
        </p:nvSpPr>
        <p:spPr>
          <a:xfrm>
            <a:off x="2291127" y="1268812"/>
            <a:ext cx="1800100" cy="993700"/>
          </a:xfrm>
          <a:prstGeom prst="rect">
            <a:avLst/>
          </a:prstGeom>
          <a:solidFill>
            <a:srgbClr val="FFFFFF"/>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24" name="Google Shape;313;p23"/>
          <p:cNvSpPr/>
          <p:nvPr/>
        </p:nvSpPr>
        <p:spPr>
          <a:xfrm>
            <a:off x="4082851" y="1268812"/>
            <a:ext cx="1800100" cy="993700"/>
          </a:xfrm>
          <a:prstGeom prst="rect">
            <a:avLst/>
          </a:prstGeom>
          <a:solidFill>
            <a:srgbClr val="FFFFFF"/>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37" name="Google Shape;314;p23"/>
          <p:cNvSpPr txBox="1"/>
          <p:nvPr/>
        </p:nvSpPr>
        <p:spPr>
          <a:xfrm>
            <a:off x="674241" y="2813130"/>
            <a:ext cx="1364649" cy="205732"/>
          </a:xfrm>
          <a:prstGeom prst="rect">
            <a:avLst/>
          </a:prstGeom>
          <a:noFill/>
          <a:ln>
            <a:noFill/>
          </a:ln>
        </p:spPr>
        <p:txBody>
          <a:bodyPr spcFirstLastPara="1" wrap="square" lIns="45733" tIns="22867" rIns="45733" bIns="22867" anchor="ctr" anchorCtr="0">
            <a:noAutofit/>
          </a:bodyPr>
          <a:lstStyle/>
          <a:p>
            <a:pPr algn="ctr"/>
            <a:r>
              <a:rPr lang="en" sz="1470" dirty="0">
                <a:solidFill>
                  <a:schemeClr val="bg2"/>
                </a:solidFill>
                <a:latin typeface="+mj-lt"/>
                <a:ea typeface="Fira Sans Extra Condensed Medium"/>
                <a:cs typeface="Fira Sans Extra Condensed Medium"/>
                <a:sym typeface="Fira Sans Extra Condensed Medium"/>
              </a:rPr>
              <a:t>Goal</a:t>
            </a:r>
            <a:r>
              <a:rPr lang="en-US" sz="1470" dirty="0">
                <a:solidFill>
                  <a:schemeClr val="bg2"/>
                </a:solidFill>
                <a:ea typeface="Fira Sans Extra Condensed Medium"/>
                <a:cs typeface="Fira Sans Extra Condensed Medium"/>
                <a:sym typeface="Fira Sans Extra Condensed Medium"/>
              </a:rPr>
              <a:t>/</a:t>
            </a:r>
          </a:p>
          <a:p>
            <a:pPr algn="ctr"/>
            <a:r>
              <a:rPr lang="en-US" sz="1470" dirty="0">
                <a:solidFill>
                  <a:schemeClr val="bg2"/>
                </a:solidFill>
                <a:ea typeface="Fira Sans Extra Condensed Medium"/>
                <a:cs typeface="Fira Sans Extra Condensed Medium"/>
                <a:sym typeface="Fira Sans Extra Condensed Medium"/>
              </a:rPr>
              <a:t>Ambition state </a:t>
            </a:r>
          </a:p>
          <a:p>
            <a:pPr algn="ctr"/>
            <a:endParaRPr sz="1470" dirty="0">
              <a:solidFill>
                <a:schemeClr val="bg2"/>
              </a:solidFill>
              <a:latin typeface="+mj-lt"/>
              <a:ea typeface="Fira Sans Extra Condensed Medium"/>
              <a:cs typeface="Fira Sans Extra Condensed Medium"/>
              <a:sym typeface="Fira Sans Extra Condensed Medium"/>
            </a:endParaRPr>
          </a:p>
        </p:txBody>
      </p:sp>
      <p:sp>
        <p:nvSpPr>
          <p:cNvPr id="39" name="Google Shape;316;p23"/>
          <p:cNvSpPr txBox="1"/>
          <p:nvPr/>
        </p:nvSpPr>
        <p:spPr>
          <a:xfrm>
            <a:off x="704775" y="3647133"/>
            <a:ext cx="1317432" cy="211858"/>
          </a:xfrm>
          <a:prstGeom prst="rect">
            <a:avLst/>
          </a:prstGeom>
          <a:noFill/>
          <a:ln>
            <a:noFill/>
          </a:ln>
        </p:spPr>
        <p:txBody>
          <a:bodyPr spcFirstLastPara="1" wrap="square" lIns="45733" tIns="22867" rIns="45733" bIns="22867" anchor="ctr" anchorCtr="0">
            <a:noAutofit/>
          </a:bodyPr>
          <a:lstStyle/>
          <a:p>
            <a:pPr algn="ctr"/>
            <a:r>
              <a:rPr lang="en" sz="1470" dirty="0">
                <a:solidFill>
                  <a:schemeClr val="bg2"/>
                </a:solidFill>
                <a:latin typeface="+mj-lt"/>
                <a:ea typeface="Fira Sans Extra Condensed Medium"/>
                <a:cs typeface="Fira Sans Extra Condensed Medium"/>
                <a:sym typeface="Fira Sans Extra Condensed Medium"/>
              </a:rPr>
              <a:t>Outcomes</a:t>
            </a:r>
            <a:endParaRPr sz="1470" dirty="0">
              <a:solidFill>
                <a:schemeClr val="bg2"/>
              </a:solidFill>
              <a:latin typeface="+mj-lt"/>
              <a:ea typeface="Fira Sans Extra Condensed Medium"/>
              <a:cs typeface="Fira Sans Extra Condensed Medium"/>
              <a:sym typeface="Fira Sans Extra Condensed Medium"/>
            </a:endParaRPr>
          </a:p>
        </p:txBody>
      </p:sp>
      <p:sp>
        <p:nvSpPr>
          <p:cNvPr id="40" name="Google Shape;318;p23"/>
          <p:cNvSpPr txBox="1"/>
          <p:nvPr/>
        </p:nvSpPr>
        <p:spPr>
          <a:xfrm>
            <a:off x="593888" y="4593555"/>
            <a:ext cx="1445002" cy="231201"/>
          </a:xfrm>
          <a:prstGeom prst="rect">
            <a:avLst/>
          </a:prstGeom>
          <a:noFill/>
          <a:ln>
            <a:noFill/>
          </a:ln>
        </p:spPr>
        <p:txBody>
          <a:bodyPr spcFirstLastPara="1" wrap="square" lIns="45733" tIns="22867" rIns="45733" bIns="22867" anchor="ctr" anchorCtr="0">
            <a:noAutofit/>
          </a:bodyPr>
          <a:lstStyle/>
          <a:p>
            <a:pPr algn="ctr"/>
            <a:r>
              <a:rPr lang="en" sz="1467" dirty="0">
                <a:solidFill>
                  <a:schemeClr val="bg2"/>
                </a:solidFill>
                <a:latin typeface="+mj-lt"/>
                <a:ea typeface="Fira Sans Extra Condensed Medium"/>
                <a:cs typeface="Fira Sans Extra Condensed Medium"/>
                <a:sym typeface="Fira Sans Extra Condensed Medium"/>
              </a:rPr>
              <a:t>Outputs</a:t>
            </a:r>
            <a:endParaRPr sz="933" dirty="0">
              <a:solidFill>
                <a:schemeClr val="bg2"/>
              </a:solidFill>
              <a:latin typeface="+mj-lt"/>
              <a:ea typeface="Fira Sans Extra Condensed Medium"/>
              <a:cs typeface="Fira Sans Extra Condensed Medium"/>
              <a:sym typeface="Fira Sans Extra Condensed Medium"/>
            </a:endParaRPr>
          </a:p>
        </p:txBody>
      </p:sp>
      <p:sp>
        <p:nvSpPr>
          <p:cNvPr id="41" name="Google Shape;318;p23"/>
          <p:cNvSpPr txBox="1"/>
          <p:nvPr/>
        </p:nvSpPr>
        <p:spPr>
          <a:xfrm>
            <a:off x="669610" y="5591086"/>
            <a:ext cx="1288927" cy="162871"/>
          </a:xfrm>
          <a:prstGeom prst="rect">
            <a:avLst/>
          </a:prstGeom>
          <a:noFill/>
          <a:ln>
            <a:noFill/>
          </a:ln>
        </p:spPr>
        <p:txBody>
          <a:bodyPr spcFirstLastPara="1" wrap="square" lIns="45733" tIns="22867" rIns="45733" bIns="22867" anchor="ctr" anchorCtr="0">
            <a:noAutofit/>
          </a:bodyPr>
          <a:lstStyle/>
          <a:p>
            <a:pPr algn="ctr"/>
            <a:r>
              <a:rPr lang="en" sz="1467" dirty="0">
                <a:solidFill>
                  <a:schemeClr val="bg2"/>
                </a:solidFill>
                <a:latin typeface="+mj-lt"/>
                <a:ea typeface="Fira Sans Extra Condensed Medium"/>
                <a:cs typeface="Fira Sans Extra Condensed Medium"/>
                <a:sym typeface="Fira Sans Extra Condensed Medium"/>
              </a:rPr>
              <a:t>Actions/</a:t>
            </a:r>
          </a:p>
          <a:p>
            <a:pPr algn="ctr"/>
            <a:r>
              <a:rPr lang="en" sz="1467" dirty="0">
                <a:solidFill>
                  <a:schemeClr val="bg2"/>
                </a:solidFill>
                <a:latin typeface="+mj-lt"/>
                <a:ea typeface="Fira Sans Extra Condensed Medium"/>
                <a:cs typeface="Fira Sans Extra Condensed Medium"/>
                <a:sym typeface="Fira Sans Extra Condensed Medium"/>
              </a:rPr>
              <a:t>Design moves </a:t>
            </a:r>
            <a:endParaRPr sz="933" dirty="0">
              <a:solidFill>
                <a:schemeClr val="bg2"/>
              </a:solidFill>
              <a:latin typeface="+mj-lt"/>
              <a:ea typeface="Fira Sans Extra Condensed Medium"/>
              <a:cs typeface="Fira Sans Extra Condensed Medium"/>
              <a:sym typeface="Fira Sans Extra Condensed Medium"/>
            </a:endParaRPr>
          </a:p>
        </p:txBody>
      </p:sp>
      <p:sp>
        <p:nvSpPr>
          <p:cNvPr id="42" name="Google Shape;372;p23"/>
          <p:cNvSpPr txBox="1"/>
          <p:nvPr/>
        </p:nvSpPr>
        <p:spPr>
          <a:xfrm>
            <a:off x="2536283" y="1699252"/>
            <a:ext cx="1238800" cy="230800"/>
          </a:xfrm>
          <a:prstGeom prst="rect">
            <a:avLst/>
          </a:prstGeom>
          <a:noFill/>
          <a:ln>
            <a:noFill/>
          </a:ln>
        </p:spPr>
        <p:txBody>
          <a:bodyPr spcFirstLastPara="1" wrap="square" lIns="45733" tIns="22867" rIns="45733" bIns="22867" anchor="ctr" anchorCtr="0">
            <a:noAutofit/>
          </a:bodyPr>
          <a:lstStyle/>
          <a:p>
            <a:pPr algn="ctr"/>
            <a:r>
              <a:rPr lang="en" sz="1467" dirty="0">
                <a:solidFill>
                  <a:schemeClr val="bg2"/>
                </a:solidFill>
                <a:latin typeface="+mj-lt"/>
                <a:ea typeface="Fira Sans Extra Condensed Medium"/>
                <a:cs typeface="Fira Sans Extra Condensed Medium"/>
                <a:sym typeface="Fira Sans Extra Condensed Medium"/>
              </a:rPr>
              <a:t>Project Summary</a:t>
            </a:r>
            <a:endParaRPr sz="933" dirty="0">
              <a:solidFill>
                <a:schemeClr val="bg2"/>
              </a:solidFill>
              <a:latin typeface="+mj-lt"/>
              <a:ea typeface="Fira Sans Extra Condensed Medium"/>
              <a:cs typeface="Fira Sans Extra Condensed Medium"/>
              <a:sym typeface="Fira Sans Extra Condensed Medium"/>
            </a:endParaRPr>
          </a:p>
        </p:txBody>
      </p:sp>
      <p:sp>
        <p:nvSpPr>
          <p:cNvPr id="43" name="Google Shape;338;p23"/>
          <p:cNvSpPr txBox="1"/>
          <p:nvPr/>
        </p:nvSpPr>
        <p:spPr>
          <a:xfrm>
            <a:off x="4441306" y="1667170"/>
            <a:ext cx="944400" cy="230800"/>
          </a:xfrm>
          <a:prstGeom prst="rect">
            <a:avLst/>
          </a:prstGeom>
          <a:noFill/>
          <a:ln>
            <a:noFill/>
          </a:ln>
        </p:spPr>
        <p:txBody>
          <a:bodyPr spcFirstLastPara="1" wrap="square" lIns="45733" tIns="22867" rIns="45733" bIns="22867" anchor="ctr" anchorCtr="0">
            <a:noAutofit/>
          </a:bodyPr>
          <a:lstStyle/>
          <a:p>
            <a:pPr algn="ctr"/>
            <a:r>
              <a:rPr lang="en" sz="1467" dirty="0">
                <a:solidFill>
                  <a:schemeClr val="bg2"/>
                </a:solidFill>
                <a:latin typeface="+mj-lt"/>
                <a:ea typeface="Fira Sans Extra Condensed Medium"/>
                <a:cs typeface="Fira Sans Extra Condensed Medium"/>
                <a:sym typeface="Fira Sans Extra Condensed Medium"/>
              </a:rPr>
              <a:t>Indicators </a:t>
            </a:r>
            <a:endParaRPr sz="933" dirty="0">
              <a:solidFill>
                <a:schemeClr val="bg2"/>
              </a:solidFill>
              <a:latin typeface="+mj-lt"/>
              <a:ea typeface="Fira Sans Extra Condensed Medium"/>
              <a:cs typeface="Fira Sans Extra Condensed Medium"/>
              <a:sym typeface="Fira Sans Extra Condensed Medium"/>
            </a:endParaRPr>
          </a:p>
        </p:txBody>
      </p:sp>
      <p:sp>
        <p:nvSpPr>
          <p:cNvPr id="44" name="Google Shape;355;p23"/>
          <p:cNvSpPr txBox="1"/>
          <p:nvPr/>
        </p:nvSpPr>
        <p:spPr>
          <a:xfrm>
            <a:off x="5993258" y="1654292"/>
            <a:ext cx="1511778" cy="183048"/>
          </a:xfrm>
          <a:prstGeom prst="rect">
            <a:avLst/>
          </a:prstGeom>
          <a:noFill/>
          <a:ln>
            <a:noFill/>
          </a:ln>
        </p:spPr>
        <p:txBody>
          <a:bodyPr spcFirstLastPara="1" wrap="square" lIns="45733" tIns="22867" rIns="45733" bIns="22867" anchor="ctr" anchorCtr="0">
            <a:noAutofit/>
          </a:bodyPr>
          <a:lstStyle/>
          <a:p>
            <a:pPr algn="ctr"/>
            <a:r>
              <a:rPr lang="en" sz="1467" dirty="0">
                <a:solidFill>
                  <a:schemeClr val="bg2"/>
                </a:solidFill>
                <a:latin typeface="+mj-lt"/>
                <a:ea typeface="Fira Sans Extra Condensed Medium"/>
                <a:cs typeface="Fira Sans Extra Condensed Medium"/>
                <a:sym typeface="Fira Sans Extra Condensed Medium"/>
              </a:rPr>
              <a:t>Dependent on</a:t>
            </a:r>
            <a:endParaRPr sz="933" dirty="0">
              <a:solidFill>
                <a:schemeClr val="bg2"/>
              </a:solidFill>
              <a:latin typeface="+mj-lt"/>
              <a:ea typeface="Fira Sans Extra Condensed Medium"/>
              <a:cs typeface="Fira Sans Extra Condensed Medium"/>
              <a:sym typeface="Fira Sans Extra Condensed Medium"/>
            </a:endParaRPr>
          </a:p>
        </p:txBody>
      </p:sp>
      <p:sp>
        <p:nvSpPr>
          <p:cNvPr id="45" name="TextBox 44"/>
          <p:cNvSpPr txBox="1"/>
          <p:nvPr/>
        </p:nvSpPr>
        <p:spPr>
          <a:xfrm>
            <a:off x="7886829" y="1466158"/>
            <a:ext cx="4341833" cy="3778588"/>
          </a:xfrm>
          <a:prstGeom prst="rect">
            <a:avLst/>
          </a:prstGeom>
          <a:noFill/>
        </p:spPr>
        <p:txBody>
          <a:bodyPr wrap="square" lIns="108000" tIns="108000" rIns="108000" bIns="108000" rtlCol="0">
            <a:noAutofit/>
          </a:bodyPr>
          <a:lstStyle/>
          <a:p>
            <a:r>
              <a:rPr lang="en-US" sz="1400" dirty="0">
                <a:solidFill>
                  <a:schemeClr val="bg2"/>
                </a:solidFill>
                <a:latin typeface="+mj-lt"/>
              </a:rPr>
              <a:t>Use checkmarks to show the answer of  following questions in the indicators column during the execution:</a:t>
            </a:r>
          </a:p>
          <a:p>
            <a:endParaRPr lang="en-US" sz="1400" dirty="0">
              <a:solidFill>
                <a:schemeClr val="bg2"/>
              </a:solidFill>
              <a:latin typeface="+mj-lt"/>
            </a:endParaRPr>
          </a:p>
          <a:p>
            <a:pPr marL="342900" indent="-342900">
              <a:buAutoNum type="arabicParenR"/>
            </a:pPr>
            <a:r>
              <a:rPr lang="en-US" sz="1400" dirty="0">
                <a:solidFill>
                  <a:schemeClr val="bg2"/>
                </a:solidFill>
                <a:latin typeface="+mj-lt"/>
              </a:rPr>
              <a:t>Have you achieved your overall goal and targets?</a:t>
            </a:r>
          </a:p>
          <a:p>
            <a:pPr marL="342900" indent="-342900">
              <a:buAutoNum type="arabicParenR"/>
            </a:pPr>
            <a:r>
              <a:rPr lang="en-US" sz="1400" dirty="0">
                <a:solidFill>
                  <a:schemeClr val="bg2"/>
                </a:solidFill>
                <a:latin typeface="+mj-lt"/>
              </a:rPr>
              <a:t>Which outcomes have already been achieved?</a:t>
            </a:r>
          </a:p>
          <a:p>
            <a:pPr marL="342900" indent="-342900">
              <a:buAutoNum type="arabicParenR"/>
            </a:pPr>
            <a:r>
              <a:rPr lang="en-US" sz="1400" dirty="0">
                <a:solidFill>
                  <a:schemeClr val="bg2"/>
                </a:solidFill>
                <a:latin typeface="+mj-lt"/>
              </a:rPr>
              <a:t>Which outputs have already been achieved?</a:t>
            </a:r>
          </a:p>
          <a:p>
            <a:pPr marL="342900" indent="-342900">
              <a:buAutoNum type="arabicParenR"/>
            </a:pPr>
            <a:r>
              <a:rPr lang="en-US" sz="1400" dirty="0">
                <a:solidFill>
                  <a:schemeClr val="bg2"/>
                </a:solidFill>
                <a:latin typeface="+mj-lt"/>
              </a:rPr>
              <a:t>Which actions have already been executed?</a:t>
            </a:r>
            <a:endParaRPr lang="en-US" sz="1400" noProof="0" dirty="0" err="1">
              <a:solidFill>
                <a:schemeClr val="bg2"/>
              </a:solidFill>
              <a:latin typeface="+mj-lt"/>
            </a:endParaRPr>
          </a:p>
        </p:txBody>
      </p:sp>
    </p:spTree>
    <p:extLst>
      <p:ext uri="{BB962C8B-B14F-4D97-AF65-F5344CB8AC3E}">
        <p14:creationId xmlns:p14="http://schemas.microsoft.com/office/powerpoint/2010/main" val="476996342"/>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tekst 5"/>
          <p:cNvSpPr>
            <a:spLocks noGrp="1"/>
          </p:cNvSpPr>
          <p:nvPr>
            <p:ph type="body" sz="quarter" idx="12"/>
          </p:nvPr>
        </p:nvSpPr>
        <p:spPr/>
        <p:txBody>
          <a:bodyPr/>
          <a:lstStyle/>
          <a:p>
            <a:endParaRPr lang="nl-NL" dirty="0"/>
          </a:p>
        </p:txBody>
      </p:sp>
      <p:sp>
        <p:nvSpPr>
          <p:cNvPr id="4" name="Titel 3"/>
          <p:cNvSpPr>
            <a:spLocks noGrp="1"/>
          </p:cNvSpPr>
          <p:nvPr>
            <p:ph type="title"/>
          </p:nvPr>
        </p:nvSpPr>
        <p:spPr/>
        <p:txBody>
          <a:bodyPr/>
          <a:lstStyle/>
          <a:p>
            <a:r>
              <a:rPr lang="nl-NL" dirty="0"/>
              <a:t>Appendices</a:t>
            </a:r>
          </a:p>
        </p:txBody>
      </p:sp>
      <p:sp>
        <p:nvSpPr>
          <p:cNvPr id="2" name="Tijdelijke aanduiding voor dianummer 1"/>
          <p:cNvSpPr>
            <a:spLocks noGrp="1"/>
          </p:cNvSpPr>
          <p:nvPr>
            <p:ph type="sldNum" sz="quarter" idx="4"/>
          </p:nvPr>
        </p:nvSpPr>
        <p:spPr/>
        <p:txBody>
          <a:bodyPr/>
          <a:lstStyle/>
          <a:p>
            <a:fld id="{5EE7099E-8998-4851-915A-4F4831808297}" type="slidenum">
              <a:rPr lang="nl-NL" smtClean="0"/>
              <a:pPr/>
              <a:t>15</a:t>
            </a:fld>
            <a:endParaRPr lang="nl-NL"/>
          </a:p>
        </p:txBody>
      </p:sp>
    </p:spTree>
    <p:extLst>
      <p:ext uri="{BB962C8B-B14F-4D97-AF65-F5344CB8AC3E}">
        <p14:creationId xmlns:p14="http://schemas.microsoft.com/office/powerpoint/2010/main" val="2746029914"/>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EE7099E-8998-4851-915A-4F4831808297}" type="slidenum">
              <a:rPr lang="nl-NL" smtClean="0"/>
              <a:pPr/>
              <a:t>16</a:t>
            </a:fld>
            <a:endParaRPr lang="nl-NL"/>
          </a:p>
        </p:txBody>
      </p:sp>
      <p:sp>
        <p:nvSpPr>
          <p:cNvPr id="6" name="Title 1"/>
          <p:cNvSpPr txBox="1">
            <a:spLocks/>
          </p:cNvSpPr>
          <p:nvPr/>
        </p:nvSpPr>
        <p:spPr>
          <a:xfrm>
            <a:off x="404661" y="490819"/>
            <a:ext cx="11389024" cy="432048"/>
          </a:xfrm>
          <a:prstGeom prst="rect">
            <a:avLst/>
          </a:prstGeom>
        </p:spPr>
        <p:txBody>
          <a:bodyPr vert="horz" lIns="0" tIns="0" rIns="0" bIns="0" rtlCol="0" anchor="b">
            <a:noAutofit/>
          </a:bodyPr>
          <a:lstStyle>
            <a:lvl1pPr algn="ctr" defTabSz="914400" rtl="0" eaLnBrk="1" latinLnBrk="0" hangingPunct="1">
              <a:spcBef>
                <a:spcPct val="0"/>
              </a:spcBef>
              <a:buNone/>
              <a:defRPr sz="6000" b="1" i="0" kern="1200">
                <a:solidFill>
                  <a:schemeClr val="bg2"/>
                </a:solidFill>
                <a:latin typeface="+mj-lt"/>
                <a:ea typeface="+mj-ea"/>
                <a:cs typeface="+mj-cs"/>
              </a:defRPr>
            </a:lvl1pPr>
          </a:lstStyle>
          <a:p>
            <a:pPr algn="l"/>
            <a:r>
              <a:rPr lang="en-US" sz="4000" dirty="0"/>
              <a:t>Stakeholder analysis</a:t>
            </a:r>
          </a:p>
        </p:txBody>
      </p:sp>
      <p:graphicFrame>
        <p:nvGraphicFramePr>
          <p:cNvPr id="7" name="Table 6"/>
          <p:cNvGraphicFramePr>
            <a:graphicFrameLocks noGrp="1"/>
          </p:cNvGraphicFramePr>
          <p:nvPr>
            <p:extLst>
              <p:ext uri="{D42A27DB-BD31-4B8C-83A1-F6EECF244321}">
                <p14:modId xmlns:p14="http://schemas.microsoft.com/office/powerpoint/2010/main" val="280628671"/>
              </p:ext>
            </p:extLst>
          </p:nvPr>
        </p:nvGraphicFramePr>
        <p:xfrm>
          <a:off x="638965" y="921379"/>
          <a:ext cx="10531320" cy="5516880"/>
        </p:xfrm>
        <a:graphic>
          <a:graphicData uri="http://schemas.openxmlformats.org/drawingml/2006/table">
            <a:tbl>
              <a:tblPr firstRow="1" bandRow="1">
                <a:tableStyleId>{5C22544A-7EE6-4342-B048-85BDC9FD1C3A}</a:tableStyleId>
              </a:tblPr>
              <a:tblGrid>
                <a:gridCol w="1962368">
                  <a:extLst>
                    <a:ext uri="{9D8B030D-6E8A-4147-A177-3AD203B41FA5}">
                      <a16:colId xmlns:a16="http://schemas.microsoft.com/office/drawing/2014/main" val="1330731455"/>
                    </a:ext>
                  </a:extLst>
                </a:gridCol>
                <a:gridCol w="1944216">
                  <a:extLst>
                    <a:ext uri="{9D8B030D-6E8A-4147-A177-3AD203B41FA5}">
                      <a16:colId xmlns:a16="http://schemas.microsoft.com/office/drawing/2014/main" val="4098015916"/>
                    </a:ext>
                  </a:extLst>
                </a:gridCol>
                <a:gridCol w="1800200">
                  <a:extLst>
                    <a:ext uri="{9D8B030D-6E8A-4147-A177-3AD203B41FA5}">
                      <a16:colId xmlns:a16="http://schemas.microsoft.com/office/drawing/2014/main" val="3472264117"/>
                    </a:ext>
                  </a:extLst>
                </a:gridCol>
                <a:gridCol w="2664296">
                  <a:extLst>
                    <a:ext uri="{9D8B030D-6E8A-4147-A177-3AD203B41FA5}">
                      <a16:colId xmlns:a16="http://schemas.microsoft.com/office/drawing/2014/main" val="2439790416"/>
                    </a:ext>
                  </a:extLst>
                </a:gridCol>
                <a:gridCol w="2160240">
                  <a:extLst>
                    <a:ext uri="{9D8B030D-6E8A-4147-A177-3AD203B41FA5}">
                      <a16:colId xmlns:a16="http://schemas.microsoft.com/office/drawing/2014/main" val="939428273"/>
                    </a:ext>
                  </a:extLst>
                </a:gridCol>
              </a:tblGrid>
              <a:tr h="325408">
                <a:tc gridSpan="4">
                  <a:txBody>
                    <a:bodyPr/>
                    <a:lstStyle/>
                    <a:p>
                      <a:pPr algn="ct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840674031"/>
                  </a:ext>
                </a:extLst>
              </a:tr>
              <a:tr h="325408">
                <a:tc>
                  <a:txBody>
                    <a:bodyPr/>
                    <a:lstStyle/>
                    <a:p>
                      <a:pPr algn="ctr"/>
                      <a:endParaRPr lang="en-US" dirty="0">
                        <a:solidFill>
                          <a:schemeClr val="bg2"/>
                        </a:solidFill>
                      </a:endParaRPr>
                    </a:p>
                  </a:txBody>
                  <a:tcPr>
                    <a:lnT w="38100" cmpd="sng">
                      <a:noFill/>
                    </a:lnT>
                  </a:tcPr>
                </a:tc>
                <a:tc>
                  <a:txBody>
                    <a:bodyPr/>
                    <a:lstStyle/>
                    <a:p>
                      <a:pPr algn="ctr"/>
                      <a:endParaRPr lang="en-US" dirty="0">
                        <a:solidFill>
                          <a:schemeClr val="bg2"/>
                        </a:solidFill>
                      </a:endParaRPr>
                    </a:p>
                  </a:txBody>
                  <a:tcPr>
                    <a:lnT w="38100" cmpd="sng">
                      <a:noFill/>
                    </a:lnT>
                  </a:tcPr>
                </a:tc>
                <a:tc>
                  <a:txBody>
                    <a:bodyPr/>
                    <a:lstStyle/>
                    <a:p>
                      <a:pPr algn="ctr"/>
                      <a:endParaRPr lang="en-US" dirty="0">
                        <a:solidFill>
                          <a:schemeClr val="bg2"/>
                        </a:solidFill>
                      </a:endParaRPr>
                    </a:p>
                  </a:txBody>
                  <a:tcPr>
                    <a:lnT w="38100" cmpd="sng">
                      <a:noFill/>
                    </a:lnT>
                  </a:tcPr>
                </a:tc>
                <a:tc>
                  <a:txBody>
                    <a:bodyPr/>
                    <a:lstStyle/>
                    <a:p>
                      <a:pPr algn="ctr"/>
                      <a:endParaRPr lang="en-US" dirty="0">
                        <a:solidFill>
                          <a:schemeClr val="bg2"/>
                        </a:solidFill>
                      </a:endParaRPr>
                    </a:p>
                  </a:txBody>
                  <a:tcPr>
                    <a:lnT w="38100" cmpd="sng">
                      <a:noFill/>
                    </a:lnT>
                  </a:tcPr>
                </a:tc>
                <a:tc>
                  <a:txBody>
                    <a:bodyPr/>
                    <a:lstStyle/>
                    <a:p>
                      <a:pPr algn="ctr"/>
                      <a:endParaRPr lang="en-US" dirty="0">
                        <a:solidFill>
                          <a:schemeClr val="bg2"/>
                        </a:solidFill>
                      </a:endParaRPr>
                    </a:p>
                  </a:txBody>
                  <a:tcPr>
                    <a:lnT w="38100" cmpd="sng">
                      <a:noFill/>
                    </a:lnT>
                  </a:tcPr>
                </a:tc>
                <a:extLst>
                  <a:ext uri="{0D108BD9-81ED-4DB2-BD59-A6C34878D82A}">
                    <a16:rowId xmlns:a16="http://schemas.microsoft.com/office/drawing/2014/main" val="2668596148"/>
                  </a:ext>
                </a:extLst>
              </a:tr>
              <a:tr h="7864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300" dirty="0">
                          <a:solidFill>
                            <a:schemeClr val="bg2"/>
                          </a:solidFill>
                          <a:ea typeface="Cardo" panose="02020600000000000000" pitchFamily="18" charset="-79"/>
                          <a:cs typeface="Cardo" panose="02020600000000000000" pitchFamily="18" charset="-79"/>
                        </a:rPr>
                        <a:t>Who are your stakeholders or stakeholder group?</a:t>
                      </a:r>
                    </a:p>
                    <a:p>
                      <a:pPr algn="l"/>
                      <a:endParaRPr lang="en-US" sz="1300" dirty="0">
                        <a:solidFill>
                          <a:schemeClr val="bg2"/>
                        </a:solidFill>
                      </a:endParaRPr>
                    </a:p>
                  </a:txBody>
                  <a:tcPr/>
                </a:tc>
                <a:tc>
                  <a:txBody>
                    <a:bodyPr/>
                    <a:lstStyle/>
                    <a:p>
                      <a:r>
                        <a:rPr lang="en-US" sz="1300" dirty="0">
                          <a:solidFill>
                            <a:schemeClr val="bg2"/>
                          </a:solidFill>
                          <a:ea typeface="Cardo" panose="02020600000000000000" pitchFamily="18" charset="-79"/>
                          <a:cs typeface="Cardo" panose="02020600000000000000" pitchFamily="18" charset="-79"/>
                        </a:rPr>
                        <a:t>What are the impacts of stakeholders on a business?</a:t>
                      </a:r>
                      <a:endParaRPr lang="en-IN" sz="1300" dirty="0">
                        <a:solidFill>
                          <a:schemeClr val="bg2"/>
                        </a:solidFill>
                        <a:ea typeface="Cardo" panose="02020600000000000000" pitchFamily="18" charset="-79"/>
                        <a:cs typeface="Cardo" panose="02020600000000000000" pitchFamily="18" charset="-79"/>
                      </a:endParaRPr>
                    </a:p>
                  </a:txBody>
                  <a:tcPr/>
                </a:tc>
                <a:tc>
                  <a:txBody>
                    <a:bodyPr/>
                    <a:lstStyle/>
                    <a:p>
                      <a:r>
                        <a:rPr lang="en-US" sz="1300" dirty="0">
                          <a:solidFill>
                            <a:schemeClr val="bg2"/>
                          </a:solidFill>
                          <a:ea typeface="Cardo" panose="02020600000000000000" pitchFamily="18" charset="-79"/>
                          <a:cs typeface="Cardo" panose="02020600000000000000" pitchFamily="18" charset="-79"/>
                        </a:rPr>
                        <a:t>How supportive of the project objectives the stakeholder is?</a:t>
                      </a:r>
                    </a:p>
                  </a:txBody>
                  <a:tcPr/>
                </a:tc>
                <a:tc>
                  <a:txBody>
                    <a:bodyPr/>
                    <a:lstStyle/>
                    <a:p>
                      <a:r>
                        <a:rPr lang="en-US" sz="1300" dirty="0">
                          <a:solidFill>
                            <a:schemeClr val="bg2"/>
                          </a:solidFill>
                          <a:ea typeface="Cardo" panose="02020600000000000000" pitchFamily="18" charset="-79"/>
                          <a:cs typeface="Cardo" panose="02020600000000000000" pitchFamily="18" charset="-79"/>
                        </a:rPr>
                        <a:t>What are the reasons for resistance or support?</a:t>
                      </a:r>
                      <a:endParaRPr lang="en-IN" sz="1300" dirty="0">
                        <a:solidFill>
                          <a:schemeClr val="bg2"/>
                        </a:solidFill>
                        <a:ea typeface="Cardo" panose="02020600000000000000" pitchFamily="18" charset="-79"/>
                        <a:cs typeface="Cardo" panose="02020600000000000000" pitchFamily="18" charset="-79"/>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solidFill>
                            <a:schemeClr val="bg2"/>
                          </a:solidFill>
                          <a:ea typeface="Cardo" panose="02020600000000000000" pitchFamily="18" charset="-79"/>
                          <a:cs typeface="Cardo" panose="02020600000000000000" pitchFamily="18" charset="-79"/>
                        </a:rPr>
                        <a:t>What are the actions to address this stakeholder group?</a:t>
                      </a:r>
                      <a:endParaRPr lang="en-IN" sz="1300" dirty="0">
                        <a:solidFill>
                          <a:schemeClr val="bg2"/>
                        </a:solidFill>
                        <a:ea typeface="Cardo" panose="02020600000000000000" pitchFamily="18" charset="-79"/>
                        <a:cs typeface="Cardo" panose="02020600000000000000" pitchFamily="18" charset="-79"/>
                      </a:endParaRPr>
                    </a:p>
                    <a:p>
                      <a:pPr algn="l"/>
                      <a:endParaRPr lang="en-US" sz="1300" dirty="0">
                        <a:solidFill>
                          <a:schemeClr val="bg2"/>
                        </a:solidFill>
                      </a:endParaRPr>
                    </a:p>
                  </a:txBody>
                  <a:tcPr/>
                </a:tc>
                <a:extLst>
                  <a:ext uri="{0D108BD9-81ED-4DB2-BD59-A6C34878D82A}">
                    <a16:rowId xmlns:a16="http://schemas.microsoft.com/office/drawing/2014/main" val="3037055668"/>
                  </a:ext>
                </a:extLst>
              </a:tr>
              <a:tr h="352525">
                <a:tc>
                  <a:txBody>
                    <a:bodyPr/>
                    <a:lstStyle/>
                    <a:p>
                      <a:pPr algn="l"/>
                      <a:r>
                        <a:rPr lang="en-US" sz="1000" dirty="0"/>
                        <a:t>Customers</a:t>
                      </a:r>
                      <a:r>
                        <a:rPr lang="en-US" sz="1000" baseline="0" dirty="0"/>
                        <a:t> </a:t>
                      </a:r>
                      <a:r>
                        <a:rPr lang="en-US" sz="1000" dirty="0"/>
                        <a:t>(Audience)</a:t>
                      </a:r>
                    </a:p>
                  </a:txBody>
                  <a:tcPr/>
                </a:tc>
                <a:tc>
                  <a:txBody>
                    <a:bodyPr/>
                    <a:lstStyle/>
                    <a:p>
                      <a:pPr algn="l"/>
                      <a:r>
                        <a:rPr lang="en-US" sz="1000" dirty="0"/>
                        <a:t>Affected </a:t>
                      </a:r>
                    </a:p>
                  </a:txBody>
                  <a:tcPr/>
                </a:tc>
                <a:tc>
                  <a:txBody>
                    <a:bodyPr/>
                    <a:lstStyle/>
                    <a:p>
                      <a:pPr algn="l"/>
                      <a:r>
                        <a:rPr lang="en-US" sz="1000" dirty="0"/>
                        <a:t>Supportive </a:t>
                      </a:r>
                    </a:p>
                  </a:txBody>
                  <a:tcPr/>
                </a:tc>
                <a:tc>
                  <a:txBody>
                    <a:bodyPr/>
                    <a:lstStyle/>
                    <a:p>
                      <a:pPr algn="l"/>
                      <a:r>
                        <a:rPr lang="en-US" sz="1000" dirty="0"/>
                        <a:t>To have access to broad investment possibilities.</a:t>
                      </a:r>
                    </a:p>
                  </a:txBody>
                  <a:tcPr/>
                </a:tc>
                <a:tc>
                  <a:txBody>
                    <a:bodyPr/>
                    <a:lstStyle/>
                    <a:p>
                      <a:pPr algn="l"/>
                      <a:r>
                        <a:rPr lang="en-US" sz="1000" dirty="0"/>
                        <a:t>Removing the current limitations in Dutch exchange.</a:t>
                      </a:r>
                    </a:p>
                  </a:txBody>
                  <a:tcPr/>
                </a:tc>
                <a:extLst>
                  <a:ext uri="{0D108BD9-81ED-4DB2-BD59-A6C34878D82A}">
                    <a16:rowId xmlns:a16="http://schemas.microsoft.com/office/drawing/2014/main" val="849988362"/>
                  </a:ext>
                </a:extLst>
              </a:tr>
              <a:tr h="3525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Dutch European national bank </a:t>
                      </a:r>
                      <a:r>
                        <a:rPr lang="en-US" sz="1000" dirty="0"/>
                        <a:t>(Promoter)</a:t>
                      </a:r>
                    </a:p>
                  </a:txBody>
                  <a:tcPr/>
                </a:tc>
                <a:tc>
                  <a:txBody>
                    <a:bodyPr/>
                    <a:lstStyle/>
                    <a:p>
                      <a:pPr algn="l"/>
                      <a:r>
                        <a:rPr lang="en-US" sz="1000" dirty="0"/>
                        <a:t>Impactful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Supportive </a:t>
                      </a:r>
                    </a:p>
                    <a:p>
                      <a:pPr algn="l"/>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mn-lt"/>
                          <a:ea typeface="+mn-ea"/>
                          <a:cs typeface="+mn-cs"/>
                        </a:rPr>
                        <a:t>Increase the number of users and expand the market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mn-lt"/>
                          <a:ea typeface="+mn-ea"/>
                          <a:cs typeface="+mn-cs"/>
                        </a:rPr>
                        <a:t>Make the system available to the other European countries.</a:t>
                      </a:r>
                    </a:p>
                  </a:txBody>
                  <a:tcPr/>
                </a:tc>
                <a:extLst>
                  <a:ext uri="{0D108BD9-81ED-4DB2-BD59-A6C34878D82A}">
                    <a16:rowId xmlns:a16="http://schemas.microsoft.com/office/drawing/2014/main" val="3718244076"/>
                  </a:ext>
                </a:extLst>
              </a:tr>
              <a:tr h="3525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Dutch Authority for the Financial Markets (AFM)</a:t>
                      </a:r>
                      <a:r>
                        <a:rPr lang="en-US" sz="1000" dirty="0"/>
                        <a:t> (Promoter)</a:t>
                      </a:r>
                    </a:p>
                  </a:txBody>
                  <a:tcPr/>
                </a:tc>
                <a:tc>
                  <a:txBody>
                    <a:bodyPr/>
                    <a:lstStyle/>
                    <a:p>
                      <a:pPr algn="l"/>
                      <a:r>
                        <a:rPr lang="en-US" sz="1000" dirty="0"/>
                        <a:t>Decision authority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Supportive </a:t>
                      </a:r>
                    </a:p>
                    <a:p>
                      <a:pPr algn="l"/>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mn-lt"/>
                          <a:ea typeface="+mn-ea"/>
                          <a:cs typeface="+mn-cs"/>
                        </a:rPr>
                        <a:t>Increase the number of users and expand the market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mn-lt"/>
                          <a:ea typeface="+mn-ea"/>
                          <a:cs typeface="+mn-cs"/>
                        </a:rPr>
                        <a:t>Make the system available to the other European countries.</a:t>
                      </a:r>
                    </a:p>
                  </a:txBody>
                  <a:tcPr/>
                </a:tc>
                <a:extLst>
                  <a:ext uri="{0D108BD9-81ED-4DB2-BD59-A6C34878D82A}">
                    <a16:rowId xmlns:a16="http://schemas.microsoft.com/office/drawing/2014/main" val="1959435978"/>
                  </a:ext>
                </a:extLst>
              </a:tr>
              <a:tr h="759286">
                <a:tc>
                  <a:txBody>
                    <a:bodyPr/>
                    <a:lstStyle/>
                    <a:p>
                      <a:pPr algn="l"/>
                      <a:r>
                        <a:rPr lang="en-US" sz="1000" kern="1200" dirty="0">
                          <a:solidFill>
                            <a:schemeClr val="dk1"/>
                          </a:solidFill>
                          <a:effectLst/>
                          <a:latin typeface="+mn-lt"/>
                          <a:ea typeface="+mn-ea"/>
                          <a:cs typeface="+mn-cs"/>
                        </a:rPr>
                        <a:t>Chief Financial Officer (CFO)(Latent)</a:t>
                      </a:r>
                    </a:p>
                  </a:txBody>
                  <a:tcPr/>
                </a:tc>
                <a:tc>
                  <a:txBody>
                    <a:bodyPr/>
                    <a:lstStyle/>
                    <a:p>
                      <a:pPr algn="l"/>
                      <a:r>
                        <a:rPr lang="en-US" sz="1000" kern="1200" dirty="0">
                          <a:solidFill>
                            <a:schemeClr val="dk1"/>
                          </a:solidFill>
                          <a:effectLst/>
                          <a:latin typeface="+mn-lt"/>
                          <a:ea typeface="+mn-ea"/>
                          <a:cs typeface="+mn-cs"/>
                        </a:rPr>
                        <a:t>Decision authority </a:t>
                      </a:r>
                    </a:p>
                  </a:txBody>
                  <a:tcPr/>
                </a:tc>
                <a:tc>
                  <a:txBody>
                    <a:bodyPr/>
                    <a:lstStyle/>
                    <a:p>
                      <a:pPr algn="l"/>
                      <a:r>
                        <a:rPr lang="en-US" sz="1000" kern="1200" dirty="0">
                          <a:solidFill>
                            <a:schemeClr val="dk1"/>
                          </a:solidFill>
                          <a:effectLst/>
                          <a:latin typeface="+mn-lt"/>
                          <a:ea typeface="+mn-ea"/>
                          <a:cs typeface="+mn-cs"/>
                        </a:rPr>
                        <a:t>Resistant </a:t>
                      </a:r>
                    </a:p>
                  </a:txBody>
                  <a:tcPr/>
                </a:tc>
                <a:tc>
                  <a:txBody>
                    <a:bodyPr/>
                    <a:lstStyle/>
                    <a:p>
                      <a:pPr algn="l"/>
                      <a:r>
                        <a:rPr lang="en-US" sz="1000" kern="1200" dirty="0">
                          <a:solidFill>
                            <a:schemeClr val="dk1"/>
                          </a:solidFill>
                          <a:effectLst/>
                          <a:latin typeface="+mn-lt"/>
                          <a:ea typeface="+mn-ea"/>
                          <a:cs typeface="+mn-cs"/>
                        </a:rPr>
                        <a:t>The CFO wants to increase profitability while reducing costs. Implementing</a:t>
                      </a:r>
                      <a:r>
                        <a:rPr lang="en-US" sz="1000" kern="1200" baseline="0" dirty="0">
                          <a:solidFill>
                            <a:schemeClr val="dk1"/>
                          </a:solidFill>
                          <a:effectLst/>
                          <a:latin typeface="+mn-lt"/>
                          <a:ea typeface="+mn-ea"/>
                          <a:cs typeface="+mn-cs"/>
                        </a:rPr>
                        <a:t> design moves </a:t>
                      </a:r>
                      <a:r>
                        <a:rPr lang="en-US" sz="1000" kern="1200" dirty="0">
                          <a:solidFill>
                            <a:schemeClr val="dk1"/>
                          </a:solidFill>
                          <a:effectLst/>
                          <a:latin typeface="+mn-lt"/>
                          <a:ea typeface="+mn-ea"/>
                          <a:cs typeface="+mn-cs"/>
                        </a:rPr>
                        <a:t>will be costly initially, and therefore, it is hard for the CFO to make this change. </a:t>
                      </a:r>
                    </a:p>
                  </a:txBody>
                  <a:tcPr/>
                </a:tc>
                <a:tc>
                  <a:txBody>
                    <a:bodyPr/>
                    <a:lstStyle/>
                    <a:p>
                      <a:pPr algn="l"/>
                      <a:r>
                        <a:rPr lang="en-US" sz="1000" kern="1200" dirty="0">
                          <a:solidFill>
                            <a:schemeClr val="dk1"/>
                          </a:solidFill>
                          <a:effectLst/>
                          <a:latin typeface="+mn-lt"/>
                          <a:ea typeface="+mn-ea"/>
                          <a:cs typeface="+mn-cs"/>
                        </a:rPr>
                        <a:t>The IT team should work with the CFO to justify why they need to change the current situation of the application and what the result is in the long term. </a:t>
                      </a:r>
                    </a:p>
                  </a:txBody>
                  <a:tcPr/>
                </a:tc>
                <a:extLst>
                  <a:ext uri="{0D108BD9-81ED-4DB2-BD59-A6C34878D82A}">
                    <a16:rowId xmlns:a16="http://schemas.microsoft.com/office/drawing/2014/main" val="2886950175"/>
                  </a:ext>
                </a:extLst>
              </a:tr>
              <a:tr h="759286">
                <a:tc>
                  <a:txBody>
                    <a:bodyPr/>
                    <a:lstStyle/>
                    <a:p>
                      <a:pPr algn="l"/>
                      <a:r>
                        <a:rPr lang="en-US" sz="1000" kern="1200" dirty="0"/>
                        <a:t>Chief Operating Officer (COO)</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(Promoter)</a:t>
                      </a:r>
                    </a:p>
                    <a:p>
                      <a:pPr algn="l"/>
                      <a:endParaRPr lang="en-US" sz="1000" kern="1200" dirty="0">
                        <a:solidFill>
                          <a:srgbClr val="FF0000"/>
                        </a:solidFill>
                        <a:latin typeface="+mn-lt"/>
                        <a:ea typeface="+mn-ea"/>
                        <a:cs typeface="+mn-cs"/>
                      </a:endParaRPr>
                    </a:p>
                  </a:txBody>
                  <a:tcPr/>
                </a:tc>
                <a:tc>
                  <a:txBody>
                    <a:bodyPr/>
                    <a:lstStyle/>
                    <a:p>
                      <a:pPr algn="l"/>
                      <a:r>
                        <a:rPr lang="en-US" sz="1000" kern="1200" dirty="0"/>
                        <a:t>Impactful </a:t>
                      </a:r>
                      <a:endParaRPr lang="en-US" sz="1000" kern="1200" dirty="0">
                        <a:solidFill>
                          <a:srgbClr val="FF0000"/>
                        </a:solidFill>
                        <a:latin typeface="+mn-lt"/>
                        <a:ea typeface="+mn-ea"/>
                        <a:cs typeface="+mn-cs"/>
                      </a:endParaRPr>
                    </a:p>
                  </a:txBody>
                  <a:tcPr/>
                </a:tc>
                <a:tc>
                  <a:txBody>
                    <a:bodyPr/>
                    <a:lstStyle/>
                    <a:p>
                      <a:pPr algn="l"/>
                      <a:r>
                        <a:rPr lang="en-US" sz="1000" kern="1200" dirty="0"/>
                        <a:t>Supportive </a:t>
                      </a:r>
                      <a:endParaRPr lang="en-US" sz="1000" kern="1200" dirty="0">
                        <a:solidFill>
                          <a:srgbClr val="FF0000"/>
                        </a:solidFill>
                        <a:latin typeface="+mn-lt"/>
                        <a:ea typeface="+mn-ea"/>
                        <a:cs typeface="+mn-cs"/>
                      </a:endParaRPr>
                    </a:p>
                  </a:txBody>
                  <a:tcPr/>
                </a:tc>
                <a:tc>
                  <a:txBody>
                    <a:bodyPr/>
                    <a:lstStyle/>
                    <a:p>
                      <a:pPr algn="l"/>
                      <a:r>
                        <a:rPr lang="en-US" sz="1000" kern="1200" dirty="0"/>
                        <a:t>The COO of the companies brings the right company cultures to the organizations. And help the companies run smoothly. </a:t>
                      </a:r>
                      <a:endParaRPr lang="en-US" sz="1000" kern="1200" dirty="0">
                        <a:solidFill>
                          <a:srgbClr val="FF0000"/>
                        </a:solidFill>
                        <a:latin typeface="+mn-lt"/>
                        <a:ea typeface="+mn-ea"/>
                        <a:cs typeface="+mn-cs"/>
                      </a:endParaRPr>
                    </a:p>
                  </a:txBody>
                  <a:tcPr/>
                </a:tc>
                <a:tc>
                  <a:txBody>
                    <a:bodyPr/>
                    <a:lstStyle/>
                    <a:p>
                      <a:pPr algn="l"/>
                      <a:r>
                        <a:rPr lang="en-US" sz="1000" kern="1200" dirty="0"/>
                        <a:t>During the planning phase, the COO should be invited to advise and communicate the changes across the company and identify the required skills and training. </a:t>
                      </a:r>
                      <a:endParaRPr lang="en-US" sz="1000" kern="1200" dirty="0">
                        <a:solidFill>
                          <a:srgbClr val="FF0000"/>
                        </a:solidFill>
                        <a:latin typeface="+mn-lt"/>
                        <a:ea typeface="+mn-ea"/>
                        <a:cs typeface="+mn-cs"/>
                      </a:endParaRPr>
                    </a:p>
                  </a:txBody>
                  <a:tcPr/>
                </a:tc>
                <a:extLst>
                  <a:ext uri="{0D108BD9-81ED-4DB2-BD59-A6C34878D82A}">
                    <a16:rowId xmlns:a16="http://schemas.microsoft.com/office/drawing/2014/main" val="3317321674"/>
                  </a:ext>
                </a:extLst>
              </a:tr>
              <a:tr h="739624">
                <a:tc>
                  <a:txBody>
                    <a:bodyPr/>
                    <a:lstStyle/>
                    <a:p>
                      <a:pPr algn="l"/>
                      <a:r>
                        <a:rPr lang="en-US" sz="1000" kern="1200" dirty="0"/>
                        <a:t>Chief Technical Officer (CTO)</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(Promoter)</a:t>
                      </a:r>
                    </a:p>
                    <a:p>
                      <a:pPr algn="l"/>
                      <a:endParaRPr lang="en-US" sz="1000" kern="1200" dirty="0">
                        <a:solidFill>
                          <a:srgbClr val="FF000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t>Decision authority </a:t>
                      </a:r>
                    </a:p>
                  </a:txBody>
                  <a:tcPr/>
                </a:tc>
                <a:tc>
                  <a:txBody>
                    <a:bodyPr/>
                    <a:lstStyle/>
                    <a:p>
                      <a:pPr algn="l"/>
                      <a:r>
                        <a:rPr lang="en-US" sz="1000" kern="1200" dirty="0"/>
                        <a:t>Supportive </a:t>
                      </a:r>
                      <a:endParaRPr lang="en-US" sz="1000" kern="1200" dirty="0">
                        <a:solidFill>
                          <a:srgbClr val="FF0000"/>
                        </a:solidFill>
                        <a:latin typeface="+mn-lt"/>
                        <a:ea typeface="+mn-ea"/>
                        <a:cs typeface="+mn-cs"/>
                      </a:endParaRPr>
                    </a:p>
                  </a:txBody>
                  <a:tcPr/>
                </a:tc>
                <a:tc>
                  <a:txBody>
                    <a:bodyPr/>
                    <a:lstStyle/>
                    <a:p>
                      <a:pPr algn="l"/>
                      <a:r>
                        <a:rPr lang="en-US" sz="1000" kern="1200" dirty="0"/>
                        <a:t>These people are aware of potential problems regarding the technology within the organization; they can guide the IT team to undertake necessary actions to implement new changes.</a:t>
                      </a:r>
                      <a:endParaRPr lang="en-US" sz="1000" kern="1200" dirty="0">
                        <a:solidFill>
                          <a:srgbClr val="FF0000"/>
                        </a:solidFill>
                        <a:latin typeface="+mn-lt"/>
                        <a:ea typeface="+mn-ea"/>
                        <a:cs typeface="+mn-cs"/>
                      </a:endParaRPr>
                    </a:p>
                  </a:txBody>
                  <a:tcPr/>
                </a:tc>
                <a:tc>
                  <a:txBody>
                    <a:bodyPr/>
                    <a:lstStyle/>
                    <a:p>
                      <a:pPr algn="l"/>
                      <a:r>
                        <a:rPr lang="en-US" sz="1000" kern="1200" dirty="0"/>
                        <a:t>These people should be invited from the beginning to the planning sessions, and their opinions need to be collected. </a:t>
                      </a:r>
                      <a:endParaRPr lang="en-US" sz="1000" kern="1200" dirty="0">
                        <a:solidFill>
                          <a:srgbClr val="FF0000"/>
                        </a:solidFill>
                        <a:latin typeface="+mn-lt"/>
                        <a:ea typeface="+mn-ea"/>
                        <a:cs typeface="+mn-cs"/>
                      </a:endParaRPr>
                    </a:p>
                  </a:txBody>
                  <a:tcPr/>
                </a:tc>
                <a:extLst>
                  <a:ext uri="{0D108BD9-81ED-4DB2-BD59-A6C34878D82A}">
                    <a16:rowId xmlns:a16="http://schemas.microsoft.com/office/drawing/2014/main" val="1117045119"/>
                  </a:ext>
                </a:extLst>
              </a:tr>
            </a:tbl>
          </a:graphicData>
        </a:graphic>
      </p:graphicFrame>
      <p:sp>
        <p:nvSpPr>
          <p:cNvPr id="8" name="TextBox 7"/>
          <p:cNvSpPr txBox="1"/>
          <p:nvPr/>
        </p:nvSpPr>
        <p:spPr>
          <a:xfrm>
            <a:off x="829416" y="1224069"/>
            <a:ext cx="1602793" cy="360040"/>
          </a:xfrm>
          <a:prstGeom prst="rect">
            <a:avLst/>
          </a:prstGeom>
          <a:noFill/>
        </p:spPr>
        <p:txBody>
          <a:bodyPr wrap="square" lIns="108000" tIns="108000" rIns="108000" bIns="108000" rtlCol="0">
            <a:noAutofit/>
          </a:bodyPr>
          <a:lstStyle/>
          <a:p>
            <a:pPr algn="ctr"/>
            <a:r>
              <a:rPr lang="en-US" dirty="0">
                <a:solidFill>
                  <a:schemeClr val="bg2"/>
                </a:solidFill>
              </a:rPr>
              <a:t>Stakeholders </a:t>
            </a:r>
          </a:p>
          <a:p>
            <a:pPr algn="ctr"/>
            <a:endParaRPr lang="en-US" noProof="0" dirty="0" err="1">
              <a:solidFill>
                <a:schemeClr val="bg2"/>
              </a:solidFill>
            </a:endParaRPr>
          </a:p>
        </p:txBody>
      </p:sp>
      <p:sp>
        <p:nvSpPr>
          <p:cNvPr id="9" name="TextBox 8"/>
          <p:cNvSpPr txBox="1"/>
          <p:nvPr/>
        </p:nvSpPr>
        <p:spPr>
          <a:xfrm>
            <a:off x="2745560" y="1215948"/>
            <a:ext cx="1728192" cy="360040"/>
          </a:xfrm>
          <a:prstGeom prst="rect">
            <a:avLst/>
          </a:prstGeom>
          <a:noFill/>
        </p:spPr>
        <p:txBody>
          <a:bodyPr wrap="square" lIns="108000" tIns="108000" rIns="108000" bIns="108000" rtlCol="0">
            <a:noAutofit/>
          </a:bodyPr>
          <a:lstStyle/>
          <a:p>
            <a:pPr algn="ctr"/>
            <a:r>
              <a:rPr lang="en-US" dirty="0">
                <a:solidFill>
                  <a:schemeClr val="bg2"/>
                </a:solidFill>
              </a:rPr>
              <a:t>Impact Level</a:t>
            </a:r>
            <a:endParaRPr lang="en-US" noProof="0" dirty="0" err="1">
              <a:solidFill>
                <a:schemeClr val="bg2"/>
              </a:solidFill>
            </a:endParaRPr>
          </a:p>
        </p:txBody>
      </p:sp>
      <p:sp>
        <p:nvSpPr>
          <p:cNvPr id="10" name="TextBox 9"/>
          <p:cNvSpPr txBox="1"/>
          <p:nvPr/>
        </p:nvSpPr>
        <p:spPr>
          <a:xfrm>
            <a:off x="4655431" y="1222216"/>
            <a:ext cx="1656184" cy="432048"/>
          </a:xfrm>
          <a:prstGeom prst="rect">
            <a:avLst/>
          </a:prstGeom>
          <a:noFill/>
        </p:spPr>
        <p:txBody>
          <a:bodyPr wrap="square" lIns="108000" tIns="108000" rIns="108000" bIns="108000" rtlCol="0">
            <a:noAutofit/>
          </a:bodyPr>
          <a:lstStyle/>
          <a:p>
            <a:pPr algn="ctr"/>
            <a:r>
              <a:rPr lang="en-US" noProof="0" dirty="0">
                <a:solidFill>
                  <a:schemeClr val="bg2"/>
                </a:solidFill>
              </a:rPr>
              <a:t>Support Level</a:t>
            </a:r>
          </a:p>
        </p:txBody>
      </p:sp>
      <p:sp>
        <p:nvSpPr>
          <p:cNvPr id="11" name="TextBox 10"/>
          <p:cNvSpPr txBox="1"/>
          <p:nvPr/>
        </p:nvSpPr>
        <p:spPr>
          <a:xfrm>
            <a:off x="6750929" y="1224069"/>
            <a:ext cx="1800200" cy="360040"/>
          </a:xfrm>
          <a:prstGeom prst="rect">
            <a:avLst/>
          </a:prstGeom>
          <a:noFill/>
        </p:spPr>
        <p:txBody>
          <a:bodyPr wrap="square" lIns="108000" tIns="108000" rIns="108000" bIns="108000" rtlCol="0">
            <a:noAutofit/>
          </a:bodyPr>
          <a:lstStyle/>
          <a:p>
            <a:pPr algn="ctr"/>
            <a:r>
              <a:rPr lang="en-US" noProof="0" dirty="0">
                <a:solidFill>
                  <a:schemeClr val="bg2"/>
                </a:solidFill>
              </a:rPr>
              <a:t>Reasons </a:t>
            </a:r>
          </a:p>
        </p:txBody>
      </p:sp>
      <p:sp>
        <p:nvSpPr>
          <p:cNvPr id="12" name="TextBox 11"/>
          <p:cNvSpPr txBox="1"/>
          <p:nvPr/>
        </p:nvSpPr>
        <p:spPr>
          <a:xfrm>
            <a:off x="9429757" y="1215948"/>
            <a:ext cx="1368152" cy="360040"/>
          </a:xfrm>
          <a:prstGeom prst="rect">
            <a:avLst/>
          </a:prstGeom>
          <a:noFill/>
        </p:spPr>
        <p:txBody>
          <a:bodyPr wrap="square" lIns="108000" tIns="108000" rIns="108000" bIns="108000" rtlCol="0">
            <a:noAutofit/>
          </a:bodyPr>
          <a:lstStyle/>
          <a:p>
            <a:pPr algn="ctr"/>
            <a:r>
              <a:rPr lang="en-US" noProof="0" dirty="0">
                <a:solidFill>
                  <a:schemeClr val="bg2"/>
                </a:solidFill>
              </a:rPr>
              <a:t>Actions</a:t>
            </a:r>
          </a:p>
        </p:txBody>
      </p:sp>
      <p:sp>
        <p:nvSpPr>
          <p:cNvPr id="13" name="TextBox 12"/>
          <p:cNvSpPr txBox="1"/>
          <p:nvPr/>
        </p:nvSpPr>
        <p:spPr>
          <a:xfrm>
            <a:off x="3578895" y="836712"/>
            <a:ext cx="4651460" cy="227087"/>
          </a:xfrm>
          <a:prstGeom prst="rect">
            <a:avLst/>
          </a:prstGeom>
          <a:noFill/>
        </p:spPr>
        <p:txBody>
          <a:bodyPr wrap="square" lIns="108000" tIns="108000" rIns="108000" bIns="108000" rtlCol="0">
            <a:noAutofit/>
          </a:bodyPr>
          <a:lstStyle/>
          <a:p>
            <a:pPr algn="ctr"/>
            <a:r>
              <a:rPr lang="en-US" sz="2000" b="1" dirty="0">
                <a:solidFill>
                  <a:schemeClr val="bg1"/>
                </a:solidFill>
              </a:rPr>
              <a:t>Stakeholders</a:t>
            </a:r>
          </a:p>
          <a:p>
            <a:endParaRPr lang="en-US" sz="2000" b="1" noProof="0" dirty="0" err="1">
              <a:solidFill>
                <a:schemeClr val="bg1"/>
              </a:solidFill>
            </a:endParaRPr>
          </a:p>
        </p:txBody>
      </p:sp>
    </p:spTree>
    <p:extLst>
      <p:ext uri="{BB962C8B-B14F-4D97-AF65-F5344CB8AC3E}">
        <p14:creationId xmlns:p14="http://schemas.microsoft.com/office/powerpoint/2010/main" val="4214613496"/>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SWOT analysis </a:t>
            </a:r>
          </a:p>
        </p:txBody>
      </p:sp>
      <p:sp>
        <p:nvSpPr>
          <p:cNvPr id="4" name="Slide Number Placeholder 3"/>
          <p:cNvSpPr>
            <a:spLocks noGrp="1"/>
          </p:cNvSpPr>
          <p:nvPr>
            <p:ph type="sldNum" sz="quarter" idx="4"/>
          </p:nvPr>
        </p:nvSpPr>
        <p:spPr/>
        <p:txBody>
          <a:bodyPr/>
          <a:lstStyle/>
          <a:p>
            <a:fld id="{5EE7099E-8998-4851-915A-4F4831808297}" type="slidenum">
              <a:rPr lang="nl-NL" smtClean="0"/>
              <a:pPr/>
              <a:t>17</a:t>
            </a:fld>
            <a:endParaRPr lang="nl-NL"/>
          </a:p>
        </p:txBody>
      </p:sp>
      <p:graphicFrame>
        <p:nvGraphicFramePr>
          <p:cNvPr id="7" name="Table 6"/>
          <p:cNvGraphicFramePr>
            <a:graphicFrameLocks noGrp="1"/>
          </p:cNvGraphicFramePr>
          <p:nvPr>
            <p:extLst>
              <p:ext uri="{D42A27DB-BD31-4B8C-83A1-F6EECF244321}">
                <p14:modId xmlns:p14="http://schemas.microsoft.com/office/powerpoint/2010/main" val="398715451"/>
              </p:ext>
            </p:extLst>
          </p:nvPr>
        </p:nvGraphicFramePr>
        <p:xfrm>
          <a:off x="1202631" y="1206624"/>
          <a:ext cx="9649072" cy="4891746"/>
        </p:xfrm>
        <a:graphic>
          <a:graphicData uri="http://schemas.openxmlformats.org/drawingml/2006/table">
            <a:tbl>
              <a:tblPr firstRow="1" bandRow="1">
                <a:tableStyleId>{5C22544A-7EE6-4342-B048-85BDC9FD1C3A}</a:tableStyleId>
              </a:tblPr>
              <a:tblGrid>
                <a:gridCol w="4672182">
                  <a:extLst>
                    <a:ext uri="{9D8B030D-6E8A-4147-A177-3AD203B41FA5}">
                      <a16:colId xmlns:a16="http://schemas.microsoft.com/office/drawing/2014/main" val="2946996636"/>
                    </a:ext>
                  </a:extLst>
                </a:gridCol>
                <a:gridCol w="4976890">
                  <a:extLst>
                    <a:ext uri="{9D8B030D-6E8A-4147-A177-3AD203B41FA5}">
                      <a16:colId xmlns:a16="http://schemas.microsoft.com/office/drawing/2014/main" val="1635603289"/>
                    </a:ext>
                  </a:extLst>
                </a:gridCol>
              </a:tblGrid>
              <a:tr h="72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kern="1200" dirty="0">
                        <a:solidFill>
                          <a:schemeClr val="lt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Strengths</a:t>
                      </a:r>
                    </a:p>
                    <a:p>
                      <a:pPr algn="ctr"/>
                      <a:r>
                        <a:rPr lang="en-US" sz="1800" b="1" kern="1200" dirty="0">
                          <a:solidFill>
                            <a:schemeClr val="lt1"/>
                          </a:solidFill>
                          <a:latin typeface="+mn-lt"/>
                          <a:ea typeface="+mn-ea"/>
                          <a:cs typeface="+mn-cs"/>
                        </a:rPr>
                        <a:t> </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kern="1200" dirty="0">
                        <a:solidFill>
                          <a:schemeClr val="lt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Weaknesses </a:t>
                      </a:r>
                    </a:p>
                    <a:p>
                      <a:pPr algn="ctr"/>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508060111"/>
                  </a:ext>
                </a:extLst>
              </a:tr>
              <a:tr h="990110">
                <a:tc>
                  <a:txBody>
                    <a:bodyPr/>
                    <a:lstStyle/>
                    <a:p>
                      <a:pPr marL="285750" indent="-285750">
                        <a:buFont typeface="Arial" panose="020B0604020202020204" pitchFamily="34" charset="0"/>
                        <a:buChar char="•"/>
                      </a:pPr>
                      <a:r>
                        <a:rPr lang="en-US" sz="1400" kern="1200" dirty="0">
                          <a:solidFill>
                            <a:schemeClr val="bg2"/>
                          </a:solidFill>
                          <a:latin typeface="+mn-lt"/>
                          <a:ea typeface="+mn-ea"/>
                          <a:cs typeface="+mn-cs"/>
                        </a:rPr>
                        <a:t>What does the system do well?</a:t>
                      </a:r>
                    </a:p>
                    <a:p>
                      <a:pPr marL="285750" indent="-285750">
                        <a:buFont typeface="Arial" panose="020B0604020202020204" pitchFamily="34" charset="0"/>
                        <a:buChar char="•"/>
                      </a:pPr>
                      <a:r>
                        <a:rPr lang="en-US" sz="1400" kern="1200" dirty="0">
                          <a:solidFill>
                            <a:schemeClr val="bg2"/>
                          </a:solidFill>
                          <a:latin typeface="+mn-lt"/>
                          <a:ea typeface="+mn-ea"/>
                          <a:cs typeface="+mn-cs"/>
                        </a:rPr>
                        <a:t>What unique capabilities does the system have?</a:t>
                      </a:r>
                    </a:p>
                    <a:p>
                      <a:pPr marL="285750" indent="-285750">
                        <a:buFont typeface="Arial" panose="020B0604020202020204" pitchFamily="34" charset="0"/>
                        <a:buChar char="•"/>
                      </a:pPr>
                      <a:r>
                        <a:rPr lang="en-GB" sz="1400" kern="1200" dirty="0">
                          <a:solidFill>
                            <a:schemeClr val="dk1"/>
                          </a:solidFill>
                          <a:effectLst/>
                          <a:latin typeface="+mn-lt"/>
                          <a:ea typeface="+mn-ea"/>
                          <a:cs typeface="+mn-cs"/>
                        </a:rPr>
                        <a:t>The quality of the code base is above the market average </a:t>
                      </a:r>
                      <a:r>
                        <a:rPr lang="en-US" sz="1400" kern="1200" dirty="0">
                          <a:solidFill>
                            <a:schemeClr val="dk1"/>
                          </a:solidFill>
                          <a:effectLst/>
                          <a:latin typeface="+mn-lt"/>
                          <a:ea typeface="+mn-ea"/>
                          <a:cs typeface="+mn-cs"/>
                        </a:rPr>
                        <a:t>(High</a:t>
                      </a:r>
                      <a:r>
                        <a:rPr lang="en-US" sz="1400" kern="1200" baseline="0" dirty="0">
                          <a:solidFill>
                            <a:schemeClr val="dk1"/>
                          </a:solidFill>
                          <a:effectLst/>
                          <a:latin typeface="+mn-lt"/>
                          <a:ea typeface="+mn-ea"/>
                          <a:cs typeface="+mn-cs"/>
                        </a:rPr>
                        <a:t>-quality code)</a:t>
                      </a:r>
                      <a:r>
                        <a:rPr lang="en-US" sz="1400" kern="1200" dirty="0">
                          <a:solidFill>
                            <a:schemeClr val="dk1"/>
                          </a:solidFill>
                          <a:effectLst/>
                          <a:latin typeface="+mn-lt"/>
                          <a:ea typeface="+mn-ea"/>
                          <a:cs typeface="+mn-cs"/>
                        </a:rPr>
                        <a:t> </a:t>
                      </a:r>
                      <a:endParaRPr lang="en-GB" sz="140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400" kern="1200" dirty="0">
                          <a:solidFill>
                            <a:schemeClr val="dk1"/>
                          </a:solidFill>
                          <a:effectLst/>
                          <a:latin typeface="+mn-lt"/>
                          <a:ea typeface="+mn-ea"/>
                          <a:cs typeface="+mn-cs"/>
                        </a:rPr>
                        <a:t>Audition of application is being done regularly.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kern="1200" dirty="0">
                          <a:solidFill>
                            <a:schemeClr val="dk1"/>
                          </a:solidFill>
                          <a:effectLst/>
                          <a:latin typeface="+mn-lt"/>
                          <a:ea typeface="+mn-ea"/>
                          <a:cs typeface="+mn-cs"/>
                        </a:rPr>
                        <a:t>The</a:t>
                      </a:r>
                      <a:r>
                        <a:rPr lang="en-GB" sz="1400" kern="1200" baseline="0" dirty="0">
                          <a:solidFill>
                            <a:schemeClr val="dk1"/>
                          </a:solidFill>
                          <a:effectLst/>
                          <a:latin typeface="+mn-lt"/>
                          <a:ea typeface="+mn-ea"/>
                          <a:cs typeface="+mn-cs"/>
                        </a:rPr>
                        <a:t> s</a:t>
                      </a:r>
                      <a:r>
                        <a:rPr lang="en-GB" sz="1400" kern="1200" dirty="0">
                          <a:solidFill>
                            <a:schemeClr val="dk1"/>
                          </a:solidFill>
                          <a:effectLst/>
                          <a:latin typeface="+mn-lt"/>
                          <a:ea typeface="+mn-ea"/>
                          <a:cs typeface="+mn-cs"/>
                        </a:rPr>
                        <a:t>ystem</a:t>
                      </a:r>
                      <a:r>
                        <a:rPr lang="en-GB" sz="1400" kern="1200" baseline="0" dirty="0">
                          <a:solidFill>
                            <a:schemeClr val="dk1"/>
                          </a:solidFill>
                          <a:effectLst/>
                          <a:latin typeface="+mn-lt"/>
                          <a:ea typeface="+mn-ea"/>
                          <a:cs typeface="+mn-cs"/>
                        </a:rPr>
                        <a:t> u</a:t>
                      </a:r>
                      <a:r>
                        <a:rPr lang="en-GB" sz="1400" kern="1200" dirty="0">
                          <a:solidFill>
                            <a:schemeClr val="dk1"/>
                          </a:solidFill>
                          <a:effectLst/>
                          <a:latin typeface="+mn-lt"/>
                          <a:ea typeface="+mn-ea"/>
                          <a:cs typeface="+mn-cs"/>
                        </a:rPr>
                        <a:t>ses a modern development environment</a:t>
                      </a:r>
                      <a:r>
                        <a:rPr lang="en-GB" sz="1400" kern="1200" baseline="0" dirty="0">
                          <a:solidFill>
                            <a:schemeClr val="dk1"/>
                          </a:solidFill>
                          <a:effectLst/>
                          <a:latin typeface="+mn-lt"/>
                          <a:ea typeface="+mn-ea"/>
                          <a:cs typeface="+mn-cs"/>
                        </a:rPr>
                        <a:t> that </a:t>
                      </a:r>
                      <a:r>
                        <a:rPr lang="en-GB" sz="1400" kern="1200" dirty="0">
                          <a:solidFill>
                            <a:schemeClr val="dk1"/>
                          </a:solidFill>
                          <a:effectLst/>
                          <a:latin typeface="+mn-lt"/>
                          <a:ea typeface="+mn-ea"/>
                          <a:cs typeface="+mn-cs"/>
                        </a:rPr>
                        <a:t>provides fully automated integration, testing, and deployment.</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kern="1200" dirty="0">
                          <a:solidFill>
                            <a:schemeClr val="dk1"/>
                          </a:solidFill>
                          <a:effectLst/>
                          <a:latin typeface="+mn-lt"/>
                          <a:ea typeface="+mn-ea"/>
                          <a:cs typeface="+mn-cs"/>
                        </a:rPr>
                        <a:t>The</a:t>
                      </a:r>
                      <a:r>
                        <a:rPr lang="en-GB" sz="1400" kern="1200" baseline="0" dirty="0">
                          <a:solidFill>
                            <a:schemeClr val="dk1"/>
                          </a:solidFill>
                          <a:effectLst/>
                          <a:latin typeface="+mn-lt"/>
                          <a:ea typeface="+mn-ea"/>
                          <a:cs typeface="+mn-cs"/>
                        </a:rPr>
                        <a:t> s</a:t>
                      </a:r>
                      <a:r>
                        <a:rPr lang="en-GB" sz="1400" kern="1200" dirty="0">
                          <a:solidFill>
                            <a:schemeClr val="dk1"/>
                          </a:solidFill>
                          <a:effectLst/>
                          <a:latin typeface="+mn-lt"/>
                          <a:ea typeface="+mn-ea"/>
                          <a:cs typeface="+mn-cs"/>
                        </a:rPr>
                        <a:t>trong interest of both Dutch and non-Dutch</a:t>
                      </a:r>
                      <a:r>
                        <a:rPr lang="en-GB" sz="1400" kern="1200" baseline="0" dirty="0">
                          <a:solidFill>
                            <a:schemeClr val="dk1"/>
                          </a:solidFill>
                          <a:effectLst/>
                          <a:latin typeface="+mn-lt"/>
                          <a:ea typeface="+mn-ea"/>
                          <a:cs typeface="+mn-cs"/>
                        </a:rPr>
                        <a:t> </a:t>
                      </a:r>
                      <a:r>
                        <a:rPr lang="en-GB" sz="1400" kern="1200" dirty="0">
                          <a:solidFill>
                            <a:schemeClr val="dk1"/>
                          </a:solidFill>
                          <a:effectLst/>
                          <a:latin typeface="+mn-lt"/>
                          <a:ea typeface="+mn-ea"/>
                          <a:cs typeface="+mn-cs"/>
                        </a:rPr>
                        <a:t>users to use the application.</a:t>
                      </a:r>
                    </a:p>
                  </a:txBody>
                  <a:tcPr/>
                </a:tc>
                <a:tc>
                  <a:txBody>
                    <a:bodyPr/>
                    <a:lstStyle/>
                    <a:p>
                      <a:pPr marL="285750" indent="-285750">
                        <a:buFont typeface="Arial" panose="020B0604020202020204" pitchFamily="34" charset="0"/>
                        <a:buChar char="•"/>
                      </a:pPr>
                      <a:r>
                        <a:rPr lang="en-US" sz="1400" kern="1200" dirty="0">
                          <a:solidFill>
                            <a:schemeClr val="bg2"/>
                          </a:solidFill>
                          <a:latin typeface="+mn-lt"/>
                          <a:ea typeface="+mn-ea"/>
                          <a:cs typeface="+mn-cs"/>
                        </a:rPr>
                        <a:t>What could be improved?</a:t>
                      </a:r>
                    </a:p>
                    <a:p>
                      <a:pPr marL="285750" indent="-285750">
                        <a:buFont typeface="Arial" panose="020B0604020202020204" pitchFamily="34" charset="0"/>
                        <a:buChar char="•"/>
                      </a:pPr>
                      <a:r>
                        <a:rPr lang="en-US" sz="1400" kern="1200" dirty="0">
                          <a:solidFill>
                            <a:schemeClr val="bg2"/>
                          </a:solidFill>
                          <a:latin typeface="+mn-lt"/>
                          <a:ea typeface="+mn-ea"/>
                          <a:cs typeface="+mn-cs"/>
                        </a:rPr>
                        <a:t>What capabilities are lacking?</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kern="1200" dirty="0">
                          <a:solidFill>
                            <a:schemeClr val="dk1"/>
                          </a:solidFill>
                          <a:effectLst/>
                          <a:latin typeface="+mn-lt"/>
                          <a:ea typeface="+mn-ea"/>
                          <a:cs typeface="+mn-cs"/>
                        </a:rPr>
                        <a:t>Unavailability of application as a result of peak loads occurring at the end of each working day.</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Current in-house deployment is not scalable</a:t>
                      </a:r>
                      <a:endParaRPr lang="en-US" sz="180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400" kern="1200" dirty="0">
                          <a:solidFill>
                            <a:schemeClr val="dk1"/>
                          </a:solidFill>
                          <a:latin typeface="+mn-lt"/>
                          <a:ea typeface="+mn-ea"/>
                          <a:cs typeface="+mn-cs"/>
                        </a:rPr>
                        <a:t>Users only have access to Dutch exchange.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p>
                    <a:p>
                      <a:pPr marL="0" indent="0">
                        <a:buFont typeface="Arial" panose="020B0604020202020204" pitchFamily="34" charset="0"/>
                        <a:buNone/>
                      </a:pPr>
                      <a:endParaRPr lang="en-US" sz="1400" kern="1200" dirty="0">
                        <a:solidFill>
                          <a:schemeClr val="dk1"/>
                        </a:solidFill>
                        <a:effectLst/>
                        <a:latin typeface="+mn-lt"/>
                        <a:ea typeface="+mn-ea"/>
                        <a:cs typeface="+mn-cs"/>
                      </a:endParaRPr>
                    </a:p>
                  </a:txBody>
                  <a:tcPr/>
                </a:tc>
                <a:extLst>
                  <a:ext uri="{0D108BD9-81ED-4DB2-BD59-A6C34878D82A}">
                    <a16:rowId xmlns:a16="http://schemas.microsoft.com/office/drawing/2014/main" val="4228187518"/>
                  </a:ext>
                </a:extLst>
              </a:tr>
              <a:tr h="594066">
                <a:tc>
                  <a:txBody>
                    <a:bodyPr/>
                    <a:lstStyle/>
                    <a:p>
                      <a:pPr marL="0" algn="ctr" defTabSz="914400" rtl="0" eaLnBrk="1" latinLnBrk="0" hangingPunct="1"/>
                      <a:r>
                        <a:rPr lang="en-US" sz="1800" b="1" kern="1200" dirty="0">
                          <a:solidFill>
                            <a:schemeClr val="lt1"/>
                          </a:solidFill>
                          <a:latin typeface="+mn-lt"/>
                          <a:ea typeface="+mn-ea"/>
                          <a:cs typeface="+mn-cs"/>
                        </a:rPr>
                        <a:t>Opportunities </a:t>
                      </a:r>
                    </a:p>
                  </a:txBody>
                  <a:tcP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Threats </a:t>
                      </a:r>
                    </a:p>
                  </a:txBody>
                  <a:tcPr>
                    <a:solidFill>
                      <a:schemeClr val="accent1"/>
                    </a:solidFill>
                  </a:tcPr>
                </a:tc>
                <a:extLst>
                  <a:ext uri="{0D108BD9-81ED-4DB2-BD59-A6C34878D82A}">
                    <a16:rowId xmlns:a16="http://schemas.microsoft.com/office/drawing/2014/main" val="1942408367"/>
                  </a:ext>
                </a:extLst>
              </a:tr>
              <a:tr h="990110">
                <a:tc>
                  <a:txBody>
                    <a:bodyPr/>
                    <a:lstStyle/>
                    <a:p>
                      <a:pPr marL="285750" indent="-285750">
                        <a:buFont typeface="Arial" panose="020B0604020202020204" pitchFamily="34" charset="0"/>
                        <a:buChar char="•"/>
                      </a:pPr>
                      <a:r>
                        <a:rPr lang="en-US" sz="1400" kern="1200" dirty="0">
                          <a:solidFill>
                            <a:schemeClr val="bg2"/>
                          </a:solidFill>
                          <a:latin typeface="+mn-lt"/>
                          <a:ea typeface="+mn-ea"/>
                          <a:cs typeface="+mn-cs"/>
                        </a:rPr>
                        <a:t>How else could the system be used?</a:t>
                      </a:r>
                    </a:p>
                    <a:p>
                      <a:pPr marL="285750" indent="-285750">
                        <a:buFont typeface="Arial" panose="020B0604020202020204" pitchFamily="34" charset="0"/>
                        <a:buChar char="•"/>
                      </a:pPr>
                      <a:r>
                        <a:rPr lang="en-US" sz="1400" kern="1200" dirty="0">
                          <a:solidFill>
                            <a:schemeClr val="bg2"/>
                          </a:solidFill>
                          <a:latin typeface="+mn-lt"/>
                          <a:ea typeface="+mn-ea"/>
                          <a:cs typeface="+mn-cs"/>
                        </a:rPr>
                        <a:t>What emerging demand could the system satisfy?</a:t>
                      </a:r>
                    </a:p>
                    <a:p>
                      <a:pPr marL="285750" indent="-285750">
                        <a:buFont typeface="Arial" panose="020B0604020202020204" pitchFamily="34" charset="0"/>
                        <a:buChar char="•"/>
                      </a:pPr>
                      <a:r>
                        <a:rPr lang="en-US" sz="1400" kern="1200" dirty="0">
                          <a:solidFill>
                            <a:schemeClr val="dk1"/>
                          </a:solidFill>
                          <a:effectLst/>
                          <a:latin typeface="+mn-lt"/>
                          <a:ea typeface="+mn-ea"/>
                          <a:cs typeface="+mn-cs"/>
                        </a:rPr>
                        <a:t>Interest of Dutch users to invest in exchanges worldwide.</a:t>
                      </a:r>
                    </a:p>
                    <a:p>
                      <a:pPr marL="285750" indent="-285750">
                        <a:buFont typeface="Arial" panose="020B0604020202020204" pitchFamily="34" charset="0"/>
                        <a:buChar char="•"/>
                      </a:pPr>
                      <a:r>
                        <a:rPr lang="en-US" sz="1400" kern="1200" dirty="0">
                          <a:solidFill>
                            <a:schemeClr val="dk1"/>
                          </a:solidFill>
                          <a:effectLst/>
                          <a:latin typeface="+mn-lt"/>
                          <a:ea typeface="+mn-ea"/>
                          <a:cs typeface="+mn-cs"/>
                        </a:rPr>
                        <a:t>Interest of non-Dutch users to use the application </a:t>
                      </a:r>
                    </a:p>
                  </a:txBody>
                  <a:tcPr/>
                </a:tc>
                <a:tc>
                  <a:txBody>
                    <a:bodyPr/>
                    <a:lstStyle/>
                    <a:p>
                      <a:pPr marL="285750" indent="-285750" algn="l" defTabSz="914400" rtl="0" eaLnBrk="1" latinLnBrk="0" hangingPunct="1">
                        <a:buFont typeface="Arial" panose="020B0604020202020204" pitchFamily="34" charset="0"/>
                        <a:buChar char="•"/>
                      </a:pPr>
                      <a:r>
                        <a:rPr lang="en-US" sz="1400" kern="1200" dirty="0">
                          <a:solidFill>
                            <a:schemeClr val="bg2"/>
                          </a:solidFill>
                          <a:latin typeface="+mn-lt"/>
                          <a:ea typeface="+mn-ea"/>
                          <a:cs typeface="+mn-cs"/>
                        </a:rPr>
                        <a:t>How could the system fail?</a:t>
                      </a:r>
                    </a:p>
                    <a:p>
                      <a:pPr marL="285750" indent="-285750" algn="l" defTabSz="914400" rtl="0" eaLnBrk="1" latinLnBrk="0" hangingPunct="1">
                        <a:buFont typeface="Arial" panose="020B0604020202020204" pitchFamily="34" charset="0"/>
                        <a:buChar char="•"/>
                      </a:pPr>
                      <a:r>
                        <a:rPr lang="en-US" sz="1400" kern="1200" dirty="0">
                          <a:solidFill>
                            <a:schemeClr val="bg2"/>
                          </a:solidFill>
                          <a:latin typeface="+mn-lt"/>
                          <a:ea typeface="+mn-ea"/>
                          <a:cs typeface="+mn-cs"/>
                        </a:rPr>
                        <a:t>What damage could the system do?</a:t>
                      </a:r>
                    </a:p>
                    <a:p>
                      <a:pPr marL="285750" indent="-285750" algn="l" defTabSz="914400" rtl="0" eaLnBrk="1" latinLnBrk="0" hangingPunct="1">
                        <a:buFont typeface="Arial" panose="020B0604020202020204" pitchFamily="34" charset="0"/>
                        <a:buChar char="•"/>
                      </a:pPr>
                      <a:r>
                        <a:rPr lang="en-GB" sz="1400" kern="1200" dirty="0">
                          <a:solidFill>
                            <a:schemeClr val="dk1"/>
                          </a:solidFill>
                          <a:effectLst/>
                          <a:latin typeface="+mn-lt"/>
                          <a:ea typeface="+mn-ea"/>
                          <a:cs typeface="+mn-cs"/>
                        </a:rPr>
                        <a:t>Investment4All currently runs at a loss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effectLst/>
                          <a:latin typeface="+mn-lt"/>
                          <a:ea typeface="+mn-ea"/>
                          <a:cs typeface="+mn-cs"/>
                        </a:rPr>
                        <a:t>Users might use competitors' systems that provide accessibility to broad investment possibilities.</a:t>
                      </a:r>
                    </a:p>
                  </a:txBody>
                  <a:tcPr/>
                </a:tc>
                <a:extLst>
                  <a:ext uri="{0D108BD9-81ED-4DB2-BD59-A6C34878D82A}">
                    <a16:rowId xmlns:a16="http://schemas.microsoft.com/office/drawing/2014/main" val="2558018985"/>
                  </a:ext>
                </a:extLst>
              </a:tr>
            </a:tbl>
          </a:graphicData>
        </a:graphic>
      </p:graphicFrame>
    </p:spTree>
    <p:extLst>
      <p:ext uri="{BB962C8B-B14F-4D97-AF65-F5344CB8AC3E}">
        <p14:creationId xmlns:p14="http://schemas.microsoft.com/office/powerpoint/2010/main" val="413076973"/>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TOWS analysis </a:t>
            </a:r>
          </a:p>
        </p:txBody>
      </p:sp>
      <p:sp>
        <p:nvSpPr>
          <p:cNvPr id="4" name="Slide Number Placeholder 3"/>
          <p:cNvSpPr>
            <a:spLocks noGrp="1"/>
          </p:cNvSpPr>
          <p:nvPr>
            <p:ph type="sldNum" sz="quarter" idx="4"/>
          </p:nvPr>
        </p:nvSpPr>
        <p:spPr/>
        <p:txBody>
          <a:bodyPr/>
          <a:lstStyle/>
          <a:p>
            <a:fld id="{5EE7099E-8998-4851-915A-4F4831808297}" type="slidenum">
              <a:rPr lang="nl-NL" smtClean="0"/>
              <a:pPr/>
              <a:t>18</a:t>
            </a:fld>
            <a:endParaRPr lang="nl-NL"/>
          </a:p>
        </p:txBody>
      </p:sp>
      <p:graphicFrame>
        <p:nvGraphicFramePr>
          <p:cNvPr id="6" name="Table 5">
            <a:extLst>
              <a:ext uri="{FF2B5EF4-FFF2-40B4-BE49-F238E27FC236}">
                <a16:creationId xmlns:a16="http://schemas.microsoft.com/office/drawing/2014/main" id="{EFF1BAA6-8BD7-B447-8C2E-026E855CA4B9}"/>
              </a:ext>
            </a:extLst>
          </p:cNvPr>
          <p:cNvGraphicFramePr>
            <a:graphicFrameLocks noGrp="1"/>
          </p:cNvGraphicFramePr>
          <p:nvPr>
            <p:extLst>
              <p:ext uri="{D42A27DB-BD31-4B8C-83A1-F6EECF244321}">
                <p14:modId xmlns:p14="http://schemas.microsoft.com/office/powerpoint/2010/main" val="621767108"/>
              </p:ext>
            </p:extLst>
          </p:nvPr>
        </p:nvGraphicFramePr>
        <p:xfrm>
          <a:off x="770585" y="1488415"/>
          <a:ext cx="10513166" cy="4375201"/>
        </p:xfrm>
        <a:graphic>
          <a:graphicData uri="http://schemas.openxmlformats.org/drawingml/2006/table">
            <a:tbl>
              <a:tblPr firstRow="1" bandRow="1">
                <a:tableStyleId>{5C22544A-7EE6-4342-B048-85BDC9FD1C3A}</a:tableStyleId>
              </a:tblPr>
              <a:tblGrid>
                <a:gridCol w="647500">
                  <a:extLst>
                    <a:ext uri="{9D8B030D-6E8A-4147-A177-3AD203B41FA5}">
                      <a16:colId xmlns:a16="http://schemas.microsoft.com/office/drawing/2014/main" val="2709114949"/>
                    </a:ext>
                  </a:extLst>
                </a:gridCol>
                <a:gridCol w="4460016">
                  <a:extLst>
                    <a:ext uri="{9D8B030D-6E8A-4147-A177-3AD203B41FA5}">
                      <a16:colId xmlns:a16="http://schemas.microsoft.com/office/drawing/2014/main" val="3258807914"/>
                    </a:ext>
                  </a:extLst>
                </a:gridCol>
                <a:gridCol w="5405650">
                  <a:extLst>
                    <a:ext uri="{9D8B030D-6E8A-4147-A177-3AD203B41FA5}">
                      <a16:colId xmlns:a16="http://schemas.microsoft.com/office/drawing/2014/main" val="2072210923"/>
                    </a:ext>
                  </a:extLst>
                </a:gridCol>
              </a:tblGrid>
              <a:tr h="472847">
                <a:tc>
                  <a:txBody>
                    <a:bodyPr/>
                    <a:lstStyle/>
                    <a:p>
                      <a:endParaRPr lang="en-US" dirty="0"/>
                    </a:p>
                  </a:txBody>
                  <a:tcPr>
                    <a:noFill/>
                  </a:tcPr>
                </a:tc>
                <a:tc>
                  <a:txBody>
                    <a:bodyPr/>
                    <a:lstStyle/>
                    <a:p>
                      <a:pPr algn="ctr"/>
                      <a:r>
                        <a:rPr lang="en-US" sz="1800" dirty="0"/>
                        <a:t>Weaknesses</a:t>
                      </a:r>
                    </a:p>
                  </a:txBody>
                  <a:tcPr anchor="ctr">
                    <a:solidFill>
                      <a:schemeClr val="accent1"/>
                    </a:solidFill>
                  </a:tcPr>
                </a:tc>
                <a:tc>
                  <a:txBody>
                    <a:bodyPr/>
                    <a:lstStyle/>
                    <a:p>
                      <a:pPr algn="ctr"/>
                      <a:r>
                        <a:rPr lang="en-US" sz="1800" dirty="0"/>
                        <a:t>Strengths</a:t>
                      </a:r>
                    </a:p>
                  </a:txBody>
                  <a:tcPr anchor="ctr">
                    <a:solidFill>
                      <a:schemeClr val="accent1"/>
                    </a:solidFill>
                  </a:tcPr>
                </a:tc>
                <a:extLst>
                  <a:ext uri="{0D108BD9-81ED-4DB2-BD59-A6C34878D82A}">
                    <a16:rowId xmlns:a16="http://schemas.microsoft.com/office/drawing/2014/main" val="596325751"/>
                  </a:ext>
                </a:extLst>
              </a:tr>
              <a:tr h="819666">
                <a:tc rowSpan="2">
                  <a:txBody>
                    <a:bodyPr/>
                    <a:lstStyle/>
                    <a:p>
                      <a:pPr algn="ctr"/>
                      <a:r>
                        <a:rPr lang="en-US" sz="1800" b="1" dirty="0">
                          <a:solidFill>
                            <a:schemeClr val="bg1"/>
                          </a:solidFill>
                        </a:rPr>
                        <a:t>Threats</a:t>
                      </a:r>
                    </a:p>
                  </a:txBody>
                  <a:tcPr vert="vert270" anchor="ctr">
                    <a:solidFill>
                      <a:schemeClr val="accent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1" kern="1200" noProof="0" dirty="0">
                          <a:solidFill>
                            <a:srgbClr val="C00000"/>
                          </a:solidFill>
                          <a:latin typeface="+mn-lt"/>
                          <a:ea typeface="+mn-ea"/>
                          <a:cs typeface="+mn-cs"/>
                        </a:rPr>
                        <a:t>Counter weaknesses and threats: </a:t>
                      </a:r>
                      <a:r>
                        <a:rPr kumimoji="0" lang="en-US" sz="1400" b="0" i="0" u="none" strike="noStrike" kern="1200" cap="none" spc="0" normalizeH="0" baseline="0" noProof="0" dirty="0">
                          <a:ln>
                            <a:noFill/>
                          </a:ln>
                          <a:solidFill>
                            <a:schemeClr val="bg2"/>
                          </a:solidFill>
                          <a:effectLst/>
                          <a:uLnTx/>
                          <a:uFillTx/>
                          <a:latin typeface="+mn-lt"/>
                          <a:ea typeface="+mn-ea"/>
                          <a:cs typeface="Calibri" panose="020F0502020204030204" pitchFamily="34" charset="0"/>
                        </a:rPr>
                        <a:t>How can you minimize the system’s weaknesses to avoid </a:t>
                      </a:r>
                      <a:r>
                        <a:rPr kumimoji="0" lang="en-US" sz="1400" b="0" i="0" u="none" strike="noStrike" kern="1200" cap="none" spc="0" normalizeH="0" baseline="0" dirty="0">
                          <a:ln>
                            <a:noFill/>
                          </a:ln>
                          <a:solidFill>
                            <a:schemeClr val="bg2"/>
                          </a:solidFill>
                          <a:effectLst/>
                          <a:uLnTx/>
                          <a:uFillTx/>
                          <a:latin typeface="+mn-lt"/>
                          <a:ea typeface="+mn-ea"/>
                          <a:cs typeface="Calibri" panose="020F0502020204030204" pitchFamily="34" charset="0"/>
                        </a:rPr>
                        <a:t>identified threats?</a:t>
                      </a:r>
                      <a:endParaRPr kumimoji="0" lang="en-US" sz="1400" b="0" i="0" u="none" strike="noStrike" kern="1200" cap="none" spc="0" normalizeH="0" baseline="0" noProof="0" dirty="0">
                        <a:ln>
                          <a:noFill/>
                        </a:ln>
                        <a:solidFill>
                          <a:schemeClr val="bg2"/>
                        </a:solidFill>
                        <a:effectLst/>
                        <a:uLnTx/>
                        <a:uFillTx/>
                        <a:latin typeface="+mn-lt"/>
                        <a:ea typeface="+mn-ea"/>
                        <a:cs typeface="Calibri" panose="020F0502020204030204" pitchFamily="34" charset="0"/>
                      </a:endParaRPr>
                    </a:p>
                    <a:p>
                      <a:endParaRPr lang="en-US" sz="1400" dirty="0"/>
                    </a:p>
                  </a:txBody>
                  <a:tcPr>
                    <a:solidFill>
                      <a:schemeClr val="accent1">
                        <a:lumMod val="20000"/>
                        <a:lumOff val="80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1" kern="1200" dirty="0">
                          <a:solidFill>
                            <a:srgbClr val="C00000"/>
                          </a:solidFill>
                          <a:latin typeface="+mn-lt"/>
                          <a:ea typeface="+mn-ea"/>
                          <a:cs typeface="+mn-cs"/>
                        </a:rPr>
                        <a:t>Leverage strengths to minimize threats: </a:t>
                      </a:r>
                      <a:r>
                        <a:rPr kumimoji="0" lang="en-US" sz="1400" b="0" i="0" u="none" strike="noStrike" kern="1200" cap="none" spc="0" normalizeH="0" baseline="0" noProof="0" dirty="0">
                          <a:ln>
                            <a:noFill/>
                          </a:ln>
                          <a:solidFill>
                            <a:schemeClr val="bg2"/>
                          </a:solidFill>
                          <a:effectLst/>
                          <a:uLnTx/>
                          <a:uFillTx/>
                          <a:latin typeface="+mn-lt"/>
                          <a:ea typeface="+mn-ea"/>
                          <a:cs typeface="Calibri" panose="020F0502020204030204" pitchFamily="34" charset="0"/>
                        </a:rPr>
                        <a:t>How can you use the system’s strengths to minimize the identified threats?</a:t>
                      </a:r>
                    </a:p>
                    <a:p>
                      <a:endParaRPr lang="en-US" sz="1400" dirty="0"/>
                    </a:p>
                  </a:txBody>
                  <a:tcPr>
                    <a:solidFill>
                      <a:schemeClr val="accent1">
                        <a:lumMod val="20000"/>
                        <a:lumOff val="80000"/>
                      </a:schemeClr>
                    </a:solidFill>
                  </a:tcPr>
                </a:tc>
                <a:extLst>
                  <a:ext uri="{0D108BD9-81ED-4DB2-BD59-A6C34878D82A}">
                    <a16:rowId xmlns:a16="http://schemas.microsoft.com/office/drawing/2014/main" val="1952083636"/>
                  </a:ext>
                </a:extLst>
              </a:tr>
              <a:tr h="81452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The</a:t>
                      </a:r>
                      <a:r>
                        <a:rPr lang="en-US" sz="1400" baseline="0" dirty="0"/>
                        <a:t> c</a:t>
                      </a:r>
                      <a:r>
                        <a:rPr lang="en-US" sz="1400" dirty="0"/>
                        <a:t>urrent limitation to Dutch exchange can be removed to give users access to broad investment possibilities and prevent</a:t>
                      </a:r>
                      <a:r>
                        <a:rPr lang="en-US" sz="1400" baseline="0" dirty="0"/>
                        <a:t> users from going to competitors</a:t>
                      </a:r>
                      <a:r>
                        <a:rPr lang="en-US" sz="1400" dirty="0"/>
                        <a:t>.</a:t>
                      </a:r>
                    </a:p>
                  </a:txBody>
                  <a:tcP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Cloud</a:t>
                      </a:r>
                      <a:r>
                        <a:rPr lang="en-US" sz="1400" baseline="0" dirty="0"/>
                        <a:t> deployment to </a:t>
                      </a:r>
                      <a:r>
                        <a:rPr lang="en-US" sz="1400" dirty="0"/>
                        <a:t>ensure stability, also under high peak loads.</a:t>
                      </a:r>
                    </a:p>
                    <a:p>
                      <a:pPr marL="0" indent="0">
                        <a:buFont typeface="Arial" panose="020B0604020202020204" pitchFamily="34" charset="0"/>
                        <a:buNone/>
                      </a:pPr>
                      <a:endParaRPr lang="en-US" sz="1400" dirty="0"/>
                    </a:p>
                  </a:txBody>
                  <a:tcPr>
                    <a:solidFill>
                      <a:schemeClr val="bg1">
                        <a:lumMod val="95000"/>
                      </a:schemeClr>
                    </a:solidFill>
                  </a:tcPr>
                </a:tc>
                <a:extLst>
                  <a:ext uri="{0D108BD9-81ED-4DB2-BD59-A6C34878D82A}">
                    <a16:rowId xmlns:a16="http://schemas.microsoft.com/office/drawing/2014/main" val="2533357571"/>
                  </a:ext>
                </a:extLst>
              </a:tr>
              <a:tr h="1008112">
                <a:tc rowSpan="2">
                  <a:txBody>
                    <a:bodyPr/>
                    <a:lstStyle/>
                    <a:p>
                      <a:pPr algn="ctr"/>
                      <a:r>
                        <a:rPr lang="en-US" sz="1800" b="1" dirty="0">
                          <a:solidFill>
                            <a:schemeClr val="bg1"/>
                          </a:solidFill>
                        </a:rPr>
                        <a:t>Opportunities</a:t>
                      </a:r>
                    </a:p>
                  </a:txBody>
                  <a:tcPr vert="vert270" anchor="ct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rgbClr val="C00000"/>
                          </a:solidFill>
                          <a:latin typeface="+mn-lt"/>
                          <a:ea typeface="+mn-ea"/>
                          <a:cs typeface="+mn-cs"/>
                        </a:rPr>
                        <a:t>Counter weaknesses through exploiting opportunities: </a:t>
                      </a:r>
                      <a:r>
                        <a:rPr lang="en-US" sz="1400" dirty="0">
                          <a:solidFill>
                            <a:schemeClr val="bg2"/>
                          </a:solidFill>
                        </a:rPr>
                        <a:t>What actions can you take to minimize the system’s weaknesses using the identified opportunities?</a:t>
                      </a:r>
                    </a:p>
                  </a:txBody>
                  <a:tcPr>
                    <a:solidFill>
                      <a:schemeClr val="accent1">
                        <a:lumMod val="20000"/>
                        <a:lumOff val="80000"/>
                      </a:schemeClr>
                    </a:solidFill>
                  </a:tcPr>
                </a:tc>
                <a:tc>
                  <a:txBody>
                    <a:bodyPr/>
                    <a:lstStyle/>
                    <a:p>
                      <a:r>
                        <a:rPr lang="en-US" sz="1400" b="1" kern="1200" dirty="0">
                          <a:solidFill>
                            <a:srgbClr val="C00000"/>
                          </a:solidFill>
                          <a:latin typeface="+mn-lt"/>
                          <a:ea typeface="+mn-ea"/>
                          <a:cs typeface="+mn-cs"/>
                        </a:rPr>
                        <a:t>Leverage strengths to maximize opportunities: </a:t>
                      </a:r>
                      <a:r>
                        <a:rPr lang="en-US" sz="1400" kern="1200" dirty="0">
                          <a:solidFill>
                            <a:schemeClr val="bg2"/>
                          </a:solidFill>
                          <a:latin typeface="+mn-lt"/>
                          <a:ea typeface="+mn-ea"/>
                          <a:cs typeface="+mn-cs"/>
                        </a:rPr>
                        <a:t>Which of the system’s strengths can be used to maximize the identified opportunities?</a:t>
                      </a:r>
                    </a:p>
                  </a:txBody>
                  <a:tcPr>
                    <a:solidFill>
                      <a:schemeClr val="accent1">
                        <a:lumMod val="20000"/>
                        <a:lumOff val="80000"/>
                      </a:schemeClr>
                    </a:solidFill>
                  </a:tcPr>
                </a:tc>
                <a:extLst>
                  <a:ext uri="{0D108BD9-81ED-4DB2-BD59-A6C34878D82A}">
                    <a16:rowId xmlns:a16="http://schemas.microsoft.com/office/drawing/2014/main" val="583777747"/>
                  </a:ext>
                </a:extLst>
              </a:tr>
              <a:tr h="1004482">
                <a:tc vMerge="1">
                  <a:txBody>
                    <a:bodyPr/>
                    <a:lstStyle/>
                    <a:p>
                      <a:endParaRPr lang="en-US" dirty="0"/>
                    </a:p>
                  </a:txBody>
                  <a:tcPr/>
                </a:tc>
                <a:tc>
                  <a:txBody>
                    <a:bodyPr/>
                    <a:lstStyle/>
                    <a:p>
                      <a:r>
                        <a:rPr lang="en-GB" sz="1400" dirty="0"/>
                        <a:t>Make Invest4All available to users across the European Union</a:t>
                      </a:r>
                      <a:r>
                        <a:rPr lang="en-GB" sz="1400" baseline="0" dirty="0"/>
                        <a:t> to increase</a:t>
                      </a:r>
                      <a:r>
                        <a:rPr lang="en-US" sz="1400" dirty="0"/>
                        <a:t> user-based and associated revenue to achieve at least a 40% profit.</a:t>
                      </a:r>
                    </a:p>
                  </a:txBody>
                  <a:tcPr>
                    <a:solidFill>
                      <a:schemeClr val="bg1">
                        <a:lumMod val="95000"/>
                      </a:schemeClr>
                    </a:solidFill>
                  </a:tcPr>
                </a:tc>
                <a:tc>
                  <a:txBody>
                    <a:bodyPr/>
                    <a:lstStyle/>
                    <a:p>
                      <a:r>
                        <a:rPr lang="en-GB" sz="1400" dirty="0"/>
                        <a:t>Make Invest4All available to users across the European Union</a:t>
                      </a:r>
                      <a:r>
                        <a:rPr lang="en-GB" sz="1400" baseline="0" dirty="0"/>
                        <a:t> and </a:t>
                      </a:r>
                      <a:r>
                        <a:rPr lang="en-US" sz="1400" dirty="0"/>
                        <a:t>give users access to broad investment possibilities</a:t>
                      </a:r>
                      <a:r>
                        <a:rPr lang="en-US" sz="1400" baseline="0" dirty="0"/>
                        <a:t> </a:t>
                      </a:r>
                      <a:r>
                        <a:rPr lang="en-GB" sz="1400" baseline="0" dirty="0"/>
                        <a:t>to </a:t>
                      </a:r>
                      <a:r>
                        <a:rPr lang="en-US" sz="1400" baseline="0" dirty="0"/>
                        <a:t>i</a:t>
                      </a:r>
                      <a:r>
                        <a:rPr lang="en-US" sz="1400" dirty="0"/>
                        <a:t>ncrease user satisfaction.</a:t>
                      </a:r>
                    </a:p>
                  </a:txBody>
                  <a:tcPr>
                    <a:solidFill>
                      <a:schemeClr val="bg1">
                        <a:lumMod val="95000"/>
                      </a:schemeClr>
                    </a:solidFill>
                  </a:tcPr>
                </a:tc>
                <a:extLst>
                  <a:ext uri="{0D108BD9-81ED-4DB2-BD59-A6C34878D82A}">
                    <a16:rowId xmlns:a16="http://schemas.microsoft.com/office/drawing/2014/main" val="283735579"/>
                  </a:ext>
                </a:extLst>
              </a:tr>
            </a:tbl>
          </a:graphicData>
        </a:graphic>
      </p:graphicFrame>
    </p:spTree>
    <p:extLst>
      <p:ext uri="{BB962C8B-B14F-4D97-AF65-F5344CB8AC3E}">
        <p14:creationId xmlns:p14="http://schemas.microsoft.com/office/powerpoint/2010/main" val="2339618832"/>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tekst 5"/>
          <p:cNvSpPr>
            <a:spLocks noGrp="1"/>
          </p:cNvSpPr>
          <p:nvPr>
            <p:ph type="body" sz="quarter" idx="12"/>
          </p:nvPr>
        </p:nvSpPr>
        <p:spPr/>
        <p:txBody>
          <a:bodyPr/>
          <a:lstStyle/>
          <a:p>
            <a:endParaRPr lang="nl-NL" dirty="0"/>
          </a:p>
        </p:txBody>
      </p:sp>
      <p:sp>
        <p:nvSpPr>
          <p:cNvPr id="4" name="Titel 3"/>
          <p:cNvSpPr>
            <a:spLocks noGrp="1"/>
          </p:cNvSpPr>
          <p:nvPr>
            <p:ph type="title"/>
          </p:nvPr>
        </p:nvSpPr>
        <p:spPr/>
        <p:txBody>
          <a:bodyPr/>
          <a:lstStyle/>
          <a:p>
            <a:r>
              <a:rPr lang="nl-NL" dirty="0"/>
              <a:t>Questions?</a:t>
            </a:r>
          </a:p>
        </p:txBody>
      </p:sp>
      <p:sp>
        <p:nvSpPr>
          <p:cNvPr id="2" name="Tijdelijke aanduiding voor dianummer 1"/>
          <p:cNvSpPr>
            <a:spLocks noGrp="1"/>
          </p:cNvSpPr>
          <p:nvPr>
            <p:ph type="sldNum" sz="quarter" idx="4"/>
          </p:nvPr>
        </p:nvSpPr>
        <p:spPr/>
        <p:txBody>
          <a:bodyPr/>
          <a:lstStyle/>
          <a:p>
            <a:fld id="{5EE7099E-8998-4851-915A-4F4831808297}" type="slidenum">
              <a:rPr lang="nl-NL" smtClean="0"/>
              <a:pPr/>
              <a:t>19</a:t>
            </a:fld>
            <a:endParaRPr lang="nl-NL"/>
          </a:p>
        </p:txBody>
      </p:sp>
    </p:spTree>
    <p:extLst>
      <p:ext uri="{BB962C8B-B14F-4D97-AF65-F5344CB8AC3E}">
        <p14:creationId xmlns:p14="http://schemas.microsoft.com/office/powerpoint/2010/main" val="446498880"/>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GB" dirty="0"/>
              <a:t>Executive Summary</a:t>
            </a:r>
          </a:p>
        </p:txBody>
      </p:sp>
      <p:sp>
        <p:nvSpPr>
          <p:cNvPr id="8" name="Tijdelijke aanduiding voor verticale tekst 7"/>
          <p:cNvSpPr>
            <a:spLocks noGrp="1"/>
          </p:cNvSpPr>
          <p:nvPr>
            <p:ph type="body" orient="vert" idx="1"/>
          </p:nvPr>
        </p:nvSpPr>
        <p:spPr/>
        <p:txBody>
          <a:bodyPr/>
          <a:lstStyle/>
          <a:p>
            <a:pPr lvl="2"/>
            <a:r>
              <a:rPr lang="en-GB" b="1" dirty="0"/>
              <a:t>Current state: </a:t>
            </a:r>
            <a:r>
              <a:rPr lang="en-GB" dirty="0"/>
              <a:t>Invest4All is an investment banking application for mid-income private individuals and families in The Netherlands, allowing lost-cost and low-risk investment into the AEX stock market. Invest4All currently has 4,000 users.</a:t>
            </a:r>
          </a:p>
          <a:p>
            <a:pPr lvl="2"/>
            <a:r>
              <a:rPr lang="en-GB" dirty="0"/>
              <a:t>Invest4All is currently available as web application with support from all major browsers. On the server-side the system runs on a group of servers hosted in-house.</a:t>
            </a:r>
          </a:p>
          <a:p>
            <a:pPr lvl="2"/>
            <a:r>
              <a:rPr lang="en-GB" dirty="0"/>
              <a:t>Invest4All is currently not profitable.</a:t>
            </a:r>
          </a:p>
          <a:p>
            <a:pPr lvl="2"/>
            <a:r>
              <a:rPr lang="en-GB" b="1" dirty="0"/>
              <a:t>Opportunity: </a:t>
            </a:r>
            <a:r>
              <a:rPr lang="en-GB" dirty="0"/>
              <a:t>Low and even negative interest rates on savings accounts has increased interest among private individuals and families in investment banking. This rise in interest occurs in The Netherlands, but also in other European countries. Current (Dutch) users of Invest4All have strong interest in investing not only in the AEX, but in exchanges worldwide.</a:t>
            </a:r>
          </a:p>
          <a:p>
            <a:pPr lvl="2"/>
            <a:r>
              <a:rPr lang="en-GB" b="1" dirty="0"/>
              <a:t>Ambition</a:t>
            </a:r>
            <a:r>
              <a:rPr lang="en-GB" dirty="0"/>
              <a:t>: Make Invest4All available to users across the European Union, allowing them to invest in all major European exchanges. Let the number of users grow from 4,000 now, to 100,000 in three years.</a:t>
            </a:r>
          </a:p>
          <a:p>
            <a:pPr lvl="2"/>
            <a:r>
              <a:rPr lang="en-GB" b="1" dirty="0"/>
              <a:t>Steps</a:t>
            </a:r>
            <a:r>
              <a:rPr lang="en-GB" dirty="0"/>
              <a:t>: (1) Enable connection to more exchanges, (2) Increase scalability in terms of number of users and number of transaction, (3) Support internationalisation.</a:t>
            </a:r>
            <a:endParaRPr lang="en-GB" b="1" dirty="0"/>
          </a:p>
        </p:txBody>
      </p:sp>
      <p:sp>
        <p:nvSpPr>
          <p:cNvPr id="2" name="Tijdelijke aanduiding voor dianummer 1"/>
          <p:cNvSpPr>
            <a:spLocks noGrp="1"/>
          </p:cNvSpPr>
          <p:nvPr>
            <p:ph type="sldNum" sz="quarter" idx="4"/>
          </p:nvPr>
        </p:nvSpPr>
        <p:spPr/>
        <p:txBody>
          <a:bodyPr/>
          <a:lstStyle/>
          <a:p>
            <a:fld id="{5EE7099E-8998-4851-915A-4F4831808297}" type="slidenum">
              <a:rPr lang="en-GB" smtClean="0"/>
              <a:pPr/>
              <a:t>2</a:t>
            </a:fld>
            <a:endParaRPr lang="en-GB"/>
          </a:p>
        </p:txBody>
      </p:sp>
    </p:spTree>
    <p:extLst>
      <p:ext uri="{BB962C8B-B14F-4D97-AF65-F5344CB8AC3E}">
        <p14:creationId xmlns:p14="http://schemas.microsoft.com/office/powerpoint/2010/main" val="3559772504"/>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GB" dirty="0"/>
              <a:t>Situation</a:t>
            </a:r>
          </a:p>
        </p:txBody>
      </p:sp>
      <p:sp>
        <p:nvSpPr>
          <p:cNvPr id="8" name="Tijdelijke aanduiding voor verticale tekst 7"/>
          <p:cNvSpPr>
            <a:spLocks noGrp="1"/>
          </p:cNvSpPr>
          <p:nvPr>
            <p:ph type="body" orient="vert" idx="1"/>
          </p:nvPr>
        </p:nvSpPr>
        <p:spPr>
          <a:xfrm>
            <a:off x="404662" y="1252836"/>
            <a:ext cx="11389023" cy="5200500"/>
          </a:xfrm>
        </p:spPr>
        <p:txBody>
          <a:bodyPr>
            <a:normAutofit/>
          </a:bodyPr>
          <a:lstStyle/>
          <a:p>
            <a:pPr lvl="2"/>
            <a:r>
              <a:rPr lang="en-GB" dirty="0"/>
              <a:t>Invest4All is an </a:t>
            </a:r>
            <a:r>
              <a:rPr lang="en-GB" b="1" dirty="0"/>
              <a:t>investment banking application </a:t>
            </a:r>
            <a:r>
              <a:rPr lang="en-GB" dirty="0"/>
              <a:t>for mid-income private individuals and families in The Netherlands, allowing lost-cost and low-risk investment in the </a:t>
            </a:r>
            <a:r>
              <a:rPr lang="en-GB" b="1" dirty="0"/>
              <a:t>AEX stock market </a:t>
            </a:r>
            <a:r>
              <a:rPr lang="en-GB" dirty="0"/>
              <a:t>and related funds. </a:t>
            </a:r>
          </a:p>
          <a:p>
            <a:pPr lvl="2"/>
            <a:r>
              <a:rPr lang="en-GB" b="1" dirty="0"/>
              <a:t>Functionalities: </a:t>
            </a:r>
            <a:r>
              <a:rPr lang="en-GB" dirty="0"/>
              <a:t>Users can inspect the current status of their investments, make changes to specific investments, adapt their investment strategy, and obtain a multi-year projection of the value of their investments.</a:t>
            </a:r>
          </a:p>
          <a:p>
            <a:pPr lvl="2"/>
            <a:r>
              <a:rPr lang="en-GB" b="1" dirty="0"/>
              <a:t>Users: </a:t>
            </a:r>
            <a:r>
              <a:rPr lang="en-GB" dirty="0"/>
              <a:t>Invest4All currently has </a:t>
            </a:r>
            <a:r>
              <a:rPr lang="en-GB" b="1" dirty="0"/>
              <a:t>4,000 users</a:t>
            </a:r>
            <a:r>
              <a:rPr lang="en-GB" dirty="0"/>
              <a:t>. About 65% of these users checks the status of their investments each month.  About 10% of these users make a change to their investments or their investment strategy each month. </a:t>
            </a:r>
          </a:p>
          <a:p>
            <a:pPr lvl="2"/>
            <a:r>
              <a:rPr lang="en-GB" b="1" dirty="0"/>
              <a:t>Software profile: </a:t>
            </a:r>
            <a:r>
              <a:rPr lang="en-GB" dirty="0"/>
              <a:t>Invest4All is currently available as web application with support from all major browsers. On the server-side the system runs on a group of servers hosted in-house. The client-side is programmed in Angular and the server-side is programmed in C#. The total code base has a rebuild value of </a:t>
            </a:r>
            <a:r>
              <a:rPr lang="en-GB" b="1" dirty="0"/>
              <a:t>50 person-years</a:t>
            </a:r>
            <a:r>
              <a:rPr lang="en-GB" dirty="0"/>
              <a:t>. The quality of the code base is above market average. The development team works according to Agile-Scrum, uses a modern development environment, and has </a:t>
            </a:r>
            <a:r>
              <a:rPr lang="en-GB" b="1" dirty="0"/>
              <a:t>fully automated </a:t>
            </a:r>
            <a:r>
              <a:rPr lang="en-GB" dirty="0"/>
              <a:t>integration, testing, and deployment.</a:t>
            </a:r>
          </a:p>
          <a:p>
            <a:pPr lvl="2"/>
            <a:r>
              <a:rPr lang="en-GB" b="1" dirty="0"/>
              <a:t>Supervision: </a:t>
            </a:r>
            <a:r>
              <a:rPr lang="en-GB" dirty="0"/>
              <a:t>The application is regularly </a:t>
            </a:r>
            <a:r>
              <a:rPr lang="en-GB" b="1" dirty="0"/>
              <a:t>audited</a:t>
            </a:r>
            <a:r>
              <a:rPr lang="en-GB" dirty="0"/>
              <a:t>, and audit reports are shared with the Dutch and European national banks and the Dutch financial markets authority (AFM).</a:t>
            </a:r>
          </a:p>
          <a:p>
            <a:pPr lvl="2"/>
            <a:r>
              <a:rPr lang="en-US" dirty="0"/>
              <a:t>Continued on next slide</a:t>
            </a:r>
            <a:endParaRPr lang="en-GB" dirty="0"/>
          </a:p>
        </p:txBody>
      </p:sp>
      <p:sp>
        <p:nvSpPr>
          <p:cNvPr id="2" name="Tijdelijke aanduiding voor dianummer 1"/>
          <p:cNvSpPr>
            <a:spLocks noGrp="1"/>
          </p:cNvSpPr>
          <p:nvPr>
            <p:ph type="sldNum" sz="quarter" idx="4"/>
          </p:nvPr>
        </p:nvSpPr>
        <p:spPr/>
        <p:txBody>
          <a:bodyPr/>
          <a:lstStyle/>
          <a:p>
            <a:fld id="{5EE7099E-8998-4851-915A-4F4831808297}" type="slidenum">
              <a:rPr lang="en-GB" smtClean="0"/>
              <a:pPr/>
              <a:t>3</a:t>
            </a:fld>
            <a:endParaRPr lang="en-GB"/>
          </a:p>
        </p:txBody>
      </p:sp>
    </p:spTree>
    <p:extLst>
      <p:ext uri="{BB962C8B-B14F-4D97-AF65-F5344CB8AC3E}">
        <p14:creationId xmlns:p14="http://schemas.microsoft.com/office/powerpoint/2010/main" val="1379425445"/>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a:lstStyle/>
          <a:p>
            <a:pPr lvl="2"/>
            <a:r>
              <a:rPr lang="en-GB" b="1" dirty="0"/>
              <a:t>Problems: </a:t>
            </a:r>
            <a:r>
              <a:rPr lang="en-GB" dirty="0"/>
              <a:t>The system has experienced brief moments of </a:t>
            </a:r>
            <a:r>
              <a:rPr lang="en-GB" b="1" dirty="0"/>
              <a:t>unavailability</a:t>
            </a:r>
            <a:r>
              <a:rPr lang="en-GB" dirty="0"/>
              <a:t> as a result of peak loads occurring at the end of each working day.</a:t>
            </a:r>
          </a:p>
          <a:p>
            <a:pPr lvl="2"/>
            <a:r>
              <a:rPr lang="en-GB" dirty="0"/>
              <a:t>Investment4All currently </a:t>
            </a:r>
            <a:r>
              <a:rPr lang="en-GB" b="1" dirty="0"/>
              <a:t>runs at a loss</a:t>
            </a:r>
            <a:r>
              <a:rPr lang="en-GB" dirty="0"/>
              <a:t>. Operation and maintenance of Invest4All is currently €65,000 per month. Revenue from subscriptions and transaction fees amounts to €60,000 per month.</a:t>
            </a:r>
          </a:p>
          <a:p>
            <a:endParaRPr lang="en-US" dirty="0"/>
          </a:p>
        </p:txBody>
      </p:sp>
      <p:sp>
        <p:nvSpPr>
          <p:cNvPr id="4" name="Slide Number Placeholder 3"/>
          <p:cNvSpPr>
            <a:spLocks noGrp="1"/>
          </p:cNvSpPr>
          <p:nvPr>
            <p:ph type="sldNum" sz="quarter" idx="4"/>
          </p:nvPr>
        </p:nvSpPr>
        <p:spPr/>
        <p:txBody>
          <a:bodyPr/>
          <a:lstStyle/>
          <a:p>
            <a:fld id="{5EE7099E-8998-4851-915A-4F4831808297}" type="slidenum">
              <a:rPr lang="nl-NL" smtClean="0"/>
              <a:pPr/>
              <a:t>4</a:t>
            </a:fld>
            <a:endParaRPr lang="nl-NL"/>
          </a:p>
        </p:txBody>
      </p:sp>
      <p:sp>
        <p:nvSpPr>
          <p:cNvPr id="9" name="Titel 6"/>
          <p:cNvSpPr>
            <a:spLocks noGrp="1"/>
          </p:cNvSpPr>
          <p:nvPr>
            <p:ph type="title"/>
          </p:nvPr>
        </p:nvSpPr>
        <p:spPr>
          <a:xfrm>
            <a:off x="404662" y="404664"/>
            <a:ext cx="11389024" cy="432048"/>
          </a:xfrm>
        </p:spPr>
        <p:txBody>
          <a:bodyPr/>
          <a:lstStyle/>
          <a:p>
            <a:r>
              <a:rPr lang="en-GB" dirty="0"/>
              <a:t>Situation</a:t>
            </a:r>
          </a:p>
        </p:txBody>
      </p:sp>
    </p:spTree>
    <p:extLst>
      <p:ext uri="{BB962C8B-B14F-4D97-AF65-F5344CB8AC3E}">
        <p14:creationId xmlns:p14="http://schemas.microsoft.com/office/powerpoint/2010/main" val="1236727481"/>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GB" dirty="0"/>
              <a:t>Ambition</a:t>
            </a:r>
          </a:p>
        </p:txBody>
      </p:sp>
      <p:sp>
        <p:nvSpPr>
          <p:cNvPr id="8" name="Tijdelijke aanduiding voor verticale tekst 7"/>
          <p:cNvSpPr>
            <a:spLocks noGrp="1"/>
          </p:cNvSpPr>
          <p:nvPr>
            <p:ph type="body" orient="vert" idx="1"/>
          </p:nvPr>
        </p:nvSpPr>
        <p:spPr/>
        <p:txBody>
          <a:bodyPr/>
          <a:lstStyle/>
          <a:p>
            <a:pPr lvl="2"/>
            <a:r>
              <a:rPr lang="en-GB" dirty="0"/>
              <a:t>Make Invest4All available to users across the European Union, allowing them to invest in all major European exchanges. Let the number of users grow from 4,000 now, to 100,000 in three years.</a:t>
            </a:r>
          </a:p>
        </p:txBody>
      </p:sp>
      <p:sp>
        <p:nvSpPr>
          <p:cNvPr id="2" name="Tijdelijke aanduiding voor dianummer 1"/>
          <p:cNvSpPr>
            <a:spLocks noGrp="1"/>
          </p:cNvSpPr>
          <p:nvPr>
            <p:ph type="sldNum" sz="quarter" idx="4"/>
          </p:nvPr>
        </p:nvSpPr>
        <p:spPr/>
        <p:txBody>
          <a:bodyPr/>
          <a:lstStyle/>
          <a:p>
            <a:fld id="{5EE7099E-8998-4851-915A-4F4831808297}" type="slidenum">
              <a:rPr lang="en-GB" smtClean="0"/>
              <a:pPr/>
              <a:t>5</a:t>
            </a:fld>
            <a:endParaRPr lang="en-GB"/>
          </a:p>
        </p:txBody>
      </p:sp>
      <p:graphicFrame>
        <p:nvGraphicFramePr>
          <p:cNvPr id="5" name="Table 4"/>
          <p:cNvGraphicFramePr>
            <a:graphicFrameLocks noGrp="1"/>
          </p:cNvGraphicFramePr>
          <p:nvPr>
            <p:extLst>
              <p:ext uri="{D42A27DB-BD31-4B8C-83A1-F6EECF244321}">
                <p14:modId xmlns:p14="http://schemas.microsoft.com/office/powerpoint/2010/main" val="1475739867"/>
              </p:ext>
            </p:extLst>
          </p:nvPr>
        </p:nvGraphicFramePr>
        <p:xfrm>
          <a:off x="770583" y="2060848"/>
          <a:ext cx="10657183" cy="3235960"/>
        </p:xfrm>
        <a:graphic>
          <a:graphicData uri="http://schemas.openxmlformats.org/drawingml/2006/table">
            <a:tbl>
              <a:tblPr firstRow="1" bandRow="1">
                <a:tableStyleId>{5C22544A-7EE6-4342-B048-85BDC9FD1C3A}</a:tableStyleId>
              </a:tblPr>
              <a:tblGrid>
                <a:gridCol w="3089041">
                  <a:extLst>
                    <a:ext uri="{9D8B030D-6E8A-4147-A177-3AD203B41FA5}">
                      <a16:colId xmlns:a16="http://schemas.microsoft.com/office/drawing/2014/main" val="324371480"/>
                    </a:ext>
                  </a:extLst>
                </a:gridCol>
                <a:gridCol w="2548457">
                  <a:extLst>
                    <a:ext uri="{9D8B030D-6E8A-4147-A177-3AD203B41FA5}">
                      <a16:colId xmlns:a16="http://schemas.microsoft.com/office/drawing/2014/main" val="3076701923"/>
                    </a:ext>
                  </a:extLst>
                </a:gridCol>
                <a:gridCol w="5019685">
                  <a:extLst>
                    <a:ext uri="{9D8B030D-6E8A-4147-A177-3AD203B41FA5}">
                      <a16:colId xmlns:a16="http://schemas.microsoft.com/office/drawing/2014/main" val="581756845"/>
                    </a:ext>
                  </a:extLst>
                </a:gridCol>
              </a:tblGrid>
              <a:tr h="0">
                <a:tc gridSpan="3">
                  <a:txBody>
                    <a:bodyPr/>
                    <a:lstStyle/>
                    <a:p>
                      <a:pPr algn="ctr"/>
                      <a:r>
                        <a:rPr lang="en-US" dirty="0"/>
                        <a:t>Ambition</a:t>
                      </a:r>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446748904"/>
                  </a:ext>
                </a:extLst>
              </a:tr>
              <a:tr h="370840">
                <a:tc>
                  <a:txBody>
                    <a:bodyPr/>
                    <a:lstStyle/>
                    <a:p>
                      <a:pPr algn="ctr"/>
                      <a:r>
                        <a:rPr lang="en-US" sz="1800" kern="1200" dirty="0">
                          <a:solidFill>
                            <a:schemeClr val="bg2"/>
                          </a:solidFill>
                          <a:latin typeface="+mn-lt"/>
                          <a:ea typeface="+mn-ea"/>
                          <a:cs typeface="+mn-cs"/>
                        </a:rPr>
                        <a:t>Goal</a:t>
                      </a:r>
                      <a:r>
                        <a:rPr lang="en-US" baseline="0" dirty="0"/>
                        <a:t> </a:t>
                      </a:r>
                      <a:endParaRPr lang="en-US" dirty="0"/>
                    </a:p>
                  </a:txBody>
                  <a:tcPr/>
                </a:tc>
                <a:tc>
                  <a:txBody>
                    <a:bodyPr/>
                    <a:lstStyle/>
                    <a:p>
                      <a:pPr algn="ctr"/>
                      <a:r>
                        <a:rPr lang="en-US" sz="1800" kern="1200" dirty="0">
                          <a:solidFill>
                            <a:schemeClr val="bg2"/>
                          </a:solidFill>
                          <a:latin typeface="+mn-lt"/>
                          <a:ea typeface="+mn-ea"/>
                          <a:cs typeface="+mn-cs"/>
                        </a:rPr>
                        <a:t>Stakeholder</a:t>
                      </a:r>
                      <a:r>
                        <a:rPr lang="en-US" dirty="0"/>
                        <a:t> </a:t>
                      </a:r>
                      <a:r>
                        <a:rPr lang="en-US" sz="1800" kern="1200" dirty="0">
                          <a:solidFill>
                            <a:schemeClr val="bg2"/>
                          </a:solidFill>
                          <a:latin typeface="+mn-lt"/>
                          <a:ea typeface="+mn-ea"/>
                          <a:cs typeface="+mn-cs"/>
                        </a:rPr>
                        <a:t>interest</a:t>
                      </a:r>
                      <a:r>
                        <a:rPr lang="en-US" dirty="0"/>
                        <a:t> </a:t>
                      </a:r>
                    </a:p>
                  </a:txBody>
                  <a:tcPr/>
                </a:tc>
                <a:tc>
                  <a:txBody>
                    <a:bodyPr/>
                    <a:lstStyle/>
                    <a:p>
                      <a:pPr algn="ctr"/>
                      <a:r>
                        <a:rPr lang="en-US" sz="1800" kern="1200" dirty="0">
                          <a:solidFill>
                            <a:schemeClr val="bg2"/>
                          </a:solidFill>
                          <a:latin typeface="+mn-lt"/>
                          <a:ea typeface="+mn-ea"/>
                          <a:cs typeface="+mn-cs"/>
                        </a:rPr>
                        <a:t>Motivation</a:t>
                      </a:r>
                    </a:p>
                  </a:txBody>
                  <a:tcPr/>
                </a:tc>
                <a:extLst>
                  <a:ext uri="{0D108BD9-81ED-4DB2-BD59-A6C34878D82A}">
                    <a16:rowId xmlns:a16="http://schemas.microsoft.com/office/drawing/2014/main" val="1912482120"/>
                  </a:ext>
                </a:extLst>
              </a:tr>
              <a:tr h="370840">
                <a:tc>
                  <a:txBody>
                    <a:bodyPr/>
                    <a:lstStyle/>
                    <a:p>
                      <a:r>
                        <a:rPr lang="en-US" sz="1400" kern="1200" dirty="0">
                          <a:solidFill>
                            <a:schemeClr val="bg2"/>
                          </a:solidFill>
                          <a:latin typeface="+mn-lt"/>
                          <a:ea typeface="+mn-ea"/>
                          <a:cs typeface="+mn-cs"/>
                        </a:rPr>
                        <a:t>What to achieve in 12-18 months?</a:t>
                      </a:r>
                    </a:p>
                  </a:txBody>
                  <a:tcPr/>
                </a:tc>
                <a:tc>
                  <a:txBody>
                    <a:bodyPr/>
                    <a:lstStyle/>
                    <a:p>
                      <a:pPr marL="0" algn="l" defTabSz="914400" rtl="0" eaLnBrk="1" latinLnBrk="0" hangingPunct="1"/>
                      <a:r>
                        <a:rPr lang="en-US" sz="1400" kern="1200" dirty="0">
                          <a:solidFill>
                            <a:schemeClr val="bg2"/>
                          </a:solidFill>
                          <a:latin typeface="+mn-lt"/>
                          <a:ea typeface="+mn-ea"/>
                          <a:cs typeface="+mn-cs"/>
                        </a:rPr>
                        <a:t>Who benefits and how?</a:t>
                      </a:r>
                    </a:p>
                  </a:txBody>
                  <a:tcPr/>
                </a:tc>
                <a:tc>
                  <a:txBody>
                    <a:bodyPr/>
                    <a:lstStyle/>
                    <a:p>
                      <a:pPr marL="0" algn="l" defTabSz="914400" rtl="0" eaLnBrk="1" latinLnBrk="0" hangingPunct="1"/>
                      <a:r>
                        <a:rPr lang="en-US" sz="1400" kern="1200" dirty="0">
                          <a:solidFill>
                            <a:schemeClr val="bg2"/>
                          </a:solidFill>
                          <a:latin typeface="+mn-lt"/>
                          <a:ea typeface="+mn-ea"/>
                          <a:cs typeface="+mn-cs"/>
                        </a:rPr>
                        <a:t>Which strength is used to seize which opportunity? Which weakness is remediated to mitigate which threat?</a:t>
                      </a:r>
                    </a:p>
                  </a:txBody>
                  <a:tcPr/>
                </a:tc>
                <a:extLst>
                  <a:ext uri="{0D108BD9-81ED-4DB2-BD59-A6C34878D82A}">
                    <a16:rowId xmlns:a16="http://schemas.microsoft.com/office/drawing/2014/main" val="2894599163"/>
                  </a:ext>
                </a:extLst>
              </a:tr>
              <a:tr h="370840">
                <a:tc>
                  <a:txBody>
                    <a:bodyPr/>
                    <a:lstStyle/>
                    <a:p>
                      <a:r>
                        <a:rPr lang="en-US" sz="1400" dirty="0"/>
                        <a:t>Increase user based and associated revenue to achieve at least a 40% profit.</a:t>
                      </a:r>
                    </a:p>
                  </a:txBody>
                  <a:tcPr/>
                </a:tc>
                <a:tc>
                  <a:txBody>
                    <a:bodyPr/>
                    <a:lstStyle/>
                    <a:p>
                      <a:r>
                        <a:rPr lang="en-US" sz="1400" dirty="0"/>
                        <a:t>CFO</a:t>
                      </a:r>
                    </a:p>
                  </a:txBody>
                  <a:tcPr/>
                </a:tc>
                <a:tc>
                  <a:txBody>
                    <a:bodyPr/>
                    <a:lstStyle/>
                    <a:p>
                      <a:r>
                        <a:rPr lang="en-US" sz="1400" dirty="0"/>
                        <a:t>The current user base is restricted to the Dutch market but can be expanded to other European countries.</a:t>
                      </a:r>
                    </a:p>
                  </a:txBody>
                  <a:tcPr/>
                </a:tc>
                <a:extLst>
                  <a:ext uri="{0D108BD9-81ED-4DB2-BD59-A6C34878D82A}">
                    <a16:rowId xmlns:a16="http://schemas.microsoft.com/office/drawing/2014/main" val="901843668"/>
                  </a:ext>
                </a:extLst>
              </a:tr>
              <a:tr h="370840">
                <a:tc>
                  <a:txBody>
                    <a:bodyPr/>
                    <a:lstStyle/>
                    <a:p>
                      <a:r>
                        <a:rPr lang="en-US" sz="1400" dirty="0"/>
                        <a:t>Ensure stability, also under high peak loads.</a:t>
                      </a:r>
                    </a:p>
                  </a:txBody>
                  <a:tcPr/>
                </a:tc>
                <a:tc>
                  <a:txBody>
                    <a:bodyPr/>
                    <a:lstStyle/>
                    <a:p>
                      <a:r>
                        <a:rPr lang="en-US" sz="1400" dirty="0"/>
                        <a:t>COO</a:t>
                      </a:r>
                    </a:p>
                  </a:txBody>
                  <a:tcPr/>
                </a:tc>
                <a:tc>
                  <a:txBody>
                    <a:bodyPr/>
                    <a:lstStyle/>
                    <a:p>
                      <a:r>
                        <a:rPr lang="en-US" sz="1400" dirty="0"/>
                        <a:t>Current in-house deployment is not scalable. High-quality code and development process allow re-deployment on cloud infrastructure.</a:t>
                      </a:r>
                    </a:p>
                  </a:txBody>
                  <a:tcPr/>
                </a:tc>
                <a:extLst>
                  <a:ext uri="{0D108BD9-81ED-4DB2-BD59-A6C34878D82A}">
                    <a16:rowId xmlns:a16="http://schemas.microsoft.com/office/drawing/2014/main" val="3578714083"/>
                  </a:ext>
                </a:extLst>
              </a:tr>
              <a:tr h="370840">
                <a:tc>
                  <a:txBody>
                    <a:bodyPr/>
                    <a:lstStyle/>
                    <a:p>
                      <a:r>
                        <a:rPr lang="en-US" sz="1400" dirty="0"/>
                        <a:t>Increase user satisfaction by widening investment possibilities.</a:t>
                      </a:r>
                    </a:p>
                  </a:txBody>
                  <a:tcPr/>
                </a:tc>
                <a:tc>
                  <a:txBody>
                    <a:bodyPr/>
                    <a:lstStyle/>
                    <a:p>
                      <a:r>
                        <a:rPr lang="en-US" sz="1400" dirty="0"/>
                        <a:t>Customers</a:t>
                      </a:r>
                    </a:p>
                  </a:txBody>
                  <a:tcPr/>
                </a:tc>
                <a:tc>
                  <a:txBody>
                    <a:bodyPr/>
                    <a:lstStyle/>
                    <a:p>
                      <a:r>
                        <a:rPr lang="en-US" sz="1400" dirty="0"/>
                        <a:t>Current limitation to Dutch exchange can be removed to give users access to broad investment possibilities.</a:t>
                      </a:r>
                    </a:p>
                  </a:txBody>
                  <a:tcPr/>
                </a:tc>
                <a:extLst>
                  <a:ext uri="{0D108BD9-81ED-4DB2-BD59-A6C34878D82A}">
                    <a16:rowId xmlns:a16="http://schemas.microsoft.com/office/drawing/2014/main" val="3280096020"/>
                  </a:ext>
                </a:extLst>
              </a:tr>
            </a:tbl>
          </a:graphicData>
        </a:graphic>
      </p:graphicFrame>
    </p:spTree>
    <p:extLst>
      <p:ext uri="{BB962C8B-B14F-4D97-AF65-F5344CB8AC3E}">
        <p14:creationId xmlns:p14="http://schemas.microsoft.com/office/powerpoint/2010/main" val="3456708457"/>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Gap analysis</a:t>
            </a:r>
          </a:p>
        </p:txBody>
      </p:sp>
      <p:sp>
        <p:nvSpPr>
          <p:cNvPr id="4" name="Slide Number Placeholder 3"/>
          <p:cNvSpPr>
            <a:spLocks noGrp="1"/>
          </p:cNvSpPr>
          <p:nvPr>
            <p:ph type="sldNum" sz="quarter" idx="4"/>
          </p:nvPr>
        </p:nvSpPr>
        <p:spPr/>
        <p:txBody>
          <a:bodyPr/>
          <a:lstStyle/>
          <a:p>
            <a:fld id="{5EE7099E-8998-4851-915A-4F4831808297}" type="slidenum">
              <a:rPr lang="nl-NL" smtClean="0"/>
              <a:pPr/>
              <a:t>6</a:t>
            </a:fld>
            <a:endParaRPr lang="nl-NL"/>
          </a:p>
        </p:txBody>
      </p:sp>
      <p:graphicFrame>
        <p:nvGraphicFramePr>
          <p:cNvPr id="6" name="Table 5"/>
          <p:cNvGraphicFramePr>
            <a:graphicFrameLocks noGrp="1"/>
          </p:cNvGraphicFramePr>
          <p:nvPr>
            <p:extLst>
              <p:ext uri="{D42A27DB-BD31-4B8C-83A1-F6EECF244321}">
                <p14:modId xmlns:p14="http://schemas.microsoft.com/office/powerpoint/2010/main" val="996017611"/>
              </p:ext>
            </p:extLst>
          </p:nvPr>
        </p:nvGraphicFramePr>
        <p:xfrm>
          <a:off x="842591" y="1901381"/>
          <a:ext cx="10369155" cy="3762415"/>
        </p:xfrm>
        <a:graphic>
          <a:graphicData uri="http://schemas.openxmlformats.org/drawingml/2006/table">
            <a:tbl>
              <a:tblPr firstRow="1" bandRow="1">
                <a:tableStyleId>{5C22544A-7EE6-4342-B048-85BDC9FD1C3A}</a:tableStyleId>
              </a:tblPr>
              <a:tblGrid>
                <a:gridCol w="2073831">
                  <a:extLst>
                    <a:ext uri="{9D8B030D-6E8A-4147-A177-3AD203B41FA5}">
                      <a16:colId xmlns:a16="http://schemas.microsoft.com/office/drawing/2014/main" val="1330731455"/>
                    </a:ext>
                  </a:extLst>
                </a:gridCol>
                <a:gridCol w="2073831">
                  <a:extLst>
                    <a:ext uri="{9D8B030D-6E8A-4147-A177-3AD203B41FA5}">
                      <a16:colId xmlns:a16="http://schemas.microsoft.com/office/drawing/2014/main" val="4098015916"/>
                    </a:ext>
                  </a:extLst>
                </a:gridCol>
                <a:gridCol w="2073831">
                  <a:extLst>
                    <a:ext uri="{9D8B030D-6E8A-4147-A177-3AD203B41FA5}">
                      <a16:colId xmlns:a16="http://schemas.microsoft.com/office/drawing/2014/main" val="2748432181"/>
                    </a:ext>
                  </a:extLst>
                </a:gridCol>
                <a:gridCol w="2073831">
                  <a:extLst>
                    <a:ext uri="{9D8B030D-6E8A-4147-A177-3AD203B41FA5}">
                      <a16:colId xmlns:a16="http://schemas.microsoft.com/office/drawing/2014/main" val="3472264117"/>
                    </a:ext>
                  </a:extLst>
                </a:gridCol>
                <a:gridCol w="2073831">
                  <a:extLst>
                    <a:ext uri="{9D8B030D-6E8A-4147-A177-3AD203B41FA5}">
                      <a16:colId xmlns:a16="http://schemas.microsoft.com/office/drawing/2014/main" val="2439790416"/>
                    </a:ext>
                  </a:extLst>
                </a:gridCol>
              </a:tblGrid>
              <a:tr h="378590">
                <a:tc gridSpan="5">
                  <a:txBody>
                    <a:bodyPr/>
                    <a:lstStyle/>
                    <a:p>
                      <a:pPr marL="0" algn="ctr" defTabSz="914400" rtl="0" eaLnBrk="1" latinLnBrk="0" hangingPunct="1"/>
                      <a:r>
                        <a:rPr lang="en-US" sz="2000" b="1" kern="1200" dirty="0">
                          <a:solidFill>
                            <a:schemeClr val="lt1"/>
                          </a:solidFill>
                          <a:latin typeface="+mn-lt"/>
                          <a:ea typeface="+mn-ea"/>
                          <a:cs typeface="+mn-cs"/>
                        </a:rPr>
                        <a:t>Gaps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840674031"/>
                  </a:ext>
                </a:extLst>
              </a:tr>
              <a:tr h="653455">
                <a:tc>
                  <a:txBody>
                    <a:bodyPr/>
                    <a:lstStyle/>
                    <a:p>
                      <a:pPr marL="0" algn="l" defTabSz="914400" rtl="0" eaLnBrk="1" latinLnBrk="0" hangingPunct="1"/>
                      <a:endParaRPr lang="en-US" sz="1400" kern="1200" dirty="0">
                        <a:solidFill>
                          <a:schemeClr val="dk1"/>
                        </a:solidFill>
                        <a:latin typeface="+mn-lt"/>
                        <a:ea typeface="+mn-ea"/>
                        <a:cs typeface="+mn-cs"/>
                      </a:endParaRPr>
                    </a:p>
                  </a:txBody>
                  <a:tcPr>
                    <a:lnT w="38100" cmpd="sng">
                      <a:noFill/>
                    </a:lnT>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a:lnT w="38100" cmpd="sng">
                      <a:noFill/>
                    </a:lnT>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a:lnT w="38100" cmpd="sng">
                      <a:noFill/>
                    </a:lnT>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a:lnT w="38100" cmpd="sng">
                      <a:noFill/>
                    </a:lnT>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a:lnT w="38100" cmpd="sng">
                      <a:noFill/>
                    </a:lnT>
                  </a:tcPr>
                </a:tc>
                <a:extLst>
                  <a:ext uri="{0D108BD9-81ED-4DB2-BD59-A6C34878D82A}">
                    <a16:rowId xmlns:a16="http://schemas.microsoft.com/office/drawing/2014/main" val="2668596148"/>
                  </a:ext>
                </a:extLst>
              </a:tr>
              <a:tr h="677848">
                <a:tc>
                  <a:txBody>
                    <a:bodyPr/>
                    <a:lstStyle/>
                    <a:p>
                      <a:pPr marL="0" algn="l" defTabSz="914400" rtl="0" eaLnBrk="1" latinLnBrk="0" hangingPunct="1"/>
                      <a:r>
                        <a:rPr lang="en-US" sz="1400" kern="1200" dirty="0">
                          <a:solidFill>
                            <a:schemeClr val="dk1"/>
                          </a:solidFill>
                          <a:latin typeface="+mn-lt"/>
                          <a:ea typeface="+mn-ea"/>
                          <a:cs typeface="+mn-cs"/>
                        </a:rPr>
                        <a:t>What is the name of the gap?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What is the area of the gap?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What are you now?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What would you like to be?</a:t>
                      </a:r>
                    </a:p>
                    <a:p>
                      <a:pPr marL="0" algn="l" defTabSz="914400" rtl="0" eaLnBrk="1" latinLnBrk="0" hangingPunct="1"/>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a:solidFill>
                            <a:schemeClr val="dk1"/>
                          </a:solidFill>
                          <a:latin typeface="+mn-lt"/>
                          <a:ea typeface="+mn-ea"/>
                          <a:cs typeface="+mn-cs"/>
                        </a:rPr>
                        <a:t>What are the possible or alternative ways to solve the gaps?</a:t>
                      </a:r>
                    </a:p>
                  </a:txBody>
                  <a:tcPr/>
                </a:tc>
                <a:extLst>
                  <a:ext uri="{0D108BD9-81ED-4DB2-BD59-A6C34878D82A}">
                    <a16:rowId xmlns:a16="http://schemas.microsoft.com/office/drawing/2014/main" val="3037055668"/>
                  </a:ext>
                </a:extLst>
              </a:tr>
              <a:tr h="378590">
                <a:tc>
                  <a:txBody>
                    <a:bodyPr/>
                    <a:lstStyle/>
                    <a:p>
                      <a:pPr marL="0" algn="l" defTabSz="914400" rtl="0" eaLnBrk="1" latinLnBrk="0" hangingPunct="1"/>
                      <a:r>
                        <a:rPr lang="en-US" sz="1400" kern="1200" dirty="0">
                          <a:solidFill>
                            <a:schemeClr val="dk1"/>
                          </a:solidFill>
                          <a:latin typeface="+mn-lt"/>
                          <a:ea typeface="+mn-ea"/>
                          <a:cs typeface="+mn-cs"/>
                        </a:rPr>
                        <a:t>Lack of availability</a:t>
                      </a:r>
                    </a:p>
                  </a:txBody>
                  <a:tcPr/>
                </a:tc>
                <a:tc>
                  <a:txBody>
                    <a:bodyPr/>
                    <a:lstStyle/>
                    <a:p>
                      <a:pPr marL="0" algn="l" defTabSz="914400" rtl="0" eaLnBrk="1" latinLnBrk="0" hangingPunct="1"/>
                      <a:r>
                        <a:rPr lang="en-US" sz="1400" kern="1200" dirty="0">
                          <a:solidFill>
                            <a:schemeClr val="dk1"/>
                          </a:solidFill>
                          <a:latin typeface="+mn-lt"/>
                          <a:ea typeface="+mn-ea"/>
                          <a:cs typeface="+mn-cs"/>
                        </a:rPr>
                        <a:t>Performance gap</a:t>
                      </a:r>
                    </a:p>
                  </a:txBody>
                  <a:tcPr/>
                </a:tc>
                <a:tc>
                  <a:txBody>
                    <a:bodyPr/>
                    <a:lstStyle/>
                    <a:p>
                      <a:pPr marL="0" algn="l" defTabSz="914400" rtl="0" eaLnBrk="1" latinLnBrk="0" hangingPunct="1"/>
                      <a:r>
                        <a:rPr lang="en-US" sz="1400" kern="1200" dirty="0">
                          <a:solidFill>
                            <a:schemeClr val="dk1"/>
                          </a:solidFill>
                          <a:latin typeface="+mn-lt"/>
                          <a:ea typeface="+mn-ea"/>
                          <a:cs typeface="+mn-cs"/>
                        </a:rPr>
                        <a:t>Application is sometimes unavailable during peak load</a:t>
                      </a:r>
                    </a:p>
                  </a:txBody>
                  <a:tcPr/>
                </a:tc>
                <a:tc>
                  <a:txBody>
                    <a:bodyPr/>
                    <a:lstStyle/>
                    <a:p>
                      <a:pPr marL="0" algn="l" defTabSz="914400" rtl="0" eaLnBrk="1" latinLnBrk="0" hangingPunct="1"/>
                      <a:r>
                        <a:rPr lang="en-US" sz="1400" kern="1200" dirty="0">
                          <a:solidFill>
                            <a:schemeClr val="dk1"/>
                          </a:solidFill>
                          <a:latin typeface="+mn-lt"/>
                          <a:ea typeface="+mn-ea"/>
                          <a:cs typeface="+mn-cs"/>
                        </a:rPr>
                        <a:t>100% availability, also under peak loads</a:t>
                      </a:r>
                    </a:p>
                  </a:txBody>
                  <a:tcPr/>
                </a:tc>
                <a:tc>
                  <a:txBody>
                    <a:bodyPr/>
                    <a:lstStyle/>
                    <a:p>
                      <a:pPr marL="0" algn="l" defTabSz="914400" rtl="0" eaLnBrk="1" latinLnBrk="0" hangingPunct="1"/>
                      <a:r>
                        <a:rPr lang="en-US" sz="1400" kern="1200" dirty="0">
                          <a:solidFill>
                            <a:schemeClr val="dk1"/>
                          </a:solidFill>
                          <a:latin typeface="+mn-lt"/>
                          <a:ea typeface="+mn-ea"/>
                          <a:cs typeface="+mn-cs"/>
                        </a:rPr>
                        <a:t>Make the application scale better</a:t>
                      </a:r>
                    </a:p>
                  </a:txBody>
                  <a:tcPr/>
                </a:tc>
                <a:extLst>
                  <a:ext uri="{0D108BD9-81ED-4DB2-BD59-A6C34878D82A}">
                    <a16:rowId xmlns:a16="http://schemas.microsoft.com/office/drawing/2014/main" val="849988362"/>
                  </a:ext>
                </a:extLst>
              </a:tr>
              <a:tr h="378590">
                <a:tc>
                  <a:txBody>
                    <a:bodyPr/>
                    <a:lstStyle/>
                    <a:p>
                      <a:pPr marL="0" algn="l" defTabSz="914400" rtl="0" eaLnBrk="1" latinLnBrk="0" hangingPunct="1"/>
                      <a:r>
                        <a:rPr lang="en-US" sz="1400" kern="1200" dirty="0">
                          <a:solidFill>
                            <a:schemeClr val="dk1"/>
                          </a:solidFill>
                          <a:latin typeface="+mn-lt"/>
                          <a:ea typeface="+mn-ea"/>
                          <a:cs typeface="+mn-cs"/>
                        </a:rPr>
                        <a:t>Low number of users</a:t>
                      </a:r>
                    </a:p>
                  </a:txBody>
                  <a:tcPr/>
                </a:tc>
                <a:tc>
                  <a:txBody>
                    <a:bodyPr/>
                    <a:lstStyle/>
                    <a:p>
                      <a:pPr marL="0" algn="l" defTabSz="914400" rtl="0" eaLnBrk="1" latinLnBrk="0" hangingPunct="1"/>
                      <a:r>
                        <a:rPr lang="en-US" sz="1400" kern="1200" dirty="0">
                          <a:solidFill>
                            <a:schemeClr val="dk1"/>
                          </a:solidFill>
                          <a:latin typeface="+mn-lt"/>
                          <a:ea typeface="+mn-ea"/>
                          <a:cs typeface="+mn-cs"/>
                        </a:rPr>
                        <a:t>Market gap</a:t>
                      </a:r>
                    </a:p>
                  </a:txBody>
                  <a:tcPr/>
                </a:tc>
                <a:tc>
                  <a:txBody>
                    <a:bodyPr/>
                    <a:lstStyle/>
                    <a:p>
                      <a:pPr marL="0" algn="l" defTabSz="914400" rtl="0" eaLnBrk="1" latinLnBrk="0" hangingPunct="1"/>
                      <a:r>
                        <a:rPr lang="en-US" sz="1400" kern="1200" dirty="0">
                          <a:solidFill>
                            <a:schemeClr val="dk1"/>
                          </a:solidFill>
                          <a:latin typeface="+mn-lt"/>
                          <a:ea typeface="+mn-ea"/>
                          <a:cs typeface="+mn-cs"/>
                        </a:rPr>
                        <a:t>4,000 users</a:t>
                      </a:r>
                    </a:p>
                  </a:txBody>
                  <a:tcPr/>
                </a:tc>
                <a:tc>
                  <a:txBody>
                    <a:bodyPr/>
                    <a:lstStyle/>
                    <a:p>
                      <a:pPr marL="0" algn="l" defTabSz="914400" rtl="0" eaLnBrk="1" latinLnBrk="0" hangingPunct="1"/>
                      <a:r>
                        <a:rPr lang="en-US" sz="1400" kern="1200" dirty="0">
                          <a:solidFill>
                            <a:schemeClr val="dk1"/>
                          </a:solidFill>
                          <a:latin typeface="+mn-lt"/>
                          <a:ea typeface="+mn-ea"/>
                          <a:cs typeface="+mn-cs"/>
                        </a:rPr>
                        <a:t>100,000 users</a:t>
                      </a:r>
                    </a:p>
                  </a:txBody>
                  <a:tcPr/>
                </a:tc>
                <a:tc>
                  <a:txBody>
                    <a:bodyPr/>
                    <a:lstStyle/>
                    <a:p>
                      <a:pPr marL="0" algn="l" defTabSz="914400" rtl="0" eaLnBrk="1" latinLnBrk="0" hangingPunct="1"/>
                      <a:r>
                        <a:rPr lang="en-US" sz="1400" kern="1200" dirty="0">
                          <a:solidFill>
                            <a:schemeClr val="dk1"/>
                          </a:solidFill>
                          <a:latin typeface="+mn-lt"/>
                          <a:ea typeface="+mn-ea"/>
                          <a:cs typeface="+mn-cs"/>
                        </a:rPr>
                        <a:t>Roll out to more countries</a:t>
                      </a:r>
                    </a:p>
                  </a:txBody>
                  <a:tcPr/>
                </a:tc>
                <a:extLst>
                  <a:ext uri="{0D108BD9-81ED-4DB2-BD59-A6C34878D82A}">
                    <a16:rowId xmlns:a16="http://schemas.microsoft.com/office/drawing/2014/main" val="3718244076"/>
                  </a:ext>
                </a:extLst>
              </a:tr>
              <a:tr h="378590">
                <a:tc>
                  <a:txBody>
                    <a:bodyPr/>
                    <a:lstStyle/>
                    <a:p>
                      <a:pPr marL="0" algn="l" defTabSz="914400" rtl="0" eaLnBrk="1" latinLnBrk="0" hangingPunct="1"/>
                      <a:r>
                        <a:rPr lang="en-US" sz="1400" kern="1200" dirty="0">
                          <a:solidFill>
                            <a:schemeClr val="dk1"/>
                          </a:solidFill>
                          <a:latin typeface="+mn-lt"/>
                          <a:ea typeface="+mn-ea"/>
                          <a:cs typeface="+mn-cs"/>
                        </a:rPr>
                        <a:t>Not profitable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Profit gap</a:t>
                      </a:r>
                    </a:p>
                  </a:txBody>
                  <a:tcPr/>
                </a:tc>
                <a:tc>
                  <a:txBody>
                    <a:bodyPr/>
                    <a:lstStyle/>
                    <a:p>
                      <a:pPr marL="0" algn="l" defTabSz="914400" rtl="0" eaLnBrk="1" latinLnBrk="0" hangingPunct="1"/>
                      <a:r>
                        <a:rPr lang="en-US" sz="1400" kern="1200" dirty="0">
                          <a:solidFill>
                            <a:schemeClr val="dk1"/>
                          </a:solidFill>
                          <a:latin typeface="+mn-lt"/>
                          <a:ea typeface="+mn-ea"/>
                          <a:cs typeface="+mn-cs"/>
                        </a:rPr>
                        <a:t>€5,000 loss per month</a:t>
                      </a:r>
                    </a:p>
                  </a:txBody>
                  <a:tcPr/>
                </a:tc>
                <a:tc>
                  <a:txBody>
                    <a:bodyPr/>
                    <a:lstStyle/>
                    <a:p>
                      <a:pPr marL="0" algn="l" defTabSz="914400" rtl="0" eaLnBrk="1" latinLnBrk="0" hangingPunct="1"/>
                      <a:r>
                        <a:rPr lang="en-US" sz="1400" kern="1200" dirty="0">
                          <a:solidFill>
                            <a:schemeClr val="dk1"/>
                          </a:solidFill>
                          <a:latin typeface="+mn-lt"/>
                          <a:ea typeface="+mn-ea"/>
                          <a:cs typeface="+mn-cs"/>
                        </a:rPr>
                        <a:t>at least €500,000 profit per month</a:t>
                      </a:r>
                    </a:p>
                  </a:txBody>
                  <a:tcPr/>
                </a:tc>
                <a:tc>
                  <a:txBody>
                    <a:bodyPr/>
                    <a:lstStyle/>
                    <a:p>
                      <a:pPr marL="0" algn="l" defTabSz="914400" rtl="0" eaLnBrk="1" latinLnBrk="0" hangingPunct="1"/>
                      <a:r>
                        <a:rPr lang="en-US" sz="1400" kern="1200" dirty="0">
                          <a:solidFill>
                            <a:schemeClr val="dk1"/>
                          </a:solidFill>
                          <a:latin typeface="+mn-lt"/>
                          <a:ea typeface="+mn-ea"/>
                          <a:cs typeface="+mn-cs"/>
                        </a:rPr>
                        <a:t>Increase revenue (at least 10-fold) more than costs (at most 3-fold)</a:t>
                      </a:r>
                    </a:p>
                  </a:txBody>
                  <a:tcPr/>
                </a:tc>
                <a:extLst>
                  <a:ext uri="{0D108BD9-81ED-4DB2-BD59-A6C34878D82A}">
                    <a16:rowId xmlns:a16="http://schemas.microsoft.com/office/drawing/2014/main" val="3705740301"/>
                  </a:ext>
                </a:extLst>
              </a:tr>
            </a:tbl>
          </a:graphicData>
        </a:graphic>
      </p:graphicFrame>
      <p:sp>
        <p:nvSpPr>
          <p:cNvPr id="8" name="TextBox 7"/>
          <p:cNvSpPr txBox="1"/>
          <p:nvPr/>
        </p:nvSpPr>
        <p:spPr>
          <a:xfrm>
            <a:off x="5128038" y="2380025"/>
            <a:ext cx="1656184" cy="673252"/>
          </a:xfrm>
          <a:prstGeom prst="rect">
            <a:avLst/>
          </a:prstGeom>
          <a:noFill/>
        </p:spPr>
        <p:txBody>
          <a:bodyPr wrap="square" lIns="108000" tIns="108000" rIns="108000" bIns="108000" rtlCol="0">
            <a:noAutofit/>
          </a:bodyPr>
          <a:lstStyle/>
          <a:p>
            <a:pPr algn="ctr"/>
            <a:r>
              <a:rPr lang="en-US" dirty="0">
                <a:solidFill>
                  <a:schemeClr val="bg2"/>
                </a:solidFill>
              </a:rPr>
              <a:t>Current state </a:t>
            </a:r>
          </a:p>
          <a:p>
            <a:pPr algn="ctr"/>
            <a:endParaRPr lang="en-US" noProof="0" dirty="0" err="1">
              <a:solidFill>
                <a:schemeClr val="bg2"/>
              </a:solidFill>
            </a:endParaRPr>
          </a:p>
        </p:txBody>
      </p:sp>
      <p:sp>
        <p:nvSpPr>
          <p:cNvPr id="9" name="TextBox 8"/>
          <p:cNvSpPr txBox="1"/>
          <p:nvPr/>
        </p:nvSpPr>
        <p:spPr>
          <a:xfrm>
            <a:off x="6963271" y="2380025"/>
            <a:ext cx="2304256" cy="576064"/>
          </a:xfrm>
          <a:prstGeom prst="rect">
            <a:avLst/>
          </a:prstGeom>
          <a:noFill/>
        </p:spPr>
        <p:txBody>
          <a:bodyPr wrap="square" lIns="108000" tIns="108000" rIns="108000" bIns="108000" rtlCol="0">
            <a:noAutofit/>
          </a:bodyPr>
          <a:lstStyle/>
          <a:p>
            <a:pPr algn="ctr"/>
            <a:r>
              <a:rPr lang="en-US">
                <a:solidFill>
                  <a:schemeClr val="bg2"/>
                </a:solidFill>
              </a:rPr>
              <a:t>Ambition </a:t>
            </a:r>
            <a:r>
              <a:rPr lang="en-US" dirty="0">
                <a:solidFill>
                  <a:schemeClr val="bg2"/>
                </a:solidFill>
              </a:rPr>
              <a:t>state </a:t>
            </a:r>
          </a:p>
          <a:p>
            <a:pPr algn="ctr"/>
            <a:endParaRPr lang="en-US" noProof="0" dirty="0" err="1">
              <a:solidFill>
                <a:schemeClr val="bg2"/>
              </a:solidFill>
            </a:endParaRPr>
          </a:p>
        </p:txBody>
      </p:sp>
      <p:sp>
        <p:nvSpPr>
          <p:cNvPr id="11" name="TextBox 10"/>
          <p:cNvSpPr txBox="1"/>
          <p:nvPr/>
        </p:nvSpPr>
        <p:spPr>
          <a:xfrm>
            <a:off x="9132784" y="2271706"/>
            <a:ext cx="2128212" cy="432048"/>
          </a:xfrm>
          <a:prstGeom prst="rect">
            <a:avLst/>
          </a:prstGeom>
          <a:noFill/>
        </p:spPr>
        <p:txBody>
          <a:bodyPr wrap="square" lIns="108000" tIns="108000" rIns="108000" bIns="108000" rtlCol="0">
            <a:noAutofit/>
          </a:bodyPr>
          <a:lstStyle/>
          <a:p>
            <a:pPr algn="ctr"/>
            <a:r>
              <a:rPr lang="en-US" dirty="0">
                <a:solidFill>
                  <a:schemeClr val="bg2"/>
                </a:solidFill>
              </a:rPr>
              <a:t>Possible solution directions </a:t>
            </a:r>
          </a:p>
        </p:txBody>
      </p:sp>
      <p:sp>
        <p:nvSpPr>
          <p:cNvPr id="30" name="TextBox 29"/>
          <p:cNvSpPr txBox="1"/>
          <p:nvPr/>
        </p:nvSpPr>
        <p:spPr>
          <a:xfrm>
            <a:off x="296697" y="5893256"/>
            <a:ext cx="1235803" cy="632088"/>
          </a:xfrm>
          <a:prstGeom prst="rect">
            <a:avLst/>
          </a:prstGeom>
          <a:noFill/>
        </p:spPr>
        <p:txBody>
          <a:bodyPr wrap="square" lIns="108000" tIns="108000" rIns="108000" bIns="108000" rtlCol="0">
            <a:noAutofit/>
          </a:bodyPr>
          <a:lstStyle/>
          <a:p>
            <a:pPr algn="ctr"/>
            <a:r>
              <a:rPr lang="en-US" sz="1200" noProof="0" dirty="0">
                <a:solidFill>
                  <a:schemeClr val="bg1"/>
                </a:solidFill>
              </a:rPr>
              <a:t>Current State </a:t>
            </a:r>
          </a:p>
        </p:txBody>
      </p:sp>
      <p:sp>
        <p:nvSpPr>
          <p:cNvPr id="3" name="TextBox 2"/>
          <p:cNvSpPr txBox="1"/>
          <p:nvPr/>
        </p:nvSpPr>
        <p:spPr>
          <a:xfrm>
            <a:off x="3001506" y="2384416"/>
            <a:ext cx="1800200" cy="385491"/>
          </a:xfrm>
          <a:prstGeom prst="rect">
            <a:avLst/>
          </a:prstGeom>
          <a:noFill/>
        </p:spPr>
        <p:txBody>
          <a:bodyPr wrap="square" lIns="108000" tIns="108000" rIns="108000" bIns="108000" rtlCol="0">
            <a:noAutofit/>
          </a:bodyPr>
          <a:lstStyle/>
          <a:p>
            <a:r>
              <a:rPr lang="en-US" noProof="0" dirty="0">
                <a:solidFill>
                  <a:schemeClr val="bg2"/>
                </a:solidFill>
              </a:rPr>
              <a:t>Type of the gap</a:t>
            </a:r>
          </a:p>
        </p:txBody>
      </p:sp>
      <p:sp>
        <p:nvSpPr>
          <p:cNvPr id="13" name="TextBox 12"/>
          <p:cNvSpPr txBox="1"/>
          <p:nvPr/>
        </p:nvSpPr>
        <p:spPr>
          <a:xfrm>
            <a:off x="1470188" y="2407386"/>
            <a:ext cx="1368152" cy="404687"/>
          </a:xfrm>
          <a:prstGeom prst="rect">
            <a:avLst/>
          </a:prstGeom>
          <a:noFill/>
        </p:spPr>
        <p:txBody>
          <a:bodyPr wrap="square" lIns="108000" tIns="108000" rIns="108000" bIns="108000" rtlCol="0">
            <a:noAutofit/>
          </a:bodyPr>
          <a:lstStyle/>
          <a:p>
            <a:r>
              <a:rPr lang="en-US" noProof="0" dirty="0">
                <a:solidFill>
                  <a:schemeClr val="bg2"/>
                </a:solidFill>
              </a:rPr>
              <a:t>Gap</a:t>
            </a:r>
          </a:p>
        </p:txBody>
      </p:sp>
    </p:spTree>
    <p:extLst>
      <p:ext uri="{BB962C8B-B14F-4D97-AF65-F5344CB8AC3E}">
        <p14:creationId xmlns:p14="http://schemas.microsoft.com/office/powerpoint/2010/main" val="2459882006"/>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GB" dirty="0"/>
              <a:t>Design moves</a:t>
            </a:r>
          </a:p>
        </p:txBody>
      </p:sp>
      <p:sp>
        <p:nvSpPr>
          <p:cNvPr id="2" name="Tijdelijke aanduiding voor dianummer 1"/>
          <p:cNvSpPr>
            <a:spLocks noGrp="1"/>
          </p:cNvSpPr>
          <p:nvPr>
            <p:ph type="sldNum" sz="quarter" idx="4"/>
          </p:nvPr>
        </p:nvSpPr>
        <p:spPr/>
        <p:txBody>
          <a:bodyPr/>
          <a:lstStyle/>
          <a:p>
            <a:fld id="{5EE7099E-8998-4851-915A-4F4831808297}" type="slidenum">
              <a:rPr lang="en-GB" smtClean="0"/>
              <a:pPr/>
              <a:t>7</a:t>
            </a:fld>
            <a:endParaRPr lang="en-GB"/>
          </a:p>
        </p:txBody>
      </p:sp>
      <p:graphicFrame>
        <p:nvGraphicFramePr>
          <p:cNvPr id="21" name="Table 3">
            <a:extLst>
              <a:ext uri="{FF2B5EF4-FFF2-40B4-BE49-F238E27FC236}">
                <a16:creationId xmlns:a16="http://schemas.microsoft.com/office/drawing/2014/main" id="{1F0CB2B4-4221-5245-B433-D9F6B295E537}"/>
              </a:ext>
            </a:extLst>
          </p:cNvPr>
          <p:cNvGraphicFramePr>
            <a:graphicFrameLocks noGrp="1"/>
          </p:cNvGraphicFramePr>
          <p:nvPr>
            <p:extLst>
              <p:ext uri="{D42A27DB-BD31-4B8C-83A1-F6EECF244321}">
                <p14:modId xmlns:p14="http://schemas.microsoft.com/office/powerpoint/2010/main" val="3624975456"/>
              </p:ext>
            </p:extLst>
          </p:nvPr>
        </p:nvGraphicFramePr>
        <p:xfrm>
          <a:off x="554559" y="980728"/>
          <a:ext cx="10945215" cy="5425440"/>
        </p:xfrm>
        <a:graphic>
          <a:graphicData uri="http://schemas.openxmlformats.org/drawingml/2006/table">
            <a:tbl>
              <a:tblPr firstRow="1" bandRow="1">
                <a:tableStyleId>{5C22544A-7EE6-4342-B048-85BDC9FD1C3A}</a:tableStyleId>
              </a:tblPr>
              <a:tblGrid>
                <a:gridCol w="1647153">
                  <a:extLst>
                    <a:ext uri="{9D8B030D-6E8A-4147-A177-3AD203B41FA5}">
                      <a16:colId xmlns:a16="http://schemas.microsoft.com/office/drawing/2014/main" val="1312265759"/>
                    </a:ext>
                  </a:extLst>
                </a:gridCol>
                <a:gridCol w="1862000">
                  <a:extLst>
                    <a:ext uri="{9D8B030D-6E8A-4147-A177-3AD203B41FA5}">
                      <a16:colId xmlns:a16="http://schemas.microsoft.com/office/drawing/2014/main" val="2355716902"/>
                    </a:ext>
                  </a:extLst>
                </a:gridCol>
                <a:gridCol w="1671025">
                  <a:extLst>
                    <a:ext uri="{9D8B030D-6E8A-4147-A177-3AD203B41FA5}">
                      <a16:colId xmlns:a16="http://schemas.microsoft.com/office/drawing/2014/main" val="1069339320"/>
                    </a:ext>
                  </a:extLst>
                </a:gridCol>
                <a:gridCol w="1671025">
                  <a:extLst>
                    <a:ext uri="{9D8B030D-6E8A-4147-A177-3AD203B41FA5}">
                      <a16:colId xmlns:a16="http://schemas.microsoft.com/office/drawing/2014/main" val="2267147217"/>
                    </a:ext>
                  </a:extLst>
                </a:gridCol>
                <a:gridCol w="2005230">
                  <a:extLst>
                    <a:ext uri="{9D8B030D-6E8A-4147-A177-3AD203B41FA5}">
                      <a16:colId xmlns:a16="http://schemas.microsoft.com/office/drawing/2014/main" val="2559707094"/>
                    </a:ext>
                  </a:extLst>
                </a:gridCol>
                <a:gridCol w="2088782">
                  <a:extLst>
                    <a:ext uri="{9D8B030D-6E8A-4147-A177-3AD203B41FA5}">
                      <a16:colId xmlns:a16="http://schemas.microsoft.com/office/drawing/2014/main" val="248912144"/>
                    </a:ext>
                  </a:extLst>
                </a:gridCol>
              </a:tblGrid>
              <a:tr h="330572">
                <a:tc gridSpan="6">
                  <a:txBody>
                    <a:bodyPr/>
                    <a:lstStyle/>
                    <a:p>
                      <a:pPr algn="ctr"/>
                      <a:endParaRPr lang="en-NL" dirty="0"/>
                    </a:p>
                  </a:txBody>
                  <a:tcPr/>
                </a:tc>
                <a:tc hMerge="1">
                  <a:txBody>
                    <a:bodyPr/>
                    <a:lstStyle/>
                    <a:p>
                      <a:endParaRPr lang="en-NL" dirty="0"/>
                    </a:p>
                  </a:txBody>
                  <a:tcPr/>
                </a:tc>
                <a:tc hMerge="1">
                  <a:txBody>
                    <a:bodyPr/>
                    <a:lstStyle/>
                    <a:p>
                      <a:endParaRPr lang="en-NL" dirty="0"/>
                    </a:p>
                  </a:txBody>
                  <a:tcPr/>
                </a:tc>
                <a:tc hMerge="1">
                  <a:txBody>
                    <a:bodyPr/>
                    <a:lstStyle/>
                    <a:p>
                      <a:endParaRPr lang="en-NL" dirty="0"/>
                    </a:p>
                  </a:txBody>
                  <a:tcPr/>
                </a:tc>
                <a:tc hMerge="1">
                  <a:txBody>
                    <a:bodyPr/>
                    <a:lstStyle/>
                    <a:p>
                      <a:endParaRPr lang="en-NL" dirty="0"/>
                    </a:p>
                  </a:txBody>
                  <a:tcPr/>
                </a:tc>
                <a:tc hMerge="1">
                  <a:txBody>
                    <a:bodyPr/>
                    <a:lstStyle/>
                    <a:p>
                      <a:endParaRPr lang="en-NL" dirty="0"/>
                    </a:p>
                  </a:txBody>
                  <a:tcPr/>
                </a:tc>
                <a:extLst>
                  <a:ext uri="{0D108BD9-81ED-4DB2-BD59-A6C34878D82A}">
                    <a16:rowId xmlns:a16="http://schemas.microsoft.com/office/drawing/2014/main" val="3022239070"/>
                  </a:ext>
                </a:extLst>
              </a:tr>
              <a:tr h="330572">
                <a:tc>
                  <a:txBody>
                    <a:bodyPr/>
                    <a:lstStyle/>
                    <a:p>
                      <a:pPr algn="ctr"/>
                      <a:r>
                        <a:rPr lang="en-US" dirty="0">
                          <a:solidFill>
                            <a:schemeClr val="bg2"/>
                          </a:solidFill>
                        </a:rPr>
                        <a:t>Design move</a:t>
                      </a:r>
                      <a:endParaRPr lang="en-NL" dirty="0">
                        <a:solidFill>
                          <a:schemeClr val="bg2"/>
                        </a:solidFill>
                      </a:endParaRPr>
                    </a:p>
                  </a:txBody>
                  <a:tcPr/>
                </a:tc>
                <a:tc>
                  <a:txBody>
                    <a:bodyPr/>
                    <a:lstStyle/>
                    <a:p>
                      <a:pPr algn="ctr"/>
                      <a:endParaRPr lang="en-NL" dirty="0">
                        <a:solidFill>
                          <a:schemeClr val="bg2"/>
                        </a:solidFill>
                      </a:endParaRPr>
                    </a:p>
                  </a:txBody>
                  <a:tcPr/>
                </a:tc>
                <a:tc>
                  <a:txBody>
                    <a:bodyPr/>
                    <a:lstStyle/>
                    <a:p>
                      <a:pPr algn="ctr"/>
                      <a:endParaRPr lang="en-NL" dirty="0">
                        <a:solidFill>
                          <a:schemeClr val="bg2"/>
                        </a:solidFill>
                      </a:endParaRPr>
                    </a:p>
                  </a:txBody>
                  <a:tcPr/>
                </a:tc>
                <a:tc>
                  <a:txBody>
                    <a:bodyPr/>
                    <a:lstStyle/>
                    <a:p>
                      <a:pPr algn="ctr"/>
                      <a:endParaRPr lang="en-NL" dirty="0">
                        <a:solidFill>
                          <a:schemeClr val="bg2"/>
                        </a:solidFill>
                      </a:endParaRPr>
                    </a:p>
                  </a:txBody>
                  <a:tcPr/>
                </a:tc>
                <a:tc>
                  <a:txBody>
                    <a:bodyPr/>
                    <a:lstStyle/>
                    <a:p>
                      <a:pPr algn="ctr"/>
                      <a:endParaRPr lang="en-NL" dirty="0">
                        <a:solidFill>
                          <a:schemeClr val="bg2"/>
                        </a:solidFill>
                      </a:endParaRPr>
                    </a:p>
                  </a:txBody>
                  <a:tcPr/>
                </a:tc>
                <a:tc>
                  <a:txBody>
                    <a:bodyPr/>
                    <a:lstStyle/>
                    <a:p>
                      <a:pPr algn="ctr"/>
                      <a:endParaRPr lang="en-NL" dirty="0">
                        <a:solidFill>
                          <a:schemeClr val="bg2"/>
                        </a:solidFill>
                      </a:endParaRPr>
                    </a:p>
                  </a:txBody>
                  <a:tcPr/>
                </a:tc>
                <a:extLst>
                  <a:ext uri="{0D108BD9-81ED-4DB2-BD59-A6C34878D82A}">
                    <a16:rowId xmlns:a16="http://schemas.microsoft.com/office/drawing/2014/main" val="1700054888"/>
                  </a:ext>
                </a:extLst>
              </a:tr>
              <a:tr h="1198324">
                <a:tc>
                  <a:txBody>
                    <a:bodyPr/>
                    <a:lstStyle/>
                    <a:p>
                      <a:r>
                        <a:rPr lang="en-US" sz="1350" dirty="0">
                          <a:solidFill>
                            <a:schemeClr val="bg2"/>
                          </a:solidFill>
                        </a:rPr>
                        <a:t>What is the name of the design move?</a:t>
                      </a:r>
                      <a:endParaRPr lang="en-NL" sz="1350" dirty="0">
                        <a:solidFill>
                          <a:schemeClr val="bg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50" kern="1200" dirty="0">
                          <a:solidFill>
                            <a:schemeClr val="bg2"/>
                          </a:solidFill>
                          <a:latin typeface="+mn-lt"/>
                          <a:ea typeface="+mn-ea"/>
                          <a:cs typeface="+mn-cs"/>
                        </a:rPr>
                        <a:t>What benefit are you trying to achieve? What is the marked effect or influence of this design move?</a:t>
                      </a:r>
                      <a:endParaRPr lang="en-NL" sz="1350" kern="1200" dirty="0">
                        <a:solidFill>
                          <a:schemeClr val="bg2"/>
                        </a:solidFill>
                        <a:latin typeface="+mn-lt"/>
                        <a:ea typeface="+mn-ea"/>
                        <a:cs typeface="+mn-cs"/>
                      </a:endParaRPr>
                    </a:p>
                    <a:p>
                      <a:endParaRPr lang="en-NL" sz="1350" kern="1200" dirty="0">
                        <a:solidFill>
                          <a:schemeClr val="bg2"/>
                        </a:solidFill>
                        <a:latin typeface="+mn-lt"/>
                        <a:ea typeface="+mn-ea"/>
                        <a:cs typeface="+mn-cs"/>
                      </a:endParaRPr>
                    </a:p>
                  </a:txBody>
                  <a:tcPr/>
                </a:tc>
                <a:tc>
                  <a:txBody>
                    <a:bodyPr/>
                    <a:lstStyle/>
                    <a:p>
                      <a:r>
                        <a:rPr lang="en-US" sz="1350" kern="1200" dirty="0">
                          <a:solidFill>
                            <a:schemeClr val="bg2"/>
                          </a:solidFill>
                          <a:latin typeface="+mn-lt"/>
                          <a:ea typeface="+mn-ea"/>
                          <a:cs typeface="+mn-cs"/>
                        </a:rPr>
                        <a:t>What is the</a:t>
                      </a:r>
                      <a:r>
                        <a:rPr lang="en-US" sz="1350" kern="1200" baseline="0" dirty="0">
                          <a:solidFill>
                            <a:schemeClr val="bg2"/>
                          </a:solidFill>
                          <a:latin typeface="+mn-lt"/>
                          <a:ea typeface="+mn-ea"/>
                          <a:cs typeface="+mn-cs"/>
                        </a:rPr>
                        <a:t> </a:t>
                      </a:r>
                      <a:r>
                        <a:rPr lang="en-US" sz="1350" kern="1200" dirty="0">
                          <a:solidFill>
                            <a:schemeClr val="bg2"/>
                          </a:solidFill>
                          <a:latin typeface="+mn-lt"/>
                          <a:ea typeface="+mn-ea"/>
                          <a:cs typeface="+mn-cs"/>
                        </a:rPr>
                        <a:t>measure of success?</a:t>
                      </a:r>
                      <a:endParaRPr lang="en-NL" sz="1350" kern="1200" dirty="0">
                        <a:solidFill>
                          <a:schemeClr val="bg2"/>
                        </a:solidFill>
                        <a:latin typeface="+mn-lt"/>
                        <a:ea typeface="+mn-ea"/>
                        <a:cs typeface="+mn-cs"/>
                      </a:endParaRPr>
                    </a:p>
                  </a:txBody>
                  <a:tcPr/>
                </a:tc>
                <a:tc>
                  <a:txBody>
                    <a:bodyPr/>
                    <a:lstStyle/>
                    <a:p>
                      <a:r>
                        <a:rPr lang="en-US" sz="1350" kern="1200" dirty="0">
                          <a:solidFill>
                            <a:schemeClr val="bg2"/>
                          </a:solidFill>
                          <a:latin typeface="+mn-lt"/>
                          <a:ea typeface="+mn-ea"/>
                          <a:cs typeface="+mn-cs"/>
                        </a:rPr>
                        <a:t>What changes need to be made to the software? What other actions need to be taken?</a:t>
                      </a:r>
                      <a:endParaRPr lang="en-NL" sz="1350" kern="1200" dirty="0">
                        <a:solidFill>
                          <a:schemeClr val="bg2"/>
                        </a:solidFill>
                        <a:latin typeface="+mn-lt"/>
                        <a:ea typeface="+mn-ea"/>
                        <a:cs typeface="+mn-cs"/>
                      </a:endParaRPr>
                    </a:p>
                  </a:txBody>
                  <a:tcPr/>
                </a:tc>
                <a:tc>
                  <a:txBody>
                    <a:bodyPr/>
                    <a:lstStyle/>
                    <a:p>
                      <a:r>
                        <a:rPr lang="en-US" sz="1350" kern="1200" dirty="0">
                          <a:solidFill>
                            <a:schemeClr val="bg2"/>
                          </a:solidFill>
                          <a:latin typeface="+mn-lt"/>
                          <a:ea typeface="+mn-ea"/>
                          <a:cs typeface="+mn-cs"/>
                        </a:rPr>
                        <a:t>What are the costs, in terms of effort, required expertise, prerequisites that need to be fulfilled?</a:t>
                      </a:r>
                      <a:endParaRPr lang="en-NL" sz="1350" kern="1200" dirty="0">
                        <a:solidFill>
                          <a:schemeClr val="bg2"/>
                        </a:solidFill>
                        <a:latin typeface="+mn-lt"/>
                        <a:ea typeface="+mn-ea"/>
                        <a:cs typeface="+mn-cs"/>
                      </a:endParaRPr>
                    </a:p>
                  </a:txBody>
                  <a:tcPr/>
                </a:tc>
                <a:tc>
                  <a:txBody>
                    <a:bodyPr/>
                    <a:lstStyle/>
                    <a:p>
                      <a:r>
                        <a:rPr lang="en-US" sz="1350" kern="1200" dirty="0">
                          <a:solidFill>
                            <a:schemeClr val="bg2"/>
                          </a:solidFill>
                          <a:latin typeface="+mn-lt"/>
                          <a:ea typeface="+mn-ea"/>
                          <a:cs typeface="+mn-cs"/>
                        </a:rPr>
                        <a:t>What risks need to be controlled to assure a successful outcome?</a:t>
                      </a:r>
                      <a:endParaRPr lang="en-NL" sz="1350" kern="1200" dirty="0">
                        <a:solidFill>
                          <a:schemeClr val="bg2"/>
                        </a:solidFill>
                        <a:latin typeface="+mn-lt"/>
                        <a:ea typeface="+mn-ea"/>
                        <a:cs typeface="+mn-cs"/>
                      </a:endParaRPr>
                    </a:p>
                  </a:txBody>
                  <a:tcPr/>
                </a:tc>
                <a:extLst>
                  <a:ext uri="{0D108BD9-81ED-4DB2-BD59-A6C34878D82A}">
                    <a16:rowId xmlns:a16="http://schemas.microsoft.com/office/drawing/2014/main" val="386407052"/>
                  </a:ext>
                </a:extLst>
              </a:tr>
              <a:tr h="1012377">
                <a:tc>
                  <a:txBody>
                    <a:bodyPr/>
                    <a:lstStyle/>
                    <a:p>
                      <a:r>
                        <a:rPr lang="en-NL" sz="1350" dirty="0"/>
                        <a:t>Cloud deployment</a:t>
                      </a:r>
                    </a:p>
                  </a:txBody>
                  <a:tcPr/>
                </a:tc>
                <a:tc>
                  <a:txBody>
                    <a:bodyPr/>
                    <a:lstStyle/>
                    <a:p>
                      <a:r>
                        <a:rPr lang="en-NL" sz="1350" dirty="0"/>
                        <a:t>Ensure scalability</a:t>
                      </a:r>
                    </a:p>
                  </a:txBody>
                  <a:tcPr/>
                </a:tc>
                <a:tc>
                  <a:txBody>
                    <a:bodyPr/>
                    <a:lstStyle/>
                    <a:p>
                      <a:r>
                        <a:rPr lang="en-NL" sz="1350" dirty="0"/>
                        <a:t>Automatic scaling under increased load</a:t>
                      </a:r>
                    </a:p>
                  </a:txBody>
                  <a:tcPr/>
                </a:tc>
                <a:tc>
                  <a:txBody>
                    <a:bodyPr/>
                    <a:lstStyle/>
                    <a:p>
                      <a:r>
                        <a:rPr lang="en-NL" sz="1350" dirty="0"/>
                        <a:t>(1) Migrate server-side code to Azure, (2) Configure auto-scaling, (3) Test and audit</a:t>
                      </a:r>
                    </a:p>
                  </a:txBody>
                  <a:tcPr/>
                </a:tc>
                <a:tc>
                  <a:txBody>
                    <a:bodyPr/>
                    <a:lstStyle/>
                    <a:p>
                      <a:r>
                        <a:rPr lang="en-NL" sz="1350" dirty="0"/>
                        <a:t>6 person-month initial effort, then cloud operation expense of €2 per user per month</a:t>
                      </a:r>
                    </a:p>
                  </a:txBody>
                  <a:tcPr/>
                </a:tc>
                <a:tc>
                  <a:txBody>
                    <a:bodyPr/>
                    <a:lstStyle/>
                    <a:p>
                      <a:r>
                        <a:rPr lang="en-NL" sz="1350" dirty="0"/>
                        <a:t>Current dev team has no cloud experience</a:t>
                      </a:r>
                    </a:p>
                  </a:txBody>
                  <a:tcPr/>
                </a:tc>
                <a:extLst>
                  <a:ext uri="{0D108BD9-81ED-4DB2-BD59-A6C34878D82A}">
                    <a16:rowId xmlns:a16="http://schemas.microsoft.com/office/drawing/2014/main" val="154709218"/>
                  </a:ext>
                </a:extLst>
              </a:tr>
              <a:tr h="1756164">
                <a:tc>
                  <a:txBody>
                    <a:bodyPr/>
                    <a:lstStyle/>
                    <a:p>
                      <a:r>
                        <a:rPr lang="en-NL" sz="1350" dirty="0"/>
                        <a:t>Extensible architecture</a:t>
                      </a:r>
                    </a:p>
                  </a:txBody>
                  <a:tcPr/>
                </a:tc>
                <a:tc>
                  <a:txBody>
                    <a:bodyPr/>
                    <a:lstStyle/>
                    <a:p>
                      <a:r>
                        <a:rPr lang="en-NL" sz="1350" dirty="0"/>
                        <a:t>Allow fast connection of new exchanges</a:t>
                      </a:r>
                    </a:p>
                  </a:txBody>
                  <a:tcPr/>
                </a:tc>
                <a:tc>
                  <a:txBody>
                    <a:bodyPr/>
                    <a:lstStyle/>
                    <a:p>
                      <a:r>
                        <a:rPr lang="en-NL" sz="1350" dirty="0"/>
                        <a:t>New exchange can be added without changing existing code</a:t>
                      </a:r>
                    </a:p>
                  </a:txBody>
                  <a:tcPr/>
                </a:tc>
                <a:tc>
                  <a:txBody>
                    <a:bodyPr/>
                    <a:lstStyle/>
                    <a:p>
                      <a:r>
                        <a:rPr lang="en-NL" sz="1350" dirty="0"/>
                        <a:t>(1) Isolate AEX-specific code, (2) Create exhange configuration interface, (3) Support AEX through configuration, not code</a:t>
                      </a:r>
                    </a:p>
                  </a:txBody>
                  <a:tcPr/>
                </a:tc>
                <a:tc>
                  <a:txBody>
                    <a:bodyPr/>
                    <a:lstStyle/>
                    <a:p>
                      <a:r>
                        <a:rPr lang="en-NL" sz="1350" dirty="0"/>
                        <a:t>6 person-months development effort</a:t>
                      </a:r>
                    </a:p>
                  </a:txBody>
                  <a:tcPr/>
                </a:tc>
                <a:tc>
                  <a:txBody>
                    <a:bodyPr/>
                    <a:lstStyle/>
                    <a:p>
                      <a:r>
                        <a:rPr lang="en-NL" sz="1350" dirty="0"/>
                        <a:t>Errors may be introduced by code changes. Code base becomes more complex.</a:t>
                      </a:r>
                    </a:p>
                  </a:txBody>
                  <a:tcPr/>
                </a:tc>
                <a:extLst>
                  <a:ext uri="{0D108BD9-81ED-4DB2-BD59-A6C34878D82A}">
                    <a16:rowId xmlns:a16="http://schemas.microsoft.com/office/drawing/2014/main" val="4244374129"/>
                  </a:ext>
                </a:extLst>
              </a:tr>
              <a:tr h="275477">
                <a:tc>
                  <a:txBody>
                    <a:bodyPr/>
                    <a:lstStyle/>
                    <a:p>
                      <a:r>
                        <a:rPr lang="en-US" sz="1400" dirty="0"/>
                        <a:t>(Continued)</a:t>
                      </a:r>
                      <a:endParaRPr lang="en-NL" sz="1400" dirty="0"/>
                    </a:p>
                  </a:txBody>
                  <a:tcPr/>
                </a:tc>
                <a:tc>
                  <a:txBody>
                    <a:bodyPr/>
                    <a:lstStyle/>
                    <a:p>
                      <a:endParaRPr lang="en-NL" sz="1400" dirty="0"/>
                    </a:p>
                  </a:txBody>
                  <a:tcPr/>
                </a:tc>
                <a:tc>
                  <a:txBody>
                    <a:bodyPr/>
                    <a:lstStyle/>
                    <a:p>
                      <a:endParaRPr lang="en-NL" sz="1400" dirty="0"/>
                    </a:p>
                  </a:txBody>
                  <a:tcPr/>
                </a:tc>
                <a:tc>
                  <a:txBody>
                    <a:bodyPr/>
                    <a:lstStyle/>
                    <a:p>
                      <a:endParaRPr lang="en-NL" sz="1400" dirty="0"/>
                    </a:p>
                  </a:txBody>
                  <a:tcPr/>
                </a:tc>
                <a:tc>
                  <a:txBody>
                    <a:bodyPr/>
                    <a:lstStyle/>
                    <a:p>
                      <a:endParaRPr lang="en-NL" sz="1400" dirty="0"/>
                    </a:p>
                  </a:txBody>
                  <a:tcPr/>
                </a:tc>
                <a:tc>
                  <a:txBody>
                    <a:bodyPr/>
                    <a:lstStyle/>
                    <a:p>
                      <a:endParaRPr lang="en-NL" sz="1400" dirty="0"/>
                    </a:p>
                  </a:txBody>
                  <a:tcPr/>
                </a:tc>
                <a:extLst>
                  <a:ext uri="{0D108BD9-81ED-4DB2-BD59-A6C34878D82A}">
                    <a16:rowId xmlns:a16="http://schemas.microsoft.com/office/drawing/2014/main" val="348993673"/>
                  </a:ext>
                </a:extLst>
              </a:tr>
            </a:tbl>
          </a:graphicData>
        </a:graphic>
      </p:graphicFrame>
      <p:sp>
        <p:nvSpPr>
          <p:cNvPr id="22" name="TextBox 21"/>
          <p:cNvSpPr txBox="1"/>
          <p:nvPr/>
        </p:nvSpPr>
        <p:spPr>
          <a:xfrm>
            <a:off x="9354706" y="1214425"/>
            <a:ext cx="2213104" cy="367064"/>
          </a:xfrm>
          <a:prstGeom prst="rect">
            <a:avLst/>
          </a:prstGeom>
          <a:noFill/>
        </p:spPr>
        <p:txBody>
          <a:bodyPr wrap="square" lIns="108000" tIns="108000" rIns="108000" bIns="108000" rtlCol="0">
            <a:noAutofit/>
          </a:bodyPr>
          <a:lstStyle/>
          <a:p>
            <a:pPr algn="ctr"/>
            <a:r>
              <a:rPr lang="en-NL" sz="1400" dirty="0">
                <a:solidFill>
                  <a:schemeClr val="bg2"/>
                </a:solidFill>
              </a:rPr>
              <a:t>Risks</a:t>
            </a:r>
            <a:endParaRPr lang="en-US" sz="1400" dirty="0">
              <a:solidFill>
                <a:schemeClr val="bg2"/>
              </a:solidFill>
            </a:endParaRPr>
          </a:p>
          <a:p>
            <a:pPr algn="ctr"/>
            <a:r>
              <a:rPr lang="en-US" sz="1200" dirty="0">
                <a:solidFill>
                  <a:schemeClr val="bg2"/>
                </a:solidFill>
              </a:rPr>
              <a:t>[What could go wrong?]</a:t>
            </a:r>
            <a:endParaRPr lang="en-NL" sz="1200" dirty="0">
              <a:solidFill>
                <a:schemeClr val="bg2"/>
              </a:solidFill>
            </a:endParaRPr>
          </a:p>
          <a:p>
            <a:pPr algn="ctr"/>
            <a:endParaRPr lang="en-US" sz="1400" noProof="0" dirty="0" err="1">
              <a:solidFill>
                <a:schemeClr val="bg2"/>
              </a:solidFill>
            </a:endParaRPr>
          </a:p>
        </p:txBody>
      </p:sp>
      <p:sp>
        <p:nvSpPr>
          <p:cNvPr id="23" name="TextBox 22"/>
          <p:cNvSpPr txBox="1"/>
          <p:nvPr/>
        </p:nvSpPr>
        <p:spPr>
          <a:xfrm>
            <a:off x="7459381" y="1289480"/>
            <a:ext cx="1656184" cy="434820"/>
          </a:xfrm>
          <a:prstGeom prst="rect">
            <a:avLst/>
          </a:prstGeom>
          <a:noFill/>
        </p:spPr>
        <p:txBody>
          <a:bodyPr wrap="square" lIns="108000" tIns="108000" rIns="108000" bIns="108000" rtlCol="0">
            <a:noAutofit/>
          </a:bodyPr>
          <a:lstStyle/>
          <a:p>
            <a:pPr algn="ctr"/>
            <a:r>
              <a:rPr lang="en-NL" dirty="0">
                <a:solidFill>
                  <a:schemeClr val="bg2"/>
                </a:solidFill>
              </a:rPr>
              <a:t>Cost</a:t>
            </a:r>
            <a:endParaRPr lang="en-US" noProof="0" dirty="0" err="1">
              <a:solidFill>
                <a:schemeClr val="bg2"/>
              </a:solidFill>
            </a:endParaRPr>
          </a:p>
        </p:txBody>
      </p:sp>
      <p:sp>
        <p:nvSpPr>
          <p:cNvPr id="24" name="TextBox 23"/>
          <p:cNvSpPr txBox="1"/>
          <p:nvPr/>
        </p:nvSpPr>
        <p:spPr>
          <a:xfrm>
            <a:off x="6027166" y="1296053"/>
            <a:ext cx="1296144" cy="360040"/>
          </a:xfrm>
          <a:prstGeom prst="rect">
            <a:avLst/>
          </a:prstGeom>
          <a:noFill/>
        </p:spPr>
        <p:txBody>
          <a:bodyPr wrap="square" lIns="108000" tIns="108000" rIns="108000" bIns="108000" rtlCol="0">
            <a:noAutofit/>
          </a:bodyPr>
          <a:lstStyle/>
          <a:p>
            <a:r>
              <a:rPr lang="en-NL" dirty="0">
                <a:solidFill>
                  <a:schemeClr val="bg2"/>
                </a:solidFill>
              </a:rPr>
              <a:t>Actions</a:t>
            </a:r>
          </a:p>
          <a:p>
            <a:endParaRPr lang="en-US" noProof="0" dirty="0" err="1">
              <a:solidFill>
                <a:schemeClr val="bg2"/>
              </a:solidFill>
            </a:endParaRPr>
          </a:p>
        </p:txBody>
      </p:sp>
      <p:sp>
        <p:nvSpPr>
          <p:cNvPr id="25" name="TextBox 24"/>
          <p:cNvSpPr txBox="1"/>
          <p:nvPr/>
        </p:nvSpPr>
        <p:spPr>
          <a:xfrm>
            <a:off x="4100443" y="1210148"/>
            <a:ext cx="1638692" cy="425086"/>
          </a:xfrm>
          <a:prstGeom prst="rect">
            <a:avLst/>
          </a:prstGeom>
          <a:noFill/>
        </p:spPr>
        <p:txBody>
          <a:bodyPr wrap="square" lIns="108000" tIns="108000" rIns="108000" bIns="108000" rtlCol="0">
            <a:noAutofit/>
          </a:bodyPr>
          <a:lstStyle/>
          <a:p>
            <a:pPr algn="ctr"/>
            <a:r>
              <a:rPr lang="en-US" sz="1400" dirty="0">
                <a:solidFill>
                  <a:schemeClr val="bg2"/>
                </a:solidFill>
              </a:rPr>
              <a:t>Criteria of done </a:t>
            </a:r>
            <a:r>
              <a:rPr lang="en-US" sz="1200" dirty="0">
                <a:solidFill>
                  <a:schemeClr val="bg2"/>
                </a:solidFill>
              </a:rPr>
              <a:t>output</a:t>
            </a:r>
            <a:endParaRPr lang="en-NL" sz="1200" dirty="0">
              <a:solidFill>
                <a:schemeClr val="bg2"/>
              </a:solidFill>
            </a:endParaRPr>
          </a:p>
          <a:p>
            <a:pPr algn="ctr"/>
            <a:endParaRPr lang="en-US" sz="1400" noProof="0" dirty="0" err="1">
              <a:solidFill>
                <a:schemeClr val="bg2"/>
              </a:solidFill>
            </a:endParaRPr>
          </a:p>
        </p:txBody>
      </p:sp>
      <p:sp>
        <p:nvSpPr>
          <p:cNvPr id="26" name="TextBox 25"/>
          <p:cNvSpPr txBox="1"/>
          <p:nvPr/>
        </p:nvSpPr>
        <p:spPr>
          <a:xfrm>
            <a:off x="2138735" y="1227800"/>
            <a:ext cx="2016224" cy="578836"/>
          </a:xfrm>
          <a:prstGeom prst="rect">
            <a:avLst/>
          </a:prstGeom>
          <a:noFill/>
        </p:spPr>
        <p:txBody>
          <a:bodyPr wrap="square" lIns="108000" tIns="108000" rIns="108000" bIns="108000" rtlCol="0">
            <a:noAutofit/>
          </a:bodyPr>
          <a:lstStyle/>
          <a:p>
            <a:pPr algn="ctr"/>
            <a:r>
              <a:rPr lang="en-US" sz="1400" dirty="0">
                <a:solidFill>
                  <a:schemeClr val="bg2"/>
                </a:solidFill>
              </a:rPr>
              <a:t>Strategic intent </a:t>
            </a:r>
            <a:r>
              <a:rPr lang="en-US" sz="1200" dirty="0">
                <a:solidFill>
                  <a:schemeClr val="bg2"/>
                </a:solidFill>
              </a:rPr>
              <a:t>outcome</a:t>
            </a:r>
            <a:endParaRPr lang="en-NL" sz="1200" dirty="0">
              <a:solidFill>
                <a:schemeClr val="bg2"/>
              </a:solidFill>
            </a:endParaRPr>
          </a:p>
          <a:p>
            <a:pPr algn="ctr"/>
            <a:endParaRPr lang="en-US" sz="1400" noProof="0" dirty="0" err="1">
              <a:solidFill>
                <a:schemeClr val="bg2"/>
              </a:solidFill>
            </a:endParaRPr>
          </a:p>
        </p:txBody>
      </p:sp>
      <p:sp>
        <p:nvSpPr>
          <p:cNvPr id="27" name="TextBox 26"/>
          <p:cNvSpPr txBox="1"/>
          <p:nvPr/>
        </p:nvSpPr>
        <p:spPr>
          <a:xfrm>
            <a:off x="2657962" y="903040"/>
            <a:ext cx="6696744" cy="365131"/>
          </a:xfrm>
          <a:prstGeom prst="rect">
            <a:avLst/>
          </a:prstGeom>
          <a:noFill/>
        </p:spPr>
        <p:txBody>
          <a:bodyPr wrap="square" lIns="108000" tIns="108000" rIns="108000" bIns="108000" rtlCol="0">
            <a:noAutofit/>
          </a:bodyPr>
          <a:lstStyle/>
          <a:p>
            <a:pPr algn="ctr"/>
            <a:r>
              <a:rPr lang="en-US" b="1" dirty="0">
                <a:solidFill>
                  <a:schemeClr val="bg1"/>
                </a:solidFill>
              </a:rPr>
              <a:t>Design Moves</a:t>
            </a:r>
            <a:endParaRPr lang="en-NL" b="1" dirty="0">
              <a:solidFill>
                <a:schemeClr val="bg1"/>
              </a:solidFill>
            </a:endParaRPr>
          </a:p>
          <a:p>
            <a:pPr algn="ctr"/>
            <a:endParaRPr lang="en-US" b="1" noProof="0" dirty="0" err="1">
              <a:solidFill>
                <a:schemeClr val="bg1"/>
              </a:solidFill>
            </a:endParaRPr>
          </a:p>
        </p:txBody>
      </p:sp>
    </p:spTree>
    <p:extLst>
      <p:ext uri="{BB962C8B-B14F-4D97-AF65-F5344CB8AC3E}">
        <p14:creationId xmlns:p14="http://schemas.microsoft.com/office/powerpoint/2010/main" val="3929938379"/>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GB" dirty="0"/>
              <a:t>Design moves</a:t>
            </a:r>
          </a:p>
        </p:txBody>
      </p:sp>
      <p:sp>
        <p:nvSpPr>
          <p:cNvPr id="2" name="Tijdelijke aanduiding voor dianummer 1"/>
          <p:cNvSpPr>
            <a:spLocks noGrp="1"/>
          </p:cNvSpPr>
          <p:nvPr>
            <p:ph type="sldNum" sz="quarter" idx="4"/>
          </p:nvPr>
        </p:nvSpPr>
        <p:spPr/>
        <p:txBody>
          <a:bodyPr/>
          <a:lstStyle/>
          <a:p>
            <a:fld id="{5EE7099E-8998-4851-915A-4F4831808297}" type="slidenum">
              <a:rPr lang="en-GB" smtClean="0"/>
              <a:pPr/>
              <a:t>8</a:t>
            </a:fld>
            <a:endParaRPr lang="en-GB"/>
          </a:p>
        </p:txBody>
      </p:sp>
      <p:graphicFrame>
        <p:nvGraphicFramePr>
          <p:cNvPr id="14" name="Table 3">
            <a:extLst>
              <a:ext uri="{FF2B5EF4-FFF2-40B4-BE49-F238E27FC236}">
                <a16:creationId xmlns:a16="http://schemas.microsoft.com/office/drawing/2014/main" id="{1F0CB2B4-4221-5245-B433-D9F6B295E537}"/>
              </a:ext>
            </a:extLst>
          </p:cNvPr>
          <p:cNvGraphicFramePr>
            <a:graphicFrameLocks noGrp="1"/>
          </p:cNvGraphicFramePr>
          <p:nvPr>
            <p:extLst>
              <p:ext uri="{D42A27DB-BD31-4B8C-83A1-F6EECF244321}">
                <p14:modId xmlns:p14="http://schemas.microsoft.com/office/powerpoint/2010/main" val="4283082690"/>
              </p:ext>
            </p:extLst>
          </p:nvPr>
        </p:nvGraphicFramePr>
        <p:xfrm>
          <a:off x="554558" y="1340768"/>
          <a:ext cx="10945215" cy="4389120"/>
        </p:xfrm>
        <a:graphic>
          <a:graphicData uri="http://schemas.openxmlformats.org/drawingml/2006/table">
            <a:tbl>
              <a:tblPr firstRow="1" bandRow="1">
                <a:tableStyleId>{5C22544A-7EE6-4342-B048-85BDC9FD1C3A}</a:tableStyleId>
              </a:tblPr>
              <a:tblGrid>
                <a:gridCol w="1512169">
                  <a:extLst>
                    <a:ext uri="{9D8B030D-6E8A-4147-A177-3AD203B41FA5}">
                      <a16:colId xmlns:a16="http://schemas.microsoft.com/office/drawing/2014/main" val="1312265759"/>
                    </a:ext>
                  </a:extLst>
                </a:gridCol>
                <a:gridCol w="1996984">
                  <a:extLst>
                    <a:ext uri="{9D8B030D-6E8A-4147-A177-3AD203B41FA5}">
                      <a16:colId xmlns:a16="http://schemas.microsoft.com/office/drawing/2014/main" val="2355716902"/>
                    </a:ext>
                  </a:extLst>
                </a:gridCol>
                <a:gridCol w="1819440">
                  <a:extLst>
                    <a:ext uri="{9D8B030D-6E8A-4147-A177-3AD203B41FA5}">
                      <a16:colId xmlns:a16="http://schemas.microsoft.com/office/drawing/2014/main" val="1069339320"/>
                    </a:ext>
                  </a:extLst>
                </a:gridCol>
                <a:gridCol w="1872208">
                  <a:extLst>
                    <a:ext uri="{9D8B030D-6E8A-4147-A177-3AD203B41FA5}">
                      <a16:colId xmlns:a16="http://schemas.microsoft.com/office/drawing/2014/main" val="2267147217"/>
                    </a:ext>
                  </a:extLst>
                </a:gridCol>
                <a:gridCol w="2088232">
                  <a:extLst>
                    <a:ext uri="{9D8B030D-6E8A-4147-A177-3AD203B41FA5}">
                      <a16:colId xmlns:a16="http://schemas.microsoft.com/office/drawing/2014/main" val="2559707094"/>
                    </a:ext>
                  </a:extLst>
                </a:gridCol>
                <a:gridCol w="1656182">
                  <a:extLst>
                    <a:ext uri="{9D8B030D-6E8A-4147-A177-3AD203B41FA5}">
                      <a16:colId xmlns:a16="http://schemas.microsoft.com/office/drawing/2014/main" val="248912144"/>
                    </a:ext>
                  </a:extLst>
                </a:gridCol>
              </a:tblGrid>
              <a:tr h="316776">
                <a:tc gridSpan="6">
                  <a:txBody>
                    <a:bodyPr/>
                    <a:lstStyle/>
                    <a:p>
                      <a:pPr algn="ctr"/>
                      <a:r>
                        <a:rPr lang="en-NL" dirty="0"/>
                        <a:t>Design Moves</a:t>
                      </a:r>
                    </a:p>
                  </a:txBody>
                  <a:tcPr/>
                </a:tc>
                <a:tc hMerge="1">
                  <a:txBody>
                    <a:bodyPr/>
                    <a:lstStyle/>
                    <a:p>
                      <a:endParaRPr lang="en-NL" dirty="0"/>
                    </a:p>
                  </a:txBody>
                  <a:tcPr/>
                </a:tc>
                <a:tc hMerge="1">
                  <a:txBody>
                    <a:bodyPr/>
                    <a:lstStyle/>
                    <a:p>
                      <a:endParaRPr lang="en-NL" dirty="0"/>
                    </a:p>
                  </a:txBody>
                  <a:tcPr/>
                </a:tc>
                <a:tc hMerge="1">
                  <a:txBody>
                    <a:bodyPr/>
                    <a:lstStyle/>
                    <a:p>
                      <a:endParaRPr lang="en-NL" dirty="0"/>
                    </a:p>
                  </a:txBody>
                  <a:tcPr/>
                </a:tc>
                <a:tc hMerge="1">
                  <a:txBody>
                    <a:bodyPr/>
                    <a:lstStyle/>
                    <a:p>
                      <a:endParaRPr lang="en-NL" dirty="0"/>
                    </a:p>
                  </a:txBody>
                  <a:tcPr/>
                </a:tc>
                <a:tc hMerge="1">
                  <a:txBody>
                    <a:bodyPr/>
                    <a:lstStyle/>
                    <a:p>
                      <a:endParaRPr lang="en-NL" dirty="0"/>
                    </a:p>
                  </a:txBody>
                  <a:tcPr/>
                </a:tc>
                <a:extLst>
                  <a:ext uri="{0D108BD9-81ED-4DB2-BD59-A6C34878D82A}">
                    <a16:rowId xmlns:a16="http://schemas.microsoft.com/office/drawing/2014/main" val="3022239070"/>
                  </a:ext>
                </a:extLst>
              </a:tr>
              <a:tr h="518757">
                <a:tc>
                  <a:txBody>
                    <a:bodyPr/>
                    <a:lstStyle/>
                    <a:p>
                      <a:pPr algn="ctr"/>
                      <a:r>
                        <a:rPr lang="en-US" dirty="0">
                          <a:solidFill>
                            <a:schemeClr val="bg2"/>
                          </a:solidFill>
                        </a:rPr>
                        <a:t>Design move</a:t>
                      </a:r>
                      <a:endParaRPr lang="en-NL" dirty="0">
                        <a:solidFill>
                          <a:schemeClr val="bg2"/>
                        </a:solidFill>
                      </a:endParaRPr>
                    </a:p>
                  </a:txBody>
                  <a:tcPr/>
                </a:tc>
                <a:tc>
                  <a:txBody>
                    <a:bodyPr/>
                    <a:lstStyle/>
                    <a:p>
                      <a:pPr algn="ctr"/>
                      <a:r>
                        <a:rPr lang="en-NL" dirty="0">
                          <a:solidFill>
                            <a:schemeClr val="bg2"/>
                          </a:solidFill>
                        </a:rPr>
                        <a:t>Strategic intent </a:t>
                      </a:r>
                      <a:r>
                        <a:rPr lang="en-NL" sz="1200" dirty="0">
                          <a:solidFill>
                            <a:schemeClr val="bg2"/>
                          </a:solidFill>
                        </a:rPr>
                        <a:t>outcome</a:t>
                      </a:r>
                      <a:endParaRPr lang="en-NL" dirty="0">
                        <a:solidFill>
                          <a:schemeClr val="bg2"/>
                        </a:solidFill>
                      </a:endParaRPr>
                    </a:p>
                  </a:txBody>
                  <a:tcPr/>
                </a:tc>
                <a:tc>
                  <a:txBody>
                    <a:bodyPr/>
                    <a:lstStyle/>
                    <a:p>
                      <a:pPr algn="ctr"/>
                      <a:r>
                        <a:rPr lang="en-NL" dirty="0">
                          <a:solidFill>
                            <a:schemeClr val="bg2"/>
                          </a:solidFill>
                        </a:rPr>
                        <a:t>Criteria of done </a:t>
                      </a:r>
                      <a:r>
                        <a:rPr lang="en-NL" sz="1200" dirty="0">
                          <a:solidFill>
                            <a:schemeClr val="bg2"/>
                          </a:solidFill>
                        </a:rPr>
                        <a:t>output</a:t>
                      </a:r>
                      <a:endParaRPr lang="en-NL" dirty="0">
                        <a:solidFill>
                          <a:schemeClr val="bg2"/>
                        </a:solidFill>
                      </a:endParaRPr>
                    </a:p>
                  </a:txBody>
                  <a:tcPr/>
                </a:tc>
                <a:tc>
                  <a:txBody>
                    <a:bodyPr/>
                    <a:lstStyle/>
                    <a:p>
                      <a:pPr algn="ctr"/>
                      <a:r>
                        <a:rPr lang="en-NL" dirty="0">
                          <a:solidFill>
                            <a:schemeClr val="bg2"/>
                          </a:solidFill>
                        </a:rPr>
                        <a:t>Actions</a:t>
                      </a:r>
                    </a:p>
                  </a:txBody>
                  <a:tcPr/>
                </a:tc>
                <a:tc>
                  <a:txBody>
                    <a:bodyPr/>
                    <a:lstStyle/>
                    <a:p>
                      <a:pPr algn="ctr"/>
                      <a:r>
                        <a:rPr lang="en-NL" dirty="0">
                          <a:solidFill>
                            <a:schemeClr val="bg2"/>
                          </a:solidFill>
                        </a:rPr>
                        <a:t>Cost</a:t>
                      </a:r>
                    </a:p>
                  </a:txBody>
                  <a:tcPr/>
                </a:tc>
                <a:tc>
                  <a:txBody>
                    <a:bodyPr/>
                    <a:lstStyle/>
                    <a:p>
                      <a:pPr algn="ctr"/>
                      <a:endParaRPr lang="en-NL" dirty="0">
                        <a:solidFill>
                          <a:schemeClr val="bg2"/>
                        </a:solidFill>
                      </a:endParaRPr>
                    </a:p>
                  </a:txBody>
                  <a:tcPr/>
                </a:tc>
                <a:extLst>
                  <a:ext uri="{0D108BD9-81ED-4DB2-BD59-A6C34878D82A}">
                    <a16:rowId xmlns:a16="http://schemas.microsoft.com/office/drawing/2014/main" val="1700054888"/>
                  </a:ext>
                </a:extLst>
              </a:tr>
              <a:tr h="1136107">
                <a:tc>
                  <a:txBody>
                    <a:bodyPr/>
                    <a:lstStyle/>
                    <a:p>
                      <a:r>
                        <a:rPr lang="en-US" sz="1400" dirty="0">
                          <a:solidFill>
                            <a:schemeClr val="bg2"/>
                          </a:solidFill>
                        </a:rPr>
                        <a:t>What is the name of the design move?</a:t>
                      </a:r>
                      <a:endParaRPr lang="en-NL" sz="1400" dirty="0">
                        <a:solidFill>
                          <a:schemeClr val="bg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2"/>
                          </a:solidFill>
                          <a:latin typeface="+mn-lt"/>
                          <a:ea typeface="+mn-ea"/>
                          <a:cs typeface="+mn-cs"/>
                        </a:rPr>
                        <a:t>What benefit are you trying to achieve? What is the marked effect or influence of this design move?</a:t>
                      </a:r>
                      <a:endParaRPr lang="en-NL" sz="1400" kern="1200" dirty="0">
                        <a:solidFill>
                          <a:schemeClr val="bg2"/>
                        </a:solidFill>
                        <a:latin typeface="+mn-lt"/>
                        <a:ea typeface="+mn-ea"/>
                        <a:cs typeface="+mn-cs"/>
                      </a:endParaRPr>
                    </a:p>
                    <a:p>
                      <a:endParaRPr lang="en-NL" sz="1400" kern="1200" dirty="0">
                        <a:solidFill>
                          <a:schemeClr val="bg2"/>
                        </a:solidFill>
                        <a:latin typeface="+mn-lt"/>
                        <a:ea typeface="+mn-ea"/>
                        <a:cs typeface="+mn-cs"/>
                      </a:endParaRPr>
                    </a:p>
                  </a:txBody>
                  <a:tcPr/>
                </a:tc>
                <a:tc>
                  <a:txBody>
                    <a:bodyPr/>
                    <a:lstStyle/>
                    <a:p>
                      <a:r>
                        <a:rPr lang="en-US" sz="1400" kern="1200" dirty="0">
                          <a:solidFill>
                            <a:schemeClr val="bg2"/>
                          </a:solidFill>
                          <a:latin typeface="+mn-lt"/>
                          <a:ea typeface="+mn-ea"/>
                          <a:cs typeface="+mn-cs"/>
                        </a:rPr>
                        <a:t>What is the</a:t>
                      </a:r>
                      <a:r>
                        <a:rPr lang="en-US" sz="1400" kern="1200" baseline="0" dirty="0">
                          <a:solidFill>
                            <a:schemeClr val="bg2"/>
                          </a:solidFill>
                          <a:latin typeface="+mn-lt"/>
                          <a:ea typeface="+mn-ea"/>
                          <a:cs typeface="+mn-cs"/>
                        </a:rPr>
                        <a:t> </a:t>
                      </a:r>
                      <a:r>
                        <a:rPr lang="en-US" sz="1400" kern="1200" dirty="0">
                          <a:solidFill>
                            <a:schemeClr val="bg2"/>
                          </a:solidFill>
                          <a:latin typeface="+mn-lt"/>
                          <a:ea typeface="+mn-ea"/>
                          <a:cs typeface="+mn-cs"/>
                        </a:rPr>
                        <a:t>measure of success?</a:t>
                      </a:r>
                      <a:endParaRPr lang="en-NL" sz="1400" kern="1200" dirty="0">
                        <a:solidFill>
                          <a:schemeClr val="bg2"/>
                        </a:solidFill>
                        <a:latin typeface="+mn-lt"/>
                        <a:ea typeface="+mn-ea"/>
                        <a:cs typeface="+mn-cs"/>
                      </a:endParaRPr>
                    </a:p>
                  </a:txBody>
                  <a:tcPr/>
                </a:tc>
                <a:tc>
                  <a:txBody>
                    <a:bodyPr/>
                    <a:lstStyle/>
                    <a:p>
                      <a:r>
                        <a:rPr lang="en-US" sz="1400" kern="1200" dirty="0">
                          <a:solidFill>
                            <a:schemeClr val="bg2"/>
                          </a:solidFill>
                          <a:latin typeface="+mn-lt"/>
                          <a:ea typeface="+mn-ea"/>
                          <a:cs typeface="+mn-cs"/>
                        </a:rPr>
                        <a:t>What changes need to be made to the software? What other actions need to be taken?</a:t>
                      </a:r>
                      <a:endParaRPr lang="en-NL" sz="1400" kern="1200" dirty="0">
                        <a:solidFill>
                          <a:schemeClr val="bg2"/>
                        </a:solidFill>
                        <a:latin typeface="+mn-lt"/>
                        <a:ea typeface="+mn-ea"/>
                        <a:cs typeface="+mn-cs"/>
                      </a:endParaRPr>
                    </a:p>
                  </a:txBody>
                  <a:tcPr/>
                </a:tc>
                <a:tc>
                  <a:txBody>
                    <a:bodyPr/>
                    <a:lstStyle/>
                    <a:p>
                      <a:r>
                        <a:rPr lang="en-US" sz="1400" kern="1200" dirty="0">
                          <a:solidFill>
                            <a:schemeClr val="bg2"/>
                          </a:solidFill>
                          <a:latin typeface="+mn-lt"/>
                          <a:ea typeface="+mn-ea"/>
                          <a:cs typeface="+mn-cs"/>
                        </a:rPr>
                        <a:t>What are the costs, in terms of effort, required expertise, prerequisites that need to be fulfilled?</a:t>
                      </a:r>
                      <a:endParaRPr lang="en-NL" sz="1400" kern="1200" dirty="0">
                        <a:solidFill>
                          <a:schemeClr val="bg2"/>
                        </a:solidFill>
                        <a:latin typeface="+mn-lt"/>
                        <a:ea typeface="+mn-ea"/>
                        <a:cs typeface="+mn-cs"/>
                      </a:endParaRPr>
                    </a:p>
                  </a:txBody>
                  <a:tcPr/>
                </a:tc>
                <a:tc>
                  <a:txBody>
                    <a:bodyPr/>
                    <a:lstStyle/>
                    <a:p>
                      <a:r>
                        <a:rPr lang="en-US" sz="1400" kern="1200" dirty="0">
                          <a:solidFill>
                            <a:schemeClr val="bg2"/>
                          </a:solidFill>
                          <a:latin typeface="+mn-lt"/>
                          <a:ea typeface="+mn-ea"/>
                          <a:cs typeface="+mn-cs"/>
                        </a:rPr>
                        <a:t>What risks need to be controlled to assure a successful outcome?</a:t>
                      </a:r>
                      <a:endParaRPr lang="en-NL" sz="1400" kern="1200" dirty="0">
                        <a:solidFill>
                          <a:schemeClr val="bg2"/>
                        </a:solidFill>
                        <a:latin typeface="+mn-lt"/>
                        <a:ea typeface="+mn-ea"/>
                        <a:cs typeface="+mn-cs"/>
                      </a:endParaRPr>
                    </a:p>
                  </a:txBody>
                  <a:tcPr/>
                </a:tc>
                <a:extLst>
                  <a:ext uri="{0D108BD9-81ED-4DB2-BD59-A6C34878D82A}">
                    <a16:rowId xmlns:a16="http://schemas.microsoft.com/office/drawing/2014/main" val="386407052"/>
                  </a:ext>
                </a:extLst>
              </a:tr>
              <a:tr h="377161">
                <a:tc>
                  <a:txBody>
                    <a:bodyPr/>
                    <a:lstStyle/>
                    <a:p>
                      <a:r>
                        <a:rPr lang="en-NL" sz="1400" dirty="0"/>
                        <a:t>Add exchanges</a:t>
                      </a:r>
                    </a:p>
                  </a:txBody>
                  <a:tcPr/>
                </a:tc>
                <a:tc>
                  <a:txBody>
                    <a:bodyPr/>
                    <a:lstStyle/>
                    <a:p>
                      <a:r>
                        <a:rPr lang="en-NL" sz="1400" dirty="0"/>
                        <a:t>Add new exchanges for large markets</a:t>
                      </a:r>
                    </a:p>
                  </a:txBody>
                  <a:tcPr/>
                </a:tc>
                <a:tc>
                  <a:txBody>
                    <a:bodyPr/>
                    <a:lstStyle/>
                    <a:p>
                      <a:r>
                        <a:rPr lang="en-NL" sz="1400" dirty="0"/>
                        <a:t>German, French, Italian, Spanish, Belgian exhanges are connected</a:t>
                      </a:r>
                    </a:p>
                  </a:txBody>
                  <a:tcPr/>
                </a:tc>
                <a:tc>
                  <a:txBody>
                    <a:bodyPr/>
                    <a:lstStyle/>
                    <a:p>
                      <a:r>
                        <a:rPr lang="en-NL" sz="1400" dirty="0"/>
                        <a:t>(1) Configure each exchange (2) Take into operation</a:t>
                      </a:r>
                    </a:p>
                  </a:txBody>
                  <a:tcPr/>
                </a:tc>
                <a:tc>
                  <a:txBody>
                    <a:bodyPr/>
                    <a:lstStyle/>
                    <a:p>
                      <a:r>
                        <a:rPr lang="en-NL" sz="1400" dirty="0"/>
                        <a:t>1 person-months configuration effort per exchange</a:t>
                      </a:r>
                    </a:p>
                  </a:txBody>
                  <a:tcPr/>
                </a:tc>
                <a:tc>
                  <a:txBody>
                    <a:bodyPr/>
                    <a:lstStyle/>
                    <a:p>
                      <a:r>
                        <a:rPr lang="en-NL" sz="1400" dirty="0"/>
                        <a:t>APIs of various exchanges may not work as documented.</a:t>
                      </a:r>
                    </a:p>
                  </a:txBody>
                  <a:tcPr/>
                </a:tc>
                <a:extLst>
                  <a:ext uri="{0D108BD9-81ED-4DB2-BD59-A6C34878D82A}">
                    <a16:rowId xmlns:a16="http://schemas.microsoft.com/office/drawing/2014/main" val="4244374129"/>
                  </a:ext>
                </a:extLst>
              </a:tr>
              <a:tr h="377161">
                <a:tc>
                  <a:txBody>
                    <a:bodyPr/>
                    <a:lstStyle/>
                    <a:p>
                      <a:r>
                        <a:rPr lang="en-NL" sz="1400" dirty="0"/>
                        <a:t>Internationalisation</a:t>
                      </a:r>
                    </a:p>
                  </a:txBody>
                  <a:tcPr/>
                </a:tc>
                <a:tc>
                  <a:txBody>
                    <a:bodyPr/>
                    <a:lstStyle/>
                    <a:p>
                      <a:r>
                        <a:rPr lang="en-NL" sz="1400" dirty="0"/>
                        <a:t>Make the application accesible to non-Dutch users</a:t>
                      </a:r>
                    </a:p>
                  </a:txBody>
                  <a:tcPr/>
                </a:tc>
                <a:tc>
                  <a:txBody>
                    <a:bodyPr/>
                    <a:lstStyle/>
                    <a:p>
                      <a:r>
                        <a:rPr lang="en-NL" sz="1400" dirty="0"/>
                        <a:t>Users from all EU countries are using the application.</a:t>
                      </a:r>
                    </a:p>
                  </a:txBody>
                  <a:tcPr/>
                </a:tc>
                <a:tc>
                  <a:txBody>
                    <a:bodyPr/>
                    <a:lstStyle/>
                    <a:p>
                      <a:r>
                        <a:rPr lang="en-NL" sz="1400" dirty="0"/>
                        <a:t>(1) Support multiple languages, (2) Support multiple identification mechanisms</a:t>
                      </a:r>
                    </a:p>
                  </a:txBody>
                  <a:tcPr/>
                </a:tc>
                <a:tc>
                  <a:txBody>
                    <a:bodyPr/>
                    <a:lstStyle/>
                    <a:p>
                      <a:r>
                        <a:rPr lang="en-NL" sz="1400" dirty="0"/>
                        <a:t>6 person-months development effort</a:t>
                      </a:r>
                    </a:p>
                  </a:txBody>
                  <a:tcPr/>
                </a:tc>
                <a:tc>
                  <a:txBody>
                    <a:bodyPr/>
                    <a:lstStyle/>
                    <a:p>
                      <a:r>
                        <a:rPr lang="en-NL" sz="1400" dirty="0"/>
                        <a:t>Development team is not proficient in the supported languages</a:t>
                      </a:r>
                    </a:p>
                  </a:txBody>
                  <a:tcPr/>
                </a:tc>
                <a:extLst>
                  <a:ext uri="{0D108BD9-81ED-4DB2-BD59-A6C34878D82A}">
                    <a16:rowId xmlns:a16="http://schemas.microsoft.com/office/drawing/2014/main" val="3032897705"/>
                  </a:ext>
                </a:extLst>
              </a:tr>
            </a:tbl>
          </a:graphicData>
        </a:graphic>
      </p:graphicFrame>
      <p:sp>
        <p:nvSpPr>
          <p:cNvPr id="6" name="TextBox 5"/>
          <p:cNvSpPr txBox="1"/>
          <p:nvPr/>
        </p:nvSpPr>
        <p:spPr>
          <a:xfrm>
            <a:off x="9577605" y="1640537"/>
            <a:ext cx="2213104" cy="367064"/>
          </a:xfrm>
          <a:prstGeom prst="rect">
            <a:avLst/>
          </a:prstGeom>
          <a:noFill/>
        </p:spPr>
        <p:txBody>
          <a:bodyPr wrap="square" lIns="108000" tIns="108000" rIns="108000" bIns="108000" rtlCol="0">
            <a:noAutofit/>
          </a:bodyPr>
          <a:lstStyle/>
          <a:p>
            <a:pPr algn="ctr"/>
            <a:r>
              <a:rPr lang="en-NL" sz="1400" dirty="0">
                <a:solidFill>
                  <a:schemeClr val="bg2"/>
                </a:solidFill>
              </a:rPr>
              <a:t>Risks</a:t>
            </a:r>
            <a:endParaRPr lang="en-US" sz="1400" dirty="0">
              <a:solidFill>
                <a:schemeClr val="bg2"/>
              </a:solidFill>
            </a:endParaRPr>
          </a:p>
          <a:p>
            <a:pPr algn="ctr"/>
            <a:r>
              <a:rPr lang="en-US" sz="1200" dirty="0">
                <a:solidFill>
                  <a:schemeClr val="bg2"/>
                </a:solidFill>
              </a:rPr>
              <a:t>[What could go wrong?]</a:t>
            </a:r>
            <a:endParaRPr lang="en-NL" sz="1200" dirty="0">
              <a:solidFill>
                <a:schemeClr val="bg2"/>
              </a:solidFill>
            </a:endParaRPr>
          </a:p>
          <a:p>
            <a:pPr algn="ctr"/>
            <a:endParaRPr lang="en-US" sz="1400" noProof="0" dirty="0" err="1">
              <a:solidFill>
                <a:schemeClr val="bg2"/>
              </a:solidFill>
            </a:endParaRPr>
          </a:p>
        </p:txBody>
      </p:sp>
    </p:spTree>
    <p:extLst>
      <p:ext uri="{BB962C8B-B14F-4D97-AF65-F5344CB8AC3E}">
        <p14:creationId xmlns:p14="http://schemas.microsoft.com/office/powerpoint/2010/main" val="4140736072"/>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EE7099E-8998-4851-915A-4F4831808297}" type="slidenum">
              <a:rPr lang="nl-NL" smtClean="0"/>
              <a:pPr/>
              <a:t>9</a:t>
            </a:fld>
            <a:endParaRPr lang="nl-NL"/>
          </a:p>
        </p:txBody>
      </p:sp>
      <p:sp>
        <p:nvSpPr>
          <p:cNvPr id="5" name="Title 1"/>
          <p:cNvSpPr>
            <a:spLocks noGrp="1"/>
          </p:cNvSpPr>
          <p:nvPr>
            <p:ph type="title"/>
          </p:nvPr>
        </p:nvSpPr>
        <p:spPr>
          <a:xfrm>
            <a:off x="404662" y="404664"/>
            <a:ext cx="11389024" cy="432048"/>
          </a:xfrm>
        </p:spPr>
        <p:txBody>
          <a:bodyPr/>
          <a:lstStyle/>
          <a:p>
            <a:r>
              <a:rPr lang="en-US" dirty="0"/>
              <a:t>Benefit generation for stakeholders </a:t>
            </a:r>
          </a:p>
        </p:txBody>
      </p:sp>
      <p:sp>
        <p:nvSpPr>
          <p:cNvPr id="6" name="Slide Number Placeholder 3"/>
          <p:cNvSpPr txBox="1">
            <a:spLocks/>
          </p:cNvSpPr>
          <p:nvPr/>
        </p:nvSpPr>
        <p:spPr>
          <a:xfrm>
            <a:off x="9132784" y="6473105"/>
            <a:ext cx="2744787" cy="365125"/>
          </a:xfrm>
          <a:prstGeom prst="rect">
            <a:avLst/>
          </a:prstGeom>
        </p:spPr>
        <p:txBody>
          <a:bodyPr vert="horz" lIns="91440" tIns="45720" rIns="91440" bIns="45720" rtlCol="0" anchor="ctr"/>
          <a:lstStyle>
            <a:defPPr>
              <a:defRPr lang="nl-NL"/>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E7099E-8998-4851-915A-4F4831808297}" type="slidenum">
              <a:rPr lang="nl-NL" smtClean="0"/>
              <a:pPr/>
              <a:t>9</a:t>
            </a:fld>
            <a:endParaRPr lang="nl-NL"/>
          </a:p>
        </p:txBody>
      </p:sp>
      <p:graphicFrame>
        <p:nvGraphicFramePr>
          <p:cNvPr id="7" name="Table 3">
            <a:extLst>
              <a:ext uri="{FF2B5EF4-FFF2-40B4-BE49-F238E27FC236}">
                <a16:creationId xmlns:a16="http://schemas.microsoft.com/office/drawing/2014/main" id="{1F0CB2B4-4221-5245-B433-D9F6B295E537}"/>
              </a:ext>
            </a:extLst>
          </p:cNvPr>
          <p:cNvGraphicFramePr>
            <a:graphicFrameLocks noGrp="1"/>
          </p:cNvGraphicFramePr>
          <p:nvPr>
            <p:extLst>
              <p:ext uri="{D42A27DB-BD31-4B8C-83A1-F6EECF244321}">
                <p14:modId xmlns:p14="http://schemas.microsoft.com/office/powerpoint/2010/main" val="3297330848"/>
              </p:ext>
            </p:extLst>
          </p:nvPr>
        </p:nvGraphicFramePr>
        <p:xfrm>
          <a:off x="626566" y="1484783"/>
          <a:ext cx="10945217" cy="4122562"/>
        </p:xfrm>
        <a:graphic>
          <a:graphicData uri="http://schemas.openxmlformats.org/drawingml/2006/table">
            <a:tbl>
              <a:tblPr firstRow="1" bandRow="1">
                <a:tableStyleId>{5C22544A-7EE6-4342-B048-85BDC9FD1C3A}</a:tableStyleId>
              </a:tblPr>
              <a:tblGrid>
                <a:gridCol w="2117880">
                  <a:extLst>
                    <a:ext uri="{9D8B030D-6E8A-4147-A177-3AD203B41FA5}">
                      <a16:colId xmlns:a16="http://schemas.microsoft.com/office/drawing/2014/main" val="1312265759"/>
                    </a:ext>
                  </a:extLst>
                </a:gridCol>
                <a:gridCol w="2117880">
                  <a:extLst>
                    <a:ext uri="{9D8B030D-6E8A-4147-A177-3AD203B41FA5}">
                      <a16:colId xmlns:a16="http://schemas.microsoft.com/office/drawing/2014/main" val="2355716902"/>
                    </a:ext>
                  </a:extLst>
                </a:gridCol>
                <a:gridCol w="2117880">
                  <a:extLst>
                    <a:ext uri="{9D8B030D-6E8A-4147-A177-3AD203B41FA5}">
                      <a16:colId xmlns:a16="http://schemas.microsoft.com/office/drawing/2014/main" val="1069339320"/>
                    </a:ext>
                  </a:extLst>
                </a:gridCol>
                <a:gridCol w="2117880">
                  <a:extLst>
                    <a:ext uri="{9D8B030D-6E8A-4147-A177-3AD203B41FA5}">
                      <a16:colId xmlns:a16="http://schemas.microsoft.com/office/drawing/2014/main" val="2559707094"/>
                    </a:ext>
                  </a:extLst>
                </a:gridCol>
                <a:gridCol w="2473697">
                  <a:extLst>
                    <a:ext uri="{9D8B030D-6E8A-4147-A177-3AD203B41FA5}">
                      <a16:colId xmlns:a16="http://schemas.microsoft.com/office/drawing/2014/main" val="969253979"/>
                    </a:ext>
                  </a:extLst>
                </a:gridCol>
              </a:tblGrid>
              <a:tr h="412806">
                <a:tc gridSpan="5">
                  <a:txBody>
                    <a:bodyPr/>
                    <a:lstStyle/>
                    <a:p>
                      <a:pPr algn="ctr"/>
                      <a:endParaRPr lang="en-NL" dirty="0"/>
                    </a:p>
                  </a:txBody>
                  <a:tcPr/>
                </a:tc>
                <a:tc hMerge="1">
                  <a:txBody>
                    <a:bodyPr/>
                    <a:lstStyle/>
                    <a:p>
                      <a:endParaRPr lang="en-NL" dirty="0"/>
                    </a:p>
                  </a:txBody>
                  <a:tcPr/>
                </a:tc>
                <a:tc hMerge="1">
                  <a:txBody>
                    <a:bodyPr/>
                    <a:lstStyle/>
                    <a:p>
                      <a:endParaRPr lang="en-NL" dirty="0"/>
                    </a:p>
                  </a:txBody>
                  <a:tcPr/>
                </a:tc>
                <a:tc hMerge="1">
                  <a:txBody>
                    <a:bodyPr/>
                    <a:lstStyle/>
                    <a:p>
                      <a:endParaRPr lang="en-NL" dirty="0"/>
                    </a:p>
                  </a:txBody>
                  <a:tcPr/>
                </a:tc>
                <a:tc hMerge="1">
                  <a:txBody>
                    <a:bodyPr/>
                    <a:lstStyle/>
                    <a:p>
                      <a:endParaRPr lang="en-NL" dirty="0"/>
                    </a:p>
                  </a:txBody>
                  <a:tcPr/>
                </a:tc>
                <a:extLst>
                  <a:ext uri="{0D108BD9-81ED-4DB2-BD59-A6C34878D82A}">
                    <a16:rowId xmlns:a16="http://schemas.microsoft.com/office/drawing/2014/main" val="3022239070"/>
                  </a:ext>
                </a:extLst>
              </a:tr>
              <a:tr h="595306">
                <a:tc>
                  <a:txBody>
                    <a:bodyPr/>
                    <a:lstStyle/>
                    <a:p>
                      <a:pPr algn="ctr"/>
                      <a:r>
                        <a:rPr lang="en-US" dirty="0">
                          <a:solidFill>
                            <a:schemeClr val="bg2"/>
                          </a:solidFill>
                        </a:rPr>
                        <a:t>Action/</a:t>
                      </a:r>
                    </a:p>
                    <a:p>
                      <a:pPr algn="ctr"/>
                      <a:r>
                        <a:rPr lang="en-NL" dirty="0">
                          <a:solidFill>
                            <a:schemeClr val="bg2"/>
                          </a:solidFill>
                        </a:rPr>
                        <a:t>Design move</a:t>
                      </a:r>
                    </a:p>
                  </a:txBody>
                  <a:tcPr/>
                </a:tc>
                <a:tc>
                  <a:txBody>
                    <a:bodyPr/>
                    <a:lstStyle/>
                    <a:p>
                      <a:pPr algn="ctr"/>
                      <a:r>
                        <a:rPr lang="en-US" sz="1800" dirty="0">
                          <a:solidFill>
                            <a:schemeClr val="bg2"/>
                          </a:solidFill>
                        </a:rPr>
                        <a:t>Responsible stakeholder</a:t>
                      </a:r>
                    </a:p>
                  </a:txBody>
                  <a:tcPr/>
                </a:tc>
                <a:tc>
                  <a:txBody>
                    <a:bodyPr/>
                    <a:lstStyle/>
                    <a:p>
                      <a:pPr algn="ctr"/>
                      <a:r>
                        <a:rPr lang="en-US" dirty="0">
                          <a:solidFill>
                            <a:schemeClr val="bg2"/>
                          </a:solidFill>
                        </a:rPr>
                        <a:t>Benefiting stakeholder</a:t>
                      </a:r>
                      <a:endParaRPr lang="en-NL" dirty="0">
                        <a:solidFill>
                          <a:schemeClr val="bg2"/>
                        </a:solidFill>
                      </a:endParaRPr>
                    </a:p>
                  </a:txBody>
                  <a:tcPr/>
                </a:tc>
                <a:tc>
                  <a:txBody>
                    <a:bodyPr/>
                    <a:lstStyle/>
                    <a:p>
                      <a:pPr algn="ctr"/>
                      <a:endParaRPr lang="en-NL" dirty="0">
                        <a:solidFill>
                          <a:schemeClr val="bg2"/>
                        </a:solidFill>
                      </a:endParaRPr>
                    </a:p>
                  </a:txBody>
                  <a:tcPr/>
                </a:tc>
                <a:tc>
                  <a:txBody>
                    <a:bodyPr/>
                    <a:lstStyle/>
                    <a:p>
                      <a:pPr algn="ctr"/>
                      <a:endParaRPr lang="en-US" sz="1800" kern="1200" dirty="0">
                        <a:solidFill>
                          <a:schemeClr val="bg2"/>
                        </a:solidFill>
                        <a:latin typeface="+mn-lt"/>
                        <a:ea typeface="+mn-ea"/>
                        <a:cs typeface="+mn-cs"/>
                      </a:endParaRPr>
                    </a:p>
                  </a:txBody>
                  <a:tcPr/>
                </a:tc>
                <a:extLst>
                  <a:ext uri="{0D108BD9-81ED-4DB2-BD59-A6C34878D82A}">
                    <a16:rowId xmlns:a16="http://schemas.microsoft.com/office/drawing/2014/main" val="1700054888"/>
                  </a:ext>
                </a:extLst>
              </a:tr>
              <a:tr h="531199">
                <a:tc>
                  <a:txBody>
                    <a:bodyPr/>
                    <a:lstStyle/>
                    <a:p>
                      <a:r>
                        <a:rPr lang="en-US" sz="1400" kern="1200" dirty="0">
                          <a:solidFill>
                            <a:schemeClr val="bg2"/>
                          </a:solidFill>
                          <a:latin typeface="+mn-lt"/>
                          <a:ea typeface="+mn-ea"/>
                          <a:cs typeface="+mn-cs"/>
                        </a:rPr>
                        <a:t>By which design moves or in which step in the roadmap the benefit gets created?</a:t>
                      </a:r>
                      <a:endParaRPr lang="en-NL" sz="1400" kern="1200" dirty="0">
                        <a:solidFill>
                          <a:schemeClr val="bg2"/>
                        </a:solidFill>
                        <a:latin typeface="+mn-lt"/>
                        <a:ea typeface="+mn-ea"/>
                        <a:cs typeface="+mn-cs"/>
                      </a:endParaRPr>
                    </a:p>
                  </a:txBody>
                  <a:tcPr/>
                </a:tc>
                <a:tc>
                  <a:txBody>
                    <a:bodyPr/>
                    <a:lstStyle/>
                    <a:p>
                      <a:r>
                        <a:rPr lang="en-US" sz="1400" kern="1200" dirty="0">
                          <a:solidFill>
                            <a:schemeClr val="bg2"/>
                          </a:solidFill>
                          <a:latin typeface="+mn-lt"/>
                          <a:ea typeface="+mn-ea"/>
                          <a:cs typeface="+mn-cs"/>
                        </a:rPr>
                        <a:t>Which stakeholder is responsible for this benefit generation?</a:t>
                      </a:r>
                      <a:endParaRPr lang="en-NL" sz="1400" kern="1200" dirty="0">
                        <a:solidFill>
                          <a:schemeClr val="bg2"/>
                        </a:solidFill>
                        <a:latin typeface="+mn-lt"/>
                        <a:ea typeface="+mn-ea"/>
                        <a:cs typeface="+mn-cs"/>
                      </a:endParaRPr>
                    </a:p>
                  </a:txBody>
                  <a:tcPr/>
                </a:tc>
                <a:tc>
                  <a:txBody>
                    <a:bodyPr/>
                    <a:lstStyle/>
                    <a:p>
                      <a:r>
                        <a:rPr lang="en-US" sz="1400" dirty="0">
                          <a:solidFill>
                            <a:schemeClr val="bg2"/>
                          </a:solidFill>
                        </a:rPr>
                        <a:t>Which stakeholder is benefiting from the benefit generation?</a:t>
                      </a:r>
                      <a:endParaRPr lang="en-NL" sz="1400" dirty="0">
                        <a:solidFill>
                          <a:schemeClr val="bg2"/>
                        </a:solidFill>
                      </a:endParaRPr>
                    </a:p>
                  </a:txBody>
                  <a:tcPr/>
                </a:tc>
                <a:tc>
                  <a:txBody>
                    <a:bodyPr/>
                    <a:lstStyle/>
                    <a:p>
                      <a:pPr algn="l"/>
                      <a:r>
                        <a:rPr lang="en-US" sz="1400" dirty="0">
                          <a:solidFill>
                            <a:schemeClr val="bg2"/>
                          </a:solidFill>
                        </a:rPr>
                        <a:t>What is the short term goal? What immediate benefit is?</a:t>
                      </a:r>
                      <a:endParaRPr lang="en-NL" sz="1400" dirty="0">
                        <a:solidFill>
                          <a:schemeClr val="bg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2"/>
                          </a:solidFill>
                        </a:rPr>
                        <a:t>What is the long term benefit?</a:t>
                      </a:r>
                      <a:endParaRPr lang="en-NL" sz="1400" dirty="0">
                        <a:solidFill>
                          <a:schemeClr val="bg2"/>
                        </a:solidFill>
                      </a:endParaRPr>
                    </a:p>
                  </a:txBody>
                  <a:tcPr/>
                </a:tc>
                <a:extLst>
                  <a:ext uri="{0D108BD9-81ED-4DB2-BD59-A6C34878D82A}">
                    <a16:rowId xmlns:a16="http://schemas.microsoft.com/office/drawing/2014/main" val="386407052"/>
                  </a:ext>
                </a:extLst>
              </a:tr>
              <a:tr h="531199">
                <a:tc>
                  <a:txBody>
                    <a:bodyPr/>
                    <a:lstStyle/>
                    <a:p>
                      <a:r>
                        <a:rPr lang="en-NL" sz="1400" dirty="0"/>
                        <a:t>Internationalisation</a:t>
                      </a:r>
                    </a:p>
                  </a:txBody>
                  <a:tcPr/>
                </a:tc>
                <a:tc>
                  <a:txBody>
                    <a:bodyPr/>
                    <a:lstStyle/>
                    <a:p>
                      <a:r>
                        <a:rPr lang="en-NL" sz="1400" dirty="0"/>
                        <a:t>CTO, COO</a:t>
                      </a:r>
                    </a:p>
                  </a:txBody>
                  <a:tcPr/>
                </a:tc>
                <a:tc>
                  <a:txBody>
                    <a:bodyPr/>
                    <a:lstStyle/>
                    <a:p>
                      <a:r>
                        <a:rPr lang="en-NL" sz="1400" dirty="0"/>
                        <a:t>CFO</a:t>
                      </a:r>
                    </a:p>
                  </a:txBody>
                  <a:tcPr/>
                </a:tc>
                <a:tc>
                  <a:txBody>
                    <a:bodyPr/>
                    <a:lstStyle/>
                    <a:p>
                      <a:r>
                        <a:rPr lang="en-NL" sz="1400" dirty="0"/>
                        <a:t>None.</a:t>
                      </a:r>
                    </a:p>
                  </a:txBody>
                  <a:tcPr/>
                </a:tc>
                <a:tc>
                  <a:txBody>
                    <a:bodyPr/>
                    <a:lstStyle/>
                    <a:p>
                      <a:r>
                        <a:rPr lang="en-NL" sz="1400" dirty="0"/>
                        <a:t>Invest4All will become profitable</a:t>
                      </a:r>
                    </a:p>
                  </a:txBody>
                  <a:tcPr/>
                </a:tc>
                <a:extLst>
                  <a:ext uri="{0D108BD9-81ED-4DB2-BD59-A6C34878D82A}">
                    <a16:rowId xmlns:a16="http://schemas.microsoft.com/office/drawing/2014/main" val="154709218"/>
                  </a:ext>
                </a:extLst>
              </a:tr>
              <a:tr h="531199">
                <a:tc>
                  <a:txBody>
                    <a:bodyPr/>
                    <a:lstStyle/>
                    <a:p>
                      <a:r>
                        <a:rPr lang="en-NL" sz="1400" dirty="0"/>
                        <a:t>Cloud deployment</a:t>
                      </a:r>
                    </a:p>
                  </a:txBody>
                  <a:tcPr/>
                </a:tc>
                <a:tc>
                  <a:txBody>
                    <a:bodyPr/>
                    <a:lstStyle/>
                    <a:p>
                      <a:r>
                        <a:rPr lang="en-NL" sz="1400" dirty="0"/>
                        <a:t>CTO, COO</a:t>
                      </a:r>
                    </a:p>
                  </a:txBody>
                  <a:tcPr/>
                </a:tc>
                <a:tc>
                  <a:txBody>
                    <a:bodyPr/>
                    <a:lstStyle/>
                    <a:p>
                      <a:r>
                        <a:rPr lang="en-NL" sz="1400" dirty="0"/>
                        <a:t>User</a:t>
                      </a:r>
                    </a:p>
                  </a:txBody>
                  <a:tcPr/>
                </a:tc>
                <a:tc>
                  <a:txBody>
                    <a:bodyPr/>
                    <a:lstStyle/>
                    <a:p>
                      <a:r>
                        <a:rPr lang="en-NL" sz="1400" dirty="0"/>
                        <a:t>Always available</a:t>
                      </a:r>
                    </a:p>
                  </a:txBody>
                  <a:tcPr/>
                </a:tc>
                <a:tc>
                  <a:txBody>
                    <a:bodyPr/>
                    <a:lstStyle/>
                    <a:p>
                      <a:r>
                        <a:rPr lang="en-NL" sz="1400" dirty="0"/>
                        <a:t>Always available</a:t>
                      </a:r>
                    </a:p>
                  </a:txBody>
                  <a:tcPr/>
                </a:tc>
                <a:extLst>
                  <a:ext uri="{0D108BD9-81ED-4DB2-BD59-A6C34878D82A}">
                    <a16:rowId xmlns:a16="http://schemas.microsoft.com/office/drawing/2014/main" val="4244374129"/>
                  </a:ext>
                </a:extLst>
              </a:tr>
              <a:tr h="531199">
                <a:tc>
                  <a:txBody>
                    <a:bodyPr/>
                    <a:lstStyle/>
                    <a:p>
                      <a:r>
                        <a:rPr lang="en-NL" sz="1400" dirty="0"/>
                        <a:t>Add exchanges</a:t>
                      </a:r>
                    </a:p>
                  </a:txBody>
                  <a:tcPr/>
                </a:tc>
                <a:tc>
                  <a:txBody>
                    <a:bodyPr/>
                    <a:lstStyle/>
                    <a:p>
                      <a:r>
                        <a:rPr lang="en-NL" sz="1400" dirty="0"/>
                        <a:t>CTO, COO</a:t>
                      </a:r>
                    </a:p>
                  </a:txBody>
                  <a:tcPr/>
                </a:tc>
                <a:tc>
                  <a:txBody>
                    <a:bodyPr/>
                    <a:lstStyle/>
                    <a:p>
                      <a:r>
                        <a:rPr lang="en-NL" sz="1400" dirty="0"/>
                        <a:t>User</a:t>
                      </a:r>
                    </a:p>
                  </a:txBody>
                  <a:tcPr/>
                </a:tc>
                <a:tc>
                  <a:txBody>
                    <a:bodyPr/>
                    <a:lstStyle/>
                    <a:p>
                      <a:r>
                        <a:rPr lang="en-NL" sz="1400" dirty="0"/>
                        <a:t>More investment possibilities</a:t>
                      </a:r>
                    </a:p>
                  </a:txBody>
                  <a:tcPr/>
                </a:tc>
                <a:tc>
                  <a:txBody>
                    <a:bodyPr/>
                    <a:lstStyle/>
                    <a:p>
                      <a:r>
                        <a:rPr lang="en-NL" sz="1400" dirty="0"/>
                        <a:t>Better spread, better yield</a:t>
                      </a:r>
                    </a:p>
                  </a:txBody>
                  <a:tcPr/>
                </a:tc>
                <a:extLst>
                  <a:ext uri="{0D108BD9-81ED-4DB2-BD59-A6C34878D82A}">
                    <a16:rowId xmlns:a16="http://schemas.microsoft.com/office/drawing/2014/main" val="2570102065"/>
                  </a:ext>
                </a:extLst>
              </a:tr>
              <a:tr h="531199">
                <a:tc>
                  <a:txBody>
                    <a:bodyPr/>
                    <a:lstStyle/>
                    <a:p>
                      <a:r>
                        <a:rPr lang="en-NL" sz="1600" dirty="0"/>
                        <a:t>…</a:t>
                      </a:r>
                    </a:p>
                  </a:txBody>
                  <a:tcPr/>
                </a:tc>
                <a:tc>
                  <a:txBody>
                    <a:bodyPr/>
                    <a:lstStyle/>
                    <a:p>
                      <a:endParaRPr lang="en-NL" sz="1600" dirty="0"/>
                    </a:p>
                  </a:txBody>
                  <a:tcPr/>
                </a:tc>
                <a:tc>
                  <a:txBody>
                    <a:bodyPr/>
                    <a:lstStyle/>
                    <a:p>
                      <a:endParaRPr lang="en-NL" sz="1600" dirty="0"/>
                    </a:p>
                  </a:txBody>
                  <a:tcPr/>
                </a:tc>
                <a:tc>
                  <a:txBody>
                    <a:bodyPr/>
                    <a:lstStyle/>
                    <a:p>
                      <a:endParaRPr lang="en-NL" sz="1600" dirty="0"/>
                    </a:p>
                  </a:txBody>
                  <a:tcPr/>
                </a:tc>
                <a:tc>
                  <a:txBody>
                    <a:bodyPr/>
                    <a:lstStyle/>
                    <a:p>
                      <a:endParaRPr lang="en-NL" sz="1600" dirty="0"/>
                    </a:p>
                  </a:txBody>
                  <a:tcPr/>
                </a:tc>
                <a:extLst>
                  <a:ext uri="{0D108BD9-81ED-4DB2-BD59-A6C34878D82A}">
                    <a16:rowId xmlns:a16="http://schemas.microsoft.com/office/drawing/2014/main" val="3764147237"/>
                  </a:ext>
                </a:extLst>
              </a:tr>
            </a:tbl>
          </a:graphicData>
        </a:graphic>
      </p:graphicFrame>
      <p:sp>
        <p:nvSpPr>
          <p:cNvPr id="8" name="TextBox 7"/>
          <p:cNvSpPr txBox="1"/>
          <p:nvPr/>
        </p:nvSpPr>
        <p:spPr>
          <a:xfrm>
            <a:off x="1850703" y="1412776"/>
            <a:ext cx="7920880" cy="606598"/>
          </a:xfrm>
          <a:prstGeom prst="rect">
            <a:avLst/>
          </a:prstGeom>
          <a:noFill/>
        </p:spPr>
        <p:txBody>
          <a:bodyPr wrap="square" lIns="108000" tIns="108000" rIns="108000" bIns="108000" rtlCol="0">
            <a:noAutofit/>
          </a:bodyPr>
          <a:lstStyle/>
          <a:p>
            <a:pPr algn="ctr"/>
            <a:r>
              <a:rPr lang="en-US" sz="2000" b="1" dirty="0">
                <a:solidFill>
                  <a:schemeClr val="bg1"/>
                </a:solidFill>
              </a:rPr>
              <a:t>Benefits</a:t>
            </a:r>
            <a:endParaRPr lang="en-NL" sz="2000" b="1" dirty="0">
              <a:solidFill>
                <a:schemeClr val="bg1"/>
              </a:solidFill>
            </a:endParaRPr>
          </a:p>
          <a:p>
            <a:pPr algn="ctr"/>
            <a:endParaRPr lang="en-US" sz="2000" b="1" noProof="0" dirty="0" err="1">
              <a:solidFill>
                <a:schemeClr val="bg1"/>
              </a:solidFill>
            </a:endParaRPr>
          </a:p>
        </p:txBody>
      </p:sp>
      <p:sp>
        <p:nvSpPr>
          <p:cNvPr id="10" name="TextBox 9"/>
          <p:cNvSpPr txBox="1"/>
          <p:nvPr/>
        </p:nvSpPr>
        <p:spPr>
          <a:xfrm>
            <a:off x="6964664" y="1961024"/>
            <a:ext cx="2168119" cy="594556"/>
          </a:xfrm>
          <a:prstGeom prst="rect">
            <a:avLst/>
          </a:prstGeom>
          <a:noFill/>
        </p:spPr>
        <p:txBody>
          <a:bodyPr wrap="square" lIns="108000" tIns="108000" rIns="108000" bIns="108000" rtlCol="0">
            <a:noAutofit/>
          </a:bodyPr>
          <a:lstStyle/>
          <a:p>
            <a:pPr algn="ctr">
              <a:defRPr/>
            </a:pPr>
            <a:r>
              <a:rPr lang="en-US" dirty="0">
                <a:solidFill>
                  <a:schemeClr val="bg2"/>
                </a:solidFill>
              </a:rPr>
              <a:t>Immediate benefit</a:t>
            </a:r>
          </a:p>
        </p:txBody>
      </p:sp>
      <p:sp>
        <p:nvSpPr>
          <p:cNvPr id="12" name="TextBox 11"/>
          <p:cNvSpPr txBox="1"/>
          <p:nvPr/>
        </p:nvSpPr>
        <p:spPr>
          <a:xfrm>
            <a:off x="9304228" y="1961024"/>
            <a:ext cx="2267555" cy="545529"/>
          </a:xfrm>
          <a:prstGeom prst="rect">
            <a:avLst/>
          </a:prstGeom>
          <a:noFill/>
        </p:spPr>
        <p:txBody>
          <a:bodyPr wrap="square" lIns="108000" tIns="108000" rIns="108000" bIns="108000" rtlCol="0">
            <a:noAutofit/>
          </a:bodyPr>
          <a:lstStyle/>
          <a:p>
            <a:r>
              <a:rPr lang="en-US" dirty="0">
                <a:solidFill>
                  <a:schemeClr val="bg2"/>
                </a:solidFill>
              </a:rPr>
              <a:t>Long term benefit </a:t>
            </a:r>
          </a:p>
          <a:p>
            <a:endParaRPr lang="en-US" noProof="0" dirty="0" err="1">
              <a:solidFill>
                <a:schemeClr val="bg2"/>
              </a:solidFill>
            </a:endParaRPr>
          </a:p>
        </p:txBody>
      </p:sp>
    </p:spTree>
    <p:extLst>
      <p:ext uri="{BB962C8B-B14F-4D97-AF65-F5344CB8AC3E}">
        <p14:creationId xmlns:p14="http://schemas.microsoft.com/office/powerpoint/2010/main" val="2209374951"/>
      </p:ext>
    </p:extLst>
  </p:cSld>
  <p:clrMapOvr>
    <a:masterClrMapping/>
  </p:clrMapOvr>
  <p:transition spd="slow">
    <p:wipe dir="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bce83e47c546ff6ac1b4b362eaa37f0f7a52c"/>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Corporate template-set Universiteit Leiden">
  <a:themeElements>
    <a:clrScheme name="Universiteit Leiden">
      <a:dk1>
        <a:srgbClr val="000000"/>
      </a:dk1>
      <a:lt1>
        <a:srgbClr val="FFFFFF"/>
      </a:lt1>
      <a:dk2>
        <a:srgbClr val="8592BC"/>
      </a:dk2>
      <a:lt2>
        <a:srgbClr val="001158"/>
      </a:lt2>
      <a:accent1>
        <a:srgbClr val="9EBA2E"/>
      </a:accent1>
      <a:accent2>
        <a:srgbClr val="5CB1EB"/>
      </a:accent2>
      <a:accent3>
        <a:srgbClr val="34A3A9"/>
      </a:accent3>
      <a:accent4>
        <a:srgbClr val="F46E32"/>
      </a:accent4>
      <a:accent5>
        <a:srgbClr val="2C712D"/>
      </a:accent5>
      <a:accent6>
        <a:srgbClr val="B02079"/>
      </a:accent6>
      <a:hlink>
        <a:srgbClr val="0033CC"/>
      </a:hlink>
      <a:folHlink>
        <a:srgbClr val="7030A0"/>
      </a:folHlink>
    </a:clrScheme>
    <a:fontScheme name="Universiteit Leiden">
      <a:majorFont>
        <a:latin typeface="Georgia"/>
        <a:ea typeface=""/>
        <a:cs typeface=""/>
      </a:majorFont>
      <a:minorFont>
        <a:latin typeface="Georgi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08000" tIns="108000" rIns="108000" bIns="108000" rtlCol="0">
        <a:noAutofit/>
      </a:bodyPr>
      <a:lstStyle>
        <a:defPPr>
          <a:defRPr noProof="0" dirty="0" err="1" smtClean="0">
            <a:solidFill>
              <a:schemeClr val="bg2"/>
            </a:solidFill>
          </a:defRPr>
        </a:defPPr>
      </a:lstStyle>
    </a:txDef>
  </a:objectDefaults>
  <a:extraClrSchemeLst/>
  <a:extLst>
    <a:ext uri="{05A4C25C-085E-4340-85A3-A5531E510DB2}">
      <thm15:themeFamily xmlns:thm15="http://schemas.microsoft.com/office/thememl/2012/main" name="Presentatie14" id="{3AFBFF7E-DC53-2D40-A9AF-2D42F384EF5C}" vid="{0B82484E-3298-9C48-97C1-D5AB797E77D5}"/>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11382</TotalTime>
  <Words>2840</Words>
  <Application>Microsoft Macintosh PowerPoint</Application>
  <PresentationFormat>Custom</PresentationFormat>
  <Paragraphs>503</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Cardo</vt:lpstr>
      <vt:lpstr>Georgia</vt:lpstr>
      <vt:lpstr>Minion</vt:lpstr>
      <vt:lpstr>Corporate template-set Universiteit Leiden</vt:lpstr>
      <vt:lpstr>Evolution plan for Invest4All</vt:lpstr>
      <vt:lpstr>Executive Summary</vt:lpstr>
      <vt:lpstr>Situation</vt:lpstr>
      <vt:lpstr>Situation</vt:lpstr>
      <vt:lpstr>Ambition</vt:lpstr>
      <vt:lpstr>Gap analysis</vt:lpstr>
      <vt:lpstr>Design moves</vt:lpstr>
      <vt:lpstr>Design moves</vt:lpstr>
      <vt:lpstr>Benefit generation for stakeholders </vt:lpstr>
      <vt:lpstr>Risk assessment</vt:lpstr>
      <vt:lpstr>Mitigation actions</vt:lpstr>
      <vt:lpstr>Risk mitigation matrix </vt:lpstr>
      <vt:lpstr>PowerPoint Presentation</vt:lpstr>
      <vt:lpstr>Monitoring and evaluating the plan</vt:lpstr>
      <vt:lpstr>Appendices</vt:lpstr>
      <vt:lpstr>PowerPoint Presentation</vt:lpstr>
      <vt:lpstr>SWOT analysis </vt:lpstr>
      <vt:lpstr>TOWS analysis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presentation</dc:title>
  <dc:creator>Joost Visser</dc:creator>
  <cp:lastModifiedBy>Visser, J.M.W.</cp:lastModifiedBy>
  <cp:revision>1545</cp:revision>
  <cp:lastPrinted>2018-11-27T09:56:33Z</cp:lastPrinted>
  <dcterms:created xsi:type="dcterms:W3CDTF">2020-11-01T11:26:01Z</dcterms:created>
  <dcterms:modified xsi:type="dcterms:W3CDTF">2022-03-07T21:27:38Z</dcterms:modified>
</cp:coreProperties>
</file>