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1"/>
  </p:notesMasterIdLst>
  <p:sldIdLst>
    <p:sldId id="257" r:id="rId5"/>
    <p:sldId id="260" r:id="rId6"/>
    <p:sldId id="335" r:id="rId7"/>
    <p:sldId id="336" r:id="rId8"/>
    <p:sldId id="337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2" r:id="rId26"/>
    <p:sldId id="261" r:id="rId27"/>
    <p:sldId id="262" r:id="rId28"/>
    <p:sldId id="323" r:id="rId29"/>
    <p:sldId id="324" r:id="rId30"/>
    <p:sldId id="325" r:id="rId31"/>
    <p:sldId id="326" r:id="rId32"/>
    <p:sldId id="327" r:id="rId33"/>
    <p:sldId id="258" r:id="rId34"/>
    <p:sldId id="259" r:id="rId35"/>
    <p:sldId id="263" r:id="rId36"/>
    <p:sldId id="328" r:id="rId37"/>
    <p:sldId id="264" r:id="rId38"/>
    <p:sldId id="265" r:id="rId39"/>
    <p:sldId id="266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330" r:id="rId53"/>
    <p:sldId id="331" r:id="rId54"/>
    <p:sldId id="332" r:id="rId55"/>
    <p:sldId id="333" r:id="rId56"/>
    <p:sldId id="334" r:id="rId57"/>
    <p:sldId id="282" r:id="rId58"/>
    <p:sldId id="284" r:id="rId59"/>
    <p:sldId id="28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 autoAdjust="0"/>
    <p:restoredTop sz="93993" autoAdjust="0"/>
  </p:normalViewPr>
  <p:slideViewPr>
    <p:cSldViewPr snapToGrid="0">
      <p:cViewPr varScale="1">
        <p:scale>
          <a:sx n="140" d="100"/>
          <a:sy n="140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9BF2-64D4-4672-8463-38193D2D46D4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BB813-3A4D-46D7-90E9-F0DE2083D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70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y-axis is evenly spaced data points with a maximum of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BF4F8-DA62-4001-B0BA-9E8FE21C4741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1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6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9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2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3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96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3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97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67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84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A104-88B2-42C9-894C-B62F41AB298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47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sty-pcu/python-panda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12447" y="17975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Data Analysis and Visualisation with Python Pandas</a:t>
            </a:r>
            <a:r>
              <a:rPr lang="en-GB" sz="2400" dirty="0"/>
              <a:t> </a:t>
            </a:r>
            <a:endParaRPr lang="en-GB" sz="2500" dirty="0"/>
          </a:p>
        </p:txBody>
      </p:sp>
      <p:sp>
        <p:nvSpPr>
          <p:cNvPr id="7" name="TextBox 5"/>
          <p:cNvSpPr txBox="1"/>
          <p:nvPr/>
        </p:nvSpPr>
        <p:spPr>
          <a:xfrm>
            <a:off x="9432454" y="599759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John Benedict S. Ty</a:t>
            </a:r>
          </a:p>
        </p:txBody>
      </p:sp>
    </p:spTree>
    <p:extLst>
      <p:ext uri="{BB962C8B-B14F-4D97-AF65-F5344CB8AC3E}">
        <p14:creationId xmlns:p14="http://schemas.microsoft.com/office/powerpoint/2010/main" val="422135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and maths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/>
          <a:lstStyle/>
          <a:p>
            <a:r>
              <a:rPr lang="en-GB" dirty="0"/>
              <a:t>Filtering and maths operations are easy with </a:t>
            </a:r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as well.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15" y="2649537"/>
            <a:ext cx="7847250" cy="1533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57" y="2649537"/>
            <a:ext cx="1604963" cy="3530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51460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89100" y="2519342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08648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4855"/>
          </a:xfrm>
        </p:spPr>
        <p:txBody>
          <a:bodyPr/>
          <a:lstStyle/>
          <a:p>
            <a:r>
              <a:rPr lang="en-GB" dirty="0"/>
              <a:t>Simplistically, a data frame is a table, with rows and columns.</a:t>
            </a:r>
          </a:p>
          <a:p>
            <a:r>
              <a:rPr lang="en-GB" dirty="0"/>
              <a:t>Each column in a data frame is a series object.</a:t>
            </a:r>
          </a:p>
          <a:p>
            <a:r>
              <a:rPr lang="en-GB" dirty="0"/>
              <a:t>Rows consist of elements inside series.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75081"/>
              </p:ext>
            </p:extLst>
          </p:nvPr>
        </p:nvGraphicFramePr>
        <p:xfrm>
          <a:off x="1661297" y="408267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Case 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Variable 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Variable two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Variable</a:t>
                      </a:r>
                      <a:r>
                        <a:rPr lang="en-GB" baseline="0" dirty="0"/>
                        <a:t> three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2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Pandas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8955"/>
          </a:xfrm>
        </p:spPr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data frames can be constructed using Python dictionaries.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42" y="2489517"/>
            <a:ext cx="8077354" cy="1876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42" y="4501197"/>
            <a:ext cx="5287441" cy="17764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2245" y="235458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1209" y="4501197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0122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609"/>
            <a:ext cx="10515600" cy="596299"/>
          </a:xfrm>
        </p:spPr>
        <p:txBody>
          <a:bodyPr/>
          <a:lstStyle/>
          <a:p>
            <a:r>
              <a:rPr lang="en-GB" dirty="0"/>
              <a:t>You can also create a data frame from a list.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69" y="2158827"/>
            <a:ext cx="4150034" cy="1358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3798" y="206680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1963943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064" y="2066799"/>
            <a:ext cx="2184314" cy="238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1116965"/>
            <a:ext cx="10515600" cy="848995"/>
          </a:xfrm>
        </p:spPr>
        <p:txBody>
          <a:bodyPr/>
          <a:lstStyle/>
          <a:p>
            <a:r>
              <a:rPr lang="en-GB" dirty="0"/>
              <a:t>You can ascertain the type of a column with the </a:t>
            </a:r>
            <a:r>
              <a:rPr lang="en-GB" dirty="0">
                <a:latin typeface="Agency FB" panose="020B0503020202020204" pitchFamily="34" charset="0"/>
              </a:rPr>
              <a:t>type() </a:t>
            </a:r>
            <a:r>
              <a:rPr lang="en-GB" dirty="0"/>
              <a:t>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27" y="2369820"/>
            <a:ext cx="5490686" cy="46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027" y="3653790"/>
            <a:ext cx="6672834" cy="529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1430" y="226189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0394" y="360426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70459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4065"/>
            <a:ext cx="10515600" cy="1831975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data frame object as two indices; a column index and row index.</a:t>
            </a:r>
          </a:p>
          <a:p>
            <a:r>
              <a:rPr lang="en-GB" dirty="0"/>
              <a:t>Again, if you do not provide one, </a:t>
            </a:r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will create a </a:t>
            </a:r>
            <a:r>
              <a:rPr lang="en-GB" dirty="0" err="1">
                <a:latin typeface="Agency FB" panose="020B0503020202020204" pitchFamily="34" charset="0"/>
              </a:rPr>
              <a:t>RangeIndex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from 0 to </a:t>
            </a:r>
            <a:r>
              <a:rPr lang="en-GB" i="1" dirty="0"/>
              <a:t>N</a:t>
            </a:r>
            <a:r>
              <a:rPr lang="en-GB" dirty="0"/>
              <a:t>-1.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02" y="2713375"/>
            <a:ext cx="8556554" cy="2373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02" y="5444668"/>
            <a:ext cx="8634925" cy="922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9236" y="257431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9236" y="5211505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49600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636905"/>
            <a:ext cx="10515600" cy="1224371"/>
          </a:xfrm>
        </p:spPr>
        <p:txBody>
          <a:bodyPr>
            <a:normAutofit/>
          </a:bodyPr>
          <a:lstStyle/>
          <a:p>
            <a:r>
              <a:rPr lang="en-GB" dirty="0"/>
              <a:t>There are numerous ways to provide row indices explicitly.</a:t>
            </a:r>
          </a:p>
          <a:p>
            <a:r>
              <a:rPr lang="en-GB" dirty="0"/>
              <a:t>For example, you could provide an index when creating a data frame: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98" y="2031694"/>
            <a:ext cx="6118418" cy="1567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319" y="2097096"/>
            <a:ext cx="3489314" cy="10508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" y="1861276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46686" y="1861276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98" y="4814955"/>
            <a:ext cx="4896154" cy="18305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760" y="3556736"/>
            <a:ext cx="7277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or do it during runtime.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Here, I also named the index ‘country code’.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996" y="4233662"/>
            <a:ext cx="4349004" cy="24118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9308" y="464171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6363" y="4291735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366560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" y="431165"/>
            <a:ext cx="10515600" cy="1260475"/>
          </a:xfrm>
        </p:spPr>
        <p:txBody>
          <a:bodyPr/>
          <a:lstStyle/>
          <a:p>
            <a:r>
              <a:rPr lang="en-GB" dirty="0"/>
              <a:t>Row access using index can be performed in several ways.</a:t>
            </a:r>
          </a:p>
          <a:p>
            <a:r>
              <a:rPr lang="en-GB" dirty="0"/>
              <a:t>First, you could use </a:t>
            </a:r>
            <a:r>
              <a:rPr lang="en-GB" dirty="0">
                <a:latin typeface="Agency FB" panose="020B0503020202020204" pitchFamily="34" charset="0"/>
              </a:rPr>
              <a:t>.</a:t>
            </a:r>
            <a:r>
              <a:rPr lang="en-GB" dirty="0" err="1">
                <a:latin typeface="Agency FB" panose="020B0503020202020204" pitchFamily="34" charset="0"/>
              </a:rPr>
              <a:t>loc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and provide an index label.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40" y="1659731"/>
            <a:ext cx="2990088" cy="415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1691640"/>
            <a:ext cx="3410514" cy="118205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15340" y="3004503"/>
            <a:ext cx="10515600" cy="63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Second, you could use </a:t>
            </a:r>
            <a:r>
              <a:rPr lang="en-GB" dirty="0">
                <a:latin typeface="Agency FB" panose="020B0503020202020204" pitchFamily="34" charset="0"/>
              </a:rPr>
              <a:t>.</a:t>
            </a:r>
            <a:r>
              <a:rPr lang="en-GB" dirty="0" err="1">
                <a:latin typeface="Agency FB" panose="020B0503020202020204" pitchFamily="34" charset="0"/>
              </a:rPr>
              <a:t>iloc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and provide an index number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140" y="3765551"/>
            <a:ext cx="2705100" cy="359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3598864"/>
            <a:ext cx="3410514" cy="11820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5543" y="1596717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823" y="1582266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543" y="3758259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4823" y="3598864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025153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" y="659765"/>
            <a:ext cx="10515600" cy="780415"/>
          </a:xfrm>
        </p:spPr>
        <p:txBody>
          <a:bodyPr>
            <a:normAutofit/>
          </a:bodyPr>
          <a:lstStyle/>
          <a:p>
            <a:r>
              <a:rPr lang="en-GB" dirty="0"/>
              <a:t>A selection of particular rows and columns can be selected this way.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" y="1440180"/>
            <a:ext cx="5760719" cy="41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65" y="1440180"/>
            <a:ext cx="3710380" cy="1078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8306" y="132844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38232" y="132844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8180" y="2630150"/>
            <a:ext cx="10515600" cy="780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can feed </a:t>
            </a:r>
            <a:r>
              <a:rPr lang="en-GB" dirty="0">
                <a:latin typeface="Agency FB" panose="020B0503020202020204" pitchFamily="34" charset="0"/>
              </a:rPr>
              <a:t>.</a:t>
            </a:r>
            <a:r>
              <a:rPr lang="en-GB" dirty="0" err="1">
                <a:latin typeface="Agency FB" panose="020B0503020202020204" pitchFamily="34" charset="0"/>
              </a:rPr>
              <a:t>loc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two arguments, index list and column list, slicing operation is supported as well: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45" y="3784500"/>
            <a:ext cx="3984867" cy="404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053" y="3708380"/>
            <a:ext cx="6142343" cy="15494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8306" y="367401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7534" y="3674010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517130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4695"/>
          </a:xfrm>
        </p:spPr>
        <p:txBody>
          <a:bodyPr/>
          <a:lstStyle/>
          <a:p>
            <a:r>
              <a:rPr lang="en-GB" dirty="0"/>
              <a:t>Filtering is performed using so-called Boolean arrays.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60320"/>
            <a:ext cx="5600700" cy="350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28" y="2192972"/>
            <a:ext cx="4026171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9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r>
              <a:rPr lang="en-GB" dirty="0"/>
              <a:t>Download the </a:t>
            </a:r>
            <a:r>
              <a:rPr lang="en-GB" dirty="0" err="1"/>
              <a:t>github</a:t>
            </a:r>
            <a:r>
              <a:rPr lang="en-GB" dirty="0"/>
              <a:t> dataset from: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https://github.com/jsty-pcu/python-pandas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Unzip the folder, and save the data file in a location you’ll remember.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00" y="4457610"/>
            <a:ext cx="5545427" cy="24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49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0395"/>
          </a:xfrm>
        </p:spPr>
        <p:txBody>
          <a:bodyPr/>
          <a:lstStyle/>
          <a:p>
            <a:r>
              <a:rPr lang="en-GB" dirty="0"/>
              <a:t>You can delete a column using the </a:t>
            </a:r>
            <a:r>
              <a:rPr lang="en-GB" dirty="0">
                <a:latin typeface="Agency FB" panose="020B0503020202020204" pitchFamily="34" charset="0"/>
              </a:rPr>
              <a:t>drop() </a:t>
            </a:r>
            <a:r>
              <a:rPr lang="en-GB" dirty="0"/>
              <a:t>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42" y="2580957"/>
            <a:ext cx="1199198" cy="266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388" y="2446020"/>
            <a:ext cx="5210920" cy="1443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63" y="4468177"/>
            <a:ext cx="5624561" cy="587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221" y="4228797"/>
            <a:ext cx="4200507" cy="15433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6945" y="2473673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4755" y="2494607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466" y="4299441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8106" y="4320573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253357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and writing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0835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supports many popular file formats including CSV, XML, HTML, Excel, SQL, JSON, etc.</a:t>
            </a:r>
          </a:p>
          <a:p>
            <a:r>
              <a:rPr lang="en-GB" dirty="0"/>
              <a:t>Out of all of these, CSV is the file format that you will work with the most.</a:t>
            </a:r>
          </a:p>
          <a:p>
            <a:r>
              <a:rPr lang="en-GB" dirty="0"/>
              <a:t>You can read in the data from a CSV file using the </a:t>
            </a:r>
            <a:r>
              <a:rPr lang="en-GB" dirty="0" err="1">
                <a:latin typeface="Agency FB" panose="020B0503020202020204" pitchFamily="34" charset="0"/>
              </a:rPr>
              <a:t>read_csv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Similarly, you can write a data frame to a csv file with the </a:t>
            </a:r>
            <a:r>
              <a:rPr lang="en-GB" dirty="0" err="1">
                <a:latin typeface="Agency FB" panose="020B0503020202020204" pitchFamily="34" charset="0"/>
              </a:rPr>
              <a:t>to_csv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67" y="5708808"/>
            <a:ext cx="5425837" cy="515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167" y="4063520"/>
            <a:ext cx="8719138" cy="4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5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28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Exploring your data is a crucial step in data analysis. It involves:</a:t>
            </a:r>
          </a:p>
          <a:p>
            <a:r>
              <a:rPr lang="en-GB" dirty="0"/>
              <a:t>Organising the data set</a:t>
            </a:r>
          </a:p>
          <a:p>
            <a:r>
              <a:rPr lang="en-GB" dirty="0"/>
              <a:t>Plotting aspects of the data set</a:t>
            </a:r>
          </a:p>
          <a:p>
            <a:r>
              <a:rPr lang="en-GB" dirty="0"/>
              <a:t>Maybe producing some numerical summaries; central tendency and spread, etc.</a:t>
            </a:r>
          </a:p>
        </p:txBody>
      </p:sp>
    </p:spTree>
    <p:extLst>
      <p:ext uri="{BB962C8B-B14F-4D97-AF65-F5344CB8AC3E}">
        <p14:creationId xmlns:p14="http://schemas.microsoft.com/office/powerpoint/2010/main" val="2173491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in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6266"/>
          </a:xfrm>
        </p:spPr>
        <p:txBody>
          <a:bodyPr/>
          <a:lstStyle/>
          <a:p>
            <a:r>
              <a:rPr lang="en-GB" dirty="0"/>
              <a:t>First we import the Python packages we are going to use.</a:t>
            </a:r>
          </a:p>
          <a:p>
            <a:r>
              <a:rPr lang="en-GB" dirty="0"/>
              <a:t>Then we use Pandas to load in the dataset as a data frame.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79055" y="5165543"/>
            <a:ext cx="103747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</a:rPr>
              <a:t>NOTE: 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The argument </a:t>
            </a:r>
            <a:r>
              <a:rPr lang="en-GB" sz="2400" b="0" i="0" dirty="0" err="1">
                <a:effectLst/>
                <a:latin typeface="Agency FB" panose="020B0503020202020204" pitchFamily="34" charset="0"/>
              </a:rPr>
              <a:t>index_col</a:t>
            </a:r>
            <a:r>
              <a:rPr lang="en-GB" sz="2400" dirty="0">
                <a:latin typeface="Agency FB" panose="020B0503020202020204" pitchFamily="34" charset="0"/>
              </a:rPr>
              <a:t> </a:t>
            </a:r>
            <a:r>
              <a:rPr lang="en-GB" sz="2400" dirty="0"/>
              <a:t>argument</a:t>
            </a:r>
            <a:r>
              <a:rPr lang="en-GB" sz="2400" dirty="0">
                <a:latin typeface="Agency FB" panose="020B0503020202020204" pitchFamily="34" charset="0"/>
              </a:rPr>
              <a:t> 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states that we'll treat the first column of the dataset as the ID column.</a:t>
            </a:r>
          </a:p>
          <a:p>
            <a:r>
              <a:rPr lang="en-GB" sz="2400" b="1" dirty="0">
                <a:latin typeface="Arial" panose="020B0604020202020204" pitchFamily="34" charset="0"/>
              </a:rPr>
              <a:t>NOTE: </a:t>
            </a:r>
            <a:r>
              <a:rPr lang="en-GB" sz="2400" dirty="0">
                <a:latin typeface="Arial" panose="020B0604020202020204" pitchFamily="34" charset="0"/>
              </a:rPr>
              <a:t>The encoding argument allows us to by pass an input error created by special characters in the data set.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90" y="3121891"/>
            <a:ext cx="11449474" cy="9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6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64" y="180397"/>
            <a:ext cx="10515600" cy="1325563"/>
          </a:xfrm>
        </p:spPr>
        <p:txBody>
          <a:bodyPr/>
          <a:lstStyle/>
          <a:p>
            <a:r>
              <a:rPr lang="en-GB" dirty="0"/>
              <a:t>Examine the data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80" y="1316037"/>
            <a:ext cx="2662093" cy="310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4" y="1626184"/>
            <a:ext cx="10411260" cy="2133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04" y="3954492"/>
            <a:ext cx="3324940" cy="285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04" y="4360302"/>
            <a:ext cx="9730037" cy="22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0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914" y="1646869"/>
            <a:ext cx="5961927" cy="4351338"/>
          </a:xfrm>
        </p:spPr>
        <p:txBody>
          <a:bodyPr/>
          <a:lstStyle/>
          <a:p>
            <a:pPr marL="285750" indent="-285750"/>
            <a:r>
              <a:rPr lang="en-GB" dirty="0"/>
              <a:t>We could spend time staring at these numbers, but that is unlikely to offer us any form of insight.</a:t>
            </a:r>
          </a:p>
          <a:p>
            <a:pPr marL="285750" indent="-285750"/>
            <a:r>
              <a:rPr lang="en-GB" dirty="0"/>
              <a:t>We could begin by conducting all of our statistical tests.</a:t>
            </a:r>
          </a:p>
          <a:p>
            <a:pPr marL="285750" indent="-285750"/>
            <a:r>
              <a:rPr lang="en-GB" dirty="0"/>
              <a:t>However, a good field commander never goes into battle without first doing a recognisance of the terrain…</a:t>
            </a:r>
          </a:p>
          <a:p>
            <a:r>
              <a:rPr lang="en-GB" dirty="0"/>
              <a:t>This is exactly what EDA is for…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40" y="1694665"/>
            <a:ext cx="54959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82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a histogram in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80" y="2289435"/>
            <a:ext cx="5419725" cy="420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88" y="2549865"/>
            <a:ext cx="6138015" cy="8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1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56068"/>
            <a:ext cx="10515600" cy="2185622"/>
          </a:xfrm>
        </p:spPr>
        <p:txBody>
          <a:bodyPr>
            <a:normAutofit/>
          </a:bodyPr>
          <a:lstStyle/>
          <a:p>
            <a:r>
              <a:rPr lang="en-GB" sz="2400" dirty="0"/>
              <a:t>You may have noticed the two histograms we’ve seen so far look different, despite using the </a:t>
            </a:r>
            <a:r>
              <a:rPr lang="en-GB" sz="2400" b="1" dirty="0"/>
              <a:t>exact</a:t>
            </a:r>
            <a:r>
              <a:rPr lang="en-GB" sz="2400" dirty="0"/>
              <a:t> same data.</a:t>
            </a:r>
          </a:p>
          <a:p>
            <a:r>
              <a:rPr lang="en-GB" sz="2400" dirty="0"/>
              <a:t>This is because they have different bin values.</a:t>
            </a:r>
          </a:p>
          <a:p>
            <a:r>
              <a:rPr lang="en-GB" sz="2400" dirty="0"/>
              <a:t>The left graph used the default bins generated by </a:t>
            </a:r>
            <a:r>
              <a:rPr lang="en-GB" sz="2400" dirty="0" err="1">
                <a:latin typeface="Agency FB" panose="020B0503020202020204" pitchFamily="34" charset="0"/>
              </a:rPr>
              <a:t>plt.hist</a:t>
            </a:r>
            <a:r>
              <a:rPr lang="en-GB" sz="2400" dirty="0">
                <a:latin typeface="Agency FB" panose="020B0503020202020204" pitchFamily="34" charset="0"/>
              </a:rPr>
              <a:t>()</a:t>
            </a:r>
            <a:r>
              <a:rPr lang="en-GB" sz="2400" dirty="0"/>
              <a:t>, while the one on the right used bins that I specified.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04" y="3715474"/>
            <a:ext cx="3759047" cy="2807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75" y="3607821"/>
            <a:ext cx="3900669" cy="30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2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97" y="746468"/>
            <a:ext cx="10515600" cy="4351338"/>
          </a:xfrm>
        </p:spPr>
        <p:txBody>
          <a:bodyPr/>
          <a:lstStyle/>
          <a:p>
            <a:r>
              <a:rPr lang="en-GB" dirty="0"/>
              <a:t>There are a couple of ways to manipulate bins in </a:t>
            </a:r>
            <a:r>
              <a:rPr lang="en-GB" dirty="0" err="1">
                <a:latin typeface="Agency FB" panose="020B0503020202020204" pitchFamily="34" charset="0"/>
              </a:rPr>
              <a:t>matplotlib</a:t>
            </a:r>
            <a:r>
              <a:rPr lang="en-GB" dirty="0"/>
              <a:t>.</a:t>
            </a:r>
          </a:p>
          <a:p>
            <a:r>
              <a:rPr lang="en-GB" dirty="0"/>
              <a:t>Here, I specified where the edges of the bars of the histogram are; the bin edges.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90" y="2382618"/>
            <a:ext cx="7413626" cy="1079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85" y="3254605"/>
            <a:ext cx="4539205" cy="33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85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22" y="876732"/>
            <a:ext cx="11454858" cy="4351338"/>
          </a:xfrm>
        </p:spPr>
        <p:txBody>
          <a:bodyPr/>
          <a:lstStyle/>
          <a:p>
            <a:r>
              <a:rPr lang="en-GB" dirty="0"/>
              <a:t>You could also specify the number of bins, and </a:t>
            </a:r>
            <a:r>
              <a:rPr lang="en-GB" dirty="0" err="1">
                <a:latin typeface="Agency FB" panose="020B0503020202020204" pitchFamily="34" charset="0"/>
              </a:rPr>
              <a:t>Matplotlib</a:t>
            </a:r>
            <a:r>
              <a:rPr lang="en-GB" dirty="0"/>
              <a:t> will automatically generate a number of evenly spaced bins.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35" y="2375582"/>
            <a:ext cx="5217906" cy="703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939" y="2375582"/>
            <a:ext cx="53816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2A39A-0279-C64E-93CB-A3DFDCD04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EAE1-5734-D495-67D2-F16C870B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2FC0-E523-C2B1-6981-675275A0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You can use the git command from your local computer to clone the project.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git clone </a:t>
            </a:r>
            <a:r>
              <a:rPr lang="en-GB" dirty="0">
                <a:solidFill>
                  <a:srgbClr val="0563C1"/>
                </a:solidFill>
              </a:rPr>
              <a:t>https://github.com/jsty-pcu/python-pandas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Alternatively, you can download the project in ZIP file to try it yourself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981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12" y="1198460"/>
            <a:ext cx="10515600" cy="2108158"/>
          </a:xfrm>
        </p:spPr>
        <p:txBody>
          <a:bodyPr>
            <a:normAutofit/>
          </a:bodyPr>
          <a:lstStyle/>
          <a:p>
            <a:r>
              <a:rPr lang="en-GB" dirty="0" err="1">
                <a:latin typeface="Agency FB" panose="020B0503020202020204" pitchFamily="34" charset="0"/>
              </a:rPr>
              <a:t>Matplotlib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is a powerful, but sometimes unwieldy, Python library.</a:t>
            </a:r>
          </a:p>
          <a:p>
            <a:r>
              <a:rPr lang="en-GB" dirty="0" err="1"/>
              <a:t>Seaborn</a:t>
            </a:r>
            <a:r>
              <a:rPr lang="en-GB" dirty="0"/>
              <a:t> provides a high-level interface to </a:t>
            </a:r>
            <a:r>
              <a:rPr lang="en-GB" dirty="0" err="1">
                <a:latin typeface="Agency FB" panose="020B0503020202020204" pitchFamily="34" charset="0"/>
              </a:rPr>
              <a:t>Matplotlib</a:t>
            </a:r>
            <a:r>
              <a:rPr lang="en-GB" dirty="0"/>
              <a:t> and makes it easier to produce graphs like the one on the right.</a:t>
            </a:r>
          </a:p>
          <a:p>
            <a:r>
              <a:rPr lang="en-GB" dirty="0"/>
              <a:t>Some IDEs incorporate elements of this “under the hood” nowadays.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13" y="3657814"/>
            <a:ext cx="4704499" cy="320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13" y="3657814"/>
            <a:ext cx="4153931" cy="31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71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</a:t>
            </a:r>
            <a:r>
              <a:rPr lang="en-GB" dirty="0" err="1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Seaborn</a:t>
            </a:r>
            <a:r>
              <a:rPr lang="en-GB" dirty="0"/>
              <a:t> offers:</a:t>
            </a:r>
          </a:p>
          <a:p>
            <a:pPr marL="0" indent="0" fontAlgn="base">
              <a:buNone/>
            </a:pPr>
            <a:r>
              <a:rPr lang="en-GB" dirty="0"/>
              <a:t>	- Using default themes that are aesthetically pleasing.</a:t>
            </a:r>
          </a:p>
          <a:p>
            <a:pPr marL="0" indent="0" fontAlgn="base">
              <a:buNone/>
            </a:pPr>
            <a:r>
              <a:rPr lang="en-GB" dirty="0"/>
              <a:t>	- Setting custom colour palettes.</a:t>
            </a:r>
          </a:p>
          <a:p>
            <a:pPr marL="0" indent="0" fontAlgn="base">
              <a:buNone/>
            </a:pPr>
            <a:r>
              <a:rPr lang="en-GB" dirty="0"/>
              <a:t>	- Making attractive statistical plots.</a:t>
            </a:r>
          </a:p>
          <a:p>
            <a:pPr marL="0" indent="0" fontAlgn="base">
              <a:buNone/>
            </a:pPr>
            <a:r>
              <a:rPr lang="en-GB" dirty="0"/>
              <a:t>	- Easily and flexibly displaying distributions.</a:t>
            </a:r>
          </a:p>
          <a:p>
            <a:pPr marL="0" indent="0" fontAlgn="base">
              <a:buNone/>
            </a:pPr>
            <a:r>
              <a:rPr lang="en-GB" dirty="0"/>
              <a:t>	- Visualising information from matrices and </a:t>
            </a:r>
            <a:r>
              <a:rPr lang="en-GB" dirty="0" err="1"/>
              <a:t>DataFrames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The last three points have led to </a:t>
            </a:r>
            <a:r>
              <a:rPr lang="en-GB" dirty="0" err="1"/>
              <a:t>Seaborn</a:t>
            </a:r>
            <a:r>
              <a:rPr lang="en-GB" dirty="0"/>
              <a:t> becoming the exploratory data analysis tool of choice for many Python users.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943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with </a:t>
            </a:r>
            <a:r>
              <a:rPr lang="en-GB" dirty="0" err="1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</a:t>
            </a:r>
            <a:r>
              <a:rPr lang="en-GB" dirty="0" err="1"/>
              <a:t>Seaborn's</a:t>
            </a:r>
            <a:r>
              <a:rPr lang="en-GB" dirty="0"/>
              <a:t> greatest strengths is its diversity of plotting functions. </a:t>
            </a:r>
          </a:p>
          <a:p>
            <a:r>
              <a:rPr lang="en-GB" dirty="0"/>
              <a:t>Most plots can be created with one line of code.</a:t>
            </a:r>
          </a:p>
          <a:p>
            <a:r>
              <a:rPr lang="en-GB" dirty="0"/>
              <a:t>For example….</a:t>
            </a:r>
          </a:p>
        </p:txBody>
      </p:sp>
    </p:spTree>
    <p:extLst>
      <p:ext uri="{BB962C8B-B14F-4D97-AF65-F5344CB8AC3E}">
        <p14:creationId xmlns:p14="http://schemas.microsoft.com/office/powerpoint/2010/main" val="828699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40" y="1630302"/>
            <a:ext cx="10515600" cy="541398"/>
          </a:xfrm>
        </p:spPr>
        <p:txBody>
          <a:bodyPr/>
          <a:lstStyle/>
          <a:p>
            <a:r>
              <a:rPr lang="en-GB" dirty="0"/>
              <a:t>Allow you to plot the distributions of numeric variables.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83" y="2774890"/>
            <a:ext cx="3945166" cy="823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40" y="2462981"/>
            <a:ext cx="55911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2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types of graphs: Creating a scatter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5" y="3568267"/>
            <a:ext cx="4800600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56" y="1953490"/>
            <a:ext cx="5592618" cy="42741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715167" y="2937164"/>
            <a:ext cx="13853" cy="563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60618" y="3825442"/>
            <a:ext cx="0" cy="803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16727" y="2937164"/>
            <a:ext cx="4619" cy="551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88474" y="3799321"/>
            <a:ext cx="0" cy="803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8055" y="4629006"/>
            <a:ext cx="2011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Seaborn</a:t>
            </a:r>
            <a:r>
              <a:rPr lang="en-GB" dirty="0"/>
              <a:t> “linear model plot” function for creating a scatter graph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39294" y="4602885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variable we want on the y-axis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80838" y="2290833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variable we want on the x-axis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26875" y="2049933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our </a:t>
            </a:r>
            <a:r>
              <a:rPr lang="en-GB" dirty="0" err="1"/>
              <a:t>dataframe</a:t>
            </a:r>
            <a:r>
              <a:rPr lang="en-GB" dirty="0"/>
              <a:t> fed to the “data=“ command</a:t>
            </a:r>
          </a:p>
        </p:txBody>
      </p:sp>
    </p:spTree>
    <p:extLst>
      <p:ext uri="{BB962C8B-B14F-4D97-AF65-F5344CB8AC3E}">
        <p14:creationId xmlns:p14="http://schemas.microsoft.com/office/powerpoint/2010/main" val="10043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187" y="331122"/>
            <a:ext cx="10515600" cy="2441575"/>
          </a:xfrm>
        </p:spPr>
        <p:txBody>
          <a:bodyPr/>
          <a:lstStyle/>
          <a:p>
            <a:r>
              <a:rPr lang="en-GB" dirty="0" err="1"/>
              <a:t>Seaborn</a:t>
            </a:r>
            <a:r>
              <a:rPr lang="en-GB" dirty="0"/>
              <a:t> doesn't have a dedicated scatter plot function.</a:t>
            </a:r>
          </a:p>
          <a:p>
            <a:r>
              <a:rPr lang="en-GB" dirty="0"/>
              <a:t>We used </a:t>
            </a:r>
            <a:r>
              <a:rPr lang="en-GB" dirty="0" err="1"/>
              <a:t>Seaborn's</a:t>
            </a:r>
            <a:r>
              <a:rPr lang="en-GB" dirty="0"/>
              <a:t> function for fitting and plotting a regression line; hence </a:t>
            </a:r>
            <a:r>
              <a:rPr lang="en-GB" dirty="0" err="1">
                <a:latin typeface="Agency FB" panose="020B0503020202020204" pitchFamily="34" charset="0"/>
              </a:rPr>
              <a:t>lmplot</a:t>
            </a:r>
            <a:r>
              <a:rPr lang="en-GB" dirty="0">
                <a:latin typeface="Agency FB" panose="020B0503020202020204" pitchFamily="34" charset="0"/>
              </a:rPr>
              <a:t>() </a:t>
            </a:r>
          </a:p>
          <a:p>
            <a:r>
              <a:rPr lang="en-GB" dirty="0"/>
              <a:t>However, </a:t>
            </a:r>
            <a:r>
              <a:rPr lang="en-GB" dirty="0" err="1"/>
              <a:t>Seaborn</a:t>
            </a:r>
            <a:r>
              <a:rPr lang="en-GB" dirty="0"/>
              <a:t> makes it easy to alter plots.</a:t>
            </a:r>
          </a:p>
          <a:p>
            <a:r>
              <a:rPr lang="en-GB" dirty="0"/>
              <a:t>To remove the regression line, we use the </a:t>
            </a:r>
            <a:r>
              <a:rPr lang="en-GB" dirty="0" err="1">
                <a:latin typeface="Agency FB" panose="020B0503020202020204" pitchFamily="34" charset="0"/>
              </a:rPr>
              <a:t>fit_reg</a:t>
            </a:r>
            <a:r>
              <a:rPr lang="en-GB" dirty="0">
                <a:latin typeface="Agency FB" panose="020B0503020202020204" pitchFamily="34" charset="0"/>
              </a:rPr>
              <a:t>=False</a:t>
            </a:r>
            <a:r>
              <a:rPr lang="en-GB" dirty="0"/>
              <a:t> 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35" y="2961421"/>
            <a:ext cx="4192075" cy="3475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79" y="3919845"/>
            <a:ext cx="63627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8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Agency FB" panose="020B0503020202020204" pitchFamily="34" charset="0"/>
              </a:rPr>
              <a:t>hue</a:t>
            </a:r>
            <a:r>
              <a:rPr lang="en-GB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6904"/>
          </a:xfrm>
        </p:spPr>
        <p:txBody>
          <a:bodyPr/>
          <a:lstStyle/>
          <a:p>
            <a:r>
              <a:rPr lang="en-GB" dirty="0"/>
              <a:t>Another useful function in </a:t>
            </a:r>
            <a:r>
              <a:rPr lang="en-GB" dirty="0" err="1"/>
              <a:t>Seaborn</a:t>
            </a:r>
            <a:r>
              <a:rPr lang="en-GB" dirty="0"/>
              <a:t> is the </a:t>
            </a:r>
            <a:r>
              <a:rPr lang="en-GB" dirty="0">
                <a:latin typeface="Agency FB" panose="020B0503020202020204" pitchFamily="34" charset="0"/>
              </a:rPr>
              <a:t>hue</a:t>
            </a:r>
            <a:r>
              <a:rPr lang="en-GB" dirty="0"/>
              <a:t> function, which enables us to use a variable to colour code our data points.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71" y="3661747"/>
            <a:ext cx="5556426" cy="792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97" y="2917466"/>
            <a:ext cx="4829322" cy="361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2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Violin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8685"/>
          </a:xfrm>
        </p:spPr>
        <p:txBody>
          <a:bodyPr>
            <a:normAutofit fontScale="92500"/>
          </a:bodyPr>
          <a:lstStyle/>
          <a:p>
            <a:pPr fontAlgn="base"/>
            <a:r>
              <a:rPr lang="en-GB" dirty="0"/>
              <a:t>Violin plots are useful alternatives to box plots.</a:t>
            </a:r>
          </a:p>
          <a:p>
            <a:pPr fontAlgn="base"/>
            <a:r>
              <a:rPr lang="en-GB" dirty="0"/>
              <a:t>They show the distribution of a variable through the thickness of the violin.</a:t>
            </a:r>
          </a:p>
          <a:p>
            <a:pPr fontAlgn="base"/>
            <a:r>
              <a:rPr lang="en-GB" dirty="0"/>
              <a:t>Here, we visualise the distribution of </a:t>
            </a:r>
            <a:r>
              <a:rPr lang="en-GB" dirty="0">
                <a:latin typeface="Agency FB" panose="020B0503020202020204" pitchFamily="34" charset="0"/>
              </a:rPr>
              <a:t>attack</a:t>
            </a:r>
            <a:r>
              <a:rPr lang="en-GB" dirty="0"/>
              <a:t> by Pokémon's primary type:</a:t>
            </a:r>
          </a:p>
        </p:txBody>
      </p:sp>
    </p:spTree>
    <p:extLst>
      <p:ext uri="{BB962C8B-B14F-4D97-AF65-F5344CB8AC3E}">
        <p14:creationId xmlns:p14="http://schemas.microsoft.com/office/powerpoint/2010/main" val="31471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27" y="1447493"/>
            <a:ext cx="6729106" cy="403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19" y="840555"/>
            <a:ext cx="5346876" cy="3098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3827" y="5486447"/>
            <a:ext cx="10953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</a:rPr>
              <a:t>Dragon types tend to have higher Attack stats than Ghost types, but they also have greater variance. But there is something not right here….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753827" y="6194333"/>
            <a:ext cx="10953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colours!</a:t>
            </a:r>
          </a:p>
        </p:txBody>
      </p:sp>
    </p:spTree>
    <p:extLst>
      <p:ext uri="{BB962C8B-B14F-4D97-AF65-F5344CB8AC3E}">
        <p14:creationId xmlns:p14="http://schemas.microsoft.com/office/powerpoint/2010/main" val="24123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Seaborn’s colour palettes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Seaborn allows us to easily set custom colour palettes by providing it with an ordered list of colour hex values.</a:t>
            </a:r>
          </a:p>
          <a:p>
            <a:r>
              <a:rPr lang="en-GB"/>
              <a:t>We first create our colours list.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29" y="3211531"/>
            <a:ext cx="4670123" cy="36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8F5EF-6AA7-EB46-3F68-0A024CC10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8BAE-24F2-EA50-B2AA-158277B2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2BAC-FD39-2263-CE0D-FA160912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631"/>
          </a:xfrm>
        </p:spPr>
        <p:txBody>
          <a:bodyPr>
            <a:normAutofit/>
          </a:bodyPr>
          <a:lstStyle/>
          <a:p>
            <a:r>
              <a:rPr lang="en-GB" dirty="0"/>
              <a:t>Install Python (version 3.9 or above)</a:t>
            </a:r>
          </a:p>
          <a:p>
            <a:r>
              <a:rPr lang="en-GB" dirty="0"/>
              <a:t>Create a virtual environment in order not to mixed up with the global environment</a:t>
            </a:r>
          </a:p>
          <a:p>
            <a:pPr marL="457200" lvl="1" indent="0">
              <a:buNone/>
            </a:pPr>
            <a:r>
              <a:rPr lang="en-GB" dirty="0"/>
              <a:t>python –m </a:t>
            </a:r>
            <a:r>
              <a:rPr lang="en-GB" dirty="0" err="1"/>
              <a:t>venv</a:t>
            </a:r>
            <a:r>
              <a:rPr lang="en-GB" dirty="0"/>
              <a:t> [</a:t>
            </a:r>
            <a:r>
              <a:rPr lang="en-GB" dirty="0" err="1"/>
              <a:t>name_of_virtual_environment</a:t>
            </a:r>
            <a:r>
              <a:rPr lang="en-GB" dirty="0"/>
              <a:t>]</a:t>
            </a:r>
          </a:p>
          <a:p>
            <a:r>
              <a:rPr lang="en-GB" dirty="0"/>
              <a:t>Activate the virtual environment</a:t>
            </a:r>
          </a:p>
          <a:p>
            <a:pPr marL="457200" lvl="1" indent="0">
              <a:buNone/>
            </a:pPr>
            <a:r>
              <a:rPr lang="en-GB" dirty="0"/>
              <a:t>Linux:</a:t>
            </a:r>
          </a:p>
          <a:p>
            <a:pPr marL="457200" lvl="1" indent="0">
              <a:buNone/>
            </a:pPr>
            <a:r>
              <a:rPr lang="en-GB" dirty="0"/>
              <a:t>[</a:t>
            </a:r>
            <a:r>
              <a:rPr lang="en-GB" dirty="0" err="1"/>
              <a:t>location_of_virtual_environment</a:t>
            </a:r>
            <a:r>
              <a:rPr lang="en-GB" dirty="0"/>
              <a:t>]\bin\activate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Windows:</a:t>
            </a:r>
          </a:p>
          <a:p>
            <a:pPr marL="457200" lvl="1" indent="0">
              <a:buNone/>
            </a:pPr>
            <a:r>
              <a:rPr lang="en-GB" dirty="0"/>
              <a:t>[</a:t>
            </a:r>
            <a:r>
              <a:rPr lang="en-GB" dirty="0" err="1"/>
              <a:t>location_of_virtual_environment</a:t>
            </a:r>
            <a:r>
              <a:rPr lang="en-GB" dirty="0"/>
              <a:t>]\Scripts\activate</a:t>
            </a:r>
          </a:p>
        </p:txBody>
      </p:sp>
    </p:spTree>
    <p:extLst>
      <p:ext uri="{BB962C8B-B14F-4D97-AF65-F5344CB8AC3E}">
        <p14:creationId xmlns:p14="http://schemas.microsoft.com/office/powerpoint/2010/main" val="112752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244"/>
            <a:ext cx="10515600" cy="593110"/>
          </a:xfrm>
        </p:spPr>
        <p:txBody>
          <a:bodyPr/>
          <a:lstStyle/>
          <a:p>
            <a:r>
              <a:rPr lang="en-GB" dirty="0"/>
              <a:t>Then we just use the </a:t>
            </a:r>
            <a:r>
              <a:rPr lang="en-GB" dirty="0">
                <a:latin typeface="Agency FB" panose="020B0503020202020204" pitchFamily="34" charset="0"/>
              </a:rPr>
              <a:t>palette= </a:t>
            </a:r>
            <a:r>
              <a:rPr lang="en-GB" dirty="0"/>
              <a:t>function and feed in our colours list.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3" y="1696679"/>
            <a:ext cx="5741164" cy="554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909" y="2251587"/>
            <a:ext cx="7189686" cy="42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92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8" y="401939"/>
            <a:ext cx="10515600" cy="1843550"/>
          </a:xfrm>
        </p:spPr>
        <p:txBody>
          <a:bodyPr/>
          <a:lstStyle/>
          <a:p>
            <a:r>
              <a:rPr lang="en-GB" dirty="0"/>
              <a:t>Because of the limited number of observations, we could also use a swarm plot.</a:t>
            </a:r>
          </a:p>
          <a:p>
            <a:r>
              <a:rPr lang="en-GB" dirty="0"/>
              <a:t>Here, each data point is an observation, but data points are grouped together by the variable listed on the x-axis.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137" y="2594551"/>
            <a:ext cx="7039032" cy="4141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6" y="2836219"/>
            <a:ext cx="4490417" cy="7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26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Overlapping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0213"/>
          </a:xfrm>
        </p:spPr>
        <p:txBody>
          <a:bodyPr/>
          <a:lstStyle/>
          <a:p>
            <a:r>
              <a:rPr lang="en-GB" dirty="0"/>
              <a:t>Both of these show similar information, so it might be useful to overlap them.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07" y="2988801"/>
            <a:ext cx="4285768" cy="305198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473615" y="3011590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2968" y="2826924"/>
            <a:ext cx="33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size of print canvas.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6627" y="3807274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bars from inside the violins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6627" y="5073376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bars black and slightly transparent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6627" y="5597493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 the graph a title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24085" y="3971684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4473615" y="5258042"/>
            <a:ext cx="1823012" cy="102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61704" y="5783367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91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72" y="719500"/>
            <a:ext cx="9732380" cy="58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17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with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99753"/>
          </a:xfrm>
        </p:spPr>
        <p:txBody>
          <a:bodyPr>
            <a:normAutofit/>
          </a:bodyPr>
          <a:lstStyle/>
          <a:p>
            <a:r>
              <a:rPr lang="en-GB" dirty="0"/>
              <a:t>What if we wanted to create such a plot that included all of the other stats as well?</a:t>
            </a:r>
          </a:p>
          <a:p>
            <a:r>
              <a:rPr lang="en-GB" dirty="0"/>
              <a:t>In our current </a:t>
            </a:r>
            <a:r>
              <a:rPr lang="en-GB" dirty="0" err="1"/>
              <a:t>dataframe</a:t>
            </a:r>
            <a:r>
              <a:rPr lang="en-GB" dirty="0"/>
              <a:t>, all of the variables are in different columns: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16" y="3477638"/>
            <a:ext cx="2662093" cy="310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16" y="4282574"/>
            <a:ext cx="10411260" cy="21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02" y="251468"/>
            <a:ext cx="10515600" cy="900213"/>
          </a:xfrm>
        </p:spPr>
        <p:txBody>
          <a:bodyPr/>
          <a:lstStyle/>
          <a:p>
            <a:r>
              <a:rPr lang="en-GB" dirty="0"/>
              <a:t>If we want to visualise all stats, then we’ll have to “melt” the </a:t>
            </a:r>
            <a:r>
              <a:rPr lang="en-GB" dirty="0" err="1"/>
              <a:t>dataframe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9" y="1520239"/>
            <a:ext cx="6967883" cy="1271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6611" y="1007875"/>
            <a:ext cx="412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use the .drop() function again to re-create the </a:t>
            </a:r>
            <a:r>
              <a:rPr lang="en-GB" dirty="0" err="1"/>
              <a:t>dataframe</a:t>
            </a:r>
            <a:r>
              <a:rPr lang="en-GB" dirty="0"/>
              <a:t> without these three variables.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4961" y="1884996"/>
            <a:ext cx="412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/>
              <a:t>dataframe</a:t>
            </a:r>
            <a:r>
              <a:rPr lang="en-GB" dirty="0"/>
              <a:t> we want to melt.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6611" y="2351026"/>
            <a:ext cx="412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variables to keep, all others will be melted.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66611" y="3052725"/>
            <a:ext cx="412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name for the new, melted, variable.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66345" y="1271461"/>
            <a:ext cx="765857" cy="320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3611302" y="1889691"/>
            <a:ext cx="4143659" cy="179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04031" y="2254329"/>
            <a:ext cx="1562580" cy="293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346294" y="2438995"/>
            <a:ext cx="3420317" cy="772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3" y="3797360"/>
            <a:ext cx="5261125" cy="228513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906947" y="39400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6 of the stat columns have been "melted" into one, and the new Stat column indicates the original stat (HP, Attack, </a:t>
            </a:r>
            <a:r>
              <a:rPr lang="en-GB" dirty="0" err="1"/>
              <a:t>Defense</a:t>
            </a:r>
            <a:r>
              <a:rPr lang="en-GB" dirty="0"/>
              <a:t>, Sp. Attack, Sp. </a:t>
            </a:r>
            <a:r>
              <a:rPr lang="en-GB" dirty="0" err="1"/>
              <a:t>Defense</a:t>
            </a:r>
            <a:r>
              <a:rPr lang="en-GB" dirty="0"/>
              <a:t>, or Speed).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It's hard to see here, but each </a:t>
            </a:r>
            <a:r>
              <a:rPr lang="en-GB" dirty="0" err="1"/>
              <a:t>pokemon</a:t>
            </a:r>
            <a:r>
              <a:rPr lang="en-GB" dirty="0"/>
              <a:t> now has 6 rows of data; </a:t>
            </a:r>
            <a:r>
              <a:rPr lang="en-GB" dirty="0" err="1"/>
              <a:t>hende</a:t>
            </a:r>
            <a:r>
              <a:rPr lang="en-GB" dirty="0"/>
              <a:t> the </a:t>
            </a:r>
            <a:r>
              <a:rPr lang="en-GB" dirty="0" err="1">
                <a:latin typeface="Agency FB" panose="020B0503020202020204" pitchFamily="34" charset="0"/>
              </a:rPr>
              <a:t>melted_df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has 6 times more rows of data.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44" y="5669846"/>
            <a:ext cx="2433607" cy="4758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989" y="5669846"/>
            <a:ext cx="1217271" cy="6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36" y="868102"/>
            <a:ext cx="55245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49" y="1587462"/>
            <a:ext cx="9834337" cy="48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18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372" y="355641"/>
            <a:ext cx="10515600" cy="448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This graph could be made to look nicer with a few tweaks.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14" y="2118409"/>
            <a:ext cx="6041075" cy="2766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9803" y="2118409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Enlarge the plot.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9291" y="3442271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Separate points by hue.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9803" y="3811603"/>
            <a:ext cx="42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our special </a:t>
            </a:r>
            <a:r>
              <a:rPr lang="en-GB" dirty="0" err="1"/>
              <a:t>Pokemon</a:t>
            </a:r>
            <a:r>
              <a:rPr lang="en-GB" dirty="0"/>
              <a:t> colour palette.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9803" y="4214465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Adjust the y-axis.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9291" y="4583797"/>
            <a:ext cx="337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 the legend box outside of the graph and place to the right of it..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78729" y="2297894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65539" y="3626937"/>
            <a:ext cx="2714265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01473" y="3996269"/>
            <a:ext cx="1678331" cy="60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36066" y="4399131"/>
            <a:ext cx="41437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915873" y="4699322"/>
            <a:ext cx="763931" cy="601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02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0" y="1168259"/>
            <a:ext cx="107251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162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all data: Empirical cumulative distribution functions (ECDFs)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894" y="2126715"/>
            <a:ext cx="617842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alternative way of visualising a distribution of a variable in a large dataset is to use an ECDF.</a:t>
            </a:r>
          </a:p>
          <a:p>
            <a:r>
              <a:rPr lang="en-GB" dirty="0"/>
              <a:t>Here we have an ECDF that shows the percentages of different attack strengths of </a:t>
            </a:r>
            <a:r>
              <a:rPr lang="en-GB" dirty="0" err="1"/>
              <a:t>pokemon</a:t>
            </a:r>
            <a:r>
              <a:rPr lang="en-GB" dirty="0"/>
              <a:t>.</a:t>
            </a:r>
          </a:p>
          <a:p>
            <a:r>
              <a:rPr lang="en-GB" dirty="0"/>
              <a:t>An</a:t>
            </a:r>
            <a:r>
              <a:rPr lang="en-GB" i="1" dirty="0"/>
              <a:t> x-value </a:t>
            </a:r>
            <a:r>
              <a:rPr lang="en-GB" dirty="0"/>
              <a:t>of an ECDF is the quantity you are measuring; i.e. attacks strength.</a:t>
            </a:r>
          </a:p>
          <a:p>
            <a:r>
              <a:rPr lang="en-GB" dirty="0"/>
              <a:t>The</a:t>
            </a:r>
            <a:r>
              <a:rPr lang="en-GB" i="1" dirty="0"/>
              <a:t> y-value</a:t>
            </a:r>
            <a:r>
              <a:rPr lang="en-GB" dirty="0"/>
              <a:t> is the fraction of data points that have a value smaller than the corresponding</a:t>
            </a:r>
            <a:r>
              <a:rPr lang="en-GB" i="1" dirty="0"/>
              <a:t> </a:t>
            </a:r>
            <a:r>
              <a:rPr lang="en-GB" dirty="0"/>
              <a:t>x-value. For example…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494" y="2357634"/>
            <a:ext cx="4884034" cy="367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590A0-0148-12AE-486A-E3E8A8523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06BD-3E2D-1BF4-3F70-F3B675B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Startup (</a:t>
            </a:r>
            <a:r>
              <a:rPr lang="en-GB" dirty="0" err="1"/>
              <a:t>cont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B23E-8156-4171-1FE0-23B70D518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631"/>
          </a:xfrm>
        </p:spPr>
        <p:txBody>
          <a:bodyPr>
            <a:normAutofit/>
          </a:bodyPr>
          <a:lstStyle/>
          <a:p>
            <a:r>
              <a:rPr lang="en-GB" dirty="0"/>
              <a:t>Download all the requirements in the project, In the project folder run the following command.</a:t>
            </a:r>
          </a:p>
          <a:p>
            <a:pPr marL="457200" lvl="1" indent="0">
              <a:buNone/>
            </a:pPr>
            <a:r>
              <a:rPr lang="en-GB" dirty="0"/>
              <a:t>pip install –r </a:t>
            </a:r>
            <a:r>
              <a:rPr lang="en-GB" dirty="0" err="1"/>
              <a:t>requirements.txt</a:t>
            </a:r>
            <a:endParaRPr lang="en-GB" dirty="0"/>
          </a:p>
          <a:p>
            <a:r>
              <a:rPr lang="en-GB" dirty="0"/>
              <a:t>Run the project.</a:t>
            </a:r>
          </a:p>
          <a:p>
            <a:pPr marL="457200" lvl="1" indent="0">
              <a:buNone/>
            </a:pPr>
            <a:r>
              <a:rPr lang="en-GB" dirty="0"/>
              <a:t>Linux:</a:t>
            </a:r>
          </a:p>
          <a:p>
            <a:pPr marL="457200" lvl="1" indent="0">
              <a:buNone/>
            </a:pPr>
            <a:r>
              <a:rPr lang="en-GB" dirty="0"/>
              <a:t>python3  [</a:t>
            </a:r>
            <a:r>
              <a:rPr lang="en-GB" dirty="0" err="1"/>
              <a:t>file_name</a:t>
            </a:r>
            <a:r>
              <a:rPr lang="en-GB" dirty="0"/>
              <a:t>].</a:t>
            </a:r>
            <a:r>
              <a:rPr lang="en-GB" dirty="0" err="1"/>
              <a:t>py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Windows:</a:t>
            </a:r>
          </a:p>
          <a:p>
            <a:pPr marL="457200" lvl="1" indent="0">
              <a:buNone/>
            </a:pPr>
            <a:r>
              <a:rPr lang="en-GB" dirty="0"/>
              <a:t>python [</a:t>
            </a:r>
            <a:r>
              <a:rPr lang="en-GB" dirty="0" err="1"/>
              <a:t>file_name</a:t>
            </a:r>
            <a:r>
              <a:rPr lang="en-GB" dirty="0"/>
              <a:t>].</a:t>
            </a:r>
            <a:r>
              <a:rPr lang="en-GB" dirty="0" err="1"/>
              <a:t>py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2886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76" y="1135705"/>
            <a:ext cx="5562600" cy="418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4251" y="4260488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20% of </a:t>
            </a:r>
            <a:r>
              <a:rPr lang="en-GB" dirty="0" err="1">
                <a:solidFill>
                  <a:srgbClr val="FF0000"/>
                </a:solidFill>
              </a:rPr>
              <a:t>Pokemon</a:t>
            </a:r>
            <a:r>
              <a:rPr lang="en-GB" dirty="0">
                <a:solidFill>
                  <a:srgbClr val="FF0000"/>
                </a:solidFill>
              </a:rPr>
              <a:t> have an attack level of 50 or less.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10814" y="4069211"/>
            <a:ext cx="500839" cy="38255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05629" y="2186240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75% of </a:t>
            </a:r>
            <a:r>
              <a:rPr lang="en-GB" dirty="0" err="1">
                <a:solidFill>
                  <a:srgbClr val="FF0000"/>
                </a:solidFill>
              </a:rPr>
              <a:t>Pokemon</a:t>
            </a:r>
            <a:r>
              <a:rPr lang="en-GB" dirty="0">
                <a:solidFill>
                  <a:srgbClr val="FF0000"/>
                </a:solidFill>
              </a:rPr>
              <a:t> have an attack level of 90 or less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87077" y="2192715"/>
            <a:ext cx="718552" cy="17236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19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an ECDF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10" y="2477765"/>
            <a:ext cx="5229225" cy="164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390" y="1841760"/>
            <a:ext cx="5562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562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1" y="1722989"/>
            <a:ext cx="5450633" cy="4351338"/>
          </a:xfrm>
        </p:spPr>
        <p:txBody>
          <a:bodyPr>
            <a:normAutofit/>
          </a:bodyPr>
          <a:lstStyle/>
          <a:p>
            <a:r>
              <a:rPr lang="en-GB" dirty="0"/>
              <a:t>You can also plot multiple ECDFs on the same plot.</a:t>
            </a:r>
          </a:p>
          <a:p>
            <a:r>
              <a:rPr lang="en-GB" dirty="0"/>
              <a:t>As an example, here with have an ECDF for </a:t>
            </a:r>
            <a:r>
              <a:rPr lang="en-GB" dirty="0" err="1"/>
              <a:t>Pokemon</a:t>
            </a:r>
            <a:r>
              <a:rPr lang="en-GB" dirty="0"/>
              <a:t> attack, speed, and defence levels.</a:t>
            </a:r>
          </a:p>
          <a:p>
            <a:r>
              <a:rPr lang="en-GB" dirty="0"/>
              <a:t>We can see here that defence levels tend to be a little less than the other two.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409" y="1607193"/>
            <a:ext cx="54387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87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usefulness of ECDFs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often quite useful to plot the ECDF first as part of your workflow.</a:t>
            </a:r>
          </a:p>
          <a:p>
            <a:r>
              <a:rPr lang="en-GB" dirty="0"/>
              <a:t>It shows all the data and gives a complete picture as to how the data are distributed.</a:t>
            </a:r>
          </a:p>
        </p:txBody>
      </p:sp>
    </p:spTree>
    <p:extLst>
      <p:ext uri="{BB962C8B-B14F-4D97-AF65-F5344CB8AC3E}">
        <p14:creationId xmlns:p14="http://schemas.microsoft.com/office/powerpoint/2010/main" val="19194491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Heatmaps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4856"/>
          </a:xfrm>
        </p:spPr>
        <p:txBody>
          <a:bodyPr/>
          <a:lstStyle/>
          <a:p>
            <a:r>
              <a:rPr lang="en-GB" dirty="0"/>
              <a:t>Useful for visualising matrix-like data.</a:t>
            </a:r>
          </a:p>
          <a:p>
            <a:r>
              <a:rPr lang="en-GB" dirty="0"/>
              <a:t>Here, we’ll plot the correlation of the </a:t>
            </a:r>
            <a:r>
              <a:rPr lang="en-GB" dirty="0" err="1">
                <a:latin typeface="Agency FB" panose="020B0503020202020204" pitchFamily="34" charset="0"/>
              </a:rPr>
              <a:t>stats_df</a:t>
            </a:r>
            <a:r>
              <a:rPr lang="en-GB" dirty="0"/>
              <a:t>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00" y="3713785"/>
            <a:ext cx="3011912" cy="597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1074"/>
            <a:ext cx="47434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77" y="1891978"/>
            <a:ext cx="5855343" cy="469714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19989"/>
            <a:ext cx="10515600" cy="541398"/>
          </a:xfrm>
        </p:spPr>
        <p:txBody>
          <a:bodyPr/>
          <a:lstStyle/>
          <a:p>
            <a:r>
              <a:rPr lang="en-GB" dirty="0"/>
              <a:t>Visualises the distributions of categorical variables.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89" y="2893790"/>
            <a:ext cx="4364708" cy="920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5973" y="4240549"/>
            <a:ext cx="337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Rotates the x-ticks 45 degrees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002421" y="3767879"/>
            <a:ext cx="5787" cy="572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623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Distribution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004" y="1594132"/>
            <a:ext cx="11141597" cy="940724"/>
          </a:xfrm>
        </p:spPr>
        <p:txBody>
          <a:bodyPr/>
          <a:lstStyle/>
          <a:p>
            <a:r>
              <a:rPr lang="en-GB" dirty="0"/>
              <a:t>Joint distribution plots combine information from scatter plots and histograms to give you detailed information for bi-variate distributions.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34" y="2839293"/>
            <a:ext cx="3435052" cy="864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474" y="2534856"/>
            <a:ext cx="4155926" cy="418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4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Pandas, like </a:t>
            </a:r>
            <a:r>
              <a:rPr lang="en-GB" dirty="0" err="1"/>
              <a:t>NumPy</a:t>
            </a:r>
            <a:r>
              <a:rPr lang="en-GB" dirty="0"/>
              <a:t>, is one of the most popular Python libraries for data analysis.</a:t>
            </a:r>
          </a:p>
          <a:p>
            <a:r>
              <a:rPr lang="en-GB" dirty="0"/>
              <a:t>It is a high-level abstraction over low-level </a:t>
            </a:r>
            <a:r>
              <a:rPr lang="en-GB" dirty="0" err="1"/>
              <a:t>NumPy</a:t>
            </a:r>
            <a:r>
              <a:rPr lang="en-GB" dirty="0"/>
              <a:t>, which is written in pure C.</a:t>
            </a:r>
          </a:p>
          <a:p>
            <a:r>
              <a:rPr lang="en-GB" dirty="0"/>
              <a:t>Pandas provides high-performance, easy-to-use data structures and data analysis tools.</a:t>
            </a:r>
          </a:p>
          <a:p>
            <a:r>
              <a:rPr lang="en-GB" dirty="0"/>
              <a:t>There are two main structures used by pandas; </a:t>
            </a:r>
            <a:r>
              <a:rPr lang="en-GB" i="1" dirty="0"/>
              <a:t>data frames </a:t>
            </a:r>
            <a:r>
              <a:rPr lang="en-GB" dirty="0"/>
              <a:t>and </a:t>
            </a:r>
            <a:r>
              <a:rPr lang="en-GB" i="1" dirty="0"/>
              <a:t>series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84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Indices in a pandas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339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pandas series is similar to a list, but differs in the fact that a series associates a label with each element. This makes it look like a dictionary.</a:t>
            </a:r>
          </a:p>
          <a:p>
            <a:r>
              <a:rPr lang="en-GB" dirty="0"/>
              <a:t>If an index is not explicitly provided by the user, pandas creates a </a:t>
            </a:r>
            <a:r>
              <a:rPr lang="en-GB" dirty="0" err="1">
                <a:latin typeface="Agency FB" panose="020B0503020202020204" pitchFamily="34" charset="0"/>
              </a:rPr>
              <a:t>RangeIndex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ranging from 0 to </a:t>
            </a:r>
            <a:r>
              <a:rPr lang="en-GB" i="1" dirty="0"/>
              <a:t>N</a:t>
            </a:r>
            <a:r>
              <a:rPr lang="en-GB" dirty="0"/>
              <a:t>-1.</a:t>
            </a:r>
          </a:p>
          <a:p>
            <a:r>
              <a:rPr lang="en-GB" dirty="0"/>
              <a:t>Each series object also has a data type.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4072890"/>
            <a:ext cx="5992910" cy="1002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652" y="4243863"/>
            <a:ext cx="1548757" cy="17225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982253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90976" y="4072890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922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2645"/>
            <a:ext cx="10515600" cy="1260475"/>
          </a:xfrm>
        </p:spPr>
        <p:txBody>
          <a:bodyPr/>
          <a:lstStyle/>
          <a:p>
            <a:r>
              <a:rPr lang="en-GB" dirty="0"/>
              <a:t>As you may suspect by this point, a series has ways to extract all of the values in the series, as well as individual elements by index.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57" y="2193757"/>
            <a:ext cx="5992710" cy="1542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15" y="2369671"/>
            <a:ext cx="2820353" cy="960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103120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90976" y="2193757"/>
            <a:ext cx="595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947627"/>
            <a:ext cx="10515600" cy="62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can also provide an index manually.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99" y="4469151"/>
            <a:ext cx="10250270" cy="14241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9504" y="5371764"/>
            <a:ext cx="2674296" cy="9293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801" y="4370596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90976" y="5248951"/>
            <a:ext cx="702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76249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751205"/>
            <a:ext cx="10515600" cy="871855"/>
          </a:xfrm>
        </p:spPr>
        <p:txBody>
          <a:bodyPr/>
          <a:lstStyle/>
          <a:p>
            <a:r>
              <a:rPr lang="en-GB" dirty="0"/>
              <a:t>It is easy to retrieve several elements of a series by their indices or make group assignments.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71" y="2881765"/>
            <a:ext cx="8812226" cy="1430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017" y="2379343"/>
            <a:ext cx="1764983" cy="38661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334" y="2764012"/>
            <a:ext cx="5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26241" y="2342564"/>
            <a:ext cx="736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19272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96D2086DC3E04FA27E829F3E9C5179" ma:contentTypeVersion="8" ma:contentTypeDescription="Create a new document." ma:contentTypeScope="" ma:versionID="8d3b23ac4ffea595a98f41997be4b4d3">
  <xsd:schema xmlns:xsd="http://www.w3.org/2001/XMLSchema" xmlns:xs="http://www.w3.org/2001/XMLSchema" xmlns:p="http://schemas.microsoft.com/office/2006/metadata/properties" xmlns:ns3="67fe390e-4f9a-4c1d-88c9-91f021b05727" targetNamespace="http://schemas.microsoft.com/office/2006/metadata/properties" ma:root="true" ma:fieldsID="3796955182231dd624c77e2a10943f98" ns3:_="">
    <xsd:import namespace="67fe390e-4f9a-4c1d-88c9-91f021b057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e390e-4f9a-4c1d-88c9-91f021b05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E15D5F-A773-4AE8-B938-2C7042C3F4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B12D3E-44DF-4FA3-9C25-7662B24BC1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fe390e-4f9a-4c1d-88c9-91f021b057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20255C-C23D-4DCE-9013-A3D54AFD2907}">
  <ds:schemaRefs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67fe390e-4f9a-4c1d-88c9-91f021b0572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2079</Words>
  <Application>Microsoft Macintosh PowerPoint</Application>
  <PresentationFormat>Widescreen</PresentationFormat>
  <Paragraphs>237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Agency FB</vt:lpstr>
      <vt:lpstr>Arial</vt:lpstr>
      <vt:lpstr>Calibri</vt:lpstr>
      <vt:lpstr>Calibri Light</vt:lpstr>
      <vt:lpstr>Office Theme</vt:lpstr>
      <vt:lpstr>PowerPoint Presentation</vt:lpstr>
      <vt:lpstr>Download the data</vt:lpstr>
      <vt:lpstr>How to download</vt:lpstr>
      <vt:lpstr>Startup</vt:lpstr>
      <vt:lpstr>Startup (cont)</vt:lpstr>
      <vt:lpstr>Pandas</vt:lpstr>
      <vt:lpstr>Indices in a pandas series</vt:lpstr>
      <vt:lpstr>PowerPoint Presentation</vt:lpstr>
      <vt:lpstr>PowerPoint Presentation</vt:lpstr>
      <vt:lpstr>Filtering and maths operations</vt:lpstr>
      <vt:lpstr>Pandas data frame</vt:lpstr>
      <vt:lpstr>Creating a Pandas data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</vt:lpstr>
      <vt:lpstr>Deleting columns</vt:lpstr>
      <vt:lpstr>Reading from and writing to a file</vt:lpstr>
      <vt:lpstr>Exploratory data analysis (EDA)</vt:lpstr>
      <vt:lpstr>Reading in the data</vt:lpstr>
      <vt:lpstr>Examine the data set</vt:lpstr>
      <vt:lpstr>PowerPoint Presentation</vt:lpstr>
      <vt:lpstr>Plotting a histogram in Python</vt:lpstr>
      <vt:lpstr>Bins</vt:lpstr>
      <vt:lpstr>PowerPoint Presentation</vt:lpstr>
      <vt:lpstr>PowerPoint Presentation</vt:lpstr>
      <vt:lpstr>Seaborn</vt:lpstr>
      <vt:lpstr>Benefits of Seaborn</vt:lpstr>
      <vt:lpstr>Plotting with Seaborn</vt:lpstr>
      <vt:lpstr>Histograms</vt:lpstr>
      <vt:lpstr>Other types of graphs: Creating a scatter plot</vt:lpstr>
      <vt:lpstr>PowerPoint Presentation</vt:lpstr>
      <vt:lpstr>The hue function</vt:lpstr>
      <vt:lpstr>Violin plots</vt:lpstr>
      <vt:lpstr>PowerPoint Presentation</vt:lpstr>
      <vt:lpstr>Seaborn’s colour palettes</vt:lpstr>
      <vt:lpstr>PowerPoint Presentation</vt:lpstr>
      <vt:lpstr>PowerPoint Presentation</vt:lpstr>
      <vt:lpstr>Overlapping plots</vt:lpstr>
      <vt:lpstr>PowerPoint Presentation</vt:lpstr>
      <vt:lpstr>Data wrangling with Pandas</vt:lpstr>
      <vt:lpstr>PowerPoint Presentation</vt:lpstr>
      <vt:lpstr>PowerPoint Presentation</vt:lpstr>
      <vt:lpstr>PowerPoint Presentation</vt:lpstr>
      <vt:lpstr>PowerPoint Presentation</vt:lpstr>
      <vt:lpstr>Plotting all data: Empirical cumulative distribution functions (ECDFs)</vt:lpstr>
      <vt:lpstr>PowerPoint Presentation</vt:lpstr>
      <vt:lpstr>Plotting an ECDF</vt:lpstr>
      <vt:lpstr>PowerPoint Presentation</vt:lpstr>
      <vt:lpstr>The usefulness of ECDFs</vt:lpstr>
      <vt:lpstr>Heatmaps</vt:lpstr>
      <vt:lpstr>Bar plot</vt:lpstr>
      <vt:lpstr>Joint Distribution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Brace, Lewys</dc:creator>
  <cp:lastModifiedBy>JB</cp:lastModifiedBy>
  <cp:revision>47</cp:revision>
  <dcterms:created xsi:type="dcterms:W3CDTF">2019-09-25T18:32:27Z</dcterms:created>
  <dcterms:modified xsi:type="dcterms:W3CDTF">2025-03-01T05:33:20Z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0x010100EB96D2086DC3E04FA27E829F3E9C5179</vt:lpwstr>
  </property>
</Properties>
</file>