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56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AC1D-269E-1342-B4F6-13394EFD0237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54B1-9874-EA46-8F9E-BC5F25B5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5AABC-0D5E-7042-BE62-8FF8102A875B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EBBED-94D9-FC41-940B-FFABE905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8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3EEE-7F93-B742-8484-7570E278ADE7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893C-3156-3B4D-B734-357EE67726EE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976C-EF46-E247-91B5-8F1F2281682D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2ABA-669F-C141-863C-FD9C2F4BBB05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8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78D5-DF66-A246-B2CB-5453124D1B19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DB56-4F49-E241-B769-AEB21586DB9F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9FC2-C71B-A340-B876-614AFCDB7365}" type="datetime1">
              <a:rPr lang="en-US" smtClean="0"/>
              <a:t>5/19/15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A57C-E959-C54C-A48B-6C8E83D1B7F8}" type="datetime1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65E8-5E09-904D-AF1E-EBEBB8684797}" type="datetime1">
              <a:rPr lang="en-US" smtClean="0"/>
              <a:t>5/19/15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6C3-51D9-9440-BE3F-C1D793153340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6FFC-EF82-0B40-890D-2D76EF1CBEEC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9389-6F21-F246-B66E-A6FF57DA5FB8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2012 NBCUniversal. All rights reserved.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41B6-EECA-8E48-83C9-BDB141DE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itune.apple.com" TargetMode="External"/><Relationship Id="rId3" Type="http://schemas.openxmlformats.org/officeDocument/2006/relationships/hyperlink" Target="http://dev.mobile-analytics-test.gotpanthe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ev.mobile-analytics-test.gotpantheo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/www.getpantheon.com/" TargetMode="External"/><Relationship Id="rId3" Type="http://schemas.openxmlformats.org/officeDocument/2006/relationships/hyperlink" Target="http://dev.mobile-analytics-test.gotpantheon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Mobile Analytics Application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Technical Overview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101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Backend</a:t>
            </a:r>
          </a:p>
          <a:p>
            <a:pPr marL="742950" lvl="2" indent="-342900"/>
            <a:r>
              <a:rPr lang="en-US" dirty="0" smtClean="0"/>
              <a:t>Architecture</a:t>
            </a:r>
          </a:p>
          <a:p>
            <a:pPr marL="1200150" lvl="3" indent="-342900"/>
            <a:r>
              <a:rPr lang="en-US" dirty="0" smtClean="0"/>
              <a:t>Data Collection/Aggregation</a:t>
            </a:r>
          </a:p>
          <a:p>
            <a:pPr marL="1200150" lvl="3" indent="-342900"/>
            <a:r>
              <a:rPr lang="en-US" dirty="0" smtClean="0"/>
              <a:t>Data Storage</a:t>
            </a:r>
          </a:p>
          <a:p>
            <a:pPr marL="1200150" lvl="3" indent="-342900"/>
            <a:r>
              <a:rPr lang="en-US" dirty="0" smtClean="0"/>
              <a:t>Data Access</a:t>
            </a:r>
          </a:p>
          <a:p>
            <a:pPr marL="742950" lvl="2" indent="-342900"/>
            <a:r>
              <a:rPr lang="en-US" dirty="0" smtClean="0"/>
              <a:t>Systems</a:t>
            </a:r>
          </a:p>
          <a:p>
            <a:pPr marL="400050" lvl="2" indent="0">
              <a:buNone/>
            </a:pPr>
            <a:endParaRPr lang="en-US" b="1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b="1" dirty="0" smtClean="0"/>
              <a:t>Frontend</a:t>
            </a:r>
          </a:p>
          <a:p>
            <a:pPr marL="742950" lvl="2" indent="-342900"/>
            <a:r>
              <a:rPr lang="en-US" dirty="0" smtClean="0"/>
              <a:t>Architecture</a:t>
            </a:r>
          </a:p>
          <a:p>
            <a:pPr marL="742950" lvl="2" indent="-342900"/>
            <a:r>
              <a:rPr lang="en-US" dirty="0" smtClean="0"/>
              <a:t>Screen Shots &amp;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C221-E631-7D47-A3F3-000D8A8867C9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377"/>
            <a:ext cx="7961582" cy="10324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Screen Shots &amp; Examples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List of Sortable </a:t>
            </a:r>
            <a:r>
              <a:rPr lang="en-US" b="1" dirty="0" err="1" smtClean="0">
                <a:solidFill>
                  <a:srgbClr val="000090"/>
                </a:solidFill>
              </a:rPr>
              <a:t>iOS</a:t>
            </a:r>
            <a:r>
              <a:rPr lang="en-US" b="1" dirty="0" smtClean="0">
                <a:solidFill>
                  <a:srgbClr val="000090"/>
                </a:solidFill>
              </a:rPr>
              <a:t> Apps</a:t>
            </a:r>
            <a:br>
              <a:rPr lang="en-US" b="1" dirty="0" smtClean="0">
                <a:solidFill>
                  <a:srgbClr val="000090"/>
                </a:solidFill>
              </a:rPr>
            </a:b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8C56-5A94-B04E-A0D2-32CA4B790C9D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Screen Shot 2012-07-23 at 2.0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8" y="1642071"/>
            <a:ext cx="8187868" cy="52159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908" y="1171142"/>
            <a:ext cx="798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http://</a:t>
            </a:r>
            <a:r>
              <a:rPr lang="en-US" sz="2000" b="1" dirty="0" err="1" smtClean="0"/>
              <a:t>dev.mobile</a:t>
            </a:r>
            <a:r>
              <a:rPr lang="en-US" sz="2000" b="1" dirty="0" smtClean="0"/>
              <a:t>-analytics-</a:t>
            </a:r>
            <a:r>
              <a:rPr lang="en-US" sz="2000" b="1" dirty="0" err="1" smtClean="0"/>
              <a:t>test.gotpantheon.com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appslist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56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8696"/>
            <a:ext cx="7961582" cy="9197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Screen Shots &amp; Examples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Live Downloads by Brand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D1F1-E112-CE46-B62C-50596AAACE00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 Shot 2012-07-23 at 2.0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" y="1654965"/>
            <a:ext cx="8216733" cy="50665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171142"/>
            <a:ext cx="798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http://</a:t>
            </a:r>
            <a:r>
              <a:rPr lang="en-US" sz="2000" b="1" dirty="0" err="1" smtClean="0"/>
              <a:t>dev.mobile</a:t>
            </a:r>
            <a:r>
              <a:rPr lang="en-US" sz="2000" b="1" dirty="0" smtClean="0"/>
              <a:t>-analytics-</a:t>
            </a:r>
            <a:r>
              <a:rPr lang="en-US" sz="2000" b="1" dirty="0" err="1" smtClean="0"/>
              <a:t>test.gotpantheon.com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dl_by_brands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897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8696"/>
            <a:ext cx="7961582" cy="9197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Screen Shots &amp; Examples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Live App Stats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102F-502F-DC41-8502-DCCDCFA341D9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Screen Shot 2012-07-23 at 2.0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2696"/>
            <a:ext cx="7740288" cy="50685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430" y="1191824"/>
            <a:ext cx="8845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http://</a:t>
            </a:r>
            <a:r>
              <a:rPr lang="en-US" sz="2000" b="1" dirty="0" err="1" smtClean="0"/>
              <a:t>dev.mobile</a:t>
            </a:r>
            <a:r>
              <a:rPr lang="en-US" sz="2000" b="1" dirty="0" smtClean="0"/>
              <a:t>-analytics-</a:t>
            </a:r>
            <a:r>
              <a:rPr lang="en-US" sz="2000" b="1" dirty="0" err="1" smtClean="0"/>
              <a:t>test.gotpantheon.com</a:t>
            </a:r>
            <a:r>
              <a:rPr lang="en-US" sz="2000" b="1" dirty="0" smtClean="0"/>
              <a:t>/</a:t>
            </a:r>
            <a:r>
              <a:rPr lang="de-DE" sz="2000" b="1" dirty="0" err="1" smtClean="0"/>
              <a:t>appslist</a:t>
            </a:r>
            <a:r>
              <a:rPr lang="de-DE" sz="2000" b="1" dirty="0" smtClean="0"/>
              <a:t>/</a:t>
            </a:r>
            <a:r>
              <a:rPr lang="de-DE" sz="2000" b="1" dirty="0" err="1" smtClean="0"/>
              <a:t>graph</a:t>
            </a:r>
            <a:r>
              <a:rPr lang="de-DE" sz="2000" b="1" dirty="0" smtClean="0"/>
              <a:t>/</a:t>
            </a:r>
            <a:r>
              <a:rPr lang="de-DE" sz="2000" b="1" dirty="0" err="1" smtClean="0"/>
              <a:t>get</a:t>
            </a:r>
            <a:r>
              <a:rPr lang="de-DE" sz="2000" b="1" dirty="0" smtClean="0"/>
              <a:t>/515365833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4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8696"/>
            <a:ext cx="7961582" cy="9197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Screen Shots &amp; Examples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Live App Rating: NBCU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FBB-1856-CA49-9F62-F272AB6D7401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Screen Shot 2012-07-23 at 2.0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85890"/>
            <a:ext cx="8229600" cy="49721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5616" y="1322365"/>
            <a:ext cx="8845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http://</a:t>
            </a:r>
            <a:r>
              <a:rPr lang="en-US" sz="2000" b="1" dirty="0" err="1" smtClean="0"/>
              <a:t>dev.mobile</a:t>
            </a:r>
            <a:r>
              <a:rPr lang="en-US" sz="2000" b="1" dirty="0" smtClean="0"/>
              <a:t>-analytics-</a:t>
            </a:r>
            <a:r>
              <a:rPr lang="en-US" sz="2000" b="1" dirty="0" err="1" smtClean="0"/>
              <a:t>test.gotpantheon.com</a:t>
            </a:r>
            <a:r>
              <a:rPr lang="en-US" sz="2000" b="1" dirty="0" smtClean="0"/>
              <a:t>/rating/</a:t>
            </a:r>
            <a:r>
              <a:rPr lang="en-US" sz="2000" b="1" dirty="0" err="1" smtClean="0"/>
              <a:t>nbcu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328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8696"/>
            <a:ext cx="7961582" cy="9197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Screen Shots &amp; Examples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Live App Rating: Competitors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8812-C192-F641-9349-DD48F1890B82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238" y="1216524"/>
            <a:ext cx="8845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http://</a:t>
            </a:r>
            <a:r>
              <a:rPr lang="en-US" sz="2000" b="1" dirty="0" err="1" smtClean="0"/>
              <a:t>dev.mobile</a:t>
            </a:r>
            <a:r>
              <a:rPr lang="en-US" sz="2000" b="1" dirty="0" smtClean="0"/>
              <a:t>-analytics-</a:t>
            </a:r>
            <a:r>
              <a:rPr lang="en-US" sz="2000" b="1" dirty="0" err="1" smtClean="0"/>
              <a:t>test.gotpantheon.com</a:t>
            </a:r>
            <a:r>
              <a:rPr lang="en-US" sz="2000" b="1" dirty="0" smtClean="0"/>
              <a:t>/rating/competitors</a:t>
            </a:r>
            <a:endParaRPr lang="en-US" sz="2000" b="1" dirty="0"/>
          </a:p>
        </p:txBody>
      </p:sp>
      <p:pic>
        <p:nvPicPr>
          <p:cNvPr id="7" name="Picture 6" descr="Screen Shot 2012-07-23 at 2.1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8" y="1616634"/>
            <a:ext cx="8311562" cy="51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399" y="417729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Backend: Architecture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7" y="1780049"/>
            <a:ext cx="7772400" cy="447790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Data Collection/Aggregation: </a:t>
            </a: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scrapper tool written in J2EE 1.6</a:t>
            </a: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Java app, not service, but can be </a:t>
            </a:r>
            <a:r>
              <a:rPr lang="en-US" dirty="0" err="1" smtClean="0">
                <a:solidFill>
                  <a:srgbClr val="000000"/>
                </a:solidFill>
              </a:rPr>
              <a:t>cron’ed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run when needed</a:t>
            </a: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source: REST </a:t>
            </a:r>
            <a:r>
              <a:rPr lang="en-US" dirty="0" err="1" smtClean="0">
                <a:solidFill>
                  <a:srgbClr val="000000"/>
                </a:solidFill>
              </a:rPr>
              <a:t>webservices</a:t>
            </a:r>
            <a:r>
              <a:rPr lang="en-US" dirty="0" smtClean="0">
                <a:solidFill>
                  <a:srgbClr val="000000"/>
                </a:solidFill>
              </a:rPr>
              <a:t> on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http://itune.apple.com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destination: REST resources on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http://dev.mobile-analytics-test.gotpantheon.com/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Tool features: </a:t>
            </a:r>
          </a:p>
          <a:p>
            <a:pPr marL="914400" lvl="1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organized by brand, date, and platform</a:t>
            </a:r>
          </a:p>
          <a:p>
            <a:pPr marL="914400" lvl="1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available in XLS in CVS, plain text, and from </a:t>
            </a:r>
            <a:r>
              <a:rPr lang="en-US" dirty="0" err="1" smtClean="0">
                <a:solidFill>
                  <a:srgbClr val="000000"/>
                </a:solidFill>
              </a:rPr>
              <a:t>mySQL</a:t>
            </a:r>
            <a:r>
              <a:rPr lang="en-US" dirty="0" smtClean="0">
                <a:solidFill>
                  <a:srgbClr val="000000"/>
                </a:solidFill>
              </a:rPr>
              <a:t> as records</a:t>
            </a:r>
          </a:p>
          <a:p>
            <a:pPr marL="914400" lvl="1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available over: </a:t>
            </a:r>
          </a:p>
          <a:p>
            <a:pPr marL="1371600" lvl="2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User-defined date range</a:t>
            </a:r>
          </a:p>
          <a:p>
            <a:pPr marL="1371600" lvl="2" indent="-457200" algn="l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User-defined brand accounts in </a:t>
            </a:r>
            <a:r>
              <a:rPr lang="en-US" dirty="0" err="1" smtClean="0">
                <a:solidFill>
                  <a:srgbClr val="000000"/>
                </a:solidFill>
              </a:rPr>
              <a:t>iTune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Tx/>
              <a:buChar char="•"/>
            </a:pPr>
            <a:endParaRPr lang="fi-FI" dirty="0" smtClean="0">
              <a:solidFill>
                <a:srgbClr val="000000"/>
              </a:solidFill>
            </a:endParaRPr>
          </a:p>
          <a:p>
            <a:pPr marL="457200" indent="-457200">
              <a:buFontTx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F52B-876C-6D40-BFC4-F3762A0E6B67}" type="datetime1">
              <a:rPr lang="en-US" smtClean="0"/>
              <a:t>5/19/15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4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Backend: Architecture Continued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529" y="1734625"/>
            <a:ext cx="7772400" cy="42154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Data Storage: </a:t>
            </a: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storage via REST: http://dev.mobile-analytics-</a:t>
            </a:r>
            <a:r>
              <a:rPr lang="en-US" dirty="0" err="1" smtClean="0">
                <a:solidFill>
                  <a:schemeClr val="tx1"/>
                </a:solidFill>
              </a:rPr>
              <a:t>test.gotpantheon.com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REST resources/endpoints: app,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REST host: Drupal 7 </a:t>
            </a:r>
            <a:r>
              <a:rPr lang="en-US" dirty="0" err="1" smtClean="0">
                <a:solidFill>
                  <a:schemeClr val="tx1"/>
                </a:solidFill>
              </a:rPr>
              <a:t>via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:///www.getpantheon.com/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Storage: MySQL </a:t>
            </a: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Cache: Varnish </a:t>
            </a:r>
          </a:p>
          <a:p>
            <a:pPr marL="457200" indent="-457200" algn="l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D875-62FB-AD41-ACA0-2CD7E667D4C5}" type="datetime1">
              <a:rPr lang="en-US" smtClean="0"/>
              <a:t>5/19/15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5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399" y="417729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Backend: Architecture Continued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7" y="1917441"/>
            <a:ext cx="7772400" cy="421542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Data Access: </a:t>
            </a:r>
          </a:p>
          <a:p>
            <a:pPr marL="457200" indent="-457200" algn="l">
              <a:buFontTx/>
              <a:buChar char="•"/>
            </a:pPr>
            <a:r>
              <a:rPr lang="fi-FI" dirty="0" smtClean="0">
                <a:solidFill>
                  <a:srgbClr val="000000"/>
                </a:solidFill>
              </a:rPr>
              <a:t>Direct </a:t>
            </a:r>
            <a:r>
              <a:rPr lang="fi-FI" dirty="0" err="1" smtClean="0">
                <a:solidFill>
                  <a:srgbClr val="000000"/>
                </a:solidFill>
              </a:rPr>
              <a:t>access</a:t>
            </a:r>
            <a:r>
              <a:rPr lang="fi-FI" dirty="0" smtClean="0">
                <a:solidFill>
                  <a:srgbClr val="000000"/>
                </a:solidFill>
              </a:rPr>
              <a:t> via </a:t>
            </a:r>
            <a:r>
              <a:rPr lang="fi-FI" dirty="0" err="1" smtClean="0">
                <a:solidFill>
                  <a:srgbClr val="000000"/>
                </a:solidFill>
              </a:rPr>
              <a:t>MySql</a:t>
            </a:r>
            <a:endParaRPr lang="fi-FI" dirty="0" smtClean="0">
              <a:solidFill>
                <a:srgbClr val="000000"/>
              </a:solidFill>
            </a:endParaRPr>
          </a:p>
          <a:p>
            <a:pPr marL="457200" indent="-457200" algn="l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en-US" dirty="0"/>
          </a:p>
        </p:txBody>
      </p:sp>
      <p:pic>
        <p:nvPicPr>
          <p:cNvPr id="4" name="Picture 3" descr="Screen Shot 2012-07-23 at 1.2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3" y="3292918"/>
            <a:ext cx="7944654" cy="25876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22E-2600-AA46-9539-AD443E09C9F4}" type="datetime1">
              <a:rPr lang="en-US" smtClean="0"/>
              <a:t>5/19/15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43" y="119450"/>
            <a:ext cx="7772400" cy="11313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Backend: Architecture Continued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4296-C6BD-BB4B-BCD4-46D24EBCEAF8}" type="datetime1">
              <a:rPr lang="en-US" smtClean="0"/>
              <a:t>5/19/15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5</a:t>
            </a:fld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70343" y="1022605"/>
            <a:ext cx="7772400" cy="421542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•"/>
            </a:pPr>
            <a:r>
              <a:rPr lang="fi-FI" dirty="0" err="1" smtClean="0">
                <a:solidFill>
                  <a:srgbClr val="000000"/>
                </a:solidFill>
              </a:rPr>
              <a:t>App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Table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smtClean="0">
                <a:solidFill>
                  <a:srgbClr val="000000"/>
                </a:solidFill>
              </a:rPr>
              <a:t>(</a:t>
            </a:r>
            <a:r>
              <a:rPr lang="fi-FI" dirty="0" err="1" smtClean="0">
                <a:solidFill>
                  <a:srgbClr val="000000"/>
                </a:solidFill>
              </a:rPr>
              <a:t>primary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key</a:t>
            </a:r>
            <a:r>
              <a:rPr lang="fi-FI" dirty="0" smtClean="0">
                <a:solidFill>
                  <a:srgbClr val="000000"/>
                </a:solidFill>
              </a:rPr>
              <a:t>: </a:t>
            </a:r>
            <a:r>
              <a:rPr lang="fi-FI" dirty="0" err="1" smtClean="0">
                <a:solidFill>
                  <a:srgbClr val="000000"/>
                </a:solidFill>
              </a:rPr>
              <a:t>appid</a:t>
            </a:r>
            <a:r>
              <a:rPr lang="fi-FI" dirty="0" smtClean="0">
                <a:solidFill>
                  <a:srgbClr val="000000"/>
                </a:solidFill>
              </a:rPr>
              <a:t> in </a:t>
            </a:r>
            <a:r>
              <a:rPr lang="fi-FI" dirty="0" err="1" smtClean="0">
                <a:solidFill>
                  <a:srgbClr val="000000"/>
                </a:solidFill>
              </a:rPr>
              <a:t>iTune</a:t>
            </a:r>
            <a:r>
              <a:rPr lang="fi-FI" dirty="0" smtClean="0">
                <a:solidFill>
                  <a:srgbClr val="000000"/>
                </a:solidFill>
              </a:rPr>
              <a:t>)</a:t>
            </a:r>
            <a:endParaRPr lang="fi-FI" dirty="0" smtClean="0"/>
          </a:p>
          <a:p>
            <a:pPr marL="457200" indent="-457200">
              <a:buFontTx/>
              <a:buChar char="•"/>
            </a:pPr>
            <a:endParaRPr lang="en-US" dirty="0"/>
          </a:p>
        </p:txBody>
      </p:sp>
      <p:pic>
        <p:nvPicPr>
          <p:cNvPr id="10" name="Picture 9" descr="Screen Shot 2012-07-23 at 2.0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119"/>
            <a:ext cx="8229600" cy="49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8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43" y="119450"/>
            <a:ext cx="7772400" cy="11313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Backend: Architecture Continued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9044-DDDA-E043-BDDA-DBAB5469416C}" type="datetime1">
              <a:rPr lang="en-US" smtClean="0"/>
              <a:t>5/19/15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6</a:t>
            </a:fld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70343" y="1041849"/>
            <a:ext cx="7772400" cy="421542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•"/>
            </a:pPr>
            <a:r>
              <a:rPr lang="fi-FI" dirty="0" err="1" smtClean="0">
                <a:solidFill>
                  <a:srgbClr val="000000"/>
                </a:solidFill>
              </a:rPr>
              <a:t>Appstats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Table</a:t>
            </a:r>
            <a:r>
              <a:rPr lang="fi-FI" dirty="0" smtClean="0">
                <a:solidFill>
                  <a:srgbClr val="000000"/>
                </a:solidFill>
              </a:rPr>
              <a:t> (</a:t>
            </a:r>
            <a:r>
              <a:rPr lang="fi-FI" dirty="0" err="1" smtClean="0">
                <a:solidFill>
                  <a:srgbClr val="000000"/>
                </a:solidFill>
              </a:rPr>
              <a:t>foreign</a:t>
            </a:r>
            <a:r>
              <a:rPr lang="fi-FI" dirty="0" smtClean="0">
                <a:solidFill>
                  <a:srgbClr val="000000"/>
                </a:solidFill>
              </a:rPr>
              <a:t> </a:t>
            </a:r>
            <a:r>
              <a:rPr lang="fi-FI" dirty="0" err="1" smtClean="0">
                <a:solidFill>
                  <a:srgbClr val="000000"/>
                </a:solidFill>
              </a:rPr>
              <a:t>key</a:t>
            </a:r>
            <a:r>
              <a:rPr lang="fi-FI" dirty="0" smtClean="0">
                <a:solidFill>
                  <a:srgbClr val="000000"/>
                </a:solidFill>
              </a:rPr>
              <a:t>: </a:t>
            </a:r>
            <a:r>
              <a:rPr lang="fi-FI" dirty="0" err="1" smtClean="0">
                <a:solidFill>
                  <a:srgbClr val="000000"/>
                </a:solidFill>
              </a:rPr>
              <a:t>pid</a:t>
            </a:r>
            <a:r>
              <a:rPr lang="fi-FI" dirty="0" smtClean="0">
                <a:solidFill>
                  <a:srgbClr val="000000"/>
                </a:solidFill>
              </a:rPr>
              <a:t> = </a:t>
            </a:r>
            <a:r>
              <a:rPr lang="fi-FI" dirty="0" err="1" smtClean="0">
                <a:solidFill>
                  <a:srgbClr val="000000"/>
                </a:solidFill>
              </a:rPr>
              <a:t>appid</a:t>
            </a:r>
            <a:r>
              <a:rPr lang="fi-FI" dirty="0" smtClean="0">
                <a:solidFill>
                  <a:srgbClr val="000000"/>
                </a:solidFill>
              </a:rPr>
              <a:t>)</a:t>
            </a:r>
            <a:endParaRPr lang="fi-FI" dirty="0" smtClean="0"/>
          </a:p>
          <a:p>
            <a:pPr marL="457200" indent="-457200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en-US" dirty="0"/>
          </a:p>
        </p:txBody>
      </p:sp>
      <p:pic>
        <p:nvPicPr>
          <p:cNvPr id="4" name="Picture 3" descr="Screen Shot 2012-07-23 at 2.1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" y="1924512"/>
            <a:ext cx="8634534" cy="34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7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443" y="280959"/>
            <a:ext cx="7772400" cy="125280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Backend: Systems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009757" y="1983446"/>
            <a:ext cx="1905050" cy="120273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iTune</a:t>
            </a:r>
            <a:r>
              <a:rPr lang="en-US" dirty="0" smtClean="0"/>
              <a:t> </a:t>
            </a:r>
            <a:r>
              <a:rPr lang="en-US" dirty="0" err="1" smtClean="0"/>
              <a:t>Webservices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45413" y="1821517"/>
            <a:ext cx="1558677" cy="1116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Scrapper Tool</a:t>
            </a:r>
          </a:p>
          <a:p>
            <a:pPr algn="ctr"/>
            <a:r>
              <a:rPr lang="en-US" dirty="0" smtClean="0"/>
              <a:t>(J2EE 6.1)</a:t>
            </a:r>
            <a:endParaRPr lang="en-US" dirty="0"/>
          </a:p>
        </p:txBody>
      </p:sp>
      <p:sp>
        <p:nvSpPr>
          <p:cNvPr id="8" name="Magnetic Disk 7"/>
          <p:cNvSpPr/>
          <p:nvPr/>
        </p:nvSpPr>
        <p:spPr>
          <a:xfrm>
            <a:off x="7010877" y="4645539"/>
            <a:ext cx="1165129" cy="128933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354328" y="3478761"/>
            <a:ext cx="1713644" cy="116677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Varnish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1958890" y="4732137"/>
            <a:ext cx="1318141" cy="120273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Drupal 7</a:t>
            </a:r>
          </a:p>
          <a:p>
            <a:pPr algn="ctr"/>
            <a:r>
              <a:rPr lang="en-US" dirty="0" smtClean="0"/>
              <a:t>CMS</a:t>
            </a:r>
          </a:p>
          <a:p>
            <a:pPr algn="ctr"/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6829001" y="1735615"/>
            <a:ext cx="1347005" cy="139517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Web Browser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 flipH="1">
            <a:off x="6066544" y="3077952"/>
            <a:ext cx="1342293" cy="9841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9" idx="3"/>
          </p:cNvCxnSpPr>
          <p:nvPr/>
        </p:nvCxnSpPr>
        <p:spPr>
          <a:xfrm>
            <a:off x="4624752" y="2937655"/>
            <a:ext cx="586398" cy="6078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 flipV="1">
            <a:off x="2914807" y="2433202"/>
            <a:ext cx="914039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8" idx="2"/>
          </p:cNvCxnSpPr>
          <p:nvPr/>
        </p:nvCxnSpPr>
        <p:spPr>
          <a:xfrm flipV="1">
            <a:off x="3277031" y="5290206"/>
            <a:ext cx="3733846" cy="432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 flipH="1">
            <a:off x="2617961" y="4062150"/>
            <a:ext cx="1741682" cy="6699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6831" y="1983446"/>
            <a:ext cx="67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02110" y="2955965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calls </a:t>
            </a:r>
          </a:p>
          <a:p>
            <a:r>
              <a:rPr lang="en-US" dirty="0" smtClean="0"/>
              <a:t>to endpoints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24752" y="4920874"/>
            <a:ext cx="13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CRUDs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86178" y="3815949"/>
            <a:ext cx="3473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Cached data, </a:t>
            </a:r>
          </a:p>
          <a:p>
            <a:r>
              <a:rPr lang="en-US" dirty="0" smtClean="0"/>
              <a:t>HTML markups, CSS, JavaScript,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31844" y="3161776"/>
            <a:ext cx="67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7366-1C1B-2446-9F36-2379E8706214}" type="datetime1">
              <a:rPr lang="en-US" smtClean="0"/>
              <a:t>5/19/15</a:t>
            </a:fld>
            <a:endParaRPr lang="en-US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01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Frontend: Architecture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E342-B6C1-E54C-941D-5744E1C4AA10}" type="datetime1">
              <a:rPr lang="en-US" smtClean="0"/>
              <a:t>5/19/15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8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6557" y="1696137"/>
            <a:ext cx="7772400" cy="421542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CMS via Drupal 7</a:t>
            </a:r>
          </a:p>
          <a:p>
            <a:pPr marL="457200" indent="-457200" algn="l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PaaS</a:t>
            </a:r>
            <a:r>
              <a:rPr lang="en-US" dirty="0" smtClean="0">
                <a:solidFill>
                  <a:schemeClr val="tx1"/>
                </a:solidFill>
              </a:rPr>
              <a:t> Hosting Service: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http:///www.getpantheon.com/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Webservice</a:t>
            </a:r>
            <a:r>
              <a:rPr lang="en-US" dirty="0" smtClean="0">
                <a:solidFill>
                  <a:schemeClr val="tx1"/>
                </a:solidFill>
              </a:rPr>
              <a:t> available via Varnish cached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http://dev.mobile-analytics-test.gotpantheon.com/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QA and production ready code can be deployed readily</a:t>
            </a:r>
          </a:p>
          <a:p>
            <a:pPr marL="457200" indent="-457200" algn="l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399" y="417729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Frontend: Architecture Continued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61DE-6FB3-4640-A2E0-CE2EADD6ED04}" type="datetime1">
              <a:rPr lang="en-US" smtClean="0"/>
              <a:t>5/19/15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41B6-EECA-8E48-83C9-BDB141DEE005}" type="slidenum">
              <a:rPr lang="en-US" smtClean="0"/>
              <a:t>9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66557" y="1917441"/>
            <a:ext cx="7772400" cy="421542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Codes are deployed on </a:t>
            </a:r>
            <a:r>
              <a:rPr lang="en-US" dirty="0" err="1" smtClean="0">
                <a:solidFill>
                  <a:schemeClr val="tx1"/>
                </a:solidFill>
              </a:rPr>
              <a:t>getpantheon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PaaS</a:t>
            </a:r>
            <a:r>
              <a:rPr lang="en-US" dirty="0" smtClean="0">
                <a:solidFill>
                  <a:schemeClr val="tx1"/>
                </a:solidFill>
              </a:rPr>
              <a:t> site via the following time-based credential:</a:t>
            </a:r>
          </a:p>
          <a:p>
            <a:pPr marL="457200" indent="-457200" algn="l">
              <a:buFontTx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•"/>
            </a:pPr>
            <a:endParaRPr lang="fi-FI" dirty="0" smtClean="0"/>
          </a:p>
          <a:p>
            <a:pPr marL="457200" indent="-457200">
              <a:buFontTx/>
              <a:buChar char="•"/>
            </a:pPr>
            <a:endParaRPr lang="fi-FI" dirty="0" smtClean="0"/>
          </a:p>
          <a:p>
            <a:pPr marL="457200" indent="-457200" algn="l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Language: PHP 5.1 on Drupal 7 / HTML / CSS / JavaScript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2-07-23 at 1.5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597274"/>
            <a:ext cx="8813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434</Words>
  <Application>Microsoft Macintosh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Mobile Analytics Application Technical Overview</vt:lpstr>
      <vt:lpstr>Backend: Architecture</vt:lpstr>
      <vt:lpstr>Backend: Architecture Continued</vt:lpstr>
      <vt:lpstr>Backend: Architecture Continued</vt:lpstr>
      <vt:lpstr>Backend: Architecture Continued</vt:lpstr>
      <vt:lpstr>Backend: Architecture Continued</vt:lpstr>
      <vt:lpstr>Backend: Systems</vt:lpstr>
      <vt:lpstr>Frontend: Architecture</vt:lpstr>
      <vt:lpstr>Frontend: Architecture Continued</vt:lpstr>
      <vt:lpstr>Screen Shots &amp; Examples List of Sortable iOS Apps </vt:lpstr>
      <vt:lpstr>Screen Shots &amp; Examples Live Downloads by Brand</vt:lpstr>
      <vt:lpstr>Screen Shots &amp; Examples Live App Stats</vt:lpstr>
      <vt:lpstr>Screen Shots &amp; Examples Live App Rating: NBCU</vt:lpstr>
      <vt:lpstr>Screen Shots &amp; Examples Live App Rating: Competitors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Analytics App</dc:title>
  <dc:creator>Joe</dc:creator>
  <cp:lastModifiedBy>Home</cp:lastModifiedBy>
  <cp:revision>26</cp:revision>
  <dcterms:created xsi:type="dcterms:W3CDTF">2012-07-23T17:35:58Z</dcterms:created>
  <dcterms:modified xsi:type="dcterms:W3CDTF">2015-05-19T19:31:56Z</dcterms:modified>
</cp:coreProperties>
</file>