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83" r:id="rId2"/>
    <p:sldId id="290" r:id="rId3"/>
    <p:sldId id="10562" r:id="rId4"/>
    <p:sldId id="284" r:id="rId5"/>
    <p:sldId id="269" r:id="rId6"/>
    <p:sldId id="10561" r:id="rId7"/>
    <p:sldId id="280" r:id="rId8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B67"/>
    <a:srgbClr val="F6D063"/>
    <a:srgbClr val="FF3654"/>
    <a:srgbClr val="4A0851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2"/>
    <p:restoredTop sz="86397"/>
  </p:normalViewPr>
  <p:slideViewPr>
    <p:cSldViewPr snapToGrid="0" snapToObjects="1">
      <p:cViewPr varScale="1">
        <p:scale>
          <a:sx n="72" d="100"/>
          <a:sy n="72" d="100"/>
        </p:scale>
        <p:origin x="1312" y="216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19/11/20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19/11/20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0052" y="3519588"/>
            <a:ext cx="11887200" cy="7589734"/>
          </a:xfrm>
        </p:spPr>
        <p:txBody>
          <a:bodyPr anchor="t" anchorCtr="0">
            <a:normAutofit/>
          </a:bodyPr>
          <a:lstStyle>
            <a:lvl1pPr algn="l">
              <a:defRPr sz="12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Gráfico 5">
            <a:extLst>
              <a:ext uri="{FF2B5EF4-FFF2-40B4-BE49-F238E27FC236}">
                <a16:creationId xmlns:a16="http://schemas.microsoft.com/office/drawing/2014/main" id="{F037B520-3928-A744-84D4-4971EB5CA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871" y="3229285"/>
            <a:ext cx="7370912" cy="75581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41CFD7-DD37-DD41-B990-FC4F63366448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0404995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C808AA7-189A-FF41-8132-1C74D0AE6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DFD06C-A1EC-DD4A-8474-31592C6A4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55202"/>
            <a:ext cx="18509831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E2D687-ABB0-CF47-80B8-409536D312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A9E94-1CF6-C846-81ED-1D3C08E93F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C621BF-0E31-FF4A-BE85-DE96618C03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3">
            <a:extLst>
              <a:ext uri="{FF2B5EF4-FFF2-40B4-BE49-F238E27FC236}">
                <a16:creationId xmlns:a16="http://schemas.microsoft.com/office/drawing/2014/main" id="{2415C733-85B8-1242-91AE-717DCE2B2351}"/>
              </a:ext>
            </a:extLst>
          </p:cNvPr>
          <p:cNvSpPr txBox="1"/>
          <p:nvPr userDrawn="1"/>
        </p:nvSpPr>
        <p:spPr>
          <a:xfrm>
            <a:off x="1457740" y="9328107"/>
            <a:ext cx="9643076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Gracias!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2192000" y="2794405"/>
            <a:ext cx="12190412" cy="1246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nuestros Sponsors.</a:t>
            </a:r>
          </a:p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ellos el evento no sería posible</a:t>
            </a:r>
            <a:r>
              <a:rPr lang="es-ES" sz="320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1B6F6-6AA7-43DE-8381-46B08501E0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342" y="3035644"/>
            <a:ext cx="5499100" cy="5638800"/>
          </a:xfrm>
          <a:prstGeom prst="rect">
            <a:avLst/>
          </a:prstGeom>
        </p:spPr>
      </p:pic>
      <p:pic>
        <p:nvPicPr>
          <p:cNvPr id="22" name="Imagen 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F25E09D-BC7C-4964-A024-C0A1F88500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682" y="6196725"/>
            <a:ext cx="3384741" cy="1121703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3294DEC-4738-4049-A1D6-EF37B87810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01526" y="4612624"/>
            <a:ext cx="2761029" cy="101237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F2D4D0B-9261-CA4B-9299-0CF108A486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4" name="Picture 2" descr="Beezy – creowo">
            <a:extLst>
              <a:ext uri="{FF2B5EF4-FFF2-40B4-BE49-F238E27FC236}">
                <a16:creationId xmlns:a16="http://schemas.microsoft.com/office/drawing/2014/main" id="{5EB6FBA0-882B-8E42-BE77-AD19FC6C77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444" y="7780826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CF9996C-0D8A-664F-B3E6-26BF7BF42F4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98444" y="8861045"/>
            <a:ext cx="3490845" cy="1228424"/>
          </a:xfrm>
          <a:prstGeom prst="rect">
            <a:avLst/>
          </a:prstGeom>
        </p:spPr>
      </p:pic>
      <p:pic>
        <p:nvPicPr>
          <p:cNvPr id="3" name="Imagen 2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9EF567A3-63A6-C445-A106-59D3B96A60C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443" y="10478772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0">
            <a:extLst>
              <a:ext uri="{FF2B5EF4-FFF2-40B4-BE49-F238E27FC236}">
                <a16:creationId xmlns:a16="http://schemas.microsoft.com/office/drawing/2014/main" id="{A083BF0E-60F6-274D-925A-A3A8BBEA4A59}"/>
              </a:ext>
            </a:extLst>
          </p:cNvPr>
          <p:cNvSpPr txBox="1"/>
          <p:nvPr userDrawn="1"/>
        </p:nvSpPr>
        <p:spPr>
          <a:xfrm>
            <a:off x="9174640" y="9211559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</p:txBody>
      </p:sp>
      <p:pic>
        <p:nvPicPr>
          <p:cNvPr id="16" name="Imagen 1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AF44FF0-4DF6-42B4-9497-736CEA606F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13" y="10497089"/>
            <a:ext cx="3384741" cy="1121703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4C32620E-5C24-4F75-AE41-2D7BC5070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5840" y="10497089"/>
            <a:ext cx="2761029" cy="1012377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D7DC1C49-29ED-46D3-851A-982468F23E4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6180" y="2097208"/>
            <a:ext cx="4865195" cy="625887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18F32CE-6011-41DC-9E58-7E05B67B2425}"/>
              </a:ext>
            </a:extLst>
          </p:cNvPr>
          <p:cNvSpPr/>
          <p:nvPr userDrawn="1"/>
        </p:nvSpPr>
        <p:spPr>
          <a:xfrm>
            <a:off x="10135055" y="9962061"/>
            <a:ext cx="3732740" cy="108189"/>
          </a:xfrm>
          <a:prstGeom prst="rect">
            <a:avLst/>
          </a:prstGeom>
          <a:solidFill>
            <a:srgbClr val="F6D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A3F5A3-85BA-DB43-86E2-7524D6A5F39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1026" name="Picture 2" descr="Beezy – creowo">
            <a:extLst>
              <a:ext uri="{FF2B5EF4-FFF2-40B4-BE49-F238E27FC236}">
                <a16:creationId xmlns:a16="http://schemas.microsoft.com/office/drawing/2014/main" id="{38EAE3E4-EF1C-DF43-BCF3-C6B072A4B5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698" y="10657503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505E961-EF66-A743-9E1D-C28DF5B811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08721" y="10281042"/>
            <a:ext cx="3490845" cy="1228424"/>
          </a:xfrm>
          <a:prstGeom prst="rect">
            <a:avLst/>
          </a:prstGeom>
        </p:spPr>
      </p:pic>
      <p:pic>
        <p:nvPicPr>
          <p:cNvPr id="4" name="Imagen 3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BA17D366-3D90-5246-BEF6-5C19FBCBCBE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610" y="10733146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3">
            <a:extLst>
              <a:ext uri="{FF2B5EF4-FFF2-40B4-BE49-F238E27FC236}">
                <a16:creationId xmlns:a16="http://schemas.microsoft.com/office/drawing/2014/main" id="{009D0C4E-5CF4-5D4B-A47B-A4A805A2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40" y="10368337"/>
            <a:ext cx="900000" cy="900000"/>
          </a:xfrm>
          <a:prstGeom prst="rect">
            <a:avLst/>
          </a:prstGeom>
          <a:noFill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5A9CE0-AED0-984C-8599-F7684C5B1A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4923" y="9781848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52097F-7182-6E41-A00C-24F0D23D4FB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93222" y="3142768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AC6F122-823E-7147-9333-56DD0650A6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923" y="10964670"/>
            <a:ext cx="7066852" cy="6740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C8FD6AD-2052-BD48-BAB5-CE3A7A3B86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488940" y="11555017"/>
            <a:ext cx="900000" cy="900000"/>
          </a:xfrm>
          <a:prstGeom prst="rect">
            <a:avLst/>
          </a:prstGeom>
        </p:spPr>
      </p:pic>
      <p:sp>
        <p:nvSpPr>
          <p:cNvPr id="28" name="Marcador de posición de texto 27">
            <a:extLst>
              <a:ext uri="{FF2B5EF4-FFF2-40B4-BE49-F238E27FC236}">
                <a16:creationId xmlns:a16="http://schemas.microsoft.com/office/drawing/2014/main" id="{2A4BBD6A-0570-FE4A-B9F0-542092257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50948" y="6024384"/>
            <a:ext cx="13540765" cy="6307016"/>
          </a:xfrm>
        </p:spPr>
        <p:txBody>
          <a:bodyPr>
            <a:normAutofit/>
          </a:bodyPr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FB1AB09-4D38-1F48-9826-346B694A76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0948" y="3270738"/>
            <a:ext cx="13540765" cy="1229645"/>
          </a:xfrm>
        </p:spPr>
        <p:txBody>
          <a:bodyPr>
            <a:noAutofit/>
          </a:bodyPr>
          <a:lstStyle>
            <a:lvl1pPr marL="0" indent="0">
              <a:buNone/>
              <a:defRPr sz="9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1" name="Marcador de posición de texto 29">
            <a:extLst>
              <a:ext uri="{FF2B5EF4-FFF2-40B4-BE49-F238E27FC236}">
                <a16:creationId xmlns:a16="http://schemas.microsoft.com/office/drawing/2014/main" id="{F4399FFF-C1A3-F845-B142-D6A4C5318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2672" y="4561254"/>
            <a:ext cx="13540765" cy="806638"/>
          </a:xfrm>
        </p:spPr>
        <p:txBody>
          <a:bodyPr>
            <a:no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1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2E84D5-48F2-B642-A634-A62FFE7FD1D5}"/>
              </a:ext>
            </a:extLst>
          </p:cNvPr>
          <p:cNvSpPr txBox="1"/>
          <p:nvPr userDrawn="1"/>
        </p:nvSpPr>
        <p:spPr>
          <a:xfrm>
            <a:off x="20401005" y="12727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C15BF6-6013-3A4A-A368-47B57A2994BE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7E0A1D-1D8B-402A-ABEB-D7EEABF9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82233" y="2015821"/>
            <a:ext cx="13718683" cy="96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D089F-097C-9B46-BA5E-165265D10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500FA2-F632-214E-BC37-849FF9B7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7B803-8CBC-5D4E-92A0-0CBDBD021A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9135497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F5F4AE6-FF19-4860-BD42-C7F26F735CD1}"/>
              </a:ext>
            </a:extLst>
          </p:cNvPr>
          <p:cNvSpPr txBox="1">
            <a:spLocks/>
          </p:cNvSpPr>
          <p:nvPr userDrawn="1"/>
        </p:nvSpPr>
        <p:spPr>
          <a:xfrm>
            <a:off x="13560724" y="2937956"/>
            <a:ext cx="9830481" cy="817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1B1207-A3C8-1645-8591-8ADAF84EB0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976000"/>
            <a:ext cx="18565384" cy="665487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C8761E-C49D-3E47-AF17-690935D6B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5975660"/>
            <a:ext cx="9880062" cy="63782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5C34A-AA45-D24A-A869-8D64F1558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8565384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19/11/20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3E7B8D-2D25-A945-862C-D90724EF70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19/11/20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84" r:id="rId3"/>
    <p:sldLayoutId id="2147483682" r:id="rId4"/>
    <p:sldLayoutId id="2147483690" r:id="rId5"/>
    <p:sldLayoutId id="2147483683" r:id="rId6"/>
    <p:sldLayoutId id="2147483687" r:id="rId7"/>
    <p:sldLayoutId id="2147483685" r:id="rId8"/>
    <p:sldLayoutId id="2147483688" r:id="rId9"/>
    <p:sldLayoutId id="2147483686" r:id="rId10"/>
    <p:sldLayoutId id="2147483678" r:id="rId11"/>
    <p:sldLayoutId id="2147483679" r:id="rId12"/>
    <p:sldLayoutId id="2147483674" r:id="rId13"/>
    <p:sldLayoutId id="2147483689" r:id="rId14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E5BB34-F879-F24F-B5F0-665031D6B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0052" y="3519588"/>
            <a:ext cx="11887200" cy="3338412"/>
          </a:xfrm>
        </p:spPr>
        <p:txBody>
          <a:bodyPr>
            <a:normAutofit fontScale="90000"/>
          </a:bodyPr>
          <a:lstStyle/>
          <a:p>
            <a:r>
              <a:rPr lang="es-ES" dirty="0"/>
              <a:t>¡En mi móvil funciona!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7B8F7-B578-D24E-9729-CA71759926CC}"/>
              </a:ext>
            </a:extLst>
          </p:cNvPr>
          <p:cNvSpPr txBox="1"/>
          <p:nvPr/>
        </p:nvSpPr>
        <p:spPr>
          <a:xfrm>
            <a:off x="10990052" y="7404847"/>
            <a:ext cx="9306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5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Pipelines para proyectos Xamarin en Azure DevOps </a:t>
            </a:r>
          </a:p>
        </p:txBody>
      </p:sp>
    </p:spTree>
    <p:extLst>
      <p:ext uri="{BB962C8B-B14F-4D97-AF65-F5344CB8AC3E}">
        <p14:creationId xmlns:p14="http://schemas.microsoft.com/office/powerpoint/2010/main" val="414225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10554" y="4632960"/>
            <a:ext cx="9143405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A person holding a sign&#10;&#10;Description automatically generated">
            <a:extLst>
              <a:ext uri="{FF2B5EF4-FFF2-40B4-BE49-F238E27FC236}">
                <a16:creationId xmlns:a16="http://schemas.microsoft.com/office/drawing/2014/main" id="{DEE538A2-5357-49A3-964B-68D86D360A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0"/>
          <a:stretch/>
        </p:blipFill>
        <p:spPr>
          <a:xfrm>
            <a:off x="15465705" y="2162435"/>
            <a:ext cx="7606152" cy="10191750"/>
          </a:xfr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D7FA56F6-6396-4E1D-A604-B0A39187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554" y="730250"/>
            <a:ext cx="10239561" cy="33845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Juan María Laó Ramos	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88ABC44-D202-44E3-8301-1BE98FD8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556" y="5150068"/>
            <a:ext cx="12329244" cy="6924456"/>
          </a:xfrm>
        </p:spPr>
        <p:txBody>
          <a:bodyPr vert="horz" lIns="91440" tIns="45720" rIns="91440" bIns="45720" rtlCol="0">
            <a:noAutofit/>
          </a:bodyPr>
          <a:lstStyle/>
          <a:p>
            <a:pPr defTabSz="914400"/>
            <a:r>
              <a:rPr lang="es-ES" sz="7200" dirty="0"/>
              <a:t>Software </a:t>
            </a:r>
            <a:r>
              <a:rPr lang="es-ES" sz="7200" dirty="0" err="1"/>
              <a:t>Developer</a:t>
            </a:r>
            <a:r>
              <a:rPr lang="es-ES" sz="7200" dirty="0"/>
              <a:t> </a:t>
            </a:r>
            <a:r>
              <a:rPr lang="es-ES" sz="7200" dirty="0" err="1"/>
              <a:t>Minion</a:t>
            </a:r>
            <a:endParaRPr lang="es-ES" sz="7200" dirty="0"/>
          </a:p>
          <a:p>
            <a:pPr defTabSz="914400"/>
            <a:endParaRPr lang="es-ES" sz="7200" dirty="0"/>
          </a:p>
          <a:p>
            <a:pPr defTabSz="914400"/>
            <a:r>
              <a:rPr lang="es-ES" sz="7200" dirty="0"/>
              <a:t>@juanlao</a:t>
            </a:r>
          </a:p>
          <a:p>
            <a:pPr defTabSz="914400"/>
            <a:endParaRPr lang="es-ES" sz="7200" dirty="0"/>
          </a:p>
          <a:p>
            <a:pPr defTabSz="914400"/>
            <a:r>
              <a:rPr lang="es-ES" sz="7200" dirty="0"/>
              <a:t>jlao@plainconcepts.com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607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D220-2A79-E042-AC8E-A9222D7A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554" y="730249"/>
            <a:ext cx="10239561" cy="39027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Francisco Javier Pulido Espina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9C6F-B62D-374C-B47D-A9A5CF8E9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556" y="5150068"/>
            <a:ext cx="12329244" cy="6924456"/>
          </a:xfrm>
        </p:spPr>
        <p:txBody>
          <a:bodyPr vert="horz" lIns="91440" tIns="45720" rIns="91440" bIns="45720" rtlCol="0">
            <a:noAutofit/>
          </a:bodyPr>
          <a:lstStyle/>
          <a:p>
            <a:pPr defTabSz="914400"/>
            <a:r>
              <a:rPr lang="es-ES" sz="7200" dirty="0"/>
              <a:t>Mobile Team Lead</a:t>
            </a:r>
          </a:p>
          <a:p>
            <a:pPr defTabSz="914400"/>
            <a:endParaRPr lang="es-ES" sz="7200" dirty="0"/>
          </a:p>
          <a:p>
            <a:pPr defTabSz="914400"/>
            <a:r>
              <a:rPr lang="es-ES" sz="7200" dirty="0"/>
              <a:t>@pulimento</a:t>
            </a:r>
          </a:p>
          <a:p>
            <a:pPr defTabSz="914400"/>
            <a:endParaRPr lang="es-ES" sz="7200" dirty="0"/>
          </a:p>
          <a:p>
            <a:pPr defTabSz="914400"/>
            <a:r>
              <a:rPr lang="es-ES" sz="7200" dirty="0"/>
              <a:t>jpulido@plainconcepts.com</a:t>
            </a:r>
            <a:endParaRPr lang="en-US" sz="7200" dirty="0"/>
          </a:p>
        </p:txBody>
      </p:sp>
      <p:pic>
        <p:nvPicPr>
          <p:cNvPr id="7" name="Picture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128E3A7C-C7C7-4F6A-8CE7-A9F77838CB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8" t="-151" b="15689"/>
          <a:stretch/>
        </p:blipFill>
        <p:spPr>
          <a:xfrm>
            <a:off x="14986000" y="2241755"/>
            <a:ext cx="8935388" cy="10112429"/>
          </a:xfrm>
        </p:spPr>
      </p:pic>
    </p:spTree>
    <p:extLst>
      <p:ext uri="{BB962C8B-B14F-4D97-AF65-F5344CB8AC3E}">
        <p14:creationId xmlns:p14="http://schemas.microsoft.com/office/powerpoint/2010/main" val="136562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55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0" y="1651001"/>
            <a:ext cx="21529260" cy="11709400"/>
          </a:xfrm>
        </p:spPr>
        <p:txBody>
          <a:bodyPr>
            <a:normAutofit/>
          </a:bodyPr>
          <a:lstStyle/>
          <a:p>
            <a:r>
              <a:rPr lang="en-US" sz="16600" dirty="0" err="1"/>
              <a:t>En</a:t>
            </a:r>
            <a:r>
              <a:rPr lang="en-US" sz="16600" dirty="0"/>
              <a:t> mi </a:t>
            </a:r>
            <a:r>
              <a:rPr lang="en-US" sz="16600" dirty="0" err="1"/>
              <a:t>móvil</a:t>
            </a:r>
            <a:r>
              <a:rPr lang="en-US" sz="16600" dirty="0"/>
              <a:t> </a:t>
            </a:r>
            <a:r>
              <a:rPr lang="en-US" sz="16600" dirty="0" err="1"/>
              <a:t>funciona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6600" dirty="0"/>
              <a:t>E</a:t>
            </a:r>
            <a:r>
              <a:rPr lang="es-ES" sz="6600" dirty="0"/>
              <a:t>n esta sesión veremos cómo configurar entornos de Integración y Despliegue Continuo para apps de </a:t>
            </a:r>
            <a:r>
              <a:rPr lang="es-ES" sz="6600" dirty="0" err="1"/>
              <a:t>Xamarin</a:t>
            </a:r>
            <a:r>
              <a:rPr lang="es-ES" sz="6600" dirty="0"/>
              <a:t> (concretamente, usando Azure DevOps) y una serie de buenas prácticas para asegurar que, cada vez que integramos nuevo código al repositorio, todo sigue funcionando como esperamos.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71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604F-8DAF-9A4D-ABE5-3E9FDFE96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Preguntas &amp; Respuestas</a:t>
            </a:r>
          </a:p>
        </p:txBody>
      </p:sp>
    </p:spTree>
    <p:extLst>
      <p:ext uri="{BB962C8B-B14F-4D97-AF65-F5344CB8AC3E}">
        <p14:creationId xmlns:p14="http://schemas.microsoft.com/office/powerpoint/2010/main" val="398487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71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108</Words>
  <Application>Microsoft Macintosh PowerPoint</Application>
  <PresentationFormat>Custom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¡En mi móvil funciona!</vt:lpstr>
      <vt:lpstr>   Juan María Laó Ramos </vt:lpstr>
      <vt:lpstr>   Francisco Javier Pulido Espina </vt:lpstr>
      <vt:lpstr>PowerPoint Presentation</vt:lpstr>
      <vt:lpstr>En mi móvil funciona   En esta sesión veremos cómo configurar entornos de Integración y Despliegue Continuo para apps de Xamarin (concretamente, usando Azure DevOps) y una serie de buenas prácticas para asegurar que, cada vez que integramos nuevo código al repositorio, todo sigue funcionando como esperamos.</vt:lpstr>
      <vt:lpstr>Preguntas &amp; Respuestas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presente y futuro de Xamarin.Forms</dc:title>
  <dc:creator>Javier Suárez Ruiz</dc:creator>
  <cp:lastModifiedBy>Francisco Javier Pulido Espina</cp:lastModifiedBy>
  <cp:revision>47</cp:revision>
  <dcterms:created xsi:type="dcterms:W3CDTF">2019-11-11T13:09:02Z</dcterms:created>
  <dcterms:modified xsi:type="dcterms:W3CDTF">2020-11-19T20:25:14Z</dcterms:modified>
</cp:coreProperties>
</file>