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324" r:id="rId3"/>
    <p:sldId id="338" r:id="rId4"/>
    <p:sldId id="335" r:id="rId5"/>
    <p:sldId id="336" r:id="rId6"/>
    <p:sldId id="339" r:id="rId7"/>
    <p:sldId id="340" r:id="rId8"/>
    <p:sldId id="342" r:id="rId9"/>
    <p:sldId id="343" r:id="rId10"/>
    <p:sldId id="346" r:id="rId11"/>
    <p:sldId id="349" r:id="rId12"/>
    <p:sldId id="350" r:id="rId13"/>
    <p:sldId id="354" r:id="rId14"/>
    <p:sldId id="345" r:id="rId15"/>
    <p:sldId id="344" r:id="rId16"/>
    <p:sldId id="341" r:id="rId17"/>
    <p:sldId id="352" r:id="rId18"/>
    <p:sldId id="348" r:id="rId19"/>
    <p:sldId id="353" r:id="rId20"/>
    <p:sldId id="355" r:id="rId21"/>
    <p:sldId id="32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774" autoAdjust="0"/>
  </p:normalViewPr>
  <p:slideViewPr>
    <p:cSldViewPr snapToGrid="0" snapToObjects="1">
      <p:cViewPr varScale="1">
        <p:scale>
          <a:sx n="184" d="100"/>
          <a:sy n="184" d="100"/>
        </p:scale>
        <p:origin x="36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372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Todo lo que necesita el login.</a:t>
            </a:r>
          </a:p>
        </p:txBody>
      </p:sp>
    </p:spTree>
    <p:extLst>
      <p:ext uri="{BB962C8B-B14F-4D97-AF65-F5344CB8AC3E}">
        <p14:creationId xmlns:p14="http://schemas.microsoft.com/office/powerpoint/2010/main" val="117640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8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Feature-oriente fomenta el uso de ValueObject frente a programadores con menos </a:t>
            </a:r>
            <a:r>
              <a:rPr lang="es-ES" dirty="0" err="1"/>
              <a:t>experienciaLoginModel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92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067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81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DC738-26E0-D617-AEA3-093CB6243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04E6BA-3FC6-4038-6C0E-574E11C8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A3ADD-21FD-28B0-F30A-00D1F0BF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01F30C-293B-53DF-A7E0-9E8D5895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3A39B-0B51-7B21-3F5C-642833B9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836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1F715-E6DE-945D-3F8C-E4A26AEC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AF76C9-358B-3256-7AD0-12D24329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CD1F6-0D57-51C7-9CE2-A5D49D53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BC0FA-6C1D-6C75-4A7B-8515430E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E5A7E0-E321-F235-F26F-4A0F8ED4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08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64F5C7-BB65-0A44-DB27-1A0E90141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EB29C2-BB9D-16D7-5546-BAE80419D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1E466-7E1F-FB40-4A7E-C513D560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39B48-A39A-56FA-37A8-8E7E45B2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C374E-9183-A38F-32CD-888A840F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46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00837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A352C-7F16-29BA-DE2D-025E3E09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67C60-9413-FEFE-5F76-8C593051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D60D-94B6-1D78-2291-1577BBD2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D16C9-E2D6-6DDD-244D-79C205E0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9F821-AE87-E582-C5A9-9EB896E1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508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07D5B-CCEE-185A-7959-1BDE5BE6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A97E8-04E0-DE48-341E-1B7A6DD6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1E1B6-1563-4706-CA4A-0CA20AED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745F8-D490-41CD-534A-606C3E69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82FAAA-4EEF-661A-86EB-32B09B3D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995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6BAEB-26E0-763F-90E0-D70CF7AA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40C5D-4848-7ED4-7520-4FF9FC467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DA9FC5-5953-9289-09B2-562F52F5C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A715ED-BB87-D7D9-AAEA-97BF4B1A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74025-8C3B-BE23-84F7-FE83250A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B5459F-FEBC-FEE2-3531-220A07B8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041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D7AF9-E03F-E093-3582-8140A92E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FC57E3-4BFB-E9B8-046E-36F036935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C9F6F-839E-1964-4E99-A7393241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232020-CCC1-BECD-D834-6903FD41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7CC97B-DFCB-0975-501C-49B4B1A3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023873-9CA9-3647-6F37-4F46F67F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DBE301-D0FB-456C-FFE1-5EC2271C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B228FC-F385-D453-9194-E918C835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91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C3DDF-35DB-C835-05D0-C983614B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89F13A-A1D3-5710-B4C8-0565780D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DB6BF6-5595-4C47-1FC0-2D40EE13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D6EEEA-2660-4ED3-6CB4-53A45CBF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99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BE8940-307F-791C-4583-9CC805D9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0C523C-C293-9C95-A022-FE8B437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37B69-A831-2AEA-1FAA-C157EB6B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985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C358C-D5CA-E9B3-9265-DB6D757E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435B6-4043-F727-82E0-A65B6937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EDDA99-F4B1-6A49-973E-1B6244EF5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5DB17-9F5F-1F9A-DD21-B68D3C21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373542-C466-7BAB-0759-668BA8DF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559AF3-CA4B-98DB-157B-DE60AA9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948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E31FC-8D91-1350-9DEA-B68AAF36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465BC4-9939-381E-7B7B-179840E2C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1332C4-8417-BCF1-1ED3-9ABB3ABA3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A83AD5-7977-6FFA-4A5E-C7170C6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86C2E5-7636-EEF3-3407-D707E448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ADE72-3EA3-1B71-882F-D028E7C2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087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57453D-7D29-0058-38D6-A7686FBA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FDD79-84FE-362B-5B01-F3CC27BB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A1979E-72FB-EE2B-5899-B59B0C9CB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6FF9-7527-423C-B62C-CD2C7A0FF2A2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42B9D-CD20-A31A-BBC5-87726713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2BF9A8-E380-4FD0-82C3-732FCE768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ablanco/XamlStyleGuide/wik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github.com/marcoablanco/Events" TargetMode="External"/><Relationship Id="rId7" Type="http://schemas.openxmlformats.org/officeDocument/2006/relationships/hyperlink" Target="https://www.linkedin.com/in/marcoablanco/" TargetMode="External"/><Relationship Id="rId2" Type="http://schemas.openxmlformats.org/officeDocument/2006/relationships/hyperlink" Target="mailto:marcoablanc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todoesprogramacion.es/" TargetMode="External"/><Relationship Id="rId5" Type="http://schemas.openxmlformats.org/officeDocument/2006/relationships/hyperlink" Target="https://github.com/marcoablanco/MauiSamples/tree/main/SessionizeInjectionWithScopes" TargetMode="External"/><Relationship Id="rId4" Type="http://schemas.openxmlformats.org/officeDocument/2006/relationships/hyperlink" Target="https://github.com/marcoablanco/Events/tree/main/MonkeyConf2022/Monkeinjec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todoesprogramacion.es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linkedin.com/in/marcoablanc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Maui, ¿Dónde va mi código?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Feature-oriented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7BFDE-0DDF-67CB-BE9F-7703D4B7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Servicios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76298-63FB-154F-57F2-CBC1D90F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Servicios comunes de la aplicación.</a:t>
            </a:r>
          </a:p>
          <a:p>
            <a:endParaRPr lang="es-ES" dirty="0"/>
          </a:p>
          <a:p>
            <a:r>
              <a:rPr lang="es-ES" dirty="0"/>
              <a:t>No contienen lógica funcional de la aplicación -&gt; No deciden.</a:t>
            </a:r>
          </a:p>
          <a:p>
            <a:endParaRPr lang="es-ES" dirty="0"/>
          </a:p>
          <a:p>
            <a:r>
              <a:rPr lang="es-ES" dirty="0"/>
              <a:t>Contienen todo el código específico de ese servicio.</a:t>
            </a:r>
          </a:p>
          <a:p>
            <a:endParaRPr lang="es-ES" dirty="0"/>
          </a:p>
          <a:p>
            <a:r>
              <a:rPr lang="es-ES" dirty="0"/>
              <a:t>¿Providers?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31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7BFDE-0DDF-67CB-BE9F-7703D4B7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++Libertad == ++</a:t>
            </a:r>
            <a:r>
              <a:rPr lang="es-ES" dirty="0" err="1"/>
              <a:t>SentidoComún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76298-63FB-154F-57F2-CBC1D90F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Plantéate las cosas</a:t>
            </a:r>
          </a:p>
          <a:p>
            <a:endParaRPr lang="es-ES" dirty="0"/>
          </a:p>
          <a:p>
            <a:r>
              <a:rPr lang="es-ES" dirty="0"/>
              <a:t>Traducciones</a:t>
            </a:r>
          </a:p>
          <a:p>
            <a:endParaRPr lang="es-ES" dirty="0"/>
          </a:p>
          <a:p>
            <a:r>
              <a:rPr lang="es-ES" dirty="0"/>
              <a:t>XAML -&gt; </a:t>
            </a:r>
            <a:r>
              <a:rPr lang="es-ES" dirty="0">
                <a:hlinkClick r:id="rId2"/>
              </a:rPr>
              <a:t>https://github.com/marcoablanco/XamlStyleGuide/wiki</a:t>
            </a:r>
            <a:endParaRPr lang="es-ES" dirty="0"/>
          </a:p>
          <a:p>
            <a:endParaRPr lang="es-ES" dirty="0"/>
          </a:p>
          <a:p>
            <a:r>
              <a:rPr lang="es-ES" dirty="0"/>
              <a:t>Servicios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64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76298-63FB-154F-57F2-CBC1D90F8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415636"/>
            <a:ext cx="3138055" cy="4217087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s-ES" dirty="0"/>
              <a:t>Login y gestión del token</a:t>
            </a:r>
          </a:p>
          <a:p>
            <a:pPr marL="0" indent="0" algn="r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/>
              <a:t>Obtener la entidad alumno de base de datos local</a:t>
            </a:r>
          </a:p>
          <a:p>
            <a:pPr marL="0" indent="0" algn="r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/>
              <a:t>Calcular la nota media de un alumno</a:t>
            </a:r>
          </a:p>
          <a:p>
            <a:pPr marL="0" indent="0" algn="r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/>
              <a:t>Calcular la media en una lista de objetos</a:t>
            </a:r>
          </a:p>
          <a:p>
            <a:pPr marL="0" indent="0" algn="r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/>
              <a:t>Calculo de distancia entre dos posiciones</a:t>
            </a:r>
          </a:p>
          <a:p>
            <a:pPr marL="0" indent="0" algn="r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7A2EAB-E3BB-A1DC-E9BD-8D92A6F42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6108" y="415636"/>
            <a:ext cx="2239241" cy="4217087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Feature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Servicio común</a:t>
            </a:r>
          </a:p>
        </p:txBody>
      </p:sp>
    </p:spTree>
    <p:extLst>
      <p:ext uri="{BB962C8B-B14F-4D97-AF65-F5344CB8AC3E}">
        <p14:creationId xmlns:p14="http://schemas.microsoft.com/office/powerpoint/2010/main" val="69834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76298-63FB-154F-57F2-CBC1D90F8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415636"/>
            <a:ext cx="3138055" cy="4217087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s-ES" dirty="0"/>
              <a:t>Login y gestión del token</a:t>
            </a:r>
          </a:p>
          <a:p>
            <a:pPr marL="0" indent="0" algn="r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/>
              <a:t>Obtener la entidad alumno de base de datos local</a:t>
            </a:r>
          </a:p>
          <a:p>
            <a:pPr marL="0" indent="0" algn="r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/>
              <a:t>Calcular la nota media de un alumno</a:t>
            </a:r>
          </a:p>
          <a:p>
            <a:pPr marL="0" indent="0" algn="r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/>
              <a:t>Calcular la media en una lista de objetos</a:t>
            </a:r>
          </a:p>
          <a:p>
            <a:pPr marL="0" indent="0" algn="r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/>
              <a:t>Calculo de distancia entre dos posiciones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7A2EAB-E3BB-A1DC-E9BD-8D92A6F42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6108" y="415636"/>
            <a:ext cx="2239241" cy="4217087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Feature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Servicio común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F55E2C7-3876-108D-89BC-A064BBFA135A}"/>
              </a:ext>
            </a:extLst>
          </p:cNvPr>
          <p:cNvCxnSpPr>
            <a:cxnSpLocks/>
          </p:cNvCxnSpPr>
          <p:nvPr/>
        </p:nvCxnSpPr>
        <p:spPr>
          <a:xfrm>
            <a:off x="3808268" y="607868"/>
            <a:ext cx="2410691" cy="1231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5CA59A0-A817-6D0F-7C27-743C932101AD}"/>
              </a:ext>
            </a:extLst>
          </p:cNvPr>
          <p:cNvCxnSpPr>
            <a:cxnSpLocks/>
          </p:cNvCxnSpPr>
          <p:nvPr/>
        </p:nvCxnSpPr>
        <p:spPr>
          <a:xfrm>
            <a:off x="3875809" y="1376795"/>
            <a:ext cx="2400299" cy="17872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9D5F680-07F8-69FA-F12A-220667A5C56C}"/>
              </a:ext>
            </a:extLst>
          </p:cNvPr>
          <p:cNvCxnSpPr>
            <a:cxnSpLocks/>
          </p:cNvCxnSpPr>
          <p:nvPr/>
        </p:nvCxnSpPr>
        <p:spPr>
          <a:xfrm flipV="1">
            <a:off x="3875809" y="1922318"/>
            <a:ext cx="2343150" cy="34809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F2A9F67-0FA5-A44E-240D-40F4E41B339D}"/>
              </a:ext>
            </a:extLst>
          </p:cNvPr>
          <p:cNvCxnSpPr>
            <a:cxnSpLocks/>
          </p:cNvCxnSpPr>
          <p:nvPr/>
        </p:nvCxnSpPr>
        <p:spPr>
          <a:xfrm>
            <a:off x="3808268" y="3164032"/>
            <a:ext cx="2467840" cy="7273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9B1221A-F8B7-F4B8-EF84-A71DDE5ACC49}"/>
              </a:ext>
            </a:extLst>
          </p:cNvPr>
          <p:cNvCxnSpPr>
            <a:cxnSpLocks/>
          </p:cNvCxnSpPr>
          <p:nvPr/>
        </p:nvCxnSpPr>
        <p:spPr>
          <a:xfrm flipV="1">
            <a:off x="3808268" y="3377045"/>
            <a:ext cx="2467840" cy="68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8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005445"/>
            <a:ext cx="6411191" cy="1132609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Comparación</a:t>
            </a:r>
          </a:p>
        </p:txBody>
      </p:sp>
    </p:spTree>
    <p:extLst>
      <p:ext uri="{BB962C8B-B14F-4D97-AF65-F5344CB8AC3E}">
        <p14:creationId xmlns:p14="http://schemas.microsoft.com/office/powerpoint/2010/main" val="63098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52EA3F-B429-DEE1-DEE1-1BAE6908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3087"/>
            <a:ext cx="3868340" cy="617934"/>
          </a:xfrm>
        </p:spPr>
        <p:txBody>
          <a:bodyPr/>
          <a:lstStyle/>
          <a:p>
            <a:r>
              <a:rPr lang="es-ES" dirty="0"/>
              <a:t>Feature-oriented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76298-63FB-154F-57F2-CBC1D90F8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641022"/>
            <a:ext cx="3868340" cy="4479391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Bases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2641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BaseContentPage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2641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BaseViewModel</a:t>
            </a:r>
          </a:p>
          <a:p>
            <a:r>
              <a:rPr lang="es-ES" dirty="0"/>
              <a:t>Features</a:t>
            </a:r>
          </a:p>
          <a:p>
            <a:pPr lvl="1"/>
            <a:r>
              <a:rPr lang="es-ES" dirty="0"/>
              <a:t>Login</a:t>
            </a:r>
          </a:p>
          <a:p>
            <a:pPr lvl="2"/>
            <a:r>
              <a:rPr lang="es-ES" dirty="0">
                <a:solidFill>
                  <a:srgbClr val="FF0000"/>
                </a:solidFill>
              </a:rPr>
              <a:t>LoginView</a:t>
            </a:r>
          </a:p>
          <a:p>
            <a:pPr lvl="2"/>
            <a:r>
              <a:rPr lang="es-ES" dirty="0">
                <a:solidFill>
                  <a:srgbClr val="FF0000"/>
                </a:solidFill>
              </a:rPr>
              <a:t>LoginViewModel</a:t>
            </a:r>
          </a:p>
          <a:p>
            <a:pPr lvl="2"/>
            <a:r>
              <a:rPr lang="es-ES" dirty="0">
                <a:solidFill>
                  <a:srgbClr val="FF0000"/>
                </a:solidFill>
              </a:rPr>
              <a:t>LoginService</a:t>
            </a:r>
          </a:p>
          <a:p>
            <a:pPr lvl="2"/>
            <a:r>
              <a:rPr lang="es-ES" dirty="0">
                <a:solidFill>
                  <a:srgbClr val="FF0000"/>
                </a:solidFill>
              </a:rPr>
              <a:t>LoginModel</a:t>
            </a:r>
          </a:p>
          <a:p>
            <a:pPr lvl="2"/>
            <a:r>
              <a:rPr lang="es-ES" dirty="0">
                <a:solidFill>
                  <a:srgbClr val="FF0000"/>
                </a:solidFill>
              </a:rPr>
              <a:t>StringEmptyToBoolConverter</a:t>
            </a:r>
          </a:p>
          <a:p>
            <a:r>
              <a:rPr lang="es-ES" dirty="0"/>
              <a:t>Services</a:t>
            </a:r>
          </a:p>
          <a:p>
            <a:pPr lvl="1"/>
            <a:r>
              <a:rPr lang="es-ES" dirty="0"/>
              <a:t>Api</a:t>
            </a:r>
          </a:p>
          <a:p>
            <a:pPr lvl="2"/>
            <a:r>
              <a:rPr lang="es-ES" dirty="0"/>
              <a:t>EndPoints</a:t>
            </a:r>
          </a:p>
          <a:p>
            <a:pPr lvl="3"/>
            <a:r>
              <a:rPr lang="es-ES" dirty="0">
                <a:solidFill>
                  <a:srgbClr val="264150"/>
                </a:solidFill>
              </a:rPr>
              <a:t>IUserApiService</a:t>
            </a:r>
          </a:p>
          <a:p>
            <a:pPr lvl="2"/>
            <a:r>
              <a:rPr lang="es-ES" dirty="0"/>
              <a:t>Responses</a:t>
            </a:r>
          </a:p>
          <a:p>
            <a:pPr lvl="3"/>
            <a:r>
              <a:rPr lang="es-ES" dirty="0">
                <a:solidFill>
                  <a:srgbClr val="264150"/>
                </a:solidFill>
              </a:rPr>
              <a:t>UserResponse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ApiService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ApiResponseExtensions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ConnectivityService</a:t>
            </a:r>
          </a:p>
          <a:p>
            <a:pPr lvl="1"/>
            <a:r>
              <a:rPr lang="es-ES" dirty="0"/>
              <a:t>Authentication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AuthenticationService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TokenModel</a:t>
            </a:r>
          </a:p>
          <a:p>
            <a:pPr lvl="1"/>
            <a:r>
              <a:rPr lang="es-ES" dirty="0"/>
              <a:t>Persistance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Keys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PersistanceService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F077CFA-D6AF-07AB-CA91-30A393E5F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23087"/>
            <a:ext cx="3887391" cy="617934"/>
          </a:xfrm>
        </p:spPr>
        <p:txBody>
          <a:bodyPr/>
          <a:lstStyle/>
          <a:p>
            <a:r>
              <a:rPr lang="es-ES" dirty="0"/>
              <a:t>Views-ViewModels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BA830C-4413-B51D-6F5C-8F9AFB175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641021"/>
            <a:ext cx="3887391" cy="44793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Bases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BaseContentPage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BaseViewModel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Commons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SecureStorageKeys</a:t>
            </a:r>
            <a:endParaRPr lang="es-E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Converters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FF0000"/>
                </a:solidFill>
              </a:rPr>
              <a:t>StringEmptyToBoolConverter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Extensions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ApiResponseExtensions</a:t>
            </a:r>
            <a:endParaRPr lang="es-E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Model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TokenModel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FF0000"/>
                </a:solidFill>
              </a:rPr>
              <a:t>UserResponse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 Services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AuthenticationService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PersistanceService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ConnectivityService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ApiService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IUserApiService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ViewModels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FF0000"/>
                </a:solidFill>
              </a:rPr>
              <a:t>LoginViewModel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Views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FF0000"/>
                </a:solidFill>
              </a:rPr>
              <a:t>LoginView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936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046" y="1717097"/>
            <a:ext cx="6411191" cy="1709305"/>
          </a:xfrm>
        </p:spPr>
        <p:txBody>
          <a:bodyPr>
            <a:normAutofit fontScale="90000"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Configuración de Maui</a:t>
            </a:r>
          </a:p>
        </p:txBody>
      </p:sp>
    </p:spTree>
    <p:extLst>
      <p:ext uri="{BB962C8B-B14F-4D97-AF65-F5344CB8AC3E}">
        <p14:creationId xmlns:p14="http://schemas.microsoft.com/office/powerpoint/2010/main" val="396750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05C835-827A-4301-1471-22C4FA8FB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9164387" cy="5143500"/>
          </a:xfrm>
        </p:spPr>
      </p:pic>
    </p:spTree>
    <p:extLst>
      <p:ext uri="{BB962C8B-B14F-4D97-AF65-F5344CB8AC3E}">
        <p14:creationId xmlns:p14="http://schemas.microsoft.com/office/powerpoint/2010/main" val="293332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046" y="1717097"/>
            <a:ext cx="6740442" cy="1709305"/>
          </a:xfrm>
        </p:spPr>
        <p:txBody>
          <a:bodyPr>
            <a:normAutofit fontScale="90000"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Inyección de dependencias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F25627A3-0609-7201-463D-CFDF45C11CDC}"/>
              </a:ext>
            </a:extLst>
          </p:cNvPr>
          <p:cNvSpPr txBox="1">
            <a:spLocks/>
          </p:cNvSpPr>
          <p:nvPr/>
        </p:nvSpPr>
        <p:spPr>
          <a:xfrm>
            <a:off x="1758647" y="3345007"/>
            <a:ext cx="3053196" cy="484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i="1" dirty="0">
                <a:solidFill>
                  <a:schemeClr val="bg1"/>
                </a:solidFill>
              </a:rPr>
              <a:t>¿Pero cómo vamos de tiempo?</a:t>
            </a:r>
          </a:p>
        </p:txBody>
      </p:sp>
    </p:spTree>
    <p:extLst>
      <p:ext uri="{BB962C8B-B14F-4D97-AF65-F5344CB8AC3E}">
        <p14:creationId xmlns:p14="http://schemas.microsoft.com/office/powerpoint/2010/main" val="258610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C257F4-AE46-17C3-2F85-F741A82D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Sin ellos no sería posible el evento!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975EE0-7B4A-B3DC-6CB4-6F583D2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pic>
        <p:nvPicPr>
          <p:cNvPr id="1026" name="Picture 2" descr="Plain Concepts">
            <a:extLst>
              <a:ext uri="{FF2B5EF4-FFF2-40B4-BE49-F238E27FC236}">
                <a16:creationId xmlns:a16="http://schemas.microsoft.com/office/drawing/2014/main" id="{2028F64A-6659-AEBE-D10A-14023916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4" y="1189655"/>
            <a:ext cx="1649280" cy="16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moCode">
            <a:extLst>
              <a:ext uri="{FF2B5EF4-FFF2-40B4-BE49-F238E27FC236}">
                <a16:creationId xmlns:a16="http://schemas.microsoft.com/office/drawing/2014/main" id="{794A5959-304B-F9F1-15B8-19E0A31C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0" y="116211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rik">
            <a:extLst>
              <a:ext uri="{FF2B5EF4-FFF2-40B4-BE49-F238E27FC236}">
                <a16:creationId xmlns:a16="http://schemas.microsoft.com/office/drawing/2014/main" id="{846BE195-EE8A-1C1B-FD28-134D16D5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76" y="111117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 Platform">
            <a:extLst>
              <a:ext uri="{FF2B5EF4-FFF2-40B4-BE49-F238E27FC236}">
                <a16:creationId xmlns:a16="http://schemas.microsoft.com/office/drawing/2014/main" id="{33EECC96-0D5B-A28B-851F-3B3B324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4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EBBF06B-0874-4F65-0299-401D6647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0" y="257175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B81DE84-03E5-24BA-D8E5-B273689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18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B163FAF-4E27-116B-2C83-6A9B4F28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4" y="373309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850139C-1BDF-CF5E-33EE-2C67DBA06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0694" y="3454900"/>
            <a:ext cx="1980525" cy="19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60164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Twitter</a:t>
            </a:r>
          </a:p>
          <a:p>
            <a:pPr marL="800100" lvl="1" indent="-457200"/>
            <a:r>
              <a:rPr lang="es-ES" sz="2100" dirty="0"/>
              <a:t>@marcoablanco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Mastodon</a:t>
            </a:r>
          </a:p>
          <a:p>
            <a:pPr marL="800100" lvl="1" indent="-457200"/>
            <a:r>
              <a:rPr lang="es-ES" sz="2100" dirty="0"/>
              <a:t>@marcoablanco@xarxa.cloud</a:t>
            </a:r>
          </a:p>
          <a:p>
            <a:pPr marL="800100" lvl="1" indent="-457200"/>
            <a:r>
              <a:rPr lang="es-ES" sz="2100" dirty="0"/>
              <a:t>@marcoablanco@www.notodoesprogramacion.es</a:t>
            </a:r>
          </a:p>
          <a:p>
            <a:pPr marL="457200" indent="-457200"/>
            <a:r>
              <a:rPr lang="es-ES" sz="2400" dirty="0"/>
              <a:t>Correo</a:t>
            </a:r>
          </a:p>
          <a:p>
            <a:pPr marL="800100" lvl="1" indent="-457200"/>
            <a:r>
              <a:rPr lang="es-ES" sz="2100" dirty="0">
                <a:hlinkClick r:id="rId2"/>
              </a:rPr>
              <a:t>marcoablanco@outlook.com</a:t>
            </a:r>
            <a:r>
              <a:rPr lang="es-ES" sz="2100" dirty="0"/>
              <a:t> </a:t>
            </a:r>
          </a:p>
          <a:p>
            <a:pPr marL="457200" indent="-457200"/>
            <a:r>
              <a:rPr lang="es-ES" sz="2400" dirty="0"/>
              <a:t>GitHub:</a:t>
            </a:r>
          </a:p>
          <a:p>
            <a:pPr marL="800100" lvl="1" indent="-457200"/>
            <a:r>
              <a:rPr lang="es-ES" sz="2100" dirty="0">
                <a:hlinkClick r:id="rId3"/>
              </a:rPr>
              <a:t>https://github.com/marcoablanco/Events</a:t>
            </a:r>
            <a:endParaRPr lang="es-ES" sz="2100" dirty="0"/>
          </a:p>
          <a:p>
            <a:pPr marL="800100" lvl="1" indent="-457200"/>
            <a:r>
              <a:rPr lang="es-ES" sz="2100" dirty="0">
                <a:hlinkClick r:id="rId4"/>
              </a:rPr>
              <a:t>https://github.com/marcoablanco/Events/tree/main/MonkeyConf2022/Monkeinjection</a:t>
            </a:r>
            <a:r>
              <a:rPr lang="es-ES" sz="2100" dirty="0"/>
              <a:t> </a:t>
            </a:r>
          </a:p>
          <a:p>
            <a:pPr marL="800100" lvl="1" indent="-457200"/>
            <a:r>
              <a:rPr lang="es-ES" sz="2100" dirty="0">
                <a:hlinkClick r:id="rId5"/>
              </a:rPr>
              <a:t>https://github.com/marcoablanco/MauiSamples/tree/main/SessionizeInjectionWithScopes</a:t>
            </a:r>
            <a:r>
              <a:rPr lang="es-ES" sz="2100" dirty="0"/>
              <a:t> </a:t>
            </a:r>
          </a:p>
          <a:p>
            <a:pPr marL="457200" indent="-457200"/>
            <a:r>
              <a:rPr lang="es-ES" sz="2400" dirty="0"/>
              <a:t>Web</a:t>
            </a:r>
          </a:p>
          <a:p>
            <a:pPr marL="800100" lvl="1" indent="-457200"/>
            <a:r>
              <a:rPr lang="es-ES" sz="2100" dirty="0">
                <a:hlinkClick r:id="rId6"/>
              </a:rPr>
              <a:t>www.notodoesprogramacion.es</a:t>
            </a:r>
            <a:r>
              <a:rPr lang="es-ES" sz="21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LinkedIn:</a:t>
            </a:r>
          </a:p>
          <a:p>
            <a:pPr marL="800100" lvl="1" indent="-457200"/>
            <a:r>
              <a:rPr lang="es-ES" sz="2100" dirty="0">
                <a:hlinkClick r:id="rId7"/>
              </a:rPr>
              <a:t>https://www.linkedin.com/in/marcoablanco/</a:t>
            </a:r>
            <a:r>
              <a:rPr lang="es-ES" sz="2100" dirty="0"/>
              <a:t>  </a:t>
            </a:r>
          </a:p>
          <a:p>
            <a:pPr marL="457200" indent="-457200"/>
            <a:endParaRPr lang="es-E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19BBFB-F884-C9BE-40B0-19787AFC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09" y="244617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7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9019"/>
          </a:xfrm>
        </p:spPr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7913" y="1426930"/>
            <a:ext cx="6115415" cy="331461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Marcos Antonio Blanco Arellano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Programador de aplicaciones móviles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Entusiasta de la comunidad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Juntaletras en NoTEP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Whovian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Chistes malos como forma de vida</a:t>
            </a:r>
          </a:p>
          <a:p>
            <a:pPr marL="457200" indent="-457200"/>
            <a:endParaRPr lang="es-E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19BBFB-F884-C9BE-40B0-19787AFC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09" y="244617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BAA59973-ABC7-A987-CADD-A4569EF1E389}"/>
              </a:ext>
            </a:extLst>
          </p:cNvPr>
          <p:cNvSpPr txBox="1">
            <a:spLocks/>
          </p:cNvSpPr>
          <p:nvPr/>
        </p:nvSpPr>
        <p:spPr>
          <a:xfrm>
            <a:off x="5602884" y="2387924"/>
            <a:ext cx="3541116" cy="2767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4579" marR="0" lvl="1" indent="-11428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528" marR="0" lvl="2" indent="-11428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8826" marR="0" lvl="3" indent="-11428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42775" marR="0" lvl="4" indent="-11428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sz="1100" dirty="0"/>
              <a:t>Twitter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sz="1050" dirty="0"/>
              <a:t>@marcoablaco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sz="1100" dirty="0"/>
              <a:t>Mastodon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sz="1050" dirty="0"/>
              <a:t>@marcoablanco@xarxa.cloud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sz="1050" dirty="0"/>
              <a:t>@marcoablanco@www.notodoesprogramacion.es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sz="1100" dirty="0"/>
              <a:t>Web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sz="1050" dirty="0">
                <a:hlinkClick r:id="rId3"/>
              </a:rPr>
              <a:t>www.notodoesprogramacion.es</a:t>
            </a:r>
            <a:endParaRPr lang="es-ES" sz="1050" dirty="0"/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sz="1100" dirty="0"/>
              <a:t>LinkedIn: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sz="1050" dirty="0">
                <a:hlinkClick r:id="rId4"/>
              </a:rPr>
              <a:t>https://www.linkedin.com/in/marcoablanco/</a:t>
            </a:r>
            <a:r>
              <a:rPr lang="es-E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6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de qué vamos a hablar?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945" y="1369218"/>
            <a:ext cx="4223905" cy="3500437"/>
          </a:xfrm>
        </p:spPr>
        <p:txBody>
          <a:bodyPr>
            <a:normAutofit/>
          </a:bodyPr>
          <a:lstStyle/>
          <a:p>
            <a:pPr marL="631796" lvl="1" indent="-457200">
              <a:buFont typeface="Arial" panose="020B0604020202020204" pitchFamily="34" charset="0"/>
              <a:buChar char="•"/>
            </a:pPr>
            <a:r>
              <a:rPr lang="es-ES" sz="2000" dirty="0"/>
              <a:t>¿Por qué no Views-ViewModels?</a:t>
            </a:r>
          </a:p>
          <a:p>
            <a:pPr marL="631796" lvl="1" indent="-457200">
              <a:buFont typeface="Arial" panose="020B0604020202020204" pitchFamily="34" charset="0"/>
              <a:buChar char="•"/>
            </a:pPr>
            <a:r>
              <a:rPr lang="es-ES" sz="2000" dirty="0"/>
              <a:t>Feature-Oriented</a:t>
            </a:r>
          </a:p>
          <a:p>
            <a:pPr marL="800043" lvl="2" indent="-457200">
              <a:buFont typeface="Arial" panose="020B0604020202020204" pitchFamily="34" charset="0"/>
              <a:buChar char="•"/>
            </a:pPr>
            <a:r>
              <a:rPr lang="es-ES" sz="1600" dirty="0"/>
              <a:t>Features</a:t>
            </a:r>
          </a:p>
          <a:p>
            <a:pPr marL="800043" lvl="2" indent="-457200">
              <a:buFont typeface="Arial" panose="020B0604020202020204" pitchFamily="34" charset="0"/>
              <a:buChar char="•"/>
            </a:pPr>
            <a:r>
              <a:rPr lang="es-ES" sz="1600" dirty="0"/>
              <a:t>Servicios</a:t>
            </a:r>
          </a:p>
          <a:p>
            <a:pPr marL="800043" lvl="2" indent="-457200">
              <a:buFont typeface="Arial" panose="020B0604020202020204" pitchFamily="34" charset="0"/>
              <a:buChar char="•"/>
            </a:pPr>
            <a:r>
              <a:rPr lang="es-ES" sz="1600" dirty="0"/>
              <a:t>Modelos</a:t>
            </a:r>
          </a:p>
          <a:p>
            <a:pPr marL="800043" lvl="2" indent="-457200">
              <a:buFont typeface="Arial" panose="020B0604020202020204" pitchFamily="34" charset="0"/>
              <a:buChar char="•"/>
            </a:pPr>
            <a:r>
              <a:rPr lang="es-ES" sz="1600" dirty="0"/>
              <a:t>Sentido común</a:t>
            </a:r>
          </a:p>
          <a:p>
            <a:pPr marL="631796" lvl="1" indent="-457200">
              <a:buFont typeface="Arial" panose="020B0604020202020204" pitchFamily="34" charset="0"/>
              <a:buChar char="•"/>
            </a:pPr>
            <a:r>
              <a:rPr lang="es-ES" sz="2000" dirty="0"/>
              <a:t>¿Y las cosas de Maui?</a:t>
            </a:r>
          </a:p>
          <a:p>
            <a:pPr marL="800043" lvl="2" indent="-457200">
              <a:buFont typeface="Arial" panose="020B0604020202020204" pitchFamily="34" charset="0"/>
              <a:buChar char="•"/>
            </a:pPr>
            <a:r>
              <a:rPr lang="es-ES" sz="1600" dirty="0"/>
              <a:t>Configuración de Maui</a:t>
            </a:r>
          </a:p>
          <a:p>
            <a:pPr marL="800043" lvl="2" indent="-457200">
              <a:buFont typeface="Arial" panose="020B0604020202020204" pitchFamily="34" charset="0"/>
              <a:buChar char="•"/>
            </a:pPr>
            <a:r>
              <a:rPr lang="es-ES" sz="1600" dirty="0"/>
              <a:t>Controles personalizados – Handlers</a:t>
            </a:r>
          </a:p>
          <a:p>
            <a:pPr marL="631796" lvl="1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31796" lvl="1" indent="-457200">
              <a:buFont typeface="Arial" panose="020B0604020202020204" pitchFamily="34" charset="0"/>
              <a:buChar char="•"/>
            </a:pPr>
            <a:endParaRPr lang="es-ES" sz="18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B7356E-B61F-2962-4CB0-70889DB81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2360" y="3058608"/>
            <a:ext cx="3211640" cy="1574115"/>
          </a:xfrm>
        </p:spPr>
        <p:txBody>
          <a:bodyPr>
            <a:normAutofit/>
          </a:bodyPr>
          <a:lstStyle/>
          <a:p>
            <a:r>
              <a:rPr lang="es-ES" dirty="0"/>
              <a:t>Extra (Si da tiempo):</a:t>
            </a:r>
          </a:p>
          <a:p>
            <a:pPr lvl="1"/>
            <a:r>
              <a:rPr lang="es-ES" dirty="0"/>
              <a:t>Inyección de dependencias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C90E84-685C-02F8-5C59-670E6B942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22" b="33636"/>
          <a:stretch/>
        </p:blipFill>
        <p:spPr>
          <a:xfrm>
            <a:off x="6499514" y="310806"/>
            <a:ext cx="1807593" cy="1841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55503" y="1494722"/>
            <a:ext cx="4712277" cy="2154055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Views ViewModels</a:t>
            </a:r>
          </a:p>
        </p:txBody>
      </p:sp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lustraciones gratis de Pasta">
            <a:extLst>
              <a:ext uri="{FF2B5EF4-FFF2-40B4-BE49-F238E27FC236}">
                <a16:creationId xmlns:a16="http://schemas.microsoft.com/office/drawing/2014/main" id="{99066489-1633-BF60-3599-E2FD9F7E4F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2918" y="1400447"/>
            <a:ext cx="2291196" cy="18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F56168D-F776-ACD5-8259-8C196687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33796"/>
            <a:ext cx="3886200" cy="49097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sz="3000" dirty="0"/>
              <a:t>Organización por tipo de objeto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Bases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BaseView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BaseViewModel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Commons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SecureStorageKeys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Controls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Converters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StringEmptyToBoolConverter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Enums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Extensions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ApiResponseExtensions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Helpers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Model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TokenModel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PopUps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StandardAlertView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Resources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Styles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Services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AuthenticationService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PersistanceService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ConnectivityService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ApiService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IUserApiService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Utils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ViewModels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LoginViewModel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Views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>
                <a:solidFill>
                  <a:srgbClr val="264150"/>
                </a:solidFill>
              </a:rPr>
              <a:t>LoginView</a:t>
            </a:r>
          </a:p>
          <a:p>
            <a:endParaRPr lang="es-ES" dirty="0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6B2FB122-30C9-7B98-650E-6F81951AF10D}"/>
              </a:ext>
            </a:extLst>
          </p:cNvPr>
          <p:cNvSpPr txBox="1">
            <a:spLocks/>
          </p:cNvSpPr>
          <p:nvPr/>
        </p:nvSpPr>
        <p:spPr>
          <a:xfrm>
            <a:off x="3231574" y="2214562"/>
            <a:ext cx="2904257" cy="71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Misma funcionalidad repartida por el código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2" name="Picture 4" descr="Gráficos vectoriales gratis de Creative commons">
            <a:extLst>
              <a:ext uri="{FF2B5EF4-FFF2-40B4-BE49-F238E27FC236}">
                <a16:creationId xmlns:a16="http://schemas.microsoft.com/office/drawing/2014/main" id="{A0F4A22C-EB0D-910F-2708-A46CCE418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9" t="31952" r="27805" b="29999"/>
          <a:stretch/>
        </p:blipFill>
        <p:spPr bwMode="auto">
          <a:xfrm>
            <a:off x="5946197" y="2369127"/>
            <a:ext cx="483177" cy="4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005445"/>
            <a:ext cx="6411191" cy="1132609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Feature-Oriented</a:t>
            </a:r>
          </a:p>
        </p:txBody>
      </p:sp>
    </p:spTree>
    <p:extLst>
      <p:ext uri="{BB962C8B-B14F-4D97-AF65-F5344CB8AC3E}">
        <p14:creationId xmlns:p14="http://schemas.microsoft.com/office/powerpoint/2010/main" val="236086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7BFDE-0DDF-67CB-BE9F-7703D4B7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Feature-oriented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76298-63FB-154F-57F2-CBC1D90F8A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Sigue siendo MVVM.</a:t>
            </a:r>
          </a:p>
          <a:p>
            <a:r>
              <a:rPr lang="es-ES" dirty="0"/>
              <a:t>Distribución del código por features.</a:t>
            </a:r>
          </a:p>
          <a:p>
            <a:r>
              <a:rPr lang="es-ES" dirty="0"/>
              <a:t>Código concentrado por funcionalidad y/o servicios.</a:t>
            </a:r>
          </a:p>
          <a:p>
            <a:r>
              <a:rPr lang="es-ES" dirty="0"/>
              <a:t>“No cambia tu código dentro de tu clase”.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BA830C-4413-B51D-6F5C-8F9AFB17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348095"/>
            <a:ext cx="3886200" cy="4284628"/>
          </a:xfrm>
        </p:spPr>
        <p:txBody>
          <a:bodyPr>
            <a:normAutofit/>
          </a:bodyPr>
          <a:lstStyle/>
          <a:p>
            <a:r>
              <a:rPr lang="es-ES" dirty="0"/>
              <a:t>Features</a:t>
            </a:r>
          </a:p>
          <a:p>
            <a:pPr lvl="1"/>
            <a:r>
              <a:rPr lang="es-ES" dirty="0"/>
              <a:t>Login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LoginView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LoginViewModel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LoginService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LoginModel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StringEmptyToBoolConverter</a:t>
            </a:r>
          </a:p>
          <a:p>
            <a:r>
              <a:rPr lang="es-ES" dirty="0"/>
              <a:t>Services</a:t>
            </a:r>
          </a:p>
          <a:p>
            <a:pPr lvl="1"/>
            <a:r>
              <a:rPr lang="es-ES" dirty="0"/>
              <a:t>Api</a:t>
            </a:r>
          </a:p>
          <a:p>
            <a:pPr lvl="2"/>
            <a:r>
              <a:rPr lang="es-ES" dirty="0"/>
              <a:t>EndPoints</a:t>
            </a:r>
          </a:p>
          <a:p>
            <a:pPr lvl="3"/>
            <a:r>
              <a:rPr lang="es-ES" dirty="0">
                <a:solidFill>
                  <a:srgbClr val="264150"/>
                </a:solidFill>
              </a:rPr>
              <a:t>ILoginApiService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ApiServices</a:t>
            </a:r>
          </a:p>
          <a:p>
            <a:pPr lvl="1"/>
            <a:r>
              <a:rPr lang="es-ES" dirty="0"/>
              <a:t>Authentication</a:t>
            </a:r>
          </a:p>
          <a:p>
            <a:pPr lvl="2"/>
            <a:r>
              <a:rPr lang="es-ES" dirty="0">
                <a:solidFill>
                  <a:srgbClr val="264150"/>
                </a:solidFill>
              </a:rPr>
              <a:t>AuthenticationService</a:t>
            </a:r>
          </a:p>
        </p:txBody>
      </p:sp>
    </p:spTree>
    <p:extLst>
      <p:ext uri="{BB962C8B-B14F-4D97-AF65-F5344CB8AC3E}">
        <p14:creationId xmlns:p14="http://schemas.microsoft.com/office/powerpoint/2010/main" val="36837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7BFDE-0DDF-67CB-BE9F-7703D4B7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76298-63FB-154F-57F2-CBC1D90F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Características </a:t>
            </a:r>
            <a:r>
              <a:rPr lang="es-ES" b="1" u="sng" dirty="0"/>
              <a:t>visuales</a:t>
            </a:r>
            <a:r>
              <a:rPr lang="es-ES" dirty="0"/>
              <a:t> de la aplicación.</a:t>
            </a:r>
          </a:p>
          <a:p>
            <a:endParaRPr lang="es-ES" dirty="0"/>
          </a:p>
          <a:p>
            <a:r>
              <a:rPr lang="es-ES" dirty="0"/>
              <a:t>Relacionadas entre sí.</a:t>
            </a:r>
          </a:p>
          <a:p>
            <a:endParaRPr lang="es-ES" dirty="0"/>
          </a:p>
          <a:p>
            <a:r>
              <a:rPr lang="es-ES" dirty="0"/>
              <a:t>Contienen el hilo conductual de la aplicación -&gt; Decisiones.</a:t>
            </a:r>
          </a:p>
          <a:p>
            <a:endParaRPr lang="es-ES" dirty="0"/>
          </a:p>
          <a:p>
            <a:r>
              <a:rPr lang="es-ES" dirty="0"/>
              <a:t>Contienen todo el código específico de esa característica.</a:t>
            </a:r>
          </a:p>
        </p:txBody>
      </p:sp>
    </p:spTree>
    <p:extLst>
      <p:ext uri="{BB962C8B-B14F-4D97-AF65-F5344CB8AC3E}">
        <p14:creationId xmlns:p14="http://schemas.microsoft.com/office/powerpoint/2010/main" val="2962638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</TotalTime>
  <Words>544</Words>
  <Application>Microsoft Office PowerPoint</Application>
  <PresentationFormat>Presentación en pantalla (16:9)</PresentationFormat>
  <Paragraphs>219</Paragraphs>
  <Slides>21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 Light</vt:lpstr>
      <vt:lpstr>Segoe UI</vt:lpstr>
      <vt:lpstr>Calibri</vt:lpstr>
      <vt:lpstr>Tema de Office</vt:lpstr>
      <vt:lpstr>Maui, ¿Dónde va mi código? Feature-oriented</vt:lpstr>
      <vt:lpstr>Sponsors</vt:lpstr>
      <vt:lpstr>¿Quién soy?</vt:lpstr>
      <vt:lpstr>¿Y de qué vamos a hablar?</vt:lpstr>
      <vt:lpstr>Views ViewModels</vt:lpstr>
      <vt:lpstr>Presentación de PowerPoint</vt:lpstr>
      <vt:lpstr>Feature-Oriented</vt:lpstr>
      <vt:lpstr>Feature-oriented</vt:lpstr>
      <vt:lpstr>Features</vt:lpstr>
      <vt:lpstr>Servicios comunes</vt:lpstr>
      <vt:lpstr>++Libertad == ++SentidoComún</vt:lpstr>
      <vt:lpstr>Presentación de PowerPoint</vt:lpstr>
      <vt:lpstr>Presentación de PowerPoint</vt:lpstr>
      <vt:lpstr>Comparación</vt:lpstr>
      <vt:lpstr>Presentación de PowerPoint</vt:lpstr>
      <vt:lpstr>Configuración de Maui</vt:lpstr>
      <vt:lpstr>Presentación de PowerPoint</vt:lpstr>
      <vt:lpstr>Inyección de dependencias</vt:lpstr>
      <vt:lpstr>Presentación de PowerPoint</vt:lpstr>
      <vt:lpstr>Preguntas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Marco Antonio Blanco</cp:lastModifiedBy>
  <cp:revision>95</cp:revision>
  <dcterms:modified xsi:type="dcterms:W3CDTF">2022-11-28T19:28:09Z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